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0" r:id="rId3"/>
    <p:sldId id="261" r:id="rId4"/>
    <p:sldId id="262" r:id="rId5"/>
    <p:sldId id="259" r:id="rId6"/>
    <p:sldId id="258" r:id="rId7"/>
    <p:sldId id="257"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45" autoAdjust="0"/>
    <p:restoredTop sz="68758" autoAdjust="0"/>
  </p:normalViewPr>
  <p:slideViewPr>
    <p:cSldViewPr snapToGrid="0">
      <p:cViewPr varScale="1">
        <p:scale>
          <a:sx n="44" d="100"/>
          <a:sy n="44" d="100"/>
        </p:scale>
        <p:origin x="153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CD0119-F251-4FB5-8CE5-1F367F709BA8}" type="datetimeFigureOut">
              <a:rPr lang="en-US" smtClean="0"/>
              <a:t>10/18/2026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44083E-2BE1-4D09-A58B-A4C99B32A73D}" type="slidenum">
              <a:rPr lang="en-US" smtClean="0"/>
              <a:t>‹#›</a:t>
            </a:fld>
            <a:endParaRPr lang="en-US"/>
          </a:p>
        </p:txBody>
      </p:sp>
    </p:spTree>
    <p:extLst>
      <p:ext uri="{BB962C8B-B14F-4D97-AF65-F5344CB8AC3E}">
        <p14:creationId xmlns:p14="http://schemas.microsoft.com/office/powerpoint/2010/main" val="2559055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uk.linkedin.com/jobs/healthcare-assistant-%28hca%29-job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way personal strengths would address weaknesses and reduce threats will be explained. </a:t>
            </a:r>
            <a:endParaRPr lang="en-IN" b="0" dirty="0">
              <a:effectLst/>
            </a:endParaRPr>
          </a:p>
          <a:p>
            <a:br>
              <a:rPr lang="en-IN" dirty="0"/>
            </a:br>
            <a:endParaRPr lang="en-US" dirty="0"/>
          </a:p>
        </p:txBody>
      </p:sp>
      <p:sp>
        <p:nvSpPr>
          <p:cNvPr id="4" name="Slide Number Placeholder 3"/>
          <p:cNvSpPr>
            <a:spLocks noGrp="1"/>
          </p:cNvSpPr>
          <p:nvPr>
            <p:ph type="sldNum" sz="quarter" idx="5"/>
          </p:nvPr>
        </p:nvSpPr>
        <p:spPr/>
        <p:txBody>
          <a:bodyPr/>
          <a:lstStyle/>
          <a:p>
            <a:fld id="{C544083E-2BE1-4D09-A58B-A4C99B32A73D}" type="slidenum">
              <a:rPr lang="en-US" smtClean="0"/>
              <a:t>2</a:t>
            </a:fld>
            <a:endParaRPr lang="en-US"/>
          </a:p>
        </p:txBody>
      </p:sp>
    </p:spTree>
    <p:extLst>
      <p:ext uri="{BB962C8B-B14F-4D97-AF65-F5344CB8AC3E}">
        <p14:creationId xmlns:p14="http://schemas.microsoft.com/office/powerpoint/2010/main" val="1475469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0" u="sng" kern="1200" dirty="0">
                <a:solidFill>
                  <a:schemeClr val="tx1"/>
                </a:solidFill>
                <a:effectLst/>
                <a:latin typeface="+mn-lt"/>
                <a:ea typeface="+mn-ea"/>
                <a:cs typeface="+mn-cs"/>
              </a:rPr>
              <a:t>Opportunities </a:t>
            </a:r>
            <a:endParaRPr lang="en-IN" b="0" dirty="0">
              <a:effectLst/>
            </a:endParaRPr>
          </a:p>
          <a:p>
            <a:pPr lvl="0" rtl="0" fontAlgn="base"/>
            <a:r>
              <a:rPr lang="en-IN" sz="1200" b="0" i="0" u="none" strike="noStrike" kern="1200" dirty="0">
                <a:solidFill>
                  <a:schemeClr val="tx1"/>
                </a:solidFill>
                <a:effectLst/>
                <a:latin typeface="+mn-lt"/>
                <a:ea typeface="+mn-ea"/>
                <a:cs typeface="+mn-cs"/>
              </a:rPr>
              <a:t>My natural attributes, including empathy, patience, and communication, will provide easy entry-level access within the healthcare sector, as it heavily values soft skills over pre-existing clinical training. </a:t>
            </a:r>
          </a:p>
          <a:p>
            <a:pPr lvl="0" rtl="0" fontAlgn="base"/>
            <a:r>
              <a:rPr lang="en-IN" sz="1200" b="0" i="0" u="none" strike="noStrike" kern="1200" dirty="0">
                <a:solidFill>
                  <a:schemeClr val="tx1"/>
                </a:solidFill>
                <a:effectLst/>
                <a:latin typeface="+mn-lt"/>
                <a:ea typeface="+mn-ea"/>
                <a:cs typeface="+mn-cs"/>
              </a:rPr>
              <a:t>Strong responsibility, communication and teamwork will help to get a promotion in the chosen career to oversee junior staff (Ledlow et al., 2023). </a:t>
            </a:r>
          </a:p>
          <a:p>
            <a:pPr rtl="0"/>
            <a:r>
              <a:rPr lang="en-IN" sz="1200" b="1" i="0" u="sng" kern="1200" dirty="0">
                <a:solidFill>
                  <a:schemeClr val="tx1"/>
                </a:solidFill>
                <a:effectLst/>
                <a:latin typeface="+mn-lt"/>
                <a:ea typeface="+mn-ea"/>
                <a:cs typeface="+mn-cs"/>
              </a:rPr>
              <a:t>Threats </a:t>
            </a:r>
            <a:endParaRPr lang="en-IN" b="0" dirty="0">
              <a:effectLst/>
            </a:endParaRPr>
          </a:p>
          <a:p>
            <a:pPr lvl="0" rtl="0" fontAlgn="base"/>
            <a:r>
              <a:rPr lang="en-IN" sz="1200" b="0" i="0" u="none" strike="noStrike" kern="1200" dirty="0">
                <a:solidFill>
                  <a:schemeClr val="tx1"/>
                </a:solidFill>
                <a:effectLst/>
                <a:latin typeface="+mn-lt"/>
                <a:ea typeface="+mn-ea"/>
                <a:cs typeface="+mn-cs"/>
              </a:rPr>
              <a:t>My lack of confidence and lack of professional knowledge to question an unclear prescription can lead to critical patient safety incidents. </a:t>
            </a:r>
          </a:p>
          <a:p>
            <a:pPr lvl="0" rtl="0" fontAlgn="base"/>
            <a:r>
              <a:rPr lang="en-IN" sz="1200" b="0" i="0" u="none" strike="noStrike" kern="1200" dirty="0">
                <a:solidFill>
                  <a:schemeClr val="tx1"/>
                </a:solidFill>
                <a:effectLst/>
                <a:latin typeface="+mn-lt"/>
                <a:ea typeface="+mn-ea"/>
                <a:cs typeface="+mn-cs"/>
              </a:rPr>
              <a:t>Chronic stress quickly spirals into burnout, degrading the quality of care staff provide (</a:t>
            </a:r>
            <a:r>
              <a:rPr lang="en-IN" sz="1200" b="0" i="0" u="none" strike="noStrike" kern="1200" dirty="0" err="1">
                <a:solidFill>
                  <a:schemeClr val="tx1"/>
                </a:solidFill>
                <a:effectLst/>
                <a:latin typeface="+mn-lt"/>
                <a:ea typeface="+mn-ea"/>
                <a:cs typeface="+mn-cs"/>
              </a:rPr>
              <a:t>Donisa</a:t>
            </a:r>
            <a:r>
              <a:rPr lang="en-IN" sz="1200" b="0" i="0" u="none" strike="noStrike" kern="1200" dirty="0">
                <a:solidFill>
                  <a:schemeClr val="tx1"/>
                </a:solidFill>
                <a:effectLst/>
                <a:latin typeface="+mn-lt"/>
                <a:ea typeface="+mn-ea"/>
                <a:cs typeface="+mn-cs"/>
              </a:rPr>
              <a:t> et al., 2026). </a:t>
            </a:r>
          </a:p>
          <a:p>
            <a:r>
              <a:rPr lang="en-GB" sz="1200" b="1" kern="1200" dirty="0">
                <a:solidFill>
                  <a:schemeClr val="tx1"/>
                </a:solidFill>
                <a:effectLst/>
                <a:latin typeface="+mn-lt"/>
                <a:ea typeface="+mn-ea"/>
                <a:cs typeface="+mn-cs"/>
              </a:rPr>
              <a:t>The way personal attributes, skills, and experiences align with the role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healthcare assistant is a frontline employee who supports patients with daily living activities (Coe and Werner, 2022). Due to this, a healthcare assistant is required to make their patient feel better and safe. Empathy allows for viewing the person behind the diagnosis and helps in making the patient feel better, safe, and respected. The patient within the health and social care sector also wants transparent communication from their professionals. </a:t>
            </a:r>
          </a:p>
          <a:p>
            <a:r>
              <a:rPr lang="en-GB" sz="1200" kern="1200" dirty="0">
                <a:solidFill>
                  <a:schemeClr val="tx1"/>
                </a:solidFill>
                <a:effectLst/>
                <a:latin typeface="+mn-lt"/>
                <a:ea typeface="+mn-ea"/>
                <a:cs typeface="+mn-cs"/>
              </a:rPr>
              <a:t>Personal communication skills help in listening to patients and allow for explaining daily treatment procedures in simple terms that address the patient's needs and enable person-centred care. Teamwork is also crucial for collaborating with the multidisciplinary medical team to support shift handovers with nursing staff to meet shared patient outcomes (Chien et al., 2022). Experience with teamwork also aligns with the healthcare assistant role as healthcare is entirely built on collaborative care between the patient and the wider medical team.      </a:t>
            </a:r>
          </a:p>
          <a:p>
            <a:pPr lvl="0" rtl="0" fontAlgn="base"/>
            <a:endParaRPr lang="en-IN"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544083E-2BE1-4D09-A58B-A4C99B32A73D}" type="slidenum">
              <a:rPr lang="en-US" smtClean="0"/>
              <a:t>4</a:t>
            </a:fld>
            <a:endParaRPr lang="en-US"/>
          </a:p>
        </p:txBody>
      </p:sp>
    </p:spTree>
    <p:extLst>
      <p:ext uri="{BB962C8B-B14F-4D97-AF65-F5344CB8AC3E}">
        <p14:creationId xmlns:p14="http://schemas.microsoft.com/office/powerpoint/2010/main" val="4151612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Shifting focus from personal anxiety to the patient's comfort through empathy helps in making human connection that can help in overcoming lacking confidence related issues. Listening closely to the patient's needs, discomfort, and fears helps in noting patient history during the training process, which helps in pursuing the career. Apart from this, transparently communicating complex medical terms to patients in everyday language can also help in avoiding medical jargon during the practical training process.     </a:t>
            </a:r>
            <a:endParaRPr lang="en-IN" b="0" dirty="0">
              <a:effectLst/>
            </a:endParaRPr>
          </a:p>
          <a:p>
            <a:br>
              <a:rPr lang="en-IN" dirty="0"/>
            </a:br>
            <a:endParaRPr lang="en-US" dirty="0"/>
          </a:p>
        </p:txBody>
      </p:sp>
      <p:sp>
        <p:nvSpPr>
          <p:cNvPr id="4" name="Slide Number Placeholder 3"/>
          <p:cNvSpPr>
            <a:spLocks noGrp="1"/>
          </p:cNvSpPr>
          <p:nvPr>
            <p:ph type="sldNum" sz="quarter" idx="5"/>
          </p:nvPr>
        </p:nvSpPr>
        <p:spPr/>
        <p:txBody>
          <a:bodyPr/>
          <a:lstStyle/>
          <a:p>
            <a:fld id="{C544083E-2BE1-4D09-A58B-A4C99B32A73D}" type="slidenum">
              <a:rPr lang="en-US" smtClean="0"/>
              <a:t>5</a:t>
            </a:fld>
            <a:endParaRPr lang="en-US"/>
          </a:p>
        </p:txBody>
      </p:sp>
    </p:spTree>
    <p:extLst>
      <p:ext uri="{BB962C8B-B14F-4D97-AF65-F5344CB8AC3E}">
        <p14:creationId xmlns:p14="http://schemas.microsoft.com/office/powerpoint/2010/main" val="2136167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Conversely, poor confidence in high-pressure environments and lack of professional knowledge have been marked as key weaknesses. The experiences of working with people could be used to interact with patients and professionals to gain professional knowledge and practice that automatically builds confidence. </a:t>
            </a:r>
            <a:endParaRPr lang="en-IN" b="0" dirty="0">
              <a:effectLst/>
            </a:endParaRPr>
          </a:p>
          <a:p>
            <a:br>
              <a:rPr lang="en-IN" dirty="0"/>
            </a:br>
            <a:endParaRPr lang="en-US" dirty="0"/>
          </a:p>
        </p:txBody>
      </p:sp>
      <p:sp>
        <p:nvSpPr>
          <p:cNvPr id="4" name="Slide Number Placeholder 3"/>
          <p:cNvSpPr>
            <a:spLocks noGrp="1"/>
          </p:cNvSpPr>
          <p:nvPr>
            <p:ph type="sldNum" sz="quarter" idx="5"/>
          </p:nvPr>
        </p:nvSpPr>
        <p:spPr/>
        <p:txBody>
          <a:bodyPr/>
          <a:lstStyle/>
          <a:p>
            <a:fld id="{C544083E-2BE1-4D09-A58B-A4C99B32A73D}" type="slidenum">
              <a:rPr lang="en-US" smtClean="0"/>
              <a:t>6</a:t>
            </a:fld>
            <a:endParaRPr lang="en-US"/>
          </a:p>
        </p:txBody>
      </p:sp>
    </p:spTree>
    <p:extLst>
      <p:ext uri="{BB962C8B-B14F-4D97-AF65-F5344CB8AC3E}">
        <p14:creationId xmlns:p14="http://schemas.microsoft.com/office/powerpoint/2010/main" val="4280627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Ledlow, G.J.R., Bosworth, M. and Maryon, T., (2023). </a:t>
            </a:r>
            <a:r>
              <a:rPr lang="en-IN" sz="1200" b="0" i="1" u="none" strike="noStrike" kern="1200" dirty="0">
                <a:solidFill>
                  <a:schemeClr val="tx1"/>
                </a:solidFill>
                <a:effectLst/>
                <a:latin typeface="+mn-lt"/>
                <a:ea typeface="+mn-ea"/>
                <a:cs typeface="+mn-cs"/>
              </a:rPr>
              <a:t>Leadership for health professionals: Theory, skills, and applications</a:t>
            </a:r>
            <a:r>
              <a:rPr lang="en-IN" sz="1200" b="0" i="0" u="none" strike="noStrike" kern="1200" dirty="0">
                <a:solidFill>
                  <a:schemeClr val="tx1"/>
                </a:solidFill>
                <a:effectLst/>
                <a:latin typeface="+mn-lt"/>
                <a:ea typeface="+mn-ea"/>
                <a:cs typeface="+mn-cs"/>
              </a:rPr>
              <a:t>. Jones &amp; Bartlett Learning.  </a:t>
            </a:r>
            <a:endParaRPr lang="en-IN" b="0" dirty="0">
              <a:effectLst/>
            </a:endParaRPr>
          </a:p>
          <a:p>
            <a:pPr rtl="0"/>
            <a:r>
              <a:rPr lang="en-IN" sz="1200" b="0" i="0" u="none" strike="noStrike" kern="1200" dirty="0">
                <a:solidFill>
                  <a:schemeClr val="tx1"/>
                </a:solidFill>
                <a:effectLst/>
                <a:latin typeface="+mn-lt"/>
                <a:ea typeface="+mn-ea"/>
                <a:cs typeface="+mn-cs"/>
              </a:rPr>
              <a:t>LinkedIn (2026). </a:t>
            </a:r>
            <a:r>
              <a:rPr lang="en-IN" sz="1200" b="0" i="1" u="none" strike="noStrike" kern="1200" dirty="0">
                <a:solidFill>
                  <a:schemeClr val="tx1"/>
                </a:solidFill>
                <a:effectLst/>
                <a:latin typeface="+mn-lt"/>
                <a:ea typeface="+mn-ea"/>
                <a:cs typeface="+mn-cs"/>
              </a:rPr>
              <a:t>Healthcare assistant (HCA) jobs in United Kingdom (5,000+ open roles) | LinkedIn</a:t>
            </a:r>
            <a:r>
              <a:rPr lang="en-IN" sz="1200" b="0" i="0" u="none" strike="noStrike" kern="1200" dirty="0">
                <a:solidFill>
                  <a:schemeClr val="tx1"/>
                </a:solidFill>
                <a:effectLst/>
                <a:latin typeface="+mn-lt"/>
                <a:ea typeface="+mn-ea"/>
                <a:cs typeface="+mn-cs"/>
              </a:rPr>
              <a:t>. [Online] Available at: </a:t>
            </a:r>
            <a:r>
              <a:rPr lang="en-IN" sz="1200" b="0" i="0" u="sng" strike="noStrike" kern="1200" dirty="0">
                <a:solidFill>
                  <a:schemeClr val="tx1"/>
                </a:solidFill>
                <a:effectLst/>
                <a:latin typeface="+mn-lt"/>
                <a:ea typeface="+mn-ea"/>
                <a:cs typeface="+mn-cs"/>
                <a:hlinkClick r:id="rId3"/>
              </a:rPr>
              <a:t>https://uk.linkedin.com/jobs/healthcare-assistant-%28hca%29-jobs</a:t>
            </a:r>
            <a:r>
              <a:rPr lang="en-IN" sz="1200" b="0" i="0" u="none" strike="noStrike" kern="1200" dirty="0">
                <a:solidFill>
                  <a:schemeClr val="tx1"/>
                </a:solidFill>
                <a:effectLst/>
                <a:latin typeface="+mn-lt"/>
                <a:ea typeface="+mn-ea"/>
                <a:cs typeface="+mn-cs"/>
              </a:rPr>
              <a:t> [Accessed 06 10 2026].</a:t>
            </a:r>
            <a:endParaRPr lang="en-IN" b="0" dirty="0">
              <a:effectLst/>
            </a:endParaRPr>
          </a:p>
          <a:p>
            <a:br>
              <a:rPr lang="en-IN" dirty="0"/>
            </a:br>
            <a:endParaRPr lang="en-US" dirty="0"/>
          </a:p>
        </p:txBody>
      </p:sp>
      <p:sp>
        <p:nvSpPr>
          <p:cNvPr id="4" name="Slide Number Placeholder 3"/>
          <p:cNvSpPr>
            <a:spLocks noGrp="1"/>
          </p:cNvSpPr>
          <p:nvPr>
            <p:ph type="sldNum" sz="quarter" idx="5"/>
          </p:nvPr>
        </p:nvSpPr>
        <p:spPr/>
        <p:txBody>
          <a:bodyPr/>
          <a:lstStyle/>
          <a:p>
            <a:fld id="{C544083E-2BE1-4D09-A58B-A4C99B32A73D}" type="slidenum">
              <a:rPr lang="en-US" smtClean="0"/>
              <a:t>7</a:t>
            </a:fld>
            <a:endParaRPr lang="en-US"/>
          </a:p>
        </p:txBody>
      </p:sp>
    </p:spTree>
    <p:extLst>
      <p:ext uri="{BB962C8B-B14F-4D97-AF65-F5344CB8AC3E}">
        <p14:creationId xmlns:p14="http://schemas.microsoft.com/office/powerpoint/2010/main" val="763743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44083E-2BE1-4D09-A58B-A4C99B32A73D}" type="slidenum">
              <a:rPr lang="en-US" smtClean="0"/>
              <a:t>8</a:t>
            </a:fld>
            <a:endParaRPr lang="en-US"/>
          </a:p>
        </p:txBody>
      </p:sp>
    </p:spTree>
    <p:extLst>
      <p:ext uri="{BB962C8B-B14F-4D97-AF65-F5344CB8AC3E}">
        <p14:creationId xmlns:p14="http://schemas.microsoft.com/office/powerpoint/2010/main" val="2429438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FABFAA-A5B7-481E-29FF-EA46DB6314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95B352-B57E-7A4E-C212-EDE15BA507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431D61-303E-FABE-F346-296626A190C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636AEC7-0521-E53C-DFB3-3BAE92678D27}"/>
              </a:ext>
            </a:extLst>
          </p:cNvPr>
          <p:cNvSpPr>
            <a:spLocks noGrp="1"/>
          </p:cNvSpPr>
          <p:nvPr>
            <p:ph type="sldNum" sz="quarter" idx="5"/>
          </p:nvPr>
        </p:nvSpPr>
        <p:spPr/>
        <p:txBody>
          <a:bodyPr/>
          <a:lstStyle/>
          <a:p>
            <a:fld id="{C544083E-2BE1-4D09-A58B-A4C99B32A73D}" type="slidenum">
              <a:rPr lang="en-US" smtClean="0"/>
              <a:t>9</a:t>
            </a:fld>
            <a:endParaRPr lang="en-US"/>
          </a:p>
        </p:txBody>
      </p:sp>
    </p:spTree>
    <p:extLst>
      <p:ext uri="{BB962C8B-B14F-4D97-AF65-F5344CB8AC3E}">
        <p14:creationId xmlns:p14="http://schemas.microsoft.com/office/powerpoint/2010/main" val="646535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8D58F-9D1F-041A-0A37-BA239A52BF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B913E87-C260-C410-0788-09D4086B06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A7015E7-F73D-E786-26A6-C07CF17679BA}"/>
              </a:ext>
            </a:extLst>
          </p:cNvPr>
          <p:cNvSpPr>
            <a:spLocks noGrp="1"/>
          </p:cNvSpPr>
          <p:nvPr>
            <p:ph type="dt" sz="half" idx="10"/>
          </p:nvPr>
        </p:nvSpPr>
        <p:spPr/>
        <p:txBody>
          <a:bodyPr/>
          <a:lstStyle/>
          <a:p>
            <a:fld id="{C63544D7-D209-4CA5-A0AE-ECDBD02FB8CE}" type="datetimeFigureOut">
              <a:rPr lang="en-US" smtClean="0"/>
              <a:t>10/18/2026</a:t>
            </a:fld>
            <a:endParaRPr lang="en-US"/>
          </a:p>
        </p:txBody>
      </p:sp>
      <p:sp>
        <p:nvSpPr>
          <p:cNvPr id="5" name="Footer Placeholder 4">
            <a:extLst>
              <a:ext uri="{FF2B5EF4-FFF2-40B4-BE49-F238E27FC236}">
                <a16:creationId xmlns:a16="http://schemas.microsoft.com/office/drawing/2014/main" id="{A1D39E07-D5A4-AA05-2555-B00AC8565D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FC249D-EBA5-78F4-DB76-A8CDF6FD720B}"/>
              </a:ext>
            </a:extLst>
          </p:cNvPr>
          <p:cNvSpPr>
            <a:spLocks noGrp="1"/>
          </p:cNvSpPr>
          <p:nvPr>
            <p:ph type="sldNum" sz="quarter" idx="12"/>
          </p:nvPr>
        </p:nvSpPr>
        <p:spPr/>
        <p:txBody>
          <a:bodyPr/>
          <a:lstStyle/>
          <a:p>
            <a:fld id="{92BFCA55-5162-4D9F-8140-D9EDA1D08FFE}" type="slidenum">
              <a:rPr lang="en-US" smtClean="0"/>
              <a:t>‹#›</a:t>
            </a:fld>
            <a:endParaRPr lang="en-US"/>
          </a:p>
        </p:txBody>
      </p:sp>
    </p:spTree>
    <p:extLst>
      <p:ext uri="{BB962C8B-B14F-4D97-AF65-F5344CB8AC3E}">
        <p14:creationId xmlns:p14="http://schemas.microsoft.com/office/powerpoint/2010/main" val="1347226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13E45-4B54-D377-9A06-6176306697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3E726D7-7A0E-5D0A-427D-E203FEAB60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669A90-4E55-47C4-8E1E-2C6E67E5336B}"/>
              </a:ext>
            </a:extLst>
          </p:cNvPr>
          <p:cNvSpPr>
            <a:spLocks noGrp="1"/>
          </p:cNvSpPr>
          <p:nvPr>
            <p:ph type="dt" sz="half" idx="10"/>
          </p:nvPr>
        </p:nvSpPr>
        <p:spPr/>
        <p:txBody>
          <a:bodyPr/>
          <a:lstStyle/>
          <a:p>
            <a:fld id="{C63544D7-D209-4CA5-A0AE-ECDBD02FB8CE}" type="datetimeFigureOut">
              <a:rPr lang="en-US" smtClean="0"/>
              <a:t>10/18/2026</a:t>
            </a:fld>
            <a:endParaRPr lang="en-US"/>
          </a:p>
        </p:txBody>
      </p:sp>
      <p:sp>
        <p:nvSpPr>
          <p:cNvPr id="5" name="Footer Placeholder 4">
            <a:extLst>
              <a:ext uri="{FF2B5EF4-FFF2-40B4-BE49-F238E27FC236}">
                <a16:creationId xmlns:a16="http://schemas.microsoft.com/office/drawing/2014/main" id="{DAB6A75B-3A8C-EF8F-CE6D-4F451893EC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778815-9FD2-3E71-29E8-3861E0639A46}"/>
              </a:ext>
            </a:extLst>
          </p:cNvPr>
          <p:cNvSpPr>
            <a:spLocks noGrp="1"/>
          </p:cNvSpPr>
          <p:nvPr>
            <p:ph type="sldNum" sz="quarter" idx="12"/>
          </p:nvPr>
        </p:nvSpPr>
        <p:spPr/>
        <p:txBody>
          <a:bodyPr/>
          <a:lstStyle/>
          <a:p>
            <a:fld id="{92BFCA55-5162-4D9F-8140-D9EDA1D08FFE}" type="slidenum">
              <a:rPr lang="en-US" smtClean="0"/>
              <a:t>‹#›</a:t>
            </a:fld>
            <a:endParaRPr lang="en-US"/>
          </a:p>
        </p:txBody>
      </p:sp>
    </p:spTree>
    <p:extLst>
      <p:ext uri="{BB962C8B-B14F-4D97-AF65-F5344CB8AC3E}">
        <p14:creationId xmlns:p14="http://schemas.microsoft.com/office/powerpoint/2010/main" val="1967372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9DFD-468B-F7B3-2CB1-593F2446F7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B9FEC87-75D9-2ECA-0C9C-5F43146177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175890-31A6-2C04-5F13-7A415B40D828}"/>
              </a:ext>
            </a:extLst>
          </p:cNvPr>
          <p:cNvSpPr>
            <a:spLocks noGrp="1"/>
          </p:cNvSpPr>
          <p:nvPr>
            <p:ph type="dt" sz="half" idx="10"/>
          </p:nvPr>
        </p:nvSpPr>
        <p:spPr/>
        <p:txBody>
          <a:bodyPr/>
          <a:lstStyle/>
          <a:p>
            <a:fld id="{C63544D7-D209-4CA5-A0AE-ECDBD02FB8CE}" type="datetimeFigureOut">
              <a:rPr lang="en-US" smtClean="0"/>
              <a:t>10/18/2026</a:t>
            </a:fld>
            <a:endParaRPr lang="en-US"/>
          </a:p>
        </p:txBody>
      </p:sp>
      <p:sp>
        <p:nvSpPr>
          <p:cNvPr id="5" name="Footer Placeholder 4">
            <a:extLst>
              <a:ext uri="{FF2B5EF4-FFF2-40B4-BE49-F238E27FC236}">
                <a16:creationId xmlns:a16="http://schemas.microsoft.com/office/drawing/2014/main" id="{4E308B0F-FF78-D2BC-B171-F68D8695CD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3D1160-6A07-F7DA-FA8F-C99DBB7EFB74}"/>
              </a:ext>
            </a:extLst>
          </p:cNvPr>
          <p:cNvSpPr>
            <a:spLocks noGrp="1"/>
          </p:cNvSpPr>
          <p:nvPr>
            <p:ph type="sldNum" sz="quarter" idx="12"/>
          </p:nvPr>
        </p:nvSpPr>
        <p:spPr/>
        <p:txBody>
          <a:bodyPr/>
          <a:lstStyle/>
          <a:p>
            <a:fld id="{92BFCA55-5162-4D9F-8140-D9EDA1D08FFE}" type="slidenum">
              <a:rPr lang="en-US" smtClean="0"/>
              <a:t>‹#›</a:t>
            </a:fld>
            <a:endParaRPr lang="en-US"/>
          </a:p>
        </p:txBody>
      </p:sp>
    </p:spTree>
    <p:extLst>
      <p:ext uri="{BB962C8B-B14F-4D97-AF65-F5344CB8AC3E}">
        <p14:creationId xmlns:p14="http://schemas.microsoft.com/office/powerpoint/2010/main" val="2172444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26FC1-F24D-5C3A-BE4D-6DAC9B6818B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DDFDC74-F5DF-3600-7FF2-FCFA4A7675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4994EB-208F-1289-EA6C-E34D712472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D9B1B50-7A28-EE69-8790-F4A051A92C14}"/>
              </a:ext>
            </a:extLst>
          </p:cNvPr>
          <p:cNvSpPr>
            <a:spLocks noGrp="1"/>
          </p:cNvSpPr>
          <p:nvPr>
            <p:ph type="dt" sz="half" idx="10"/>
          </p:nvPr>
        </p:nvSpPr>
        <p:spPr/>
        <p:txBody>
          <a:bodyPr/>
          <a:lstStyle/>
          <a:p>
            <a:fld id="{C63544D7-D209-4CA5-A0AE-ECDBD02FB8CE}" type="datetimeFigureOut">
              <a:rPr lang="en-US" smtClean="0"/>
              <a:t>10/18/2026</a:t>
            </a:fld>
            <a:endParaRPr lang="en-US"/>
          </a:p>
        </p:txBody>
      </p:sp>
      <p:sp>
        <p:nvSpPr>
          <p:cNvPr id="6" name="Footer Placeholder 5">
            <a:extLst>
              <a:ext uri="{FF2B5EF4-FFF2-40B4-BE49-F238E27FC236}">
                <a16:creationId xmlns:a16="http://schemas.microsoft.com/office/drawing/2014/main" id="{5C9CAB77-62F4-6C6D-8C40-BA369F7952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C1F39-431D-B862-5459-A0E735C109C5}"/>
              </a:ext>
            </a:extLst>
          </p:cNvPr>
          <p:cNvSpPr>
            <a:spLocks noGrp="1"/>
          </p:cNvSpPr>
          <p:nvPr>
            <p:ph type="sldNum" sz="quarter" idx="12"/>
          </p:nvPr>
        </p:nvSpPr>
        <p:spPr/>
        <p:txBody>
          <a:bodyPr/>
          <a:lstStyle/>
          <a:p>
            <a:fld id="{92BFCA55-5162-4D9F-8140-D9EDA1D08FFE}" type="slidenum">
              <a:rPr lang="en-US" smtClean="0"/>
              <a:t>‹#›</a:t>
            </a:fld>
            <a:endParaRPr lang="en-US"/>
          </a:p>
        </p:txBody>
      </p:sp>
    </p:spTree>
    <p:extLst>
      <p:ext uri="{BB962C8B-B14F-4D97-AF65-F5344CB8AC3E}">
        <p14:creationId xmlns:p14="http://schemas.microsoft.com/office/powerpoint/2010/main" val="4243158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F141-B5E6-AACC-2858-E8C19227A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B5CA364-F936-D7CA-21AD-42133AD750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B1802E-2A69-6EF9-F8EF-A6D30748F6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CDC89F9-71A9-D994-B85D-5CE0A3B0B7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A51ADF-B08D-0A7B-FAB1-46CB72C0AF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4FDE005-BA98-E7CB-96BE-B34A8DF4FEA6}"/>
              </a:ext>
            </a:extLst>
          </p:cNvPr>
          <p:cNvSpPr>
            <a:spLocks noGrp="1"/>
          </p:cNvSpPr>
          <p:nvPr>
            <p:ph type="dt" sz="half" idx="10"/>
          </p:nvPr>
        </p:nvSpPr>
        <p:spPr/>
        <p:txBody>
          <a:bodyPr/>
          <a:lstStyle/>
          <a:p>
            <a:fld id="{C63544D7-D209-4CA5-A0AE-ECDBD02FB8CE}" type="datetimeFigureOut">
              <a:rPr lang="en-US" smtClean="0"/>
              <a:t>10/18/2026</a:t>
            </a:fld>
            <a:endParaRPr lang="en-US"/>
          </a:p>
        </p:txBody>
      </p:sp>
      <p:sp>
        <p:nvSpPr>
          <p:cNvPr id="8" name="Footer Placeholder 7">
            <a:extLst>
              <a:ext uri="{FF2B5EF4-FFF2-40B4-BE49-F238E27FC236}">
                <a16:creationId xmlns:a16="http://schemas.microsoft.com/office/drawing/2014/main" id="{2C3DAB43-9FB6-4CA6-DA54-45102426AA8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1135993-4681-375A-0AF2-54B3D4D10A27}"/>
              </a:ext>
            </a:extLst>
          </p:cNvPr>
          <p:cNvSpPr>
            <a:spLocks noGrp="1"/>
          </p:cNvSpPr>
          <p:nvPr>
            <p:ph type="sldNum" sz="quarter" idx="12"/>
          </p:nvPr>
        </p:nvSpPr>
        <p:spPr/>
        <p:txBody>
          <a:bodyPr/>
          <a:lstStyle/>
          <a:p>
            <a:fld id="{92BFCA55-5162-4D9F-8140-D9EDA1D08FFE}" type="slidenum">
              <a:rPr lang="en-US" smtClean="0"/>
              <a:t>‹#›</a:t>
            </a:fld>
            <a:endParaRPr lang="en-US"/>
          </a:p>
        </p:txBody>
      </p:sp>
    </p:spTree>
    <p:extLst>
      <p:ext uri="{BB962C8B-B14F-4D97-AF65-F5344CB8AC3E}">
        <p14:creationId xmlns:p14="http://schemas.microsoft.com/office/powerpoint/2010/main" val="3410944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4C6C0-0002-EED5-3213-9D863F737A8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3F4C0EC-B67A-492E-DE58-FDC9C60A3BF2}"/>
              </a:ext>
            </a:extLst>
          </p:cNvPr>
          <p:cNvSpPr>
            <a:spLocks noGrp="1"/>
          </p:cNvSpPr>
          <p:nvPr>
            <p:ph type="dt" sz="half" idx="10"/>
          </p:nvPr>
        </p:nvSpPr>
        <p:spPr/>
        <p:txBody>
          <a:bodyPr/>
          <a:lstStyle/>
          <a:p>
            <a:fld id="{C63544D7-D209-4CA5-A0AE-ECDBD02FB8CE}" type="datetimeFigureOut">
              <a:rPr lang="en-US" smtClean="0"/>
              <a:t>10/18/2026</a:t>
            </a:fld>
            <a:endParaRPr lang="en-US"/>
          </a:p>
        </p:txBody>
      </p:sp>
      <p:sp>
        <p:nvSpPr>
          <p:cNvPr id="4" name="Footer Placeholder 3">
            <a:extLst>
              <a:ext uri="{FF2B5EF4-FFF2-40B4-BE49-F238E27FC236}">
                <a16:creationId xmlns:a16="http://schemas.microsoft.com/office/drawing/2014/main" id="{1D25CFEF-CD77-4D37-8C5A-9B04393A3CF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D7AF80-D211-13A0-D420-B43BD3A7674F}"/>
              </a:ext>
            </a:extLst>
          </p:cNvPr>
          <p:cNvSpPr>
            <a:spLocks noGrp="1"/>
          </p:cNvSpPr>
          <p:nvPr>
            <p:ph type="sldNum" sz="quarter" idx="12"/>
          </p:nvPr>
        </p:nvSpPr>
        <p:spPr/>
        <p:txBody>
          <a:bodyPr/>
          <a:lstStyle/>
          <a:p>
            <a:fld id="{92BFCA55-5162-4D9F-8140-D9EDA1D08FFE}" type="slidenum">
              <a:rPr lang="en-US" smtClean="0"/>
              <a:t>‹#›</a:t>
            </a:fld>
            <a:endParaRPr lang="en-US"/>
          </a:p>
        </p:txBody>
      </p:sp>
    </p:spTree>
    <p:extLst>
      <p:ext uri="{BB962C8B-B14F-4D97-AF65-F5344CB8AC3E}">
        <p14:creationId xmlns:p14="http://schemas.microsoft.com/office/powerpoint/2010/main" val="1573795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7D719B-EB4C-8315-8C72-DF9101A33987}"/>
              </a:ext>
            </a:extLst>
          </p:cNvPr>
          <p:cNvSpPr>
            <a:spLocks noGrp="1"/>
          </p:cNvSpPr>
          <p:nvPr>
            <p:ph type="dt" sz="half" idx="10"/>
          </p:nvPr>
        </p:nvSpPr>
        <p:spPr/>
        <p:txBody>
          <a:bodyPr/>
          <a:lstStyle/>
          <a:p>
            <a:fld id="{C63544D7-D209-4CA5-A0AE-ECDBD02FB8CE}" type="datetimeFigureOut">
              <a:rPr lang="en-US" smtClean="0"/>
              <a:t>10/18/2026</a:t>
            </a:fld>
            <a:endParaRPr lang="en-US"/>
          </a:p>
        </p:txBody>
      </p:sp>
      <p:sp>
        <p:nvSpPr>
          <p:cNvPr id="3" name="Footer Placeholder 2">
            <a:extLst>
              <a:ext uri="{FF2B5EF4-FFF2-40B4-BE49-F238E27FC236}">
                <a16:creationId xmlns:a16="http://schemas.microsoft.com/office/drawing/2014/main" id="{75118E6E-DAB4-B752-9642-9AEAF3FEFF1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9525980-58E8-8E73-F761-4A4B85AD75F5}"/>
              </a:ext>
            </a:extLst>
          </p:cNvPr>
          <p:cNvSpPr>
            <a:spLocks noGrp="1"/>
          </p:cNvSpPr>
          <p:nvPr>
            <p:ph type="sldNum" sz="quarter" idx="12"/>
          </p:nvPr>
        </p:nvSpPr>
        <p:spPr/>
        <p:txBody>
          <a:bodyPr/>
          <a:lstStyle/>
          <a:p>
            <a:fld id="{92BFCA55-5162-4D9F-8140-D9EDA1D08FFE}" type="slidenum">
              <a:rPr lang="en-US" smtClean="0"/>
              <a:t>‹#›</a:t>
            </a:fld>
            <a:endParaRPr lang="en-US"/>
          </a:p>
        </p:txBody>
      </p:sp>
    </p:spTree>
    <p:extLst>
      <p:ext uri="{BB962C8B-B14F-4D97-AF65-F5344CB8AC3E}">
        <p14:creationId xmlns:p14="http://schemas.microsoft.com/office/powerpoint/2010/main" val="3473573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C912C-AB86-885C-709B-01BF1A044D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0538463-083B-957D-AA64-056F4E0471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4B2D5C3-D678-4DB5-A462-E4B4BB749A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5FD7CC-0744-617B-784A-17A5D77900A4}"/>
              </a:ext>
            </a:extLst>
          </p:cNvPr>
          <p:cNvSpPr>
            <a:spLocks noGrp="1"/>
          </p:cNvSpPr>
          <p:nvPr>
            <p:ph type="dt" sz="half" idx="10"/>
          </p:nvPr>
        </p:nvSpPr>
        <p:spPr/>
        <p:txBody>
          <a:bodyPr/>
          <a:lstStyle/>
          <a:p>
            <a:fld id="{C63544D7-D209-4CA5-A0AE-ECDBD02FB8CE}" type="datetimeFigureOut">
              <a:rPr lang="en-US" smtClean="0"/>
              <a:t>10/18/2026</a:t>
            </a:fld>
            <a:endParaRPr lang="en-US"/>
          </a:p>
        </p:txBody>
      </p:sp>
      <p:sp>
        <p:nvSpPr>
          <p:cNvPr id="6" name="Footer Placeholder 5">
            <a:extLst>
              <a:ext uri="{FF2B5EF4-FFF2-40B4-BE49-F238E27FC236}">
                <a16:creationId xmlns:a16="http://schemas.microsoft.com/office/drawing/2014/main" id="{2B91E751-622F-63F2-DB53-267784884C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16220C-EEB1-3E91-C7E8-E872D1CA1CF2}"/>
              </a:ext>
            </a:extLst>
          </p:cNvPr>
          <p:cNvSpPr>
            <a:spLocks noGrp="1"/>
          </p:cNvSpPr>
          <p:nvPr>
            <p:ph type="sldNum" sz="quarter" idx="12"/>
          </p:nvPr>
        </p:nvSpPr>
        <p:spPr/>
        <p:txBody>
          <a:bodyPr/>
          <a:lstStyle/>
          <a:p>
            <a:fld id="{92BFCA55-5162-4D9F-8140-D9EDA1D08FFE}" type="slidenum">
              <a:rPr lang="en-US" smtClean="0"/>
              <a:t>‹#›</a:t>
            </a:fld>
            <a:endParaRPr lang="en-US"/>
          </a:p>
        </p:txBody>
      </p:sp>
    </p:spTree>
    <p:extLst>
      <p:ext uri="{BB962C8B-B14F-4D97-AF65-F5344CB8AC3E}">
        <p14:creationId xmlns:p14="http://schemas.microsoft.com/office/powerpoint/2010/main" val="3831732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0FC02-7CD5-AB85-90AC-F280324C69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67F847F-986C-3BF3-F99E-26ADBA569CF0}"/>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C116B5D-1718-47F7-2C0B-4D7410CD3B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44D1F-4919-369A-5C46-A922AEB795F5}"/>
              </a:ext>
            </a:extLst>
          </p:cNvPr>
          <p:cNvSpPr>
            <a:spLocks noGrp="1"/>
          </p:cNvSpPr>
          <p:nvPr>
            <p:ph type="dt" sz="half" idx="10"/>
          </p:nvPr>
        </p:nvSpPr>
        <p:spPr/>
        <p:txBody>
          <a:bodyPr/>
          <a:lstStyle/>
          <a:p>
            <a:fld id="{C63544D7-D209-4CA5-A0AE-ECDBD02FB8CE}" type="datetimeFigureOut">
              <a:rPr lang="en-US" smtClean="0"/>
              <a:t>10/18/2026</a:t>
            </a:fld>
            <a:endParaRPr lang="en-US"/>
          </a:p>
        </p:txBody>
      </p:sp>
      <p:sp>
        <p:nvSpPr>
          <p:cNvPr id="6" name="Footer Placeholder 5">
            <a:extLst>
              <a:ext uri="{FF2B5EF4-FFF2-40B4-BE49-F238E27FC236}">
                <a16:creationId xmlns:a16="http://schemas.microsoft.com/office/drawing/2014/main" id="{7413D91D-F3D5-20A8-AFDE-9CE6D96A3F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93E77D-B914-DDC0-71C3-D226D52F20C0}"/>
              </a:ext>
            </a:extLst>
          </p:cNvPr>
          <p:cNvSpPr>
            <a:spLocks noGrp="1"/>
          </p:cNvSpPr>
          <p:nvPr>
            <p:ph type="sldNum" sz="quarter" idx="12"/>
          </p:nvPr>
        </p:nvSpPr>
        <p:spPr/>
        <p:txBody>
          <a:bodyPr/>
          <a:lstStyle/>
          <a:p>
            <a:fld id="{92BFCA55-5162-4D9F-8140-D9EDA1D08FFE}" type="slidenum">
              <a:rPr lang="en-US" smtClean="0"/>
              <a:t>‹#›</a:t>
            </a:fld>
            <a:endParaRPr lang="en-US"/>
          </a:p>
        </p:txBody>
      </p:sp>
    </p:spTree>
    <p:extLst>
      <p:ext uri="{BB962C8B-B14F-4D97-AF65-F5344CB8AC3E}">
        <p14:creationId xmlns:p14="http://schemas.microsoft.com/office/powerpoint/2010/main" val="3738539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6FB6B-0311-EC69-56AE-0105507DE8B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9342BA-0AE6-CF3F-5041-D37BE28FDE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D30DB8-2223-9A0F-F85D-E76E35EC6436}"/>
              </a:ext>
            </a:extLst>
          </p:cNvPr>
          <p:cNvSpPr>
            <a:spLocks noGrp="1"/>
          </p:cNvSpPr>
          <p:nvPr>
            <p:ph type="dt" sz="half" idx="10"/>
          </p:nvPr>
        </p:nvSpPr>
        <p:spPr/>
        <p:txBody>
          <a:bodyPr/>
          <a:lstStyle/>
          <a:p>
            <a:fld id="{C63544D7-D209-4CA5-A0AE-ECDBD02FB8CE}" type="datetimeFigureOut">
              <a:rPr lang="en-US" smtClean="0"/>
              <a:t>10/18/2026</a:t>
            </a:fld>
            <a:endParaRPr lang="en-US"/>
          </a:p>
        </p:txBody>
      </p:sp>
      <p:sp>
        <p:nvSpPr>
          <p:cNvPr id="5" name="Footer Placeholder 4">
            <a:extLst>
              <a:ext uri="{FF2B5EF4-FFF2-40B4-BE49-F238E27FC236}">
                <a16:creationId xmlns:a16="http://schemas.microsoft.com/office/drawing/2014/main" id="{570C7DBB-6E43-D700-DA42-BFFC7D49FB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4FFB5E-0F37-22F8-D339-73953571C673}"/>
              </a:ext>
            </a:extLst>
          </p:cNvPr>
          <p:cNvSpPr>
            <a:spLocks noGrp="1"/>
          </p:cNvSpPr>
          <p:nvPr>
            <p:ph type="sldNum" sz="quarter" idx="12"/>
          </p:nvPr>
        </p:nvSpPr>
        <p:spPr/>
        <p:txBody>
          <a:bodyPr/>
          <a:lstStyle/>
          <a:p>
            <a:fld id="{92BFCA55-5162-4D9F-8140-D9EDA1D08FFE}" type="slidenum">
              <a:rPr lang="en-US" smtClean="0"/>
              <a:t>‹#›</a:t>
            </a:fld>
            <a:endParaRPr lang="en-US"/>
          </a:p>
        </p:txBody>
      </p:sp>
    </p:spTree>
    <p:extLst>
      <p:ext uri="{BB962C8B-B14F-4D97-AF65-F5344CB8AC3E}">
        <p14:creationId xmlns:p14="http://schemas.microsoft.com/office/powerpoint/2010/main" val="1534084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1202F6-1ABB-1365-6EB7-330E63504A8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D58D54B-9ED0-BC9C-A5CA-0D72087D9D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78E977-856E-2DDB-8BF8-470EFC402CD4}"/>
              </a:ext>
            </a:extLst>
          </p:cNvPr>
          <p:cNvSpPr>
            <a:spLocks noGrp="1"/>
          </p:cNvSpPr>
          <p:nvPr>
            <p:ph type="dt" sz="half" idx="10"/>
          </p:nvPr>
        </p:nvSpPr>
        <p:spPr/>
        <p:txBody>
          <a:bodyPr/>
          <a:lstStyle/>
          <a:p>
            <a:fld id="{C63544D7-D209-4CA5-A0AE-ECDBD02FB8CE}" type="datetimeFigureOut">
              <a:rPr lang="en-US" smtClean="0"/>
              <a:t>10/18/2026</a:t>
            </a:fld>
            <a:endParaRPr lang="en-US"/>
          </a:p>
        </p:txBody>
      </p:sp>
      <p:sp>
        <p:nvSpPr>
          <p:cNvPr id="5" name="Footer Placeholder 4">
            <a:extLst>
              <a:ext uri="{FF2B5EF4-FFF2-40B4-BE49-F238E27FC236}">
                <a16:creationId xmlns:a16="http://schemas.microsoft.com/office/drawing/2014/main" id="{46586424-D3CF-708B-96A4-F4711E67DE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94F9DA-D562-084F-C8A6-8BC5FF16C966}"/>
              </a:ext>
            </a:extLst>
          </p:cNvPr>
          <p:cNvSpPr>
            <a:spLocks noGrp="1"/>
          </p:cNvSpPr>
          <p:nvPr>
            <p:ph type="sldNum" sz="quarter" idx="12"/>
          </p:nvPr>
        </p:nvSpPr>
        <p:spPr/>
        <p:txBody>
          <a:bodyPr/>
          <a:lstStyle/>
          <a:p>
            <a:fld id="{92BFCA55-5162-4D9F-8140-D9EDA1D08FFE}" type="slidenum">
              <a:rPr lang="en-US" smtClean="0"/>
              <a:t>‹#›</a:t>
            </a:fld>
            <a:endParaRPr lang="en-US"/>
          </a:p>
        </p:txBody>
      </p:sp>
    </p:spTree>
    <p:extLst>
      <p:ext uri="{BB962C8B-B14F-4D97-AF65-F5344CB8AC3E}">
        <p14:creationId xmlns:p14="http://schemas.microsoft.com/office/powerpoint/2010/main" val="1762867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827A32-56C7-3FA0-99E5-89B36B164F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237661B-BBB4-2DB0-017E-E7D921881C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52DF85-DF31-DFA4-CC49-4380A0062F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3544D7-D209-4CA5-A0AE-ECDBD02FB8CE}" type="datetimeFigureOut">
              <a:rPr lang="en-US" smtClean="0"/>
              <a:t>10/18/2026</a:t>
            </a:fld>
            <a:endParaRPr lang="en-US"/>
          </a:p>
        </p:txBody>
      </p:sp>
      <p:sp>
        <p:nvSpPr>
          <p:cNvPr id="5" name="Footer Placeholder 4">
            <a:extLst>
              <a:ext uri="{FF2B5EF4-FFF2-40B4-BE49-F238E27FC236}">
                <a16:creationId xmlns:a16="http://schemas.microsoft.com/office/drawing/2014/main" id="{C0260D46-0462-A162-6CE8-CC2D7E78FB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E1F1D60-09EE-7CEC-E6DC-CAC81642F2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BFCA55-5162-4D9F-8140-D9EDA1D08FFE}" type="slidenum">
              <a:rPr lang="en-US" smtClean="0"/>
              <a:t>‹#›</a:t>
            </a:fld>
            <a:endParaRPr lang="en-US"/>
          </a:p>
        </p:txBody>
      </p:sp>
    </p:spTree>
    <p:extLst>
      <p:ext uri="{BB962C8B-B14F-4D97-AF65-F5344CB8AC3E}">
        <p14:creationId xmlns:p14="http://schemas.microsoft.com/office/powerpoint/2010/main" val="37053771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98BE927-35DC-507D-D42B-CE9ABE7F9441}"/>
              </a:ext>
            </a:extLst>
          </p:cNvPr>
          <p:cNvSpPr txBox="1"/>
          <p:nvPr/>
        </p:nvSpPr>
        <p:spPr>
          <a:xfrm>
            <a:off x="1237397" y="1093790"/>
            <a:ext cx="9717205" cy="4175759"/>
          </a:xfrm>
          <a:prstGeom prst="rect">
            <a:avLst/>
          </a:prstGeom>
          <a:solidFill>
            <a:schemeClr val="accent1">
              <a:lumMod val="40000"/>
              <a:lumOff val="60000"/>
            </a:schemeClr>
          </a:solidFill>
          <a:ln>
            <a:solidFill>
              <a:schemeClr val="tx1"/>
            </a:solidFill>
          </a:ln>
        </p:spPr>
        <p:txBody>
          <a:bodyPr wrap="square">
            <a:spAutoFit/>
          </a:bodyPr>
          <a:lstStyle/>
          <a:p>
            <a:pPr algn="ctr" rtl="0">
              <a:lnSpc>
                <a:spcPct val="150000"/>
              </a:lnSpc>
              <a:buNone/>
            </a:pPr>
            <a:r>
              <a:rPr lang="en-IN" sz="3000" b="1" i="0" u="none" strike="noStrike" dirty="0">
                <a:solidFill>
                  <a:schemeClr val="tx1"/>
                </a:solidFill>
                <a:effectLst/>
                <a:latin typeface="Times New Roman" panose="02020603050405020304" pitchFamily="18" charset="0"/>
                <a:cs typeface="Times New Roman" panose="02020603050405020304" pitchFamily="18" charset="0"/>
              </a:rPr>
              <a:t>Name: Laura Nicolaescu</a:t>
            </a:r>
            <a:endParaRPr lang="en-IN" sz="3000" b="0" dirty="0">
              <a:effectLst/>
              <a:latin typeface="Times New Roman" panose="02020603050405020304" pitchFamily="18" charset="0"/>
              <a:cs typeface="Times New Roman" panose="02020603050405020304" pitchFamily="18" charset="0"/>
            </a:endParaRPr>
          </a:p>
          <a:p>
            <a:pPr algn="ctr" rtl="0">
              <a:lnSpc>
                <a:spcPct val="150000"/>
              </a:lnSpc>
              <a:buNone/>
            </a:pPr>
            <a:r>
              <a:rPr lang="en-IN" sz="3000" b="1" i="0" u="none" strike="noStrike" dirty="0">
                <a:solidFill>
                  <a:schemeClr val="tx1"/>
                </a:solidFill>
                <a:effectLst/>
                <a:latin typeface="Times New Roman" panose="02020603050405020304" pitchFamily="18" charset="0"/>
                <a:cs typeface="Times New Roman" panose="02020603050405020304" pitchFamily="18" charset="0"/>
              </a:rPr>
              <a:t>Student number: 2512067</a:t>
            </a:r>
            <a:endParaRPr lang="en-IN" sz="3000" b="0" dirty="0">
              <a:effectLst/>
              <a:latin typeface="Times New Roman" panose="02020603050405020304" pitchFamily="18" charset="0"/>
              <a:cs typeface="Times New Roman" panose="02020603050405020304" pitchFamily="18" charset="0"/>
            </a:endParaRPr>
          </a:p>
          <a:p>
            <a:pPr algn="ctr" rtl="0">
              <a:lnSpc>
                <a:spcPct val="150000"/>
              </a:lnSpc>
              <a:buNone/>
            </a:pPr>
            <a:r>
              <a:rPr lang="en-IN" sz="3000" b="1" i="0" u="none" strike="noStrike" dirty="0">
                <a:solidFill>
                  <a:schemeClr val="tx1"/>
                </a:solidFill>
                <a:effectLst/>
                <a:latin typeface="Times New Roman" panose="02020603050405020304" pitchFamily="18" charset="0"/>
                <a:cs typeface="Times New Roman" panose="02020603050405020304" pitchFamily="18" charset="0"/>
              </a:rPr>
              <a:t>The module code and title: LCHS4009 and Professional Development within Health and Social Care</a:t>
            </a:r>
            <a:endParaRPr lang="en-IN" sz="3000" b="0" dirty="0">
              <a:effectLst/>
              <a:latin typeface="Times New Roman" panose="02020603050405020304" pitchFamily="18" charset="0"/>
              <a:cs typeface="Times New Roman" panose="02020603050405020304" pitchFamily="18" charset="0"/>
            </a:endParaRPr>
          </a:p>
          <a:p>
            <a:pPr algn="ctr" rtl="0">
              <a:lnSpc>
                <a:spcPct val="150000"/>
              </a:lnSpc>
              <a:buNone/>
            </a:pPr>
            <a:r>
              <a:rPr lang="en-IN" sz="3000" b="1" i="0" u="none" strike="noStrike" dirty="0">
                <a:solidFill>
                  <a:schemeClr val="tx1"/>
                </a:solidFill>
                <a:effectLst/>
                <a:latin typeface="Times New Roman" panose="02020603050405020304" pitchFamily="18" charset="0"/>
                <a:cs typeface="Times New Roman" panose="02020603050405020304" pitchFamily="18" charset="0"/>
              </a:rPr>
              <a:t>Lecturer’s name: </a:t>
            </a:r>
            <a:r>
              <a:rPr lang="en-IN" sz="3000" b="1" dirty="0">
                <a:latin typeface="Times New Roman" panose="02020603050405020304" pitchFamily="18" charset="0"/>
                <a:cs typeface="Times New Roman" panose="02020603050405020304" pitchFamily="18" charset="0"/>
              </a:rPr>
              <a:t>Kal </a:t>
            </a:r>
            <a:r>
              <a:rPr lang="en-IN" sz="3000" b="1" dirty="0" err="1">
                <a:latin typeface="Times New Roman" panose="02020603050405020304" pitchFamily="18" charset="0"/>
                <a:cs typeface="Times New Roman" panose="02020603050405020304" pitchFamily="18" charset="0"/>
              </a:rPr>
              <a:t>Alnababtah</a:t>
            </a:r>
            <a:endParaRPr lang="en-IN" sz="3000" b="0" dirty="0">
              <a:effectLst/>
              <a:latin typeface="Times New Roman" panose="02020603050405020304" pitchFamily="18" charset="0"/>
              <a:cs typeface="Times New Roman" panose="02020603050405020304" pitchFamily="18" charset="0"/>
            </a:endParaRPr>
          </a:p>
          <a:p>
            <a:pPr algn="ctr" rtl="0">
              <a:lnSpc>
                <a:spcPct val="150000"/>
              </a:lnSpc>
              <a:buNone/>
            </a:pPr>
            <a:r>
              <a:rPr lang="en-IN" sz="3000" b="1" i="0" u="none" strike="noStrike" dirty="0">
                <a:solidFill>
                  <a:schemeClr val="tx1"/>
                </a:solidFill>
                <a:effectLst/>
                <a:latin typeface="Times New Roman" panose="02020603050405020304" pitchFamily="18" charset="0"/>
                <a:cs typeface="Times New Roman" panose="02020603050405020304" pitchFamily="18" charset="0"/>
              </a:rPr>
              <a:t>Assignment title. Self-Awareness Presentation</a:t>
            </a:r>
            <a:endParaRPr lang="en-IN" sz="3000"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22457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4F9DF7-9FD1-93DB-B44F-77C3254559D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4A76925-771A-D18E-F786-1D6CDC0871C8}"/>
              </a:ext>
            </a:extLst>
          </p:cNvPr>
          <p:cNvSpPr txBox="1"/>
          <p:nvPr/>
        </p:nvSpPr>
        <p:spPr>
          <a:xfrm>
            <a:off x="2813551" y="168118"/>
            <a:ext cx="6099048" cy="553998"/>
          </a:xfrm>
          <a:prstGeom prst="rect">
            <a:avLst/>
          </a:prstGeom>
          <a:solidFill>
            <a:schemeClr val="accent1">
              <a:lumMod val="40000"/>
              <a:lumOff val="60000"/>
            </a:schemeClr>
          </a:solidFill>
          <a:ln>
            <a:solidFill>
              <a:schemeClr val="tx1"/>
            </a:solidFill>
          </a:ln>
        </p:spPr>
        <p:txBody>
          <a:bodyPr wrap="square">
            <a:spAutoFit/>
          </a:bodyPr>
          <a:lstStyle/>
          <a:p>
            <a:pPr algn="ctr"/>
            <a:r>
              <a:rPr lang="en-IN" sz="3000" b="1" i="0" u="none" strike="noStrike" dirty="0">
                <a:solidFill>
                  <a:schemeClr val="tx1"/>
                </a:solidFill>
                <a:effectLst/>
                <a:latin typeface="Times New Roman" panose="02020603050405020304" pitchFamily="18" charset="0"/>
                <a:cs typeface="Times New Roman" panose="02020603050405020304" pitchFamily="18" charset="0"/>
              </a:rPr>
              <a:t>Introduction </a:t>
            </a:r>
            <a:endParaRPr lang="en-US" sz="3000" dirty="0">
              <a:latin typeface="Times New Roman" panose="02020603050405020304" pitchFamily="18" charset="0"/>
              <a:cs typeface="Times New Roman" panose="02020603050405020304" pitchFamily="18" charset="0"/>
            </a:endParaRPr>
          </a:p>
        </p:txBody>
      </p:sp>
      <p:pic>
        <p:nvPicPr>
          <p:cNvPr id="4" name="Picture 3" descr="What Is Health and Social Care exactly? | Stonebridge Associated Colleges Blog">
            <a:extLst>
              <a:ext uri="{FF2B5EF4-FFF2-40B4-BE49-F238E27FC236}">
                <a16:creationId xmlns:a16="http://schemas.microsoft.com/office/drawing/2014/main" id="{7B23EF13-122E-991E-4E44-6627BE6C9790}"/>
              </a:ext>
            </a:extLst>
          </p:cNvPr>
          <p:cNvPicPr>
            <a:picLocks noChangeAspect="1"/>
          </p:cNvPicPr>
          <p:nvPr/>
        </p:nvPicPr>
        <p:blipFill>
          <a:blip r:embed="rId3"/>
          <a:stretch>
            <a:fillRect/>
          </a:stretch>
        </p:blipFill>
        <p:spPr>
          <a:xfrm>
            <a:off x="6162260" y="1520004"/>
            <a:ext cx="5500677" cy="358425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399495EB-C778-8EFF-36A9-95FBC4C96D87}"/>
              </a:ext>
            </a:extLst>
          </p:cNvPr>
          <p:cNvSpPr txBox="1"/>
          <p:nvPr/>
        </p:nvSpPr>
        <p:spPr>
          <a:xfrm>
            <a:off x="337994" y="1520004"/>
            <a:ext cx="5500676" cy="2806987"/>
          </a:xfrm>
          <a:prstGeom prst="rect">
            <a:avLst/>
          </a:prstGeom>
          <a:solidFill>
            <a:schemeClr val="accent4">
              <a:lumMod val="60000"/>
              <a:lumOff val="40000"/>
            </a:schemeClr>
          </a:solidFill>
          <a:ln>
            <a:solidFill>
              <a:schemeClr val="tx1"/>
            </a:solidFill>
          </a:ln>
        </p:spPr>
        <p:txBody>
          <a:bodyPr wrap="square">
            <a:spAutoFit/>
          </a:bodyPr>
          <a:lstStyle/>
          <a:p>
            <a:pPr marL="342900" lvl="0" indent="-342900" algn="just" rtl="0" fontAlgn="base">
              <a:lnSpc>
                <a:spcPct val="150000"/>
              </a:lnSpc>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The assignment will provide an understanding of professional development within the health and social care sector. </a:t>
            </a:r>
          </a:p>
          <a:p>
            <a:pPr marL="342900" lvl="0" indent="-342900" algn="just" rtl="0" fontAlgn="base">
              <a:lnSpc>
                <a:spcPct val="150000"/>
              </a:lnSpc>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SWOT model will be used to evaluate personal strengths and weaknesses to align with the desired career of a Healthcare Assistant. </a:t>
            </a:r>
            <a:endParaRPr lang="en-IN" sz="2000" b="0" i="0" u="none" strike="noStrike" dirty="0">
              <a:solidFill>
                <a:srgbClr val="000000"/>
              </a:solidFill>
              <a:effectLst/>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14E74BCA-2D9B-18BE-BD8B-16541494A183}"/>
              </a:ext>
            </a:extLst>
          </p:cNvPr>
          <p:cNvSpPr txBox="1"/>
          <p:nvPr/>
        </p:nvSpPr>
        <p:spPr>
          <a:xfrm>
            <a:off x="5838670" y="5352294"/>
            <a:ext cx="6099048" cy="276999"/>
          </a:xfrm>
          <a:prstGeom prst="rect">
            <a:avLst/>
          </a:prstGeom>
          <a:noFill/>
        </p:spPr>
        <p:txBody>
          <a:bodyPr wrap="square">
            <a:spAutoFit/>
          </a:bodyPr>
          <a:lstStyle/>
          <a:p>
            <a:pPr algn="ctr"/>
            <a:r>
              <a:rPr lang="en-IN" sz="1200" b="0" i="0" u="none" strike="noStrike" dirty="0">
                <a:solidFill>
                  <a:schemeClr val="tx1"/>
                </a:solidFill>
                <a:effectLst/>
                <a:latin typeface="Times New Roman" panose="02020603050405020304" pitchFamily="18" charset="0"/>
                <a:cs typeface="Times New Roman" panose="02020603050405020304" pitchFamily="18" charset="0"/>
              </a:rPr>
              <a:t>Source: (Coe and Werner, 2022)</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900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E698D-8953-E9B6-3389-43705EA6FEF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9E78222-EEAA-1D49-507A-3783E0C00659}"/>
              </a:ext>
            </a:extLst>
          </p:cNvPr>
          <p:cNvSpPr txBox="1"/>
          <p:nvPr/>
        </p:nvSpPr>
        <p:spPr>
          <a:xfrm>
            <a:off x="3124053" y="219836"/>
            <a:ext cx="6099048" cy="553998"/>
          </a:xfrm>
          <a:prstGeom prst="rect">
            <a:avLst/>
          </a:prstGeom>
          <a:solidFill>
            <a:schemeClr val="accent1">
              <a:lumMod val="40000"/>
              <a:lumOff val="60000"/>
            </a:schemeClr>
          </a:solidFill>
          <a:ln>
            <a:solidFill>
              <a:schemeClr val="tx1"/>
            </a:solidFill>
          </a:ln>
        </p:spPr>
        <p:txBody>
          <a:bodyPr wrap="square">
            <a:spAutoFit/>
          </a:bodyPr>
          <a:lstStyle/>
          <a:p>
            <a:pPr algn="ctr" rtl="0">
              <a:buNone/>
            </a:pPr>
            <a:r>
              <a:rPr lang="en-IN" sz="3000" b="1" i="0" u="none" strike="noStrike" dirty="0">
                <a:solidFill>
                  <a:schemeClr val="tx1"/>
                </a:solidFill>
                <a:effectLst/>
                <a:latin typeface="Times New Roman" panose="02020603050405020304" pitchFamily="18" charset="0"/>
                <a:cs typeface="Times New Roman" panose="02020603050405020304" pitchFamily="18" charset="0"/>
              </a:rPr>
              <a:t>Job advert for chosen career</a:t>
            </a:r>
            <a:endParaRPr lang="en-IN" sz="3000" b="1" dirty="0">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B3ED4AB-56CE-43A4-7D09-BCE591A894AE}"/>
              </a:ext>
            </a:extLst>
          </p:cNvPr>
          <p:cNvPicPr>
            <a:picLocks noChangeAspect="1"/>
          </p:cNvPicPr>
          <p:nvPr/>
        </p:nvPicPr>
        <p:blipFill>
          <a:blip r:embed="rId2"/>
          <a:stretch>
            <a:fillRect/>
          </a:stretch>
        </p:blipFill>
        <p:spPr>
          <a:xfrm>
            <a:off x="1098764" y="952785"/>
            <a:ext cx="2648792" cy="51434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EFB04910-763A-07CB-6BA6-BE1543F0DE0A}"/>
              </a:ext>
            </a:extLst>
          </p:cNvPr>
          <p:cNvPicPr>
            <a:picLocks noChangeAspect="1"/>
          </p:cNvPicPr>
          <p:nvPr/>
        </p:nvPicPr>
        <p:blipFill>
          <a:blip r:embed="rId3"/>
          <a:stretch>
            <a:fillRect/>
          </a:stretch>
        </p:blipFill>
        <p:spPr>
          <a:xfrm>
            <a:off x="4450059" y="952784"/>
            <a:ext cx="3547529" cy="5143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2363D70F-026A-6E7E-6182-4236691A9558}"/>
              </a:ext>
            </a:extLst>
          </p:cNvPr>
          <p:cNvPicPr>
            <a:picLocks noChangeAspect="1"/>
          </p:cNvPicPr>
          <p:nvPr/>
        </p:nvPicPr>
        <p:blipFill>
          <a:blip r:embed="rId4"/>
          <a:stretch>
            <a:fillRect/>
          </a:stretch>
        </p:blipFill>
        <p:spPr>
          <a:xfrm>
            <a:off x="8571848" y="1101613"/>
            <a:ext cx="3163841" cy="45624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D0E3B963-303D-571F-7470-444A457B3C5D}"/>
              </a:ext>
            </a:extLst>
          </p:cNvPr>
          <p:cNvSpPr txBox="1"/>
          <p:nvPr/>
        </p:nvSpPr>
        <p:spPr>
          <a:xfrm>
            <a:off x="1098764" y="6187326"/>
            <a:ext cx="2648792" cy="276999"/>
          </a:xfrm>
          <a:prstGeom prst="rect">
            <a:avLst/>
          </a:prstGeom>
          <a:noFill/>
        </p:spPr>
        <p:txBody>
          <a:bodyPr wrap="square">
            <a:spAutoFit/>
          </a:bodyPr>
          <a:lstStyle/>
          <a:p>
            <a:pPr algn="ctr" rtl="0">
              <a:buNone/>
            </a:pPr>
            <a:r>
              <a:rPr lang="en-IN" sz="1200" i="0" u="none" strike="noStrike" dirty="0">
                <a:solidFill>
                  <a:schemeClr val="tx1"/>
                </a:solidFill>
                <a:effectLst/>
                <a:latin typeface="Times New Roman" panose="02020603050405020304" pitchFamily="18" charset="0"/>
                <a:cs typeface="Times New Roman" panose="02020603050405020304" pitchFamily="18" charset="0"/>
              </a:rPr>
              <a:t>Source: (LinkedIn, 2026) </a:t>
            </a:r>
            <a:endParaRPr lang="en-US" sz="12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4B0A5B0-9B82-F3EB-C30A-A4FE54FA74F4}"/>
              </a:ext>
            </a:extLst>
          </p:cNvPr>
          <p:cNvSpPr txBox="1"/>
          <p:nvPr/>
        </p:nvSpPr>
        <p:spPr>
          <a:xfrm>
            <a:off x="8829372" y="5718164"/>
            <a:ext cx="2648792" cy="276999"/>
          </a:xfrm>
          <a:prstGeom prst="rect">
            <a:avLst/>
          </a:prstGeom>
          <a:noFill/>
        </p:spPr>
        <p:txBody>
          <a:bodyPr wrap="square">
            <a:spAutoFit/>
          </a:bodyPr>
          <a:lstStyle/>
          <a:p>
            <a:pPr algn="ctr" rtl="0">
              <a:buNone/>
            </a:pPr>
            <a:r>
              <a:rPr lang="en-IN" sz="1200" i="0" u="none" strike="noStrike" dirty="0">
                <a:solidFill>
                  <a:schemeClr val="tx1"/>
                </a:solidFill>
                <a:effectLst/>
                <a:latin typeface="Times New Roman" panose="02020603050405020304" pitchFamily="18" charset="0"/>
                <a:cs typeface="Times New Roman" panose="02020603050405020304" pitchFamily="18" charset="0"/>
              </a:rPr>
              <a:t>Source: (LinkedIn, 2026) </a:t>
            </a:r>
            <a:endParaRPr lang="en-US" sz="12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104E2C60-ADB1-B50E-3CA7-30FA30556A5F}"/>
              </a:ext>
            </a:extLst>
          </p:cNvPr>
          <p:cNvSpPr txBox="1"/>
          <p:nvPr/>
        </p:nvSpPr>
        <p:spPr>
          <a:xfrm>
            <a:off x="4771604" y="6187326"/>
            <a:ext cx="2648792" cy="276999"/>
          </a:xfrm>
          <a:prstGeom prst="rect">
            <a:avLst/>
          </a:prstGeom>
          <a:noFill/>
        </p:spPr>
        <p:txBody>
          <a:bodyPr wrap="square">
            <a:spAutoFit/>
          </a:bodyPr>
          <a:lstStyle/>
          <a:p>
            <a:pPr algn="ctr" rtl="0">
              <a:buNone/>
            </a:pPr>
            <a:r>
              <a:rPr lang="en-IN" sz="1200" i="0" u="none" strike="noStrike" dirty="0">
                <a:solidFill>
                  <a:schemeClr val="tx1"/>
                </a:solidFill>
                <a:effectLst/>
                <a:latin typeface="Times New Roman" panose="02020603050405020304" pitchFamily="18" charset="0"/>
                <a:cs typeface="Times New Roman" panose="02020603050405020304" pitchFamily="18" charset="0"/>
              </a:rPr>
              <a:t>Source: (LinkedIn, 2026) </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3698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B598D3-1796-3F20-202C-1CCCCB9D813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DEA73CA-F88D-30A6-429F-B40F5FBE0394}"/>
              </a:ext>
            </a:extLst>
          </p:cNvPr>
          <p:cNvSpPr txBox="1"/>
          <p:nvPr/>
        </p:nvSpPr>
        <p:spPr>
          <a:xfrm>
            <a:off x="3187176" y="118957"/>
            <a:ext cx="6099048" cy="553998"/>
          </a:xfrm>
          <a:prstGeom prst="rect">
            <a:avLst/>
          </a:prstGeom>
          <a:solidFill>
            <a:schemeClr val="accent1">
              <a:lumMod val="40000"/>
              <a:lumOff val="60000"/>
            </a:schemeClr>
          </a:solidFill>
          <a:ln>
            <a:solidFill>
              <a:schemeClr val="tx1"/>
            </a:solidFill>
          </a:ln>
        </p:spPr>
        <p:txBody>
          <a:bodyPr wrap="square">
            <a:spAutoFit/>
          </a:bodyPr>
          <a:lstStyle/>
          <a:p>
            <a:pPr algn="ctr" rtl="0">
              <a:buNone/>
            </a:pPr>
            <a:r>
              <a:rPr lang="en-IN" sz="3000" b="1" i="0" u="none" strike="noStrike" dirty="0">
                <a:solidFill>
                  <a:schemeClr val="tx1"/>
                </a:solidFill>
                <a:effectLst/>
                <a:latin typeface="Times New Roman" panose="02020603050405020304" pitchFamily="18" charset="0"/>
                <a:cs typeface="Times New Roman" panose="02020603050405020304" pitchFamily="18" charset="0"/>
              </a:rPr>
              <a:t>Personal SWOT  </a:t>
            </a:r>
            <a:endParaRPr lang="en-IN" sz="3000" b="1" dirty="0">
              <a:effectLst/>
              <a:latin typeface="Times New Roman" panose="02020603050405020304" pitchFamily="18" charset="0"/>
              <a:cs typeface="Times New Roman" panose="02020603050405020304" pitchFamily="18" charset="0"/>
            </a:endParaRPr>
          </a:p>
        </p:txBody>
      </p:sp>
      <p:pic>
        <p:nvPicPr>
          <p:cNvPr id="4" name="Picture 3" descr="SWOT: What Is It, How It Works, and How to Perform an Analysis">
            <a:extLst>
              <a:ext uri="{FF2B5EF4-FFF2-40B4-BE49-F238E27FC236}">
                <a16:creationId xmlns:a16="http://schemas.microsoft.com/office/drawing/2014/main" id="{B2D8E0F7-F5D7-B066-5E2A-ADC9F04E5C0D}"/>
              </a:ext>
            </a:extLst>
          </p:cNvPr>
          <p:cNvPicPr>
            <a:picLocks noChangeAspect="1"/>
          </p:cNvPicPr>
          <p:nvPr/>
        </p:nvPicPr>
        <p:blipFill>
          <a:blip r:embed="rId3"/>
          <a:srcRect b="10466"/>
          <a:stretch>
            <a:fillRect/>
          </a:stretch>
        </p:blipFill>
        <p:spPr>
          <a:xfrm>
            <a:off x="294233" y="1288161"/>
            <a:ext cx="4659903" cy="4281678"/>
          </a:xfrm>
          <a:prstGeom prst="rect">
            <a:avLst/>
          </a:prstGeom>
          <a:ln w="88900" cap="sq" cmpd="thickThin">
            <a:solidFill>
              <a:srgbClr val="000000"/>
            </a:solidFill>
            <a:prstDash val="solid"/>
            <a:miter lim="800000"/>
          </a:ln>
          <a:effectLst>
            <a:innerShdw blurRad="76200">
              <a:srgbClr val="000000"/>
            </a:innerShdw>
          </a:effectLst>
        </p:spPr>
      </p:pic>
      <p:sp>
        <p:nvSpPr>
          <p:cNvPr id="6" name="TextBox 5">
            <a:extLst>
              <a:ext uri="{FF2B5EF4-FFF2-40B4-BE49-F238E27FC236}">
                <a16:creationId xmlns:a16="http://schemas.microsoft.com/office/drawing/2014/main" id="{AF357354-CD53-0BF1-838F-4B31438BF507}"/>
              </a:ext>
            </a:extLst>
          </p:cNvPr>
          <p:cNvSpPr txBox="1"/>
          <p:nvPr/>
        </p:nvSpPr>
        <p:spPr>
          <a:xfrm>
            <a:off x="5211865" y="1382286"/>
            <a:ext cx="6685902" cy="4093428"/>
          </a:xfrm>
          <a:prstGeom prst="rect">
            <a:avLst/>
          </a:prstGeom>
          <a:solidFill>
            <a:schemeClr val="accent4">
              <a:lumMod val="60000"/>
              <a:lumOff val="40000"/>
            </a:schemeClr>
          </a:solidFill>
          <a:ln>
            <a:solidFill>
              <a:schemeClr val="tx1"/>
            </a:solidFill>
          </a:ln>
        </p:spPr>
        <p:txBody>
          <a:bodyPr wrap="square">
            <a:spAutoFit/>
          </a:bodyPr>
          <a:lstStyle/>
          <a:p>
            <a:pPr algn="just" rtl="0">
              <a:buNone/>
            </a:pPr>
            <a:r>
              <a:rPr lang="en-IN" sz="2000" b="1" i="0" u="sng" dirty="0">
                <a:solidFill>
                  <a:schemeClr val="tx1"/>
                </a:solidFill>
                <a:effectLst/>
                <a:latin typeface="Times New Roman" panose="02020603050405020304" pitchFamily="18" charset="0"/>
                <a:cs typeface="Times New Roman" panose="02020603050405020304" pitchFamily="18" charset="0"/>
              </a:rPr>
              <a:t>Strengths </a:t>
            </a:r>
            <a:endParaRPr lang="en-IN" sz="2000" b="0" dirty="0">
              <a:effectLst/>
              <a:latin typeface="Times New Roman" panose="02020603050405020304" pitchFamily="18" charset="0"/>
              <a:cs typeface="Times New Roman" panose="02020603050405020304" pitchFamily="18" charset="0"/>
            </a:endParaRPr>
          </a:p>
          <a:p>
            <a:pPr marL="342900" lvl="0" indent="-342900" algn="just" rtl="0" fontAlgn="base">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Strong empathy, patience and communication skills that allow me to understand others and keep me calm during high-pressure situations</a:t>
            </a:r>
          </a:p>
          <a:p>
            <a:pPr marL="342900" lvl="0" indent="-342900" algn="just" rtl="0" fontAlgn="base">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I am highly responsible, with strong teamwork skills. </a:t>
            </a:r>
          </a:p>
          <a:p>
            <a:pPr marL="342900" lvl="0" indent="-342900" algn="just" rtl="0" fontAlgn="base">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I have hands-on people experience that gives me practical cultural competence. </a:t>
            </a:r>
          </a:p>
          <a:p>
            <a:pPr algn="just" rtl="0">
              <a:buNone/>
            </a:pPr>
            <a:r>
              <a:rPr lang="en-IN" sz="2000" b="1" i="0" u="sng" dirty="0">
                <a:solidFill>
                  <a:schemeClr val="tx1"/>
                </a:solidFill>
                <a:effectLst/>
                <a:latin typeface="Times New Roman" panose="02020603050405020304" pitchFamily="18" charset="0"/>
                <a:cs typeface="Times New Roman" panose="02020603050405020304" pitchFamily="18" charset="0"/>
              </a:rPr>
              <a:t>Weaknesses </a:t>
            </a:r>
            <a:endParaRPr lang="en-IN" sz="2000" b="0" dirty="0">
              <a:effectLst/>
              <a:latin typeface="Times New Roman" panose="02020603050405020304" pitchFamily="18" charset="0"/>
              <a:cs typeface="Times New Roman" panose="02020603050405020304" pitchFamily="18" charset="0"/>
            </a:endParaRPr>
          </a:p>
          <a:p>
            <a:pPr marL="342900" lvl="0" indent="-342900" algn="just" rtl="0" fontAlgn="base">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Sometimes I feel a lack of confidence, especially under pressure.  </a:t>
            </a:r>
          </a:p>
          <a:p>
            <a:pPr marL="342900" lvl="0" indent="-342900" algn="just" rtl="0" fontAlgn="base">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Due to a lack of professional healthcare knowledge, I struggle with recognising non-verbal cues in healthcare settings. </a:t>
            </a:r>
            <a:endParaRPr lang="en-IN" sz="2000" b="0" i="0" u="none" strike="noStrike" dirty="0">
              <a:solidFill>
                <a:srgbClr val="000000"/>
              </a:solidFill>
              <a:effectLst/>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8FA0A813-2473-4F80-A45E-B359F2038D44}"/>
              </a:ext>
            </a:extLst>
          </p:cNvPr>
          <p:cNvSpPr txBox="1"/>
          <p:nvPr/>
        </p:nvSpPr>
        <p:spPr>
          <a:xfrm>
            <a:off x="-328570" y="5741093"/>
            <a:ext cx="6099048" cy="276999"/>
          </a:xfrm>
          <a:prstGeom prst="rect">
            <a:avLst/>
          </a:prstGeom>
          <a:noFill/>
        </p:spPr>
        <p:txBody>
          <a:bodyPr wrap="square">
            <a:spAutoFit/>
          </a:bodyPr>
          <a:lstStyle/>
          <a:p>
            <a:pPr algn="ctr"/>
            <a:r>
              <a:rPr lang="en-IN" sz="1200" b="0" i="0" u="none" strike="noStrike" dirty="0">
                <a:solidFill>
                  <a:schemeClr val="tx1"/>
                </a:solidFill>
                <a:effectLst/>
                <a:latin typeface="Times New Roman" panose="02020603050405020304" pitchFamily="18" charset="0"/>
                <a:cs typeface="Times New Roman" panose="02020603050405020304" pitchFamily="18" charset="0"/>
              </a:rPr>
              <a:t>Source: (</a:t>
            </a:r>
            <a:r>
              <a:rPr lang="en-IN" sz="1200" b="0" i="0" u="none" strike="noStrike" dirty="0" err="1">
                <a:solidFill>
                  <a:schemeClr val="tx1"/>
                </a:solidFill>
                <a:effectLst/>
                <a:latin typeface="Times New Roman" panose="02020603050405020304" pitchFamily="18" charset="0"/>
                <a:cs typeface="Times New Roman" panose="02020603050405020304" pitchFamily="18" charset="0"/>
              </a:rPr>
              <a:t>Donisa</a:t>
            </a:r>
            <a:r>
              <a:rPr lang="en-IN" sz="1200" b="0" i="0" u="none" strike="noStrike" dirty="0">
                <a:solidFill>
                  <a:schemeClr val="tx1"/>
                </a:solidFill>
                <a:effectLst/>
                <a:latin typeface="Times New Roman" panose="02020603050405020304" pitchFamily="18" charset="0"/>
                <a:cs typeface="Times New Roman" panose="02020603050405020304" pitchFamily="18" charset="0"/>
              </a:rPr>
              <a:t> et al., 2026)</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0698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2C891-EB7E-A9D2-1A41-6D1271180C3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1CF0ED0-3381-E17D-2965-89D049B68F17}"/>
              </a:ext>
            </a:extLst>
          </p:cNvPr>
          <p:cNvSpPr txBox="1"/>
          <p:nvPr/>
        </p:nvSpPr>
        <p:spPr>
          <a:xfrm>
            <a:off x="250723" y="80061"/>
            <a:ext cx="11690554" cy="1015663"/>
          </a:xfrm>
          <a:prstGeom prst="rect">
            <a:avLst/>
          </a:prstGeom>
          <a:solidFill>
            <a:schemeClr val="accent1">
              <a:lumMod val="40000"/>
              <a:lumOff val="60000"/>
            </a:schemeClr>
          </a:solidFill>
          <a:ln>
            <a:solidFill>
              <a:schemeClr val="tx1"/>
            </a:solidFill>
          </a:ln>
        </p:spPr>
        <p:txBody>
          <a:bodyPr wrap="square">
            <a:spAutoFit/>
          </a:bodyPr>
          <a:lstStyle/>
          <a:p>
            <a:pPr algn="ctr" rtl="0">
              <a:buNone/>
            </a:pPr>
            <a:r>
              <a:rPr lang="en-IN" sz="3000" b="1" i="0" u="none" strike="noStrike" dirty="0">
                <a:solidFill>
                  <a:schemeClr val="tx1"/>
                </a:solidFill>
                <a:effectLst/>
                <a:latin typeface="Times New Roman" panose="02020603050405020304" pitchFamily="18" charset="0"/>
                <a:cs typeface="Times New Roman" panose="02020603050405020304" pitchFamily="18" charset="0"/>
              </a:rPr>
              <a:t>Strengths to overcome weaknesses and the way strengths help in pursuing career </a:t>
            </a:r>
            <a:endParaRPr lang="en-IN" sz="3000" b="1" dirty="0">
              <a:effectLst/>
              <a:latin typeface="Times New Roman" panose="02020603050405020304" pitchFamily="18" charset="0"/>
              <a:cs typeface="Times New Roman" panose="02020603050405020304" pitchFamily="18" charset="0"/>
            </a:endParaRPr>
          </a:p>
        </p:txBody>
      </p:sp>
      <p:pic>
        <p:nvPicPr>
          <p:cNvPr id="5" name="Picture 4" descr="Health and Social Care Level 2 - Courses - Bury College">
            <a:extLst>
              <a:ext uri="{FF2B5EF4-FFF2-40B4-BE49-F238E27FC236}">
                <a16:creationId xmlns:a16="http://schemas.microsoft.com/office/drawing/2014/main" id="{756E581B-FFC1-7363-B286-2EBBC6691918}"/>
              </a:ext>
            </a:extLst>
          </p:cNvPr>
          <p:cNvPicPr>
            <a:picLocks noChangeAspect="1"/>
          </p:cNvPicPr>
          <p:nvPr/>
        </p:nvPicPr>
        <p:blipFill>
          <a:blip r:embed="rId3"/>
          <a:stretch>
            <a:fillRect/>
          </a:stretch>
        </p:blipFill>
        <p:spPr>
          <a:xfrm>
            <a:off x="250724" y="1883664"/>
            <a:ext cx="4962721" cy="393420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5855CACC-3B9C-59F4-0053-D431B877EC36}"/>
              </a:ext>
            </a:extLst>
          </p:cNvPr>
          <p:cNvSpPr txBox="1"/>
          <p:nvPr/>
        </p:nvSpPr>
        <p:spPr>
          <a:xfrm>
            <a:off x="5467939" y="1523944"/>
            <a:ext cx="6473337" cy="4653646"/>
          </a:xfrm>
          <a:prstGeom prst="rect">
            <a:avLst/>
          </a:prstGeom>
          <a:solidFill>
            <a:schemeClr val="accent4">
              <a:lumMod val="60000"/>
              <a:lumOff val="40000"/>
            </a:schemeClr>
          </a:solidFill>
          <a:ln>
            <a:solidFill>
              <a:schemeClr val="tx1"/>
            </a:solidFill>
          </a:ln>
        </p:spPr>
        <p:txBody>
          <a:bodyPr wrap="square">
            <a:spAutoFit/>
          </a:bodyPr>
          <a:lstStyle/>
          <a:p>
            <a:pPr marL="342900" lvl="0" indent="-342900" algn="just" rtl="0" fontAlgn="base">
              <a:lnSpc>
                <a:spcPct val="150000"/>
              </a:lnSpc>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As a practical working pattern, it was identified that sometimes patients did not understand a complex diagnosis structure. </a:t>
            </a:r>
          </a:p>
          <a:p>
            <a:pPr marL="342900" lvl="0" indent="-342900" algn="just" rtl="0" fontAlgn="base">
              <a:lnSpc>
                <a:spcPct val="150000"/>
              </a:lnSpc>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In this situation, patience allowed for careful review of patient charts and enabled the sharing of complex medication information with the patient without friction. </a:t>
            </a:r>
          </a:p>
          <a:p>
            <a:pPr marL="342900" lvl="0" indent="-342900" algn="just" rtl="0" fontAlgn="base">
              <a:lnSpc>
                <a:spcPct val="150000"/>
              </a:lnSpc>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Communicating with patients by asking targeted questions helps in gathering knowledge about the different patients' health needs, which reduces the personal weakness related to lacking knowledge. </a:t>
            </a:r>
            <a:endParaRPr lang="en-IN" sz="2000" b="0" i="0" u="none" strike="noStrike" dirty="0">
              <a:solidFill>
                <a:srgbClr val="000000"/>
              </a:solidFill>
              <a:effectLst/>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7CD98BE6-4FE8-AC47-5544-7B54747E3D8A}"/>
              </a:ext>
            </a:extLst>
          </p:cNvPr>
          <p:cNvSpPr txBox="1"/>
          <p:nvPr/>
        </p:nvSpPr>
        <p:spPr>
          <a:xfrm>
            <a:off x="-328570" y="5918517"/>
            <a:ext cx="6099048" cy="276999"/>
          </a:xfrm>
          <a:prstGeom prst="rect">
            <a:avLst/>
          </a:prstGeom>
          <a:noFill/>
        </p:spPr>
        <p:txBody>
          <a:bodyPr wrap="square">
            <a:spAutoFit/>
          </a:bodyPr>
          <a:lstStyle/>
          <a:p>
            <a:pPr algn="ctr"/>
            <a:r>
              <a:rPr lang="en-IN" sz="1200" b="0" i="0" u="none" strike="noStrike" dirty="0">
                <a:solidFill>
                  <a:schemeClr val="tx1"/>
                </a:solidFill>
                <a:effectLst/>
                <a:latin typeface="Times New Roman" panose="02020603050405020304" pitchFamily="18" charset="0"/>
                <a:cs typeface="Times New Roman" panose="02020603050405020304" pitchFamily="18" charset="0"/>
              </a:rPr>
              <a:t>Source: (</a:t>
            </a:r>
            <a:r>
              <a:rPr lang="en-IN" sz="1200" b="0" i="0" u="none" strike="noStrike" dirty="0" err="1">
                <a:solidFill>
                  <a:schemeClr val="tx1"/>
                </a:solidFill>
                <a:effectLst/>
                <a:latin typeface="Times New Roman" panose="02020603050405020304" pitchFamily="18" charset="0"/>
                <a:cs typeface="Times New Roman" panose="02020603050405020304" pitchFamily="18" charset="0"/>
              </a:rPr>
              <a:t>Donisa</a:t>
            </a:r>
            <a:r>
              <a:rPr lang="en-IN" sz="1200" b="0" i="0" u="none" strike="noStrike" dirty="0">
                <a:solidFill>
                  <a:schemeClr val="tx1"/>
                </a:solidFill>
                <a:effectLst/>
                <a:latin typeface="Times New Roman" panose="02020603050405020304" pitchFamily="18" charset="0"/>
                <a:cs typeface="Times New Roman" panose="02020603050405020304" pitchFamily="18" charset="0"/>
              </a:rPr>
              <a:t> et al., 2026)</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1794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26DF4-C1C8-09E8-B7D2-1245BF1D913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731C336-445E-6A99-B828-8F4F61999A56}"/>
              </a:ext>
            </a:extLst>
          </p:cNvPr>
          <p:cNvSpPr txBox="1"/>
          <p:nvPr/>
        </p:nvSpPr>
        <p:spPr>
          <a:xfrm>
            <a:off x="2911873" y="118958"/>
            <a:ext cx="6099048" cy="553998"/>
          </a:xfrm>
          <a:prstGeom prst="rect">
            <a:avLst/>
          </a:prstGeom>
          <a:solidFill>
            <a:schemeClr val="accent1">
              <a:lumMod val="40000"/>
              <a:lumOff val="60000"/>
            </a:schemeClr>
          </a:solidFill>
          <a:ln>
            <a:solidFill>
              <a:schemeClr val="tx1"/>
            </a:solidFill>
          </a:ln>
        </p:spPr>
        <p:txBody>
          <a:bodyPr wrap="square">
            <a:spAutoFit/>
          </a:bodyPr>
          <a:lstStyle/>
          <a:p>
            <a:pPr algn="ctr"/>
            <a:r>
              <a:rPr lang="en-IN" sz="3000" b="1" i="0" u="none" strike="noStrike" dirty="0">
                <a:solidFill>
                  <a:schemeClr val="tx1"/>
                </a:solidFill>
                <a:effectLst/>
                <a:latin typeface="Times New Roman" panose="02020603050405020304" pitchFamily="18" charset="0"/>
                <a:cs typeface="Times New Roman" panose="02020603050405020304" pitchFamily="18" charset="0"/>
              </a:rPr>
              <a:t>Conclusion </a:t>
            </a:r>
            <a:endParaRPr lang="en-US" sz="3000" dirty="0">
              <a:latin typeface="Times New Roman" panose="02020603050405020304" pitchFamily="18" charset="0"/>
              <a:cs typeface="Times New Roman" panose="02020603050405020304" pitchFamily="18" charset="0"/>
            </a:endParaRPr>
          </a:p>
        </p:txBody>
      </p:sp>
      <p:pic>
        <p:nvPicPr>
          <p:cNvPr id="4" name="Picture 3" descr="Health and Social Care - VideoTile Learning">
            <a:extLst>
              <a:ext uri="{FF2B5EF4-FFF2-40B4-BE49-F238E27FC236}">
                <a16:creationId xmlns:a16="http://schemas.microsoft.com/office/drawing/2014/main" id="{31E70203-FC10-C4CD-19A5-665A5B811818}"/>
              </a:ext>
            </a:extLst>
          </p:cNvPr>
          <p:cNvPicPr>
            <a:picLocks noChangeAspect="1"/>
          </p:cNvPicPr>
          <p:nvPr/>
        </p:nvPicPr>
        <p:blipFill>
          <a:blip r:embed="rId3"/>
          <a:stretch>
            <a:fillRect/>
          </a:stretch>
        </p:blipFill>
        <p:spPr>
          <a:xfrm>
            <a:off x="6469039" y="1790700"/>
            <a:ext cx="5205943" cy="3695700"/>
          </a:xfrm>
          <a:prstGeom prst="rect">
            <a:avLst/>
          </a:prstGeom>
          <a:ln w="228600" cap="sq" cmpd="thickThin">
            <a:solidFill>
              <a:srgbClr val="000000"/>
            </a:solidFill>
            <a:prstDash val="solid"/>
            <a:miter lim="800000"/>
          </a:ln>
          <a:effectLst>
            <a:innerShdw blurRad="76200">
              <a:srgbClr val="000000"/>
            </a:innerShdw>
          </a:effectLst>
        </p:spPr>
      </p:pic>
      <p:sp>
        <p:nvSpPr>
          <p:cNvPr id="6" name="TextBox 5">
            <a:extLst>
              <a:ext uri="{FF2B5EF4-FFF2-40B4-BE49-F238E27FC236}">
                <a16:creationId xmlns:a16="http://schemas.microsoft.com/office/drawing/2014/main" id="{AABCA47C-BE67-696B-50B2-213B903B55E3}"/>
              </a:ext>
            </a:extLst>
          </p:cNvPr>
          <p:cNvSpPr txBox="1"/>
          <p:nvPr/>
        </p:nvSpPr>
        <p:spPr>
          <a:xfrm>
            <a:off x="169847" y="1566839"/>
            <a:ext cx="5926153" cy="2345322"/>
          </a:xfrm>
          <a:prstGeom prst="rect">
            <a:avLst/>
          </a:prstGeom>
          <a:solidFill>
            <a:schemeClr val="accent4">
              <a:lumMod val="60000"/>
              <a:lumOff val="40000"/>
            </a:schemeClr>
          </a:solidFill>
          <a:ln>
            <a:solidFill>
              <a:schemeClr val="tx1"/>
            </a:solidFill>
          </a:ln>
        </p:spPr>
        <p:txBody>
          <a:bodyPr wrap="square">
            <a:spAutoFit/>
          </a:bodyPr>
          <a:lstStyle/>
          <a:p>
            <a:pPr marL="342900" lvl="0" indent="-342900" algn="just" rtl="0" fontAlgn="base">
              <a:lnSpc>
                <a:spcPct val="150000"/>
              </a:lnSpc>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Professional development within health and social care has been covered through the assignment. </a:t>
            </a:r>
          </a:p>
          <a:p>
            <a:pPr marL="342900" lvl="0" indent="-342900" algn="just" rtl="0" fontAlgn="base">
              <a:lnSpc>
                <a:spcPct val="150000"/>
              </a:lnSpc>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Strong empathy, patience, responsibility and experience of working with people have been identified as key strengths using the SWOT model. </a:t>
            </a:r>
            <a:endParaRPr lang="en-IN" sz="2000" b="0" i="0" u="none" strike="noStrike" dirty="0">
              <a:solidFill>
                <a:srgbClr val="000000"/>
              </a:solidFill>
              <a:effectLst/>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AA8F0413-5118-5541-4CAD-33942D3D4AAD}"/>
              </a:ext>
            </a:extLst>
          </p:cNvPr>
          <p:cNvSpPr txBox="1"/>
          <p:nvPr/>
        </p:nvSpPr>
        <p:spPr>
          <a:xfrm>
            <a:off x="6092952" y="5911852"/>
            <a:ext cx="6099048" cy="276999"/>
          </a:xfrm>
          <a:prstGeom prst="rect">
            <a:avLst/>
          </a:prstGeom>
          <a:noFill/>
        </p:spPr>
        <p:txBody>
          <a:bodyPr wrap="square">
            <a:spAutoFit/>
          </a:bodyPr>
          <a:lstStyle/>
          <a:p>
            <a:pPr algn="ctr"/>
            <a:r>
              <a:rPr lang="en-IN" sz="1200" b="0" i="0" u="none" strike="noStrike" dirty="0">
                <a:solidFill>
                  <a:schemeClr val="tx1"/>
                </a:solidFill>
                <a:effectLst/>
                <a:latin typeface="Times New Roman" panose="02020603050405020304" pitchFamily="18" charset="0"/>
                <a:cs typeface="Times New Roman" panose="02020603050405020304" pitchFamily="18" charset="0"/>
              </a:rPr>
              <a:t>Source: (Coe and Werner, 2022)</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8254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DD02BC-E671-3CB7-1DF9-B5248AAD71E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D188835-9AFD-2E4B-7CD1-737EB13E6AD0}"/>
              </a:ext>
            </a:extLst>
          </p:cNvPr>
          <p:cNvSpPr txBox="1"/>
          <p:nvPr/>
        </p:nvSpPr>
        <p:spPr>
          <a:xfrm>
            <a:off x="3240592" y="108831"/>
            <a:ext cx="6099048" cy="553998"/>
          </a:xfrm>
          <a:prstGeom prst="rect">
            <a:avLst/>
          </a:prstGeom>
          <a:solidFill>
            <a:schemeClr val="accent1">
              <a:lumMod val="40000"/>
              <a:lumOff val="60000"/>
            </a:schemeClr>
          </a:solidFill>
          <a:ln>
            <a:solidFill>
              <a:schemeClr val="tx1"/>
            </a:solidFill>
          </a:ln>
        </p:spPr>
        <p:txBody>
          <a:bodyPr wrap="square">
            <a:spAutoFit/>
          </a:bodyPr>
          <a:lstStyle/>
          <a:p>
            <a:pPr algn="ctr"/>
            <a:r>
              <a:rPr lang="en-IN" sz="3000" b="1" i="0" u="none" strike="noStrike" dirty="0">
                <a:solidFill>
                  <a:schemeClr val="tx1"/>
                </a:solidFill>
                <a:effectLst/>
                <a:latin typeface="Times New Roman" panose="02020603050405020304" pitchFamily="18" charset="0"/>
                <a:cs typeface="Times New Roman" panose="02020603050405020304" pitchFamily="18" charset="0"/>
              </a:rPr>
              <a:t>References</a:t>
            </a:r>
            <a:endParaRPr lang="en-US" sz="3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C9DB470-A179-F67C-C8D0-F09C893DC8F5}"/>
              </a:ext>
            </a:extLst>
          </p:cNvPr>
          <p:cNvSpPr txBox="1"/>
          <p:nvPr/>
        </p:nvSpPr>
        <p:spPr>
          <a:xfrm>
            <a:off x="507242" y="1257660"/>
            <a:ext cx="11177515" cy="4653646"/>
          </a:xfrm>
          <a:prstGeom prst="rect">
            <a:avLst/>
          </a:prstGeom>
          <a:solidFill>
            <a:schemeClr val="accent4">
              <a:lumMod val="60000"/>
              <a:lumOff val="40000"/>
            </a:schemeClr>
          </a:solidFill>
          <a:ln>
            <a:solidFill>
              <a:schemeClr val="tx1"/>
            </a:solidFill>
          </a:ln>
        </p:spPr>
        <p:txBody>
          <a:bodyPr wrap="square">
            <a:spAutoFit/>
          </a:bodyPr>
          <a:lstStyle/>
          <a:p>
            <a:pPr marL="342900" indent="-342900" algn="just" rtl="0">
              <a:lnSpc>
                <a:spcPct val="150000"/>
              </a:lnSpc>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Chien, L.J., Slade, D., Dahm, M.R., Brady, B., Roberts, E., Goncharov, L., Taylor, J., Eggins, S. and Thornton, A., (2022). Improving patient‐centred care through a tailored intervention addressing nursing clinical handover communication in its organizational and cultural context. </a:t>
            </a:r>
            <a:r>
              <a:rPr lang="en-IN" sz="2000" b="0" i="1" u="none" strike="noStrike" dirty="0">
                <a:solidFill>
                  <a:schemeClr val="tx1"/>
                </a:solidFill>
                <a:effectLst/>
                <a:latin typeface="Times New Roman" panose="02020603050405020304" pitchFamily="18" charset="0"/>
                <a:cs typeface="Times New Roman" panose="02020603050405020304" pitchFamily="18" charset="0"/>
              </a:rPr>
              <a:t>Journal of advanced nursing</a:t>
            </a:r>
            <a:r>
              <a:rPr lang="en-IN" sz="2000" b="0" i="0" u="none" strike="noStrike" dirty="0">
                <a:solidFill>
                  <a:schemeClr val="tx1"/>
                </a:solidFill>
                <a:effectLst/>
                <a:latin typeface="Times New Roman" panose="02020603050405020304" pitchFamily="18" charset="0"/>
                <a:cs typeface="Times New Roman" panose="02020603050405020304" pitchFamily="18" charset="0"/>
              </a:rPr>
              <a:t>, </a:t>
            </a:r>
            <a:r>
              <a:rPr lang="en-IN" sz="2000" b="0" i="1" u="none" strike="noStrike" dirty="0">
                <a:solidFill>
                  <a:schemeClr val="tx1"/>
                </a:solidFill>
                <a:effectLst/>
                <a:latin typeface="Times New Roman" panose="02020603050405020304" pitchFamily="18" charset="0"/>
                <a:cs typeface="Times New Roman" panose="02020603050405020304" pitchFamily="18" charset="0"/>
              </a:rPr>
              <a:t>78</a:t>
            </a:r>
            <a:r>
              <a:rPr lang="en-IN" sz="2000" b="0" i="0" u="none" strike="noStrike" dirty="0">
                <a:solidFill>
                  <a:schemeClr val="tx1"/>
                </a:solidFill>
                <a:effectLst/>
                <a:latin typeface="Times New Roman" panose="02020603050405020304" pitchFamily="18" charset="0"/>
                <a:cs typeface="Times New Roman" panose="02020603050405020304" pitchFamily="18" charset="0"/>
              </a:rPr>
              <a:t>(5), pp.1413-1430. </a:t>
            </a:r>
            <a:endParaRPr lang="en-IN" sz="2000" b="0" dirty="0">
              <a:effectLst/>
              <a:latin typeface="Times New Roman" panose="02020603050405020304" pitchFamily="18" charset="0"/>
              <a:cs typeface="Times New Roman" panose="02020603050405020304" pitchFamily="18" charset="0"/>
            </a:endParaRPr>
          </a:p>
          <a:p>
            <a:pPr marL="342900" indent="-342900" algn="just" rtl="0">
              <a:lnSpc>
                <a:spcPct val="150000"/>
              </a:lnSpc>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Coe, N.B. and Werner, R.M., (2022). Informal Caregivers Provide Considerable Front-Line Support In Residential Care Facilities And Nursing Homes: Study examines the informal caregivers' considerable frontline support in residential care facilities and nursing homes. </a:t>
            </a:r>
            <a:r>
              <a:rPr lang="en-IN" sz="2000" b="0" i="1" u="none" strike="noStrike" dirty="0">
                <a:solidFill>
                  <a:schemeClr val="tx1"/>
                </a:solidFill>
                <a:effectLst/>
                <a:latin typeface="Times New Roman" panose="02020603050405020304" pitchFamily="18" charset="0"/>
                <a:cs typeface="Times New Roman" panose="02020603050405020304" pitchFamily="18" charset="0"/>
              </a:rPr>
              <a:t>Health Affairs</a:t>
            </a:r>
            <a:r>
              <a:rPr lang="en-IN" sz="2000" b="0" i="0" u="none" strike="noStrike" dirty="0">
                <a:solidFill>
                  <a:schemeClr val="tx1"/>
                </a:solidFill>
                <a:effectLst/>
                <a:latin typeface="Times New Roman" panose="02020603050405020304" pitchFamily="18" charset="0"/>
                <a:cs typeface="Times New Roman" panose="02020603050405020304" pitchFamily="18" charset="0"/>
              </a:rPr>
              <a:t>, </a:t>
            </a:r>
            <a:r>
              <a:rPr lang="en-IN" sz="2000" b="0" i="1" u="none" strike="noStrike" dirty="0">
                <a:solidFill>
                  <a:schemeClr val="tx1"/>
                </a:solidFill>
                <a:effectLst/>
                <a:latin typeface="Times New Roman" panose="02020603050405020304" pitchFamily="18" charset="0"/>
                <a:cs typeface="Times New Roman" panose="02020603050405020304" pitchFamily="18" charset="0"/>
              </a:rPr>
              <a:t>41</a:t>
            </a:r>
            <a:r>
              <a:rPr lang="en-IN" sz="2000" b="0" i="0" u="none" strike="noStrike" dirty="0">
                <a:solidFill>
                  <a:schemeClr val="tx1"/>
                </a:solidFill>
                <a:effectLst/>
                <a:latin typeface="Times New Roman" panose="02020603050405020304" pitchFamily="18" charset="0"/>
                <a:cs typeface="Times New Roman" panose="02020603050405020304" pitchFamily="18" charset="0"/>
              </a:rPr>
              <a:t>(1), pp.105-111. </a:t>
            </a:r>
            <a:endParaRPr lang="en-IN" sz="2000" b="0" dirty="0">
              <a:effectLst/>
              <a:latin typeface="Times New Roman" panose="02020603050405020304" pitchFamily="18" charset="0"/>
              <a:cs typeface="Times New Roman" panose="02020603050405020304" pitchFamily="18" charset="0"/>
            </a:endParaRPr>
          </a:p>
          <a:p>
            <a:pPr marL="342900" indent="-342900" algn="just" rtl="0">
              <a:lnSpc>
                <a:spcPct val="150000"/>
              </a:lnSpc>
              <a:buFont typeface="Arial" panose="020B0604020202020204" pitchFamily="34" charset="0"/>
              <a:buChar char="•"/>
            </a:pPr>
            <a:r>
              <a:rPr lang="en-IN" sz="2000" b="0" i="0" u="none" strike="noStrike" dirty="0" err="1">
                <a:solidFill>
                  <a:schemeClr val="tx1"/>
                </a:solidFill>
                <a:effectLst/>
                <a:latin typeface="Times New Roman" panose="02020603050405020304" pitchFamily="18" charset="0"/>
                <a:cs typeface="Times New Roman" panose="02020603050405020304" pitchFamily="18" charset="0"/>
              </a:rPr>
              <a:t>Donisa</a:t>
            </a:r>
            <a:r>
              <a:rPr lang="en-IN" sz="2000" b="0" i="0" u="none" strike="noStrike" dirty="0">
                <a:solidFill>
                  <a:schemeClr val="tx1"/>
                </a:solidFill>
                <a:effectLst/>
                <a:latin typeface="Times New Roman" panose="02020603050405020304" pitchFamily="18" charset="0"/>
                <a:cs typeface="Times New Roman" panose="02020603050405020304" pitchFamily="18" charset="0"/>
              </a:rPr>
              <a:t>, E., Roșu, T.S., Roșu, V.E. and </a:t>
            </a:r>
            <a:r>
              <a:rPr lang="en-IN" sz="2000" b="0" i="0" u="none" strike="noStrike" dirty="0" err="1">
                <a:solidFill>
                  <a:schemeClr val="tx1"/>
                </a:solidFill>
                <a:effectLst/>
                <a:latin typeface="Times New Roman" panose="02020603050405020304" pitchFamily="18" charset="0"/>
                <a:cs typeface="Times New Roman" panose="02020603050405020304" pitchFamily="18" charset="0"/>
              </a:rPr>
              <a:t>Cărăușu</a:t>
            </a:r>
            <a:r>
              <a:rPr lang="en-IN" sz="2000" b="0" i="0" u="none" strike="noStrike" dirty="0">
                <a:solidFill>
                  <a:schemeClr val="tx1"/>
                </a:solidFill>
                <a:effectLst/>
                <a:latin typeface="Times New Roman" panose="02020603050405020304" pitchFamily="18" charset="0"/>
                <a:cs typeface="Times New Roman" panose="02020603050405020304" pitchFamily="18" charset="0"/>
              </a:rPr>
              <a:t>, E.M., (2026), June. Systemic Burnout in Healthcare: A Conceptual Multilevel Framework of Workforce Erosion and Institutional Fragility. In </a:t>
            </a:r>
            <a:r>
              <a:rPr lang="en-IN" sz="2000" b="0" i="1" u="none" strike="noStrike" dirty="0">
                <a:solidFill>
                  <a:schemeClr val="tx1"/>
                </a:solidFill>
                <a:effectLst/>
                <a:latin typeface="Times New Roman" panose="02020603050405020304" pitchFamily="18" charset="0"/>
                <a:cs typeface="Times New Roman" panose="02020603050405020304" pitchFamily="18" charset="0"/>
              </a:rPr>
              <a:t>Healthcare</a:t>
            </a:r>
            <a:r>
              <a:rPr lang="en-IN" sz="2000" b="0" i="0" u="none" strike="noStrike" dirty="0">
                <a:solidFill>
                  <a:schemeClr val="tx1"/>
                </a:solidFill>
                <a:effectLst/>
                <a:latin typeface="Times New Roman" panose="02020603050405020304" pitchFamily="18" charset="0"/>
                <a:cs typeface="Times New Roman" panose="02020603050405020304" pitchFamily="18" charset="0"/>
              </a:rPr>
              <a:t> (Vol. 14, No. 13, p. 1812). MDPI. </a:t>
            </a:r>
            <a:endParaRPr lang="en-IN" sz="2000"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93949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401732-4630-B4BF-9CC5-30E24622463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950B08F-1781-10CB-6CD7-34F6B1BF50C0}"/>
              </a:ext>
            </a:extLst>
          </p:cNvPr>
          <p:cNvSpPr txBox="1"/>
          <p:nvPr/>
        </p:nvSpPr>
        <p:spPr>
          <a:xfrm>
            <a:off x="3183341" y="2406809"/>
            <a:ext cx="6093724" cy="1862048"/>
          </a:xfrm>
          <a:prstGeom prst="rect">
            <a:avLst/>
          </a:prstGeom>
          <a:solidFill>
            <a:schemeClr val="accent1">
              <a:lumMod val="40000"/>
              <a:lumOff val="60000"/>
            </a:schemeClr>
          </a:solidFill>
          <a:ln>
            <a:solidFill>
              <a:schemeClr val="tx1"/>
            </a:solidFill>
          </a:ln>
        </p:spPr>
        <p:txBody>
          <a:bodyPr wrap="square">
            <a:spAutoFit/>
          </a:bodyPr>
          <a:lstStyle/>
          <a:p>
            <a:pPr algn="ctr"/>
            <a:r>
              <a:rPr lang="en-US" sz="11500" b="1" dirty="0">
                <a:latin typeface="Times New Roman" panose="02020603050405020304" pitchFamily="18" charset="0"/>
                <a:cs typeface="Times New Roman" panose="02020603050405020304" pitchFamily="18" charset="0"/>
              </a:rPr>
              <a:t>Q&amp;A</a:t>
            </a:r>
          </a:p>
        </p:txBody>
      </p:sp>
    </p:spTree>
    <p:extLst>
      <p:ext uri="{BB962C8B-B14F-4D97-AF65-F5344CB8AC3E}">
        <p14:creationId xmlns:p14="http://schemas.microsoft.com/office/powerpoint/2010/main" val="1899026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2A556-27FE-A09A-00AD-A2D796C921C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2A5C5E0-8D71-506C-351C-0F771DD31D04}"/>
              </a:ext>
            </a:extLst>
          </p:cNvPr>
          <p:cNvSpPr txBox="1"/>
          <p:nvPr/>
        </p:nvSpPr>
        <p:spPr>
          <a:xfrm>
            <a:off x="3049138" y="810021"/>
            <a:ext cx="6093724" cy="3631763"/>
          </a:xfrm>
          <a:prstGeom prst="rect">
            <a:avLst/>
          </a:prstGeom>
          <a:solidFill>
            <a:schemeClr val="accent1">
              <a:lumMod val="40000"/>
              <a:lumOff val="60000"/>
            </a:schemeClr>
          </a:solidFill>
          <a:ln>
            <a:solidFill>
              <a:schemeClr val="tx1"/>
            </a:solidFill>
          </a:ln>
        </p:spPr>
        <p:txBody>
          <a:bodyPr wrap="square">
            <a:spAutoFit/>
          </a:bodyPr>
          <a:lstStyle/>
          <a:p>
            <a:pPr algn="ctr"/>
            <a:r>
              <a:rPr lang="en-US" sz="11500" b="1" dirty="0">
                <a:latin typeface="Times New Roman" panose="02020603050405020304" pitchFamily="18" charset="0"/>
                <a:cs typeface="Times New Roman" panose="02020603050405020304" pitchFamily="18" charset="0"/>
              </a:rPr>
              <a:t>Thank you </a:t>
            </a:r>
          </a:p>
        </p:txBody>
      </p:sp>
    </p:spTree>
    <p:extLst>
      <p:ext uri="{BB962C8B-B14F-4D97-AF65-F5344CB8AC3E}">
        <p14:creationId xmlns:p14="http://schemas.microsoft.com/office/powerpoint/2010/main" val="3905459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1055</Words>
  <Application>Microsoft Office PowerPoint</Application>
  <PresentationFormat>Widescreen</PresentationFormat>
  <Paragraphs>62</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Laura Nicolaescu (2512067)</cp:lastModifiedBy>
  <cp:revision>1</cp:revision>
  <dcterms:created xsi:type="dcterms:W3CDTF">2026-10-07T09:23:13Z</dcterms:created>
  <dcterms:modified xsi:type="dcterms:W3CDTF">2026-10-18T21:05:46Z</dcterms:modified>
</cp:coreProperties>
</file>