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66" r:id="rId3"/>
    <p:sldId id="269" r:id="rId4"/>
    <p:sldId id="257" r:id="rId5"/>
    <p:sldId id="258" r:id="rId6"/>
    <p:sldId id="259" r:id="rId7"/>
    <p:sldId id="261" r:id="rId8"/>
    <p:sldId id="268" r:id="rId9"/>
    <p:sldId id="262" r:id="rId10"/>
    <p:sldId id="267" r:id="rId11"/>
    <p:sldId id="265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FAC208-51A5-4FD1-94AB-AEAB35619669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EC94D95-3373-4145-AD0A-798B35284D36}">
      <dgm:prSet/>
      <dgm:spPr/>
      <dgm:t>
        <a:bodyPr/>
        <a:lstStyle/>
        <a:p>
          <a:r>
            <a:rPr lang="en-US" b="0" i="0"/>
            <a:t>Dale S. Beach describes training as ‘the organized procedure by which people learn knowledge and/or skill for a definite purpose’. </a:t>
          </a:r>
          <a:endParaRPr lang="en-US"/>
        </a:p>
      </dgm:t>
    </dgm:pt>
    <dgm:pt modelId="{BC891BBC-1A56-4B21-BCA6-BB4A9EF4F88D}" type="parTrans" cxnId="{C0DAF33F-4D19-40BD-A49D-6649E94EFD7E}">
      <dgm:prSet/>
      <dgm:spPr/>
      <dgm:t>
        <a:bodyPr/>
        <a:lstStyle/>
        <a:p>
          <a:endParaRPr lang="en-US"/>
        </a:p>
      </dgm:t>
    </dgm:pt>
    <dgm:pt modelId="{933333DB-B18F-462F-9FE2-7CEB33D6A421}" type="sibTrans" cxnId="{C0DAF33F-4D19-40BD-A49D-6649E94EFD7E}">
      <dgm:prSet/>
      <dgm:spPr/>
      <dgm:t>
        <a:bodyPr/>
        <a:lstStyle/>
        <a:p>
          <a:endParaRPr lang="en-US"/>
        </a:p>
      </dgm:t>
    </dgm:pt>
    <dgm:pt modelId="{B715E43F-A391-4638-9F55-F0E414AFDC21}">
      <dgm:prSet/>
      <dgm:spPr/>
      <dgm:t>
        <a:bodyPr/>
        <a:lstStyle/>
        <a:p>
          <a:r>
            <a:rPr lang="en-US"/>
            <a:t>Training means a teaching and learning activity used to help members of an organization to gain and put in practice skills and abilities that have been attained and needed for a specific job</a:t>
          </a:r>
        </a:p>
      </dgm:t>
    </dgm:pt>
    <dgm:pt modelId="{073A3E71-4495-40CC-8D08-2F6B583A8F29}" type="parTrans" cxnId="{4680DDA0-E077-4E99-8CEB-0879F28B9D4B}">
      <dgm:prSet/>
      <dgm:spPr/>
      <dgm:t>
        <a:bodyPr/>
        <a:lstStyle/>
        <a:p>
          <a:endParaRPr lang="en-US"/>
        </a:p>
      </dgm:t>
    </dgm:pt>
    <dgm:pt modelId="{8E04DE10-663C-41D1-ACCB-1589F7E4CEA6}" type="sibTrans" cxnId="{4680DDA0-E077-4E99-8CEB-0879F28B9D4B}">
      <dgm:prSet/>
      <dgm:spPr/>
      <dgm:t>
        <a:bodyPr/>
        <a:lstStyle/>
        <a:p>
          <a:endParaRPr lang="en-US"/>
        </a:p>
      </dgm:t>
    </dgm:pt>
    <dgm:pt modelId="{34855D08-1E28-45EF-94D5-645BBDBA7B32}" type="pres">
      <dgm:prSet presAssocID="{9DFAC208-51A5-4FD1-94AB-AEAB35619669}" presName="Name0" presStyleCnt="0">
        <dgm:presLayoutVars>
          <dgm:dir/>
          <dgm:animLvl val="lvl"/>
          <dgm:resizeHandles val="exact"/>
        </dgm:presLayoutVars>
      </dgm:prSet>
      <dgm:spPr/>
    </dgm:pt>
    <dgm:pt modelId="{6BD11A11-CACD-4388-A3CB-8B45C893C7B1}" type="pres">
      <dgm:prSet presAssocID="{B715E43F-A391-4638-9F55-F0E414AFDC21}" presName="boxAndChildren" presStyleCnt="0"/>
      <dgm:spPr/>
    </dgm:pt>
    <dgm:pt modelId="{6396B349-F0D2-4FF7-8A2F-9AF5C52A1499}" type="pres">
      <dgm:prSet presAssocID="{B715E43F-A391-4638-9F55-F0E414AFDC21}" presName="parentTextBox" presStyleLbl="node1" presStyleIdx="0" presStyleCnt="2"/>
      <dgm:spPr/>
    </dgm:pt>
    <dgm:pt modelId="{327E6283-33BA-4CB7-8DC6-63F0568D2D27}" type="pres">
      <dgm:prSet presAssocID="{933333DB-B18F-462F-9FE2-7CEB33D6A421}" presName="sp" presStyleCnt="0"/>
      <dgm:spPr/>
    </dgm:pt>
    <dgm:pt modelId="{8C638136-BD12-4FB4-94A1-744F1EA49918}" type="pres">
      <dgm:prSet presAssocID="{4EC94D95-3373-4145-AD0A-798B35284D36}" presName="arrowAndChildren" presStyleCnt="0"/>
      <dgm:spPr/>
    </dgm:pt>
    <dgm:pt modelId="{BEA83773-25A0-49F0-A81C-F451C1C17DC7}" type="pres">
      <dgm:prSet presAssocID="{4EC94D95-3373-4145-AD0A-798B35284D36}" presName="parentTextArrow" presStyleLbl="node1" presStyleIdx="1" presStyleCnt="2"/>
      <dgm:spPr/>
    </dgm:pt>
  </dgm:ptLst>
  <dgm:cxnLst>
    <dgm:cxn modelId="{C0DAF33F-4D19-40BD-A49D-6649E94EFD7E}" srcId="{9DFAC208-51A5-4FD1-94AB-AEAB35619669}" destId="{4EC94D95-3373-4145-AD0A-798B35284D36}" srcOrd="0" destOrd="0" parTransId="{BC891BBC-1A56-4B21-BCA6-BB4A9EF4F88D}" sibTransId="{933333DB-B18F-462F-9FE2-7CEB33D6A421}"/>
    <dgm:cxn modelId="{E5D06C8C-FBF9-4F61-BDFD-174DFE7A2C6B}" type="presOf" srcId="{9DFAC208-51A5-4FD1-94AB-AEAB35619669}" destId="{34855D08-1E28-45EF-94D5-645BBDBA7B32}" srcOrd="0" destOrd="0" presId="urn:microsoft.com/office/officeart/2005/8/layout/process4"/>
    <dgm:cxn modelId="{4680DDA0-E077-4E99-8CEB-0879F28B9D4B}" srcId="{9DFAC208-51A5-4FD1-94AB-AEAB35619669}" destId="{B715E43F-A391-4638-9F55-F0E414AFDC21}" srcOrd="1" destOrd="0" parTransId="{073A3E71-4495-40CC-8D08-2F6B583A8F29}" sibTransId="{8E04DE10-663C-41D1-ACCB-1589F7E4CEA6}"/>
    <dgm:cxn modelId="{1F44C6DC-5F29-4AA9-928D-06309E10AA7C}" type="presOf" srcId="{4EC94D95-3373-4145-AD0A-798B35284D36}" destId="{BEA83773-25A0-49F0-A81C-F451C1C17DC7}" srcOrd="0" destOrd="0" presId="urn:microsoft.com/office/officeart/2005/8/layout/process4"/>
    <dgm:cxn modelId="{0686E9E6-EBB4-44A6-8237-F78C2E671170}" type="presOf" srcId="{B715E43F-A391-4638-9F55-F0E414AFDC21}" destId="{6396B349-F0D2-4FF7-8A2F-9AF5C52A1499}" srcOrd="0" destOrd="0" presId="urn:microsoft.com/office/officeart/2005/8/layout/process4"/>
    <dgm:cxn modelId="{2350DBC2-730F-4B17-809E-0F0C48B32F41}" type="presParOf" srcId="{34855D08-1E28-45EF-94D5-645BBDBA7B32}" destId="{6BD11A11-CACD-4388-A3CB-8B45C893C7B1}" srcOrd="0" destOrd="0" presId="urn:microsoft.com/office/officeart/2005/8/layout/process4"/>
    <dgm:cxn modelId="{8E42561D-2862-44FF-865D-F733A3854347}" type="presParOf" srcId="{6BD11A11-CACD-4388-A3CB-8B45C893C7B1}" destId="{6396B349-F0D2-4FF7-8A2F-9AF5C52A1499}" srcOrd="0" destOrd="0" presId="urn:microsoft.com/office/officeart/2005/8/layout/process4"/>
    <dgm:cxn modelId="{F2CBE0AD-C33F-41CC-8A2F-15651D978DEE}" type="presParOf" srcId="{34855D08-1E28-45EF-94D5-645BBDBA7B32}" destId="{327E6283-33BA-4CB7-8DC6-63F0568D2D27}" srcOrd="1" destOrd="0" presId="urn:microsoft.com/office/officeart/2005/8/layout/process4"/>
    <dgm:cxn modelId="{817BF825-DB63-4627-8021-978C170C2D64}" type="presParOf" srcId="{34855D08-1E28-45EF-94D5-645BBDBA7B32}" destId="{8C638136-BD12-4FB4-94A1-744F1EA49918}" srcOrd="2" destOrd="0" presId="urn:microsoft.com/office/officeart/2005/8/layout/process4"/>
    <dgm:cxn modelId="{FD1FB0DC-C5AA-4D75-BDEB-D3D22F5C26E9}" type="presParOf" srcId="{8C638136-BD12-4FB4-94A1-744F1EA49918}" destId="{BEA83773-25A0-49F0-A81C-F451C1C17DC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8F93F3-BED6-4AA4-AFE8-842E93BF89E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0CC8C1F-31C2-40BB-957E-212AA8309710}">
      <dgm:prSet/>
      <dgm:spPr/>
      <dgm:t>
        <a:bodyPr/>
        <a:lstStyle/>
        <a:p>
          <a:r>
            <a:rPr lang="en-GB"/>
            <a:t>What does productivity mean?</a:t>
          </a:r>
          <a:endParaRPr lang="en-US"/>
        </a:p>
      </dgm:t>
    </dgm:pt>
    <dgm:pt modelId="{2EB0312F-9958-4B7D-B844-54E05682D201}" type="parTrans" cxnId="{18A4A477-7C47-4DB5-A096-B33211EC6B75}">
      <dgm:prSet/>
      <dgm:spPr/>
      <dgm:t>
        <a:bodyPr/>
        <a:lstStyle/>
        <a:p>
          <a:endParaRPr lang="en-US"/>
        </a:p>
      </dgm:t>
    </dgm:pt>
    <dgm:pt modelId="{2E8BFEC0-A7D3-403D-B117-4BAD9F33C1A2}" type="sibTrans" cxnId="{18A4A477-7C47-4DB5-A096-B33211EC6B75}">
      <dgm:prSet/>
      <dgm:spPr/>
      <dgm:t>
        <a:bodyPr/>
        <a:lstStyle/>
        <a:p>
          <a:endParaRPr lang="en-US"/>
        </a:p>
      </dgm:t>
    </dgm:pt>
    <dgm:pt modelId="{050DE8DF-F364-4290-B5A3-AE16EFDBDCDD}">
      <dgm:prSet/>
      <dgm:spPr/>
      <dgm:t>
        <a:bodyPr/>
        <a:lstStyle/>
        <a:p>
          <a:r>
            <a:rPr lang="en-GB"/>
            <a:t>The amount of work an employee produces</a:t>
          </a:r>
          <a:endParaRPr lang="en-US"/>
        </a:p>
      </dgm:t>
    </dgm:pt>
    <dgm:pt modelId="{F8BBB71E-48ED-41D6-9765-657CD27810EF}" type="parTrans" cxnId="{8D3B5AA5-765A-444D-9E9C-AD335F5524C5}">
      <dgm:prSet/>
      <dgm:spPr/>
      <dgm:t>
        <a:bodyPr/>
        <a:lstStyle/>
        <a:p>
          <a:endParaRPr lang="en-US"/>
        </a:p>
      </dgm:t>
    </dgm:pt>
    <dgm:pt modelId="{6121A444-3CDA-4505-BEE9-E66CF68891D3}" type="sibTrans" cxnId="{8D3B5AA5-765A-444D-9E9C-AD335F5524C5}">
      <dgm:prSet/>
      <dgm:spPr/>
      <dgm:t>
        <a:bodyPr/>
        <a:lstStyle/>
        <a:p>
          <a:endParaRPr lang="en-US"/>
        </a:p>
      </dgm:t>
    </dgm:pt>
    <dgm:pt modelId="{B818471C-378A-4275-BBC1-D328AA4F7550}">
      <dgm:prSet/>
      <dgm:spPr/>
      <dgm:t>
        <a:bodyPr/>
        <a:lstStyle/>
        <a:p>
          <a:r>
            <a:rPr lang="en-GB"/>
            <a:t>Quality of work of an employee</a:t>
          </a:r>
          <a:endParaRPr lang="en-US"/>
        </a:p>
      </dgm:t>
    </dgm:pt>
    <dgm:pt modelId="{132343BC-19D6-4375-B774-87DDE70BB2C5}" type="parTrans" cxnId="{BD18E675-1B62-4A23-9669-79DBB81C5AB2}">
      <dgm:prSet/>
      <dgm:spPr/>
      <dgm:t>
        <a:bodyPr/>
        <a:lstStyle/>
        <a:p>
          <a:endParaRPr lang="en-US"/>
        </a:p>
      </dgm:t>
    </dgm:pt>
    <dgm:pt modelId="{0AF2E971-CB8C-4E73-8520-35D4544E2009}" type="sibTrans" cxnId="{BD18E675-1B62-4A23-9669-79DBB81C5AB2}">
      <dgm:prSet/>
      <dgm:spPr/>
      <dgm:t>
        <a:bodyPr/>
        <a:lstStyle/>
        <a:p>
          <a:endParaRPr lang="en-US"/>
        </a:p>
      </dgm:t>
    </dgm:pt>
    <dgm:pt modelId="{BEA44F83-93FF-426E-B75C-BFF48F5F5A87}" type="pres">
      <dgm:prSet presAssocID="{688F93F3-BED6-4AA4-AFE8-842E93BF89EB}" presName="outerComposite" presStyleCnt="0">
        <dgm:presLayoutVars>
          <dgm:chMax val="5"/>
          <dgm:dir/>
          <dgm:resizeHandles val="exact"/>
        </dgm:presLayoutVars>
      </dgm:prSet>
      <dgm:spPr/>
    </dgm:pt>
    <dgm:pt modelId="{6BE90D25-E977-4798-B40B-796D5401A7D2}" type="pres">
      <dgm:prSet presAssocID="{688F93F3-BED6-4AA4-AFE8-842E93BF89EB}" presName="dummyMaxCanvas" presStyleCnt="0">
        <dgm:presLayoutVars/>
      </dgm:prSet>
      <dgm:spPr/>
    </dgm:pt>
    <dgm:pt modelId="{1744681C-E96C-4224-B33D-DB8056B054F1}" type="pres">
      <dgm:prSet presAssocID="{688F93F3-BED6-4AA4-AFE8-842E93BF89EB}" presName="ThreeNodes_1" presStyleLbl="node1" presStyleIdx="0" presStyleCnt="3">
        <dgm:presLayoutVars>
          <dgm:bulletEnabled val="1"/>
        </dgm:presLayoutVars>
      </dgm:prSet>
      <dgm:spPr/>
    </dgm:pt>
    <dgm:pt modelId="{806D3FB7-252D-485E-936D-963659EB6972}" type="pres">
      <dgm:prSet presAssocID="{688F93F3-BED6-4AA4-AFE8-842E93BF89EB}" presName="ThreeNodes_2" presStyleLbl="node1" presStyleIdx="1" presStyleCnt="3">
        <dgm:presLayoutVars>
          <dgm:bulletEnabled val="1"/>
        </dgm:presLayoutVars>
      </dgm:prSet>
      <dgm:spPr/>
    </dgm:pt>
    <dgm:pt modelId="{3C36F600-39F6-4DF6-B261-DD0D7AF09972}" type="pres">
      <dgm:prSet presAssocID="{688F93F3-BED6-4AA4-AFE8-842E93BF89EB}" presName="ThreeNodes_3" presStyleLbl="node1" presStyleIdx="2" presStyleCnt="3">
        <dgm:presLayoutVars>
          <dgm:bulletEnabled val="1"/>
        </dgm:presLayoutVars>
      </dgm:prSet>
      <dgm:spPr/>
    </dgm:pt>
    <dgm:pt modelId="{4D5A8160-90A3-4DCF-BA6E-66B2E1C9900C}" type="pres">
      <dgm:prSet presAssocID="{688F93F3-BED6-4AA4-AFE8-842E93BF89EB}" presName="ThreeConn_1-2" presStyleLbl="fgAccFollowNode1" presStyleIdx="0" presStyleCnt="2">
        <dgm:presLayoutVars>
          <dgm:bulletEnabled val="1"/>
        </dgm:presLayoutVars>
      </dgm:prSet>
      <dgm:spPr/>
    </dgm:pt>
    <dgm:pt modelId="{C1852491-53A9-47FE-B45A-F26A301D7DD1}" type="pres">
      <dgm:prSet presAssocID="{688F93F3-BED6-4AA4-AFE8-842E93BF89EB}" presName="ThreeConn_2-3" presStyleLbl="fgAccFollowNode1" presStyleIdx="1" presStyleCnt="2">
        <dgm:presLayoutVars>
          <dgm:bulletEnabled val="1"/>
        </dgm:presLayoutVars>
      </dgm:prSet>
      <dgm:spPr/>
    </dgm:pt>
    <dgm:pt modelId="{073EBA4D-7529-41A0-884D-E6FBA9BE92DF}" type="pres">
      <dgm:prSet presAssocID="{688F93F3-BED6-4AA4-AFE8-842E93BF89EB}" presName="ThreeNodes_1_text" presStyleLbl="node1" presStyleIdx="2" presStyleCnt="3">
        <dgm:presLayoutVars>
          <dgm:bulletEnabled val="1"/>
        </dgm:presLayoutVars>
      </dgm:prSet>
      <dgm:spPr/>
    </dgm:pt>
    <dgm:pt modelId="{FEF9DC6C-9DFC-4F40-90B1-970A2ED2C3AA}" type="pres">
      <dgm:prSet presAssocID="{688F93F3-BED6-4AA4-AFE8-842E93BF89EB}" presName="ThreeNodes_2_text" presStyleLbl="node1" presStyleIdx="2" presStyleCnt="3">
        <dgm:presLayoutVars>
          <dgm:bulletEnabled val="1"/>
        </dgm:presLayoutVars>
      </dgm:prSet>
      <dgm:spPr/>
    </dgm:pt>
    <dgm:pt modelId="{E7AACC9C-6860-44A3-B0FD-A1044E6669B4}" type="pres">
      <dgm:prSet presAssocID="{688F93F3-BED6-4AA4-AFE8-842E93BF89E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3ECE406-4DEF-4281-A17A-6D3E9C1E0D6B}" type="presOf" srcId="{688F93F3-BED6-4AA4-AFE8-842E93BF89EB}" destId="{BEA44F83-93FF-426E-B75C-BFF48F5F5A87}" srcOrd="0" destOrd="0" presId="urn:microsoft.com/office/officeart/2005/8/layout/vProcess5"/>
    <dgm:cxn modelId="{8FD0F925-0DE3-4F4B-A1D6-B7D9A83CD48C}" type="presOf" srcId="{050DE8DF-F364-4290-B5A3-AE16EFDBDCDD}" destId="{FEF9DC6C-9DFC-4F40-90B1-970A2ED2C3AA}" srcOrd="1" destOrd="0" presId="urn:microsoft.com/office/officeart/2005/8/layout/vProcess5"/>
    <dgm:cxn modelId="{F882C830-7790-4D2A-BF80-0CCA920C04B4}" type="presOf" srcId="{6121A444-3CDA-4505-BEE9-E66CF68891D3}" destId="{C1852491-53A9-47FE-B45A-F26A301D7DD1}" srcOrd="0" destOrd="0" presId="urn:microsoft.com/office/officeart/2005/8/layout/vProcess5"/>
    <dgm:cxn modelId="{04AA233F-033E-4AEF-8251-08817611F305}" type="presOf" srcId="{B818471C-378A-4275-BBC1-D328AA4F7550}" destId="{E7AACC9C-6860-44A3-B0FD-A1044E6669B4}" srcOrd="1" destOrd="0" presId="urn:microsoft.com/office/officeart/2005/8/layout/vProcess5"/>
    <dgm:cxn modelId="{BD18E675-1B62-4A23-9669-79DBB81C5AB2}" srcId="{688F93F3-BED6-4AA4-AFE8-842E93BF89EB}" destId="{B818471C-378A-4275-BBC1-D328AA4F7550}" srcOrd="2" destOrd="0" parTransId="{132343BC-19D6-4375-B774-87DDE70BB2C5}" sibTransId="{0AF2E971-CB8C-4E73-8520-35D4544E2009}"/>
    <dgm:cxn modelId="{18A4A477-7C47-4DB5-A096-B33211EC6B75}" srcId="{688F93F3-BED6-4AA4-AFE8-842E93BF89EB}" destId="{E0CC8C1F-31C2-40BB-957E-212AA8309710}" srcOrd="0" destOrd="0" parTransId="{2EB0312F-9958-4B7D-B844-54E05682D201}" sibTransId="{2E8BFEC0-A7D3-403D-B117-4BAD9F33C1A2}"/>
    <dgm:cxn modelId="{D734049E-5670-449C-8EBB-E06CDD0E1D6E}" type="presOf" srcId="{E0CC8C1F-31C2-40BB-957E-212AA8309710}" destId="{1744681C-E96C-4224-B33D-DB8056B054F1}" srcOrd="0" destOrd="0" presId="urn:microsoft.com/office/officeart/2005/8/layout/vProcess5"/>
    <dgm:cxn modelId="{8D3B5AA5-765A-444D-9E9C-AD335F5524C5}" srcId="{688F93F3-BED6-4AA4-AFE8-842E93BF89EB}" destId="{050DE8DF-F364-4290-B5A3-AE16EFDBDCDD}" srcOrd="1" destOrd="0" parTransId="{F8BBB71E-48ED-41D6-9765-657CD27810EF}" sibTransId="{6121A444-3CDA-4505-BEE9-E66CF68891D3}"/>
    <dgm:cxn modelId="{216574CE-C88D-4228-8A7E-5EF6C8C2FCA3}" type="presOf" srcId="{E0CC8C1F-31C2-40BB-957E-212AA8309710}" destId="{073EBA4D-7529-41A0-884D-E6FBA9BE92DF}" srcOrd="1" destOrd="0" presId="urn:microsoft.com/office/officeart/2005/8/layout/vProcess5"/>
    <dgm:cxn modelId="{84B338E8-E5A6-4219-AF40-E008350D9100}" type="presOf" srcId="{050DE8DF-F364-4290-B5A3-AE16EFDBDCDD}" destId="{806D3FB7-252D-485E-936D-963659EB6972}" srcOrd="0" destOrd="0" presId="urn:microsoft.com/office/officeart/2005/8/layout/vProcess5"/>
    <dgm:cxn modelId="{38811CF4-0EB8-4E08-82BD-E55079FEC2FE}" type="presOf" srcId="{B818471C-378A-4275-BBC1-D328AA4F7550}" destId="{3C36F600-39F6-4DF6-B261-DD0D7AF09972}" srcOrd="0" destOrd="0" presId="urn:microsoft.com/office/officeart/2005/8/layout/vProcess5"/>
    <dgm:cxn modelId="{542BC2F8-4365-42D6-8C43-0D254F7A98DA}" type="presOf" srcId="{2E8BFEC0-A7D3-403D-B117-4BAD9F33C1A2}" destId="{4D5A8160-90A3-4DCF-BA6E-66B2E1C9900C}" srcOrd="0" destOrd="0" presId="urn:microsoft.com/office/officeart/2005/8/layout/vProcess5"/>
    <dgm:cxn modelId="{0CA05E1E-6CCF-48A5-A35D-94E36C2791EE}" type="presParOf" srcId="{BEA44F83-93FF-426E-B75C-BFF48F5F5A87}" destId="{6BE90D25-E977-4798-B40B-796D5401A7D2}" srcOrd="0" destOrd="0" presId="urn:microsoft.com/office/officeart/2005/8/layout/vProcess5"/>
    <dgm:cxn modelId="{0728B3D0-353A-4FCE-B1CF-BD7D76C99AE6}" type="presParOf" srcId="{BEA44F83-93FF-426E-B75C-BFF48F5F5A87}" destId="{1744681C-E96C-4224-B33D-DB8056B054F1}" srcOrd="1" destOrd="0" presId="urn:microsoft.com/office/officeart/2005/8/layout/vProcess5"/>
    <dgm:cxn modelId="{A141A99B-DFFB-43F2-98DC-E6E936494D87}" type="presParOf" srcId="{BEA44F83-93FF-426E-B75C-BFF48F5F5A87}" destId="{806D3FB7-252D-485E-936D-963659EB6972}" srcOrd="2" destOrd="0" presId="urn:microsoft.com/office/officeart/2005/8/layout/vProcess5"/>
    <dgm:cxn modelId="{EF484612-BE7C-4903-8709-5E85A7D91C23}" type="presParOf" srcId="{BEA44F83-93FF-426E-B75C-BFF48F5F5A87}" destId="{3C36F600-39F6-4DF6-B261-DD0D7AF09972}" srcOrd="3" destOrd="0" presId="urn:microsoft.com/office/officeart/2005/8/layout/vProcess5"/>
    <dgm:cxn modelId="{85FC2A48-0AB2-4EB2-9D62-2B4E375FC0C5}" type="presParOf" srcId="{BEA44F83-93FF-426E-B75C-BFF48F5F5A87}" destId="{4D5A8160-90A3-4DCF-BA6E-66B2E1C9900C}" srcOrd="4" destOrd="0" presId="urn:microsoft.com/office/officeart/2005/8/layout/vProcess5"/>
    <dgm:cxn modelId="{39816872-4195-465A-87C5-EE3D0074F4C7}" type="presParOf" srcId="{BEA44F83-93FF-426E-B75C-BFF48F5F5A87}" destId="{C1852491-53A9-47FE-B45A-F26A301D7DD1}" srcOrd="5" destOrd="0" presId="urn:microsoft.com/office/officeart/2005/8/layout/vProcess5"/>
    <dgm:cxn modelId="{573D7D76-DE42-4FB0-B936-EABA4F88B966}" type="presParOf" srcId="{BEA44F83-93FF-426E-B75C-BFF48F5F5A87}" destId="{073EBA4D-7529-41A0-884D-E6FBA9BE92DF}" srcOrd="6" destOrd="0" presId="urn:microsoft.com/office/officeart/2005/8/layout/vProcess5"/>
    <dgm:cxn modelId="{40F76C97-B0B4-483B-97A6-4FA9DAEF18E7}" type="presParOf" srcId="{BEA44F83-93FF-426E-B75C-BFF48F5F5A87}" destId="{FEF9DC6C-9DFC-4F40-90B1-970A2ED2C3AA}" srcOrd="7" destOrd="0" presId="urn:microsoft.com/office/officeart/2005/8/layout/vProcess5"/>
    <dgm:cxn modelId="{9A1CB520-566C-46F0-B6DE-E1DA9746ECD2}" type="presParOf" srcId="{BEA44F83-93FF-426E-B75C-BFF48F5F5A87}" destId="{E7AACC9C-6860-44A3-B0FD-A1044E6669B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F5178D-A63A-4920-AD6F-9EAD7310FE9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3DD9042-C283-4B2A-BEF7-0229AE6B764E}">
      <dgm:prSet/>
      <dgm:spPr/>
      <dgm:t>
        <a:bodyPr/>
        <a:lstStyle/>
        <a:p>
          <a:r>
            <a:rPr lang="en-GB"/>
            <a:t>Implementing Training is the key to success</a:t>
          </a:r>
          <a:endParaRPr lang="en-US"/>
        </a:p>
      </dgm:t>
    </dgm:pt>
    <dgm:pt modelId="{58C11586-C5F9-43DA-866E-38E035E59249}" type="parTrans" cxnId="{BEB2E5B8-5816-497E-9279-223AC8B5A2BA}">
      <dgm:prSet/>
      <dgm:spPr/>
      <dgm:t>
        <a:bodyPr/>
        <a:lstStyle/>
        <a:p>
          <a:endParaRPr lang="en-US"/>
        </a:p>
      </dgm:t>
    </dgm:pt>
    <dgm:pt modelId="{C1E50A85-A127-4526-8BFF-16FC8B76F31E}" type="sibTrans" cxnId="{BEB2E5B8-5816-497E-9279-223AC8B5A2BA}">
      <dgm:prSet/>
      <dgm:spPr/>
      <dgm:t>
        <a:bodyPr/>
        <a:lstStyle/>
        <a:p>
          <a:endParaRPr lang="en-US"/>
        </a:p>
      </dgm:t>
    </dgm:pt>
    <dgm:pt modelId="{816109B2-4759-4FBC-80F5-BD0372D146F3}">
      <dgm:prSet/>
      <dgm:spPr/>
      <dgm:t>
        <a:bodyPr/>
        <a:lstStyle/>
        <a:p>
          <a:r>
            <a:rPr lang="en-GB"/>
            <a:t>Ensure all systems are in place to make sure training can be applied afficiently</a:t>
          </a:r>
          <a:endParaRPr lang="en-US"/>
        </a:p>
      </dgm:t>
    </dgm:pt>
    <dgm:pt modelId="{08E50274-95D7-4B2A-A6D6-B046426B00F5}" type="parTrans" cxnId="{1B75D36B-F81D-40E8-B792-A8F8518639D0}">
      <dgm:prSet/>
      <dgm:spPr/>
      <dgm:t>
        <a:bodyPr/>
        <a:lstStyle/>
        <a:p>
          <a:endParaRPr lang="en-US"/>
        </a:p>
      </dgm:t>
    </dgm:pt>
    <dgm:pt modelId="{0A7001B9-D6D9-4C37-9D10-29CC5A89307F}" type="sibTrans" cxnId="{1B75D36B-F81D-40E8-B792-A8F8518639D0}">
      <dgm:prSet/>
      <dgm:spPr/>
      <dgm:t>
        <a:bodyPr/>
        <a:lstStyle/>
        <a:p>
          <a:endParaRPr lang="en-US"/>
        </a:p>
      </dgm:t>
    </dgm:pt>
    <dgm:pt modelId="{D95C19C8-6798-4FA3-8CEC-77AA825286EC}" type="pres">
      <dgm:prSet presAssocID="{F6F5178D-A63A-4920-AD6F-9EAD7310FE94}" presName="root" presStyleCnt="0">
        <dgm:presLayoutVars>
          <dgm:dir/>
          <dgm:resizeHandles val="exact"/>
        </dgm:presLayoutVars>
      </dgm:prSet>
      <dgm:spPr/>
    </dgm:pt>
    <dgm:pt modelId="{79548E48-2321-4EC2-8E82-25A3DDC1A9BA}" type="pres">
      <dgm:prSet presAssocID="{53DD9042-C283-4B2A-BEF7-0229AE6B764E}" presName="compNode" presStyleCnt="0"/>
      <dgm:spPr/>
    </dgm:pt>
    <dgm:pt modelId="{5F3EDEF9-8C62-4A12-AEE1-9F8C8C7C6B40}" type="pres">
      <dgm:prSet presAssocID="{53DD9042-C283-4B2A-BEF7-0229AE6B764E}" presName="bgRect" presStyleLbl="bgShp" presStyleIdx="0" presStyleCnt="2"/>
      <dgm:spPr/>
    </dgm:pt>
    <dgm:pt modelId="{8CE3041D-1A5F-4170-93C1-1569FFAF63C4}" type="pres">
      <dgm:prSet presAssocID="{53DD9042-C283-4B2A-BEF7-0229AE6B764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213DF28-C8E3-4CD3-983C-5EC920929961}" type="pres">
      <dgm:prSet presAssocID="{53DD9042-C283-4B2A-BEF7-0229AE6B764E}" presName="spaceRect" presStyleCnt="0"/>
      <dgm:spPr/>
    </dgm:pt>
    <dgm:pt modelId="{F6F4DE3F-48E5-4757-8063-D22C51B239AC}" type="pres">
      <dgm:prSet presAssocID="{53DD9042-C283-4B2A-BEF7-0229AE6B764E}" presName="parTx" presStyleLbl="revTx" presStyleIdx="0" presStyleCnt="2">
        <dgm:presLayoutVars>
          <dgm:chMax val="0"/>
          <dgm:chPref val="0"/>
        </dgm:presLayoutVars>
      </dgm:prSet>
      <dgm:spPr/>
    </dgm:pt>
    <dgm:pt modelId="{4A6D168B-CBA3-42A1-8FFE-4879803B29B3}" type="pres">
      <dgm:prSet presAssocID="{C1E50A85-A127-4526-8BFF-16FC8B76F31E}" presName="sibTrans" presStyleCnt="0"/>
      <dgm:spPr/>
    </dgm:pt>
    <dgm:pt modelId="{2EFD4DDE-2120-4762-8933-82B74666DF59}" type="pres">
      <dgm:prSet presAssocID="{816109B2-4759-4FBC-80F5-BD0372D146F3}" presName="compNode" presStyleCnt="0"/>
      <dgm:spPr/>
    </dgm:pt>
    <dgm:pt modelId="{43AC1C35-281F-4D48-A7F6-D594D181BA5E}" type="pres">
      <dgm:prSet presAssocID="{816109B2-4759-4FBC-80F5-BD0372D146F3}" presName="bgRect" presStyleLbl="bgShp" presStyleIdx="1" presStyleCnt="2"/>
      <dgm:spPr/>
    </dgm:pt>
    <dgm:pt modelId="{9A9557C5-2034-49A7-9AC6-031345FC3C6C}" type="pres">
      <dgm:prSet presAssocID="{816109B2-4759-4FBC-80F5-BD0372D146F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F71FE58-083F-489A-8031-79D381072752}" type="pres">
      <dgm:prSet presAssocID="{816109B2-4759-4FBC-80F5-BD0372D146F3}" presName="spaceRect" presStyleCnt="0"/>
      <dgm:spPr/>
    </dgm:pt>
    <dgm:pt modelId="{28FDB1C3-8CED-4CCF-AF48-D9AC8B13C067}" type="pres">
      <dgm:prSet presAssocID="{816109B2-4759-4FBC-80F5-BD0372D146F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A3C0C1A-41A7-499C-867A-9D2BAD58EB7D}" type="presOf" srcId="{816109B2-4759-4FBC-80F5-BD0372D146F3}" destId="{28FDB1C3-8CED-4CCF-AF48-D9AC8B13C067}" srcOrd="0" destOrd="0" presId="urn:microsoft.com/office/officeart/2018/2/layout/IconVerticalSolidList"/>
    <dgm:cxn modelId="{1B75D36B-F81D-40E8-B792-A8F8518639D0}" srcId="{F6F5178D-A63A-4920-AD6F-9EAD7310FE94}" destId="{816109B2-4759-4FBC-80F5-BD0372D146F3}" srcOrd="1" destOrd="0" parTransId="{08E50274-95D7-4B2A-A6D6-B046426B00F5}" sibTransId="{0A7001B9-D6D9-4C37-9D10-29CC5A89307F}"/>
    <dgm:cxn modelId="{945D33B8-35CA-4B85-A9B2-72470676EAD1}" type="presOf" srcId="{F6F5178D-A63A-4920-AD6F-9EAD7310FE94}" destId="{D95C19C8-6798-4FA3-8CEC-77AA825286EC}" srcOrd="0" destOrd="0" presId="urn:microsoft.com/office/officeart/2018/2/layout/IconVerticalSolidList"/>
    <dgm:cxn modelId="{BEB2E5B8-5816-497E-9279-223AC8B5A2BA}" srcId="{F6F5178D-A63A-4920-AD6F-9EAD7310FE94}" destId="{53DD9042-C283-4B2A-BEF7-0229AE6B764E}" srcOrd="0" destOrd="0" parTransId="{58C11586-C5F9-43DA-866E-38E035E59249}" sibTransId="{C1E50A85-A127-4526-8BFF-16FC8B76F31E}"/>
    <dgm:cxn modelId="{066524DF-EA1B-48AD-A287-864CCC12714C}" type="presOf" srcId="{53DD9042-C283-4B2A-BEF7-0229AE6B764E}" destId="{F6F4DE3F-48E5-4757-8063-D22C51B239AC}" srcOrd="0" destOrd="0" presId="urn:microsoft.com/office/officeart/2018/2/layout/IconVerticalSolidList"/>
    <dgm:cxn modelId="{3F5E703B-5E8C-4017-AEA5-7D2074ED5DBF}" type="presParOf" srcId="{D95C19C8-6798-4FA3-8CEC-77AA825286EC}" destId="{79548E48-2321-4EC2-8E82-25A3DDC1A9BA}" srcOrd="0" destOrd="0" presId="urn:microsoft.com/office/officeart/2018/2/layout/IconVerticalSolidList"/>
    <dgm:cxn modelId="{B0089E59-0409-4B94-AB2C-47E12C4B8247}" type="presParOf" srcId="{79548E48-2321-4EC2-8E82-25A3DDC1A9BA}" destId="{5F3EDEF9-8C62-4A12-AEE1-9F8C8C7C6B40}" srcOrd="0" destOrd="0" presId="urn:microsoft.com/office/officeart/2018/2/layout/IconVerticalSolidList"/>
    <dgm:cxn modelId="{85B9140C-F073-47DE-B135-28CF25895E69}" type="presParOf" srcId="{79548E48-2321-4EC2-8E82-25A3DDC1A9BA}" destId="{8CE3041D-1A5F-4170-93C1-1569FFAF63C4}" srcOrd="1" destOrd="0" presId="urn:microsoft.com/office/officeart/2018/2/layout/IconVerticalSolidList"/>
    <dgm:cxn modelId="{39189E41-511A-4939-A80F-61D1F0725783}" type="presParOf" srcId="{79548E48-2321-4EC2-8E82-25A3DDC1A9BA}" destId="{B213DF28-C8E3-4CD3-983C-5EC920929961}" srcOrd="2" destOrd="0" presId="urn:microsoft.com/office/officeart/2018/2/layout/IconVerticalSolidList"/>
    <dgm:cxn modelId="{FF7C3BE6-1049-442B-82F9-24928F968923}" type="presParOf" srcId="{79548E48-2321-4EC2-8E82-25A3DDC1A9BA}" destId="{F6F4DE3F-48E5-4757-8063-D22C51B239AC}" srcOrd="3" destOrd="0" presId="urn:microsoft.com/office/officeart/2018/2/layout/IconVerticalSolidList"/>
    <dgm:cxn modelId="{BD2DA771-F55A-4D80-A8EC-E0E65D5EB70B}" type="presParOf" srcId="{D95C19C8-6798-4FA3-8CEC-77AA825286EC}" destId="{4A6D168B-CBA3-42A1-8FFE-4879803B29B3}" srcOrd="1" destOrd="0" presId="urn:microsoft.com/office/officeart/2018/2/layout/IconVerticalSolidList"/>
    <dgm:cxn modelId="{90B3EE71-7E6D-4A90-B538-B60E448BB6A6}" type="presParOf" srcId="{D95C19C8-6798-4FA3-8CEC-77AA825286EC}" destId="{2EFD4DDE-2120-4762-8933-82B74666DF59}" srcOrd="2" destOrd="0" presId="urn:microsoft.com/office/officeart/2018/2/layout/IconVerticalSolidList"/>
    <dgm:cxn modelId="{27FD5D0B-5434-4B55-9581-CD4E4BED8055}" type="presParOf" srcId="{2EFD4DDE-2120-4762-8933-82B74666DF59}" destId="{43AC1C35-281F-4D48-A7F6-D594D181BA5E}" srcOrd="0" destOrd="0" presId="urn:microsoft.com/office/officeart/2018/2/layout/IconVerticalSolidList"/>
    <dgm:cxn modelId="{39F1D6EA-428B-43C2-A1A3-3364538ED39B}" type="presParOf" srcId="{2EFD4DDE-2120-4762-8933-82B74666DF59}" destId="{9A9557C5-2034-49A7-9AC6-031345FC3C6C}" srcOrd="1" destOrd="0" presId="urn:microsoft.com/office/officeart/2018/2/layout/IconVerticalSolidList"/>
    <dgm:cxn modelId="{FBE1D8F2-87BD-44E1-AB3B-BFBFD90EBF0C}" type="presParOf" srcId="{2EFD4DDE-2120-4762-8933-82B74666DF59}" destId="{DF71FE58-083F-489A-8031-79D381072752}" srcOrd="2" destOrd="0" presId="urn:microsoft.com/office/officeart/2018/2/layout/IconVerticalSolidList"/>
    <dgm:cxn modelId="{13637ABC-3EA3-4390-87B0-EACFA2B0195C}" type="presParOf" srcId="{2EFD4DDE-2120-4762-8933-82B74666DF59}" destId="{28FDB1C3-8CED-4CCF-AF48-D9AC8B13C0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96B349-F0D2-4FF7-8A2F-9AF5C52A1499}">
      <dsp:nvSpPr>
        <dsp:cNvPr id="0" name=""/>
        <dsp:cNvSpPr/>
      </dsp:nvSpPr>
      <dsp:spPr>
        <a:xfrm>
          <a:off x="0" y="3327889"/>
          <a:ext cx="6364224" cy="21834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Training means a teaching and learning activity used to help members of an organization to gain and put in practice skills and abilities that have been attained and needed for a specific job</a:t>
          </a:r>
        </a:p>
      </dsp:txBody>
      <dsp:txXfrm>
        <a:off x="0" y="3327889"/>
        <a:ext cx="6364224" cy="2183455"/>
      </dsp:txXfrm>
    </dsp:sp>
    <dsp:sp modelId="{BEA83773-25A0-49F0-A81C-F451C1C17DC7}">
      <dsp:nvSpPr>
        <dsp:cNvPr id="0" name=""/>
        <dsp:cNvSpPr/>
      </dsp:nvSpPr>
      <dsp:spPr>
        <a:xfrm rot="10800000">
          <a:off x="0" y="2486"/>
          <a:ext cx="6364224" cy="3358155"/>
        </a:xfrm>
        <a:prstGeom prst="upArrowCallout">
          <a:avLst/>
        </a:prstGeom>
        <a:solidFill>
          <a:schemeClr val="accent2">
            <a:hueOff val="-1494904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kern="1200"/>
            <a:t>Dale S. Beach describes training as ‘the organized procedure by which people learn knowledge and/or skill for a definite purpose’. </a:t>
          </a:r>
          <a:endParaRPr lang="en-US" sz="2600" kern="1200"/>
        </a:p>
      </dsp:txBody>
      <dsp:txXfrm rot="10800000">
        <a:off x="0" y="2486"/>
        <a:ext cx="6364224" cy="218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4681C-E96C-4224-B33D-DB8056B054F1}">
      <dsp:nvSpPr>
        <dsp:cNvPr id="0" name=""/>
        <dsp:cNvSpPr/>
      </dsp:nvSpPr>
      <dsp:spPr>
        <a:xfrm>
          <a:off x="0" y="0"/>
          <a:ext cx="6334506" cy="16379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does productivity mean?</a:t>
          </a:r>
          <a:endParaRPr lang="en-US" sz="3200" kern="1200"/>
        </a:p>
      </dsp:txBody>
      <dsp:txXfrm>
        <a:off x="47973" y="47973"/>
        <a:ext cx="4567071" cy="1541965"/>
      </dsp:txXfrm>
    </dsp:sp>
    <dsp:sp modelId="{806D3FB7-252D-485E-936D-963659EB6972}">
      <dsp:nvSpPr>
        <dsp:cNvPr id="0" name=""/>
        <dsp:cNvSpPr/>
      </dsp:nvSpPr>
      <dsp:spPr>
        <a:xfrm>
          <a:off x="558926" y="1910897"/>
          <a:ext cx="6334506" cy="1637911"/>
        </a:xfrm>
        <a:prstGeom prst="roundRect">
          <a:avLst>
            <a:gd name="adj" fmla="val 10000"/>
          </a:avLst>
        </a:prstGeom>
        <a:solidFill>
          <a:schemeClr val="accent2">
            <a:hueOff val="-747452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amount of work an employee produces</a:t>
          </a:r>
          <a:endParaRPr lang="en-US" sz="3200" kern="1200"/>
        </a:p>
      </dsp:txBody>
      <dsp:txXfrm>
        <a:off x="606899" y="1958870"/>
        <a:ext cx="4614990" cy="1541965"/>
      </dsp:txXfrm>
    </dsp:sp>
    <dsp:sp modelId="{3C36F600-39F6-4DF6-B261-DD0D7AF09972}">
      <dsp:nvSpPr>
        <dsp:cNvPr id="0" name=""/>
        <dsp:cNvSpPr/>
      </dsp:nvSpPr>
      <dsp:spPr>
        <a:xfrm>
          <a:off x="1117853" y="3821794"/>
          <a:ext cx="6334506" cy="1637911"/>
        </a:xfrm>
        <a:prstGeom prst="roundRect">
          <a:avLst>
            <a:gd name="adj" fmla="val 10000"/>
          </a:avLst>
        </a:prstGeom>
        <a:solidFill>
          <a:schemeClr val="accent2">
            <a:hueOff val="-1494904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Quality of work of an employee</a:t>
          </a:r>
          <a:endParaRPr lang="en-US" sz="3200" kern="1200"/>
        </a:p>
      </dsp:txBody>
      <dsp:txXfrm>
        <a:off x="1165826" y="3869767"/>
        <a:ext cx="4614990" cy="1541965"/>
      </dsp:txXfrm>
    </dsp:sp>
    <dsp:sp modelId="{4D5A8160-90A3-4DCF-BA6E-66B2E1C9900C}">
      <dsp:nvSpPr>
        <dsp:cNvPr id="0" name=""/>
        <dsp:cNvSpPr/>
      </dsp:nvSpPr>
      <dsp:spPr>
        <a:xfrm>
          <a:off x="5269863" y="1242083"/>
          <a:ext cx="1064642" cy="10646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509407" y="1242083"/>
        <a:ext cx="585554" cy="801143"/>
      </dsp:txXfrm>
    </dsp:sp>
    <dsp:sp modelId="{C1852491-53A9-47FE-B45A-F26A301D7DD1}">
      <dsp:nvSpPr>
        <dsp:cNvPr id="0" name=""/>
        <dsp:cNvSpPr/>
      </dsp:nvSpPr>
      <dsp:spPr>
        <a:xfrm>
          <a:off x="5828790" y="3142060"/>
          <a:ext cx="1064642" cy="10646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26787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26787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68334" y="3142060"/>
        <a:ext cx="585554" cy="8011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3EDEF9-8C62-4A12-AEE1-9F8C8C7C6B40}">
      <dsp:nvSpPr>
        <dsp:cNvPr id="0" name=""/>
        <dsp:cNvSpPr/>
      </dsp:nvSpPr>
      <dsp:spPr>
        <a:xfrm>
          <a:off x="0" y="895997"/>
          <a:ext cx="6364224" cy="16541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E3041D-1A5F-4170-93C1-1569FFAF63C4}">
      <dsp:nvSpPr>
        <dsp:cNvPr id="0" name=""/>
        <dsp:cNvSpPr/>
      </dsp:nvSpPr>
      <dsp:spPr>
        <a:xfrm>
          <a:off x="500380" y="1268181"/>
          <a:ext cx="909782" cy="9097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F4DE3F-48E5-4757-8063-D22C51B239AC}">
      <dsp:nvSpPr>
        <dsp:cNvPr id="0" name=""/>
        <dsp:cNvSpPr/>
      </dsp:nvSpPr>
      <dsp:spPr>
        <a:xfrm>
          <a:off x="1910542" y="895997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Implementing Training is the key to success</a:t>
          </a:r>
          <a:endParaRPr lang="en-US" sz="2500" kern="1200"/>
        </a:p>
      </dsp:txBody>
      <dsp:txXfrm>
        <a:off x="1910542" y="895997"/>
        <a:ext cx="4453681" cy="1654149"/>
      </dsp:txXfrm>
    </dsp:sp>
    <dsp:sp modelId="{43AC1C35-281F-4D48-A7F6-D594D181BA5E}">
      <dsp:nvSpPr>
        <dsp:cNvPr id="0" name=""/>
        <dsp:cNvSpPr/>
      </dsp:nvSpPr>
      <dsp:spPr>
        <a:xfrm>
          <a:off x="0" y="2963684"/>
          <a:ext cx="6364224" cy="16541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557C5-2034-49A7-9AC6-031345FC3C6C}">
      <dsp:nvSpPr>
        <dsp:cNvPr id="0" name=""/>
        <dsp:cNvSpPr/>
      </dsp:nvSpPr>
      <dsp:spPr>
        <a:xfrm>
          <a:off x="500380" y="3335868"/>
          <a:ext cx="909782" cy="9097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DB1C3-8CED-4CCF-AF48-D9AC8B13C067}">
      <dsp:nvSpPr>
        <dsp:cNvPr id="0" name=""/>
        <dsp:cNvSpPr/>
      </dsp:nvSpPr>
      <dsp:spPr>
        <a:xfrm>
          <a:off x="1910542" y="2963684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all systems are in place to make sure training can be applied afficiently</a:t>
          </a:r>
          <a:endParaRPr lang="en-US" sz="2500" kern="1200"/>
        </a:p>
      </dsp:txBody>
      <dsp:txXfrm>
        <a:off x="1910542" y="2963684"/>
        <a:ext cx="4453681" cy="16541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873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563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04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879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631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048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128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584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243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52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723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06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areers.lidl.co.uk/life-at-lidl/your-development" TargetMode="External"/><Relationship Id="rId3" Type="http://schemas.openxmlformats.org/officeDocument/2006/relationships/hyperlink" Target="https://www.allencomm.com/what-is-employee-training-development/.Accessed" TargetMode="External"/><Relationship Id="rId7" Type="http://schemas.openxmlformats.org/officeDocument/2006/relationships/hyperlink" Target="http://accountability-plus.com/why-companies-fail-to-train-their-employees/" TargetMode="External"/><Relationship Id="rId2" Type="http://schemas.openxmlformats.org/officeDocument/2006/relationships/hyperlink" Target="https://www.yourtrainingedge.com/how-can-training-help-in-increasing-employee-productivit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rarticlelibrary.com/human-resource-development/training-meaning-definition-and-types-of-training/32374" TargetMode="External"/><Relationship Id="rId5" Type="http://schemas.openxmlformats.org/officeDocument/2006/relationships/hyperlink" Target="https://www.axahealth.co.uk/small-business/advice/our-people/what-is-productivity-and-how-can-it-be-measured/" TargetMode="External"/><Relationship Id="rId4" Type="http://schemas.openxmlformats.org/officeDocument/2006/relationships/hyperlink" Target="https://moodle.uwtsd.ac.uk/course/view.php?id=7819#section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EA1AA2-F531-4858-9E97-68BFCACBC6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86" r="9641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F241FB-9222-4192-983C-854D9F1AD7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 b="1" dirty="0"/>
              <a:t>Training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109822-D957-41CB-BA72-4E6CDB43AB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r>
              <a:rPr lang="en-GB" sz="2000" b="1" dirty="0"/>
              <a:t>How does training help and improve employee productivity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3464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B4C24-65D7-43E4-AA27-D0A5DF41F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b="1" dirty="0"/>
              <a:t>Definition of Training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36A729-E664-4EAA-AB0A-2A48B90A3B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0301549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6926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0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Rectangle 12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9" name="Rectangle 16">
            <a:extLst>
              <a:ext uri="{FF2B5EF4-FFF2-40B4-BE49-F238E27FC236}">
                <a16:creationId xmlns:a16="http://schemas.microsoft.com/office/drawing/2014/main" id="{50E4C519-FBE9-4ABE-A8F9-C2CBE3269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text, ground, stationary, envelope&#10;&#10;Description automatically generated">
            <a:extLst>
              <a:ext uri="{FF2B5EF4-FFF2-40B4-BE49-F238E27FC236}">
                <a16:creationId xmlns:a16="http://schemas.microsoft.com/office/drawing/2014/main" id="{5AE07024-8258-4D59-A61F-0961914FE36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90" r="13336" b="2"/>
          <a:stretch/>
        </p:blipFill>
        <p:spPr>
          <a:xfrm>
            <a:off x="3245637" y="-1"/>
            <a:ext cx="8946363" cy="6858000"/>
          </a:xfrm>
          <a:custGeom>
            <a:avLst/>
            <a:gdLst/>
            <a:ahLst/>
            <a:cxnLst/>
            <a:rect l="l" t="t" r="r" b="b"/>
            <a:pathLst>
              <a:path w="8946363" h="6858000">
                <a:moveTo>
                  <a:pt x="0" y="0"/>
                </a:moveTo>
                <a:lnTo>
                  <a:pt x="8946363" y="0"/>
                </a:lnTo>
                <a:lnTo>
                  <a:pt x="8946363" y="6858000"/>
                </a:lnTo>
                <a:lnTo>
                  <a:pt x="1" y="6858000"/>
                </a:lnTo>
                <a:lnTo>
                  <a:pt x="60040" y="6788731"/>
                </a:lnTo>
                <a:cubicBezTo>
                  <a:pt x="770566" y="5928901"/>
                  <a:pt x="1210035" y="4741057"/>
                  <a:pt x="1210035" y="3429001"/>
                </a:cubicBezTo>
                <a:cubicBezTo>
                  <a:pt x="1210035" y="2116945"/>
                  <a:pt x="770566" y="929101"/>
                  <a:pt x="60040" y="69272"/>
                </a:cubicBezTo>
                <a:close/>
              </a:path>
            </a:pathLst>
          </a:custGeom>
        </p:spPr>
      </p:pic>
      <p:sp useBgFill="1">
        <p:nvSpPr>
          <p:cNvPr id="30" name="Freeform: Shape 18">
            <a:extLst>
              <a:ext uri="{FF2B5EF4-FFF2-40B4-BE49-F238E27FC236}">
                <a16:creationId xmlns:a16="http://schemas.microsoft.com/office/drawing/2014/main" id="{80EC29FB-299E-49F3-8C7B-01199632A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455672" cy="6858000"/>
          </a:xfrm>
          <a:custGeom>
            <a:avLst/>
            <a:gdLst>
              <a:gd name="connsiteX0" fmla="*/ 0 w 4455672"/>
              <a:gd name="connsiteY0" fmla="*/ 0 h 6858000"/>
              <a:gd name="connsiteX1" fmla="*/ 3245636 w 4455672"/>
              <a:gd name="connsiteY1" fmla="*/ 0 h 6858000"/>
              <a:gd name="connsiteX2" fmla="*/ 3305677 w 4455672"/>
              <a:gd name="connsiteY2" fmla="*/ 69272 h 6858000"/>
              <a:gd name="connsiteX3" fmla="*/ 4455672 w 4455672"/>
              <a:gd name="connsiteY3" fmla="*/ 3429001 h 6858000"/>
              <a:gd name="connsiteX4" fmla="*/ 3305677 w 4455672"/>
              <a:gd name="connsiteY4" fmla="*/ 6788731 h 6858000"/>
              <a:gd name="connsiteX5" fmla="*/ 3245638 w 4455672"/>
              <a:gd name="connsiteY5" fmla="*/ 6858000 h 6858000"/>
              <a:gd name="connsiteX6" fmla="*/ 0 w 445567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2" h="6858000">
                <a:moveTo>
                  <a:pt x="0" y="0"/>
                </a:moveTo>
                <a:lnTo>
                  <a:pt x="3245636" y="0"/>
                </a:lnTo>
                <a:lnTo>
                  <a:pt x="3305677" y="69272"/>
                </a:lnTo>
                <a:cubicBezTo>
                  <a:pt x="4016203" y="929101"/>
                  <a:pt x="4455672" y="2116945"/>
                  <a:pt x="4455672" y="3429001"/>
                </a:cubicBezTo>
                <a:cubicBezTo>
                  <a:pt x="4455672" y="4741057"/>
                  <a:pt x="4016203" y="5928901"/>
                  <a:pt x="3305677" y="6788731"/>
                </a:cubicBezTo>
                <a:lnTo>
                  <a:pt x="3245638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1" name="Freeform: Shape 20">
            <a:extLst>
              <a:ext uri="{FF2B5EF4-FFF2-40B4-BE49-F238E27FC236}">
                <a16:creationId xmlns:a16="http://schemas.microsoft.com/office/drawing/2014/main" id="{C29A2522-B27A-45C5-897B-79A1407D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8" cy="6858000"/>
          </a:xfrm>
          <a:custGeom>
            <a:avLst/>
            <a:gdLst>
              <a:gd name="connsiteX0" fmla="*/ 0 w 4446528"/>
              <a:gd name="connsiteY0" fmla="*/ 0 h 6858000"/>
              <a:gd name="connsiteX1" fmla="*/ 3236492 w 4446528"/>
              <a:gd name="connsiteY1" fmla="*/ 0 h 6858000"/>
              <a:gd name="connsiteX2" fmla="*/ 3296533 w 4446528"/>
              <a:gd name="connsiteY2" fmla="*/ 69272 h 6858000"/>
              <a:gd name="connsiteX3" fmla="*/ 4446528 w 4446528"/>
              <a:gd name="connsiteY3" fmla="*/ 3429001 h 6858000"/>
              <a:gd name="connsiteX4" fmla="*/ 3296533 w 4446528"/>
              <a:gd name="connsiteY4" fmla="*/ 6788731 h 6858000"/>
              <a:gd name="connsiteX5" fmla="*/ 3236494 w 4446528"/>
              <a:gd name="connsiteY5" fmla="*/ 6858000 h 6858000"/>
              <a:gd name="connsiteX6" fmla="*/ 0 w 444652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8" h="6858000">
                <a:moveTo>
                  <a:pt x="0" y="0"/>
                </a:moveTo>
                <a:lnTo>
                  <a:pt x="3236492" y="0"/>
                </a:lnTo>
                <a:lnTo>
                  <a:pt x="3296533" y="69272"/>
                </a:lnTo>
                <a:cubicBezTo>
                  <a:pt x="4007059" y="929101"/>
                  <a:pt x="4446528" y="2116945"/>
                  <a:pt x="4446528" y="3429001"/>
                </a:cubicBezTo>
                <a:cubicBezTo>
                  <a:pt x="4446528" y="4741057"/>
                  <a:pt x="4007059" y="5928901"/>
                  <a:pt x="3296533" y="6788731"/>
                </a:cubicBezTo>
                <a:lnTo>
                  <a:pt x="323649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5A42CC-D55E-4218-8657-2F344EDC9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b="1" dirty="0"/>
              <a:t>What does training mean for an employee?</a:t>
            </a:r>
          </a:p>
        </p:txBody>
      </p:sp>
      <p:sp>
        <p:nvSpPr>
          <p:cNvPr id="32" name="Rectangle 22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0961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181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5CDBD-A3FF-4022-AE6F-1D298ED49A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/>
              <a:t>Staff who participate in training acquire knowledge</a:t>
            </a:r>
          </a:p>
          <a:p>
            <a:r>
              <a:rPr lang="en-US" sz="1700"/>
              <a:t>Knowledge increases motivation and skills</a:t>
            </a:r>
          </a:p>
          <a:p>
            <a:r>
              <a:rPr lang="en-US" sz="1700"/>
              <a:t>Motivation and skills lead to action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987720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DBE18-9A7A-44BA-9A16-D4F3B4415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3700"/>
              <a:t>What is employee productivity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9616FF-B52F-42DA-A1F5-1CE8B19995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6800629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7895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EC61C-0B9A-4818-A53A-7364E2054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dirty="0"/>
              <a:t>How training affects productivity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19511-6F99-42DF-B1C5-4215B5704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There is a direct link between employee skills and their productivity</a:t>
            </a:r>
          </a:p>
          <a:p>
            <a:r>
              <a:rPr lang="en-GB" sz="2000" dirty="0"/>
              <a:t>The more staff is trained and knowledgeable their productivity increases, as they know exactly what to do and have the resources to do their job</a:t>
            </a:r>
          </a:p>
          <a:p>
            <a:r>
              <a:rPr lang="en-GB" sz="2000" dirty="0"/>
              <a:t>There are other factors that contribute to employer productivity: motivation and opportunities in the workplace</a:t>
            </a:r>
          </a:p>
          <a:p>
            <a:r>
              <a:rPr lang="en-GB" sz="2000" dirty="0"/>
              <a:t>Training improves staff confidence and therefore their productivity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43928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76A52-8F2C-4995-B7CD-2EBE846CD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B9A59-6757-436B-8628-7BDD9D701A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Formal</a:t>
            </a:r>
          </a:p>
          <a:p>
            <a:pPr marL="0" indent="0">
              <a:buNone/>
            </a:pPr>
            <a:r>
              <a:rPr lang="en-GB" dirty="0"/>
              <a:t>-</a:t>
            </a:r>
            <a:r>
              <a:rPr lang="en-GB" sz="1800" dirty="0"/>
              <a:t>teaching and evaluating. </a:t>
            </a:r>
            <a:endParaRPr lang="en-GB" dirty="0"/>
          </a:p>
          <a:p>
            <a:r>
              <a:rPr lang="en-GB" dirty="0"/>
              <a:t>Informal</a:t>
            </a:r>
          </a:p>
          <a:p>
            <a:pPr marL="0" indent="0">
              <a:buNone/>
            </a:pPr>
            <a:r>
              <a:rPr lang="en-GB" sz="1800" dirty="0"/>
              <a:t>-on the job through discussions and by example.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ADCB8-9382-4382-8E14-212B339D10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On the job</a:t>
            </a:r>
          </a:p>
          <a:p>
            <a:pPr marL="0" indent="0">
              <a:buNone/>
            </a:pPr>
            <a:r>
              <a:rPr lang="en-GB" dirty="0"/>
              <a:t>-</a:t>
            </a:r>
            <a:r>
              <a:rPr lang="en-GB" sz="1800" dirty="0"/>
              <a:t>shadowing, mentoring. This type is very efficient, it is learning by example and practice.</a:t>
            </a:r>
          </a:p>
          <a:p>
            <a:r>
              <a:rPr lang="en-GB" dirty="0"/>
              <a:t>Off the job</a:t>
            </a:r>
          </a:p>
          <a:p>
            <a:pPr marL="0" indent="0">
              <a:buNone/>
            </a:pPr>
            <a:r>
              <a:rPr lang="en-GB" sz="1800" dirty="0"/>
              <a:t>-formal courses, are more time consuming and sometimes more expensive</a:t>
            </a:r>
          </a:p>
        </p:txBody>
      </p:sp>
    </p:spTree>
    <p:extLst>
      <p:ext uri="{BB962C8B-B14F-4D97-AF65-F5344CB8AC3E}">
        <p14:creationId xmlns:p14="http://schemas.microsoft.com/office/powerpoint/2010/main" val="2676398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Freeform: Shape 42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5" name="Freeform: Shape 44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3E34E-5CAC-4F00-A4D5-4D4CF56FF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Training Cycle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6FCC1930-588E-40D3-9DD1-B1E53BBD1A2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356" y="1166359"/>
            <a:ext cx="6408836" cy="4374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941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B48CC-D235-4682-B863-6ABC1535B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 and Cons opinions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76592-9CC0-4AA5-B802-92C25474F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-</a:t>
            </a:r>
            <a:r>
              <a:rPr lang="en-GB" sz="2000" b="1" dirty="0"/>
              <a:t>Disadvantages of Training: </a:t>
            </a:r>
            <a:r>
              <a:rPr lang="en-GB" sz="2000" dirty="0"/>
              <a:t>- time consuming, staff can leave the company, training take too much time from production, sometimes companies do not see any long term benefits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-</a:t>
            </a:r>
            <a:r>
              <a:rPr lang="en-GB" sz="2000" b="1" dirty="0"/>
              <a:t>Advantages of training: </a:t>
            </a:r>
            <a:r>
              <a:rPr lang="en-GB" sz="2000" dirty="0"/>
              <a:t>- improved employee morale, loyalty, increased confidence and productivity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77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0AC82-EACF-40AF-A475-D01B38184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dirty="0"/>
              <a:t>Practice afterwards Training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4667E2-1927-4224-8AC4-7467693378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939677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3145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63C59-584F-4778-9ECF-0DEF70316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BDD2A-3091-4D65-82E0-0CE63D36CA8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Lidl Training</a:t>
            </a:r>
          </a:p>
          <a:p>
            <a:pPr marL="0" indent="0">
              <a:buNone/>
            </a:pPr>
            <a:r>
              <a:rPr lang="en-GB" sz="2000" b="1" dirty="0"/>
              <a:t>Logo: Apply for a career a Lidl less ordinary</a:t>
            </a:r>
          </a:p>
          <a:p>
            <a:r>
              <a:rPr lang="en-GB" sz="2000" dirty="0"/>
              <a:t>Individual training program</a:t>
            </a:r>
          </a:p>
          <a:p>
            <a:r>
              <a:rPr lang="en-GB" sz="2000" dirty="0"/>
              <a:t>Training mentor</a:t>
            </a:r>
          </a:p>
          <a:p>
            <a:r>
              <a:rPr lang="en-GB" sz="2000" dirty="0"/>
              <a:t>Regular feed-back</a:t>
            </a:r>
          </a:p>
          <a:p>
            <a:r>
              <a:rPr lang="en-GB" sz="2000" dirty="0"/>
              <a:t>Talent Management Cycle once a year</a:t>
            </a:r>
          </a:p>
          <a:p>
            <a:r>
              <a:rPr lang="en-GB" sz="2000" dirty="0"/>
              <a:t>Apprenticeships</a:t>
            </a: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03CF66-365E-47CF-9804-FC8AC75E41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Holland and Barret</a:t>
            </a:r>
          </a:p>
          <a:p>
            <a:pPr marL="0" indent="0">
              <a:buNone/>
            </a:pPr>
            <a:r>
              <a:rPr lang="en-GB" sz="2000" b="1" dirty="0"/>
              <a:t>Core values: TIARA</a:t>
            </a:r>
          </a:p>
          <a:p>
            <a:r>
              <a:rPr lang="en-GB" sz="2000" dirty="0"/>
              <a:t>The Hive-is their training platform</a:t>
            </a:r>
          </a:p>
          <a:p>
            <a:r>
              <a:rPr lang="en-GB" sz="2000" dirty="0"/>
              <a:t>Online access to modules and trainings</a:t>
            </a:r>
          </a:p>
          <a:p>
            <a:r>
              <a:rPr lang="en-GB" sz="2000" dirty="0"/>
              <a:t>Management and IT programmes</a:t>
            </a:r>
          </a:p>
          <a:p>
            <a:r>
              <a:rPr lang="en-GB" sz="2000" dirty="0"/>
              <a:t>Apprenticeships</a:t>
            </a:r>
          </a:p>
        </p:txBody>
      </p:sp>
    </p:spTree>
    <p:extLst>
      <p:ext uri="{BB962C8B-B14F-4D97-AF65-F5344CB8AC3E}">
        <p14:creationId xmlns:p14="http://schemas.microsoft.com/office/powerpoint/2010/main" val="35530749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34870-7A51-48E1-A61D-BEE18C151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88588-F22D-45AB-AA5D-800906082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2769837"/>
          </a:xfrm>
        </p:spPr>
        <p:txBody>
          <a:bodyPr/>
          <a:lstStyle/>
          <a:p>
            <a:r>
              <a:rPr lang="en-GB" sz="2000" dirty="0"/>
              <a:t>I believe that TRAINING is crucial for employee development.</a:t>
            </a:r>
          </a:p>
          <a:p>
            <a:r>
              <a:rPr lang="en-GB" sz="2000" dirty="0"/>
              <a:t>It increases motivation and self esteem</a:t>
            </a:r>
          </a:p>
          <a:p>
            <a:r>
              <a:rPr lang="en-GB" sz="2000" dirty="0"/>
              <a:t>It increases employee loyalty </a:t>
            </a:r>
          </a:p>
          <a:p>
            <a:r>
              <a:rPr lang="en-GB" sz="2000" dirty="0"/>
              <a:t>It develops new skills</a:t>
            </a:r>
          </a:p>
          <a:p>
            <a:r>
              <a:rPr lang="en-GB" sz="2000" dirty="0"/>
              <a:t>It develops good attitudes and behaviours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534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D4934-3FC2-4F35-A961-F6D359BAD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ED63A-8DAF-4AB3-BDB1-21668FBF5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080590"/>
            <a:ext cx="10168128" cy="4479235"/>
          </a:xfrm>
        </p:spPr>
        <p:txBody>
          <a:bodyPr>
            <a:normAutofit/>
          </a:bodyPr>
          <a:lstStyle/>
          <a:p>
            <a:r>
              <a:rPr lang="en-GB" sz="1400" dirty="0">
                <a:hlinkClick r:id="rId2"/>
              </a:rPr>
              <a:t>https://www.yourtrainingedge.com/how-can-training-help-in-increasing-employee-productivity/</a:t>
            </a:r>
            <a:r>
              <a:rPr lang="en-GB" sz="1400" dirty="0"/>
              <a:t>. Accessed 30.10.2020</a:t>
            </a:r>
          </a:p>
          <a:p>
            <a:r>
              <a:rPr lang="en-GB" sz="1400" dirty="0">
                <a:hlinkClick r:id="rId3"/>
              </a:rPr>
              <a:t>https://www.allencomm.com/what-is-employee-training-development/.Accessed</a:t>
            </a:r>
            <a:r>
              <a:rPr lang="en-GB" sz="1400" dirty="0"/>
              <a:t> 31.10.2020</a:t>
            </a:r>
          </a:p>
          <a:p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Noe, Raymond A., and Amitabh Deo </a:t>
            </a:r>
            <a:r>
              <a:rPr lang="en-GB" sz="1400" b="0" i="0" u="none" strike="noStrike" dirty="0" err="1">
                <a:solidFill>
                  <a:srgbClr val="0070C0"/>
                </a:solidFill>
                <a:effectLst/>
                <a:latin typeface="Roboto"/>
              </a:rPr>
              <a:t>Kodwani</a:t>
            </a:r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. </a:t>
            </a:r>
            <a:r>
              <a:rPr lang="en-GB" sz="1400" b="0" i="1" u="none" strike="noStrike" dirty="0">
                <a:solidFill>
                  <a:srgbClr val="0070C0"/>
                </a:solidFill>
                <a:effectLst/>
                <a:latin typeface="Roboto"/>
              </a:rPr>
              <a:t>Employee Training and Development, 7e</a:t>
            </a:r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. </a:t>
            </a:r>
            <a:r>
              <a:rPr lang="en-GB" sz="1400" b="0" i="1" u="none" strike="noStrike" dirty="0">
                <a:solidFill>
                  <a:srgbClr val="0070C0"/>
                </a:solidFill>
                <a:effectLst/>
                <a:latin typeface="Roboto"/>
              </a:rPr>
              <a:t>Google Books</a:t>
            </a:r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, McGraw-Hill Education, 21 July 2018, Accessed 1 Nov. 2020.</a:t>
            </a:r>
          </a:p>
          <a:p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Roboto"/>
                <a:hlinkClick r:id="rId4"/>
              </a:rPr>
              <a:t>https://moodle.uwtsd.ac.uk/course/view.php?id=7819#section-8</a:t>
            </a:r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, Accessed 30.10.2020</a:t>
            </a:r>
          </a:p>
          <a:p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Roboto"/>
                <a:hlinkClick r:id="rId5"/>
              </a:rPr>
              <a:t>https://www.axahealth.co.uk/small-business/advice/our-people/what-is-productivity-and-how-can-it-be-measured/</a:t>
            </a:r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, Accessed 01.11.2020</a:t>
            </a:r>
          </a:p>
          <a:p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Roboto"/>
                <a:hlinkClick r:id="rId6"/>
              </a:rPr>
              <a:t>https://www.yourarticlelibrary.com/human-resource-development/training-meaning-definition-and-types-of-training/32374</a:t>
            </a:r>
            <a:endParaRPr lang="en-GB" sz="1400" b="0" i="0" u="none" strike="noStrike" dirty="0">
              <a:solidFill>
                <a:srgbClr val="0070C0"/>
              </a:solidFill>
              <a:effectLst/>
              <a:latin typeface="Roboto"/>
            </a:endParaRPr>
          </a:p>
          <a:p>
            <a:r>
              <a:rPr lang="en-US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Lynton, Rolf P., and </a:t>
            </a:r>
            <a:r>
              <a:rPr lang="en-US" sz="1400" b="0" i="0" u="none" strike="noStrike" dirty="0" err="1">
                <a:solidFill>
                  <a:srgbClr val="0070C0"/>
                </a:solidFill>
                <a:effectLst/>
                <a:latin typeface="Roboto"/>
              </a:rPr>
              <a:t>Udai</a:t>
            </a:r>
            <a:r>
              <a:rPr lang="en-US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 Pareek. </a:t>
            </a:r>
            <a:r>
              <a:rPr lang="en-US" sz="1400" b="0" i="1" u="none" strike="noStrike" dirty="0">
                <a:solidFill>
                  <a:srgbClr val="0070C0"/>
                </a:solidFill>
                <a:effectLst/>
                <a:latin typeface="Roboto"/>
              </a:rPr>
              <a:t>Training for Development</a:t>
            </a:r>
            <a:r>
              <a:rPr lang="en-US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. </a:t>
            </a:r>
            <a:r>
              <a:rPr lang="en-US" sz="1400" b="0" i="1" u="none" strike="noStrike" dirty="0">
                <a:solidFill>
                  <a:srgbClr val="0070C0"/>
                </a:solidFill>
                <a:effectLst/>
                <a:latin typeface="Roboto"/>
              </a:rPr>
              <a:t>Google Books</a:t>
            </a:r>
            <a:r>
              <a:rPr lang="en-US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, SAGE Publishing India, 6 Oct. 2011, books.google.co.uk/books?</a:t>
            </a:r>
          </a:p>
          <a:p>
            <a:r>
              <a:rPr lang="en-US" sz="1400" b="0" i="0" u="none" strike="noStrike" dirty="0">
                <a:solidFill>
                  <a:srgbClr val="0070C0"/>
                </a:solidFill>
                <a:effectLst/>
                <a:latin typeface="Roboto"/>
                <a:hlinkClick r:id="rId7"/>
              </a:rPr>
              <a:t>http://accountability-plus.com/why-companies-fail-to-train-their-employees/</a:t>
            </a:r>
            <a:endParaRPr lang="en-US" sz="1400" b="0" i="0" u="none" strike="noStrike" dirty="0">
              <a:solidFill>
                <a:srgbClr val="0070C0"/>
              </a:solidFill>
              <a:effectLst/>
              <a:latin typeface="Roboto"/>
            </a:endParaRPr>
          </a:p>
          <a:p>
            <a:r>
              <a:rPr lang="en-US" sz="1400" b="0" i="0" u="none" strike="noStrike" dirty="0">
                <a:solidFill>
                  <a:srgbClr val="0070C0"/>
                </a:solidFill>
                <a:effectLst/>
                <a:latin typeface="Roboto"/>
                <a:hlinkClick r:id="rId8"/>
              </a:rPr>
              <a:t>https://careers.lidl.co.uk/life-at-lidl/your-development</a:t>
            </a:r>
            <a:endParaRPr lang="en-US" sz="1400" b="0" i="0" u="none" strike="noStrike" dirty="0">
              <a:solidFill>
                <a:srgbClr val="0070C0"/>
              </a:solidFill>
              <a:effectLst/>
              <a:latin typeface="Roboto"/>
            </a:endParaRPr>
          </a:p>
          <a:p>
            <a:r>
              <a:rPr lang="en-US" sz="1400" b="0" i="0" u="none" strike="noStrike" dirty="0">
                <a:solidFill>
                  <a:srgbClr val="0070C0"/>
                </a:solidFill>
                <a:effectLst/>
                <a:latin typeface="Roboto"/>
              </a:rPr>
              <a:t>https://www.hollandandbarrettjobs.com/jobs/training-and-development/</a:t>
            </a:r>
          </a:p>
          <a:p>
            <a:endParaRPr lang="en-US" sz="1400" b="0" i="0" u="none" strike="noStrike" dirty="0">
              <a:solidFill>
                <a:srgbClr val="0070C0"/>
              </a:solidFill>
              <a:effectLst/>
              <a:latin typeface="Roboto"/>
            </a:endParaRPr>
          </a:p>
          <a:p>
            <a:endParaRPr lang="en-US" sz="1400" b="0" i="0" u="none" strike="noStrike" dirty="0">
              <a:solidFill>
                <a:srgbClr val="0070C0"/>
              </a:solidFill>
              <a:effectLst/>
              <a:latin typeface="Roboto"/>
            </a:endParaRPr>
          </a:p>
          <a:p>
            <a:endParaRPr lang="en-US" sz="1400" b="0" i="0" u="none" strike="noStrike" dirty="0">
              <a:solidFill>
                <a:srgbClr val="0070C0"/>
              </a:solidFill>
              <a:effectLst/>
              <a:latin typeface="Roboto"/>
            </a:endParaRPr>
          </a:p>
          <a:p>
            <a:endParaRPr lang="en-GB" sz="1600" b="0" i="0" u="none" strike="noStrike" dirty="0">
              <a:solidFill>
                <a:srgbClr val="0070C0"/>
              </a:solidFill>
              <a:effectLst/>
              <a:latin typeface="Roboto"/>
            </a:endParaRPr>
          </a:p>
          <a:p>
            <a:endParaRPr lang="en-GB" sz="1600" b="0" i="0" u="none" strike="noStrike" dirty="0">
              <a:solidFill>
                <a:srgbClr val="0070C0"/>
              </a:solidFill>
              <a:effectLst/>
              <a:latin typeface="Roboto"/>
            </a:endParaRPr>
          </a:p>
          <a:p>
            <a:endParaRPr lang="en-GB" sz="1600" dirty="0">
              <a:solidFill>
                <a:srgbClr val="0070C0"/>
              </a:solidFill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12144025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2B1C32"/>
      </a:dk2>
      <a:lt2>
        <a:srgbClr val="F0F3F2"/>
      </a:lt2>
      <a:accent1>
        <a:srgbClr val="C34D87"/>
      </a:accent1>
      <a:accent2>
        <a:srgbClr val="B13BA6"/>
      </a:accent2>
      <a:accent3>
        <a:srgbClr val="9D4DC3"/>
      </a:accent3>
      <a:accent4>
        <a:srgbClr val="5C3DB2"/>
      </a:accent4>
      <a:accent5>
        <a:srgbClr val="4D5FC3"/>
      </a:accent5>
      <a:accent6>
        <a:srgbClr val="3B7FB1"/>
      </a:accent6>
      <a:hlink>
        <a:srgbClr val="413FBF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582</Words>
  <Application>Microsoft Office PowerPoint</Application>
  <PresentationFormat>Widescreen</PresentationFormat>
  <Paragraphs>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Avenir Next LT Pro</vt:lpstr>
      <vt:lpstr>Calibri</vt:lpstr>
      <vt:lpstr>Roboto</vt:lpstr>
      <vt:lpstr>AccentBoxVTI</vt:lpstr>
      <vt:lpstr>Training</vt:lpstr>
      <vt:lpstr>Definition of Training</vt:lpstr>
      <vt:lpstr>What does training mean for an employee?</vt:lpstr>
      <vt:lpstr>What is employee productivity</vt:lpstr>
      <vt:lpstr>How training affects productivity</vt:lpstr>
      <vt:lpstr>Types of Training</vt:lpstr>
      <vt:lpstr>Training Cycle</vt:lpstr>
      <vt:lpstr>Pro and Cons opinions</vt:lpstr>
      <vt:lpstr>Practice afterwards Training</vt:lpstr>
      <vt:lpstr>Example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</dc:title>
  <dc:creator>martin cristian</dc:creator>
  <cp:lastModifiedBy>martin cristian</cp:lastModifiedBy>
  <cp:revision>11</cp:revision>
  <dcterms:created xsi:type="dcterms:W3CDTF">2020-11-08T18:53:49Z</dcterms:created>
  <dcterms:modified xsi:type="dcterms:W3CDTF">2020-11-08T19:30:51Z</dcterms:modified>
</cp:coreProperties>
</file>