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8" r:id="rId11"/>
    <p:sldId id="266" r:id="rId12"/>
    <p:sldId id="267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622E84-F49F-EC4C-BC13-3AB2219E7CC5}" v="43" dt="2024-01-17T13:32:22.2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5934"/>
  </p:normalViewPr>
  <p:slideViewPr>
    <p:cSldViewPr snapToGrid="0">
      <p:cViewPr varScale="1">
        <p:scale>
          <a:sx n="121" d="100"/>
          <a:sy n="121" d="100"/>
        </p:scale>
        <p:origin x="200" y="3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1/16/24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1/16/24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1/16/24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1/16/24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1/16/24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1/16/24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1/16/24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1/16/24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1/16/24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1/16/24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352AC-21BD-F2DB-F78F-6BEFF454C4C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Rachel Jones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A5B4C1-0562-357A-6661-0555C9204FA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2308282</a:t>
            </a:r>
          </a:p>
          <a:p>
            <a:r>
              <a:rPr lang="en-US" dirty="0"/>
              <a:t>ECYW4002</a:t>
            </a:r>
          </a:p>
        </p:txBody>
      </p:sp>
    </p:spTree>
    <p:extLst>
      <p:ext uri="{BB962C8B-B14F-4D97-AF65-F5344CB8AC3E}">
        <p14:creationId xmlns:p14="http://schemas.microsoft.com/office/powerpoint/2010/main" val="702007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E9F42-C08E-DBD2-426F-0F45B8089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Then And Now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CDF243-617C-4DB8-95B3-DF1B1614BF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Youth work in the 80”s.</a:t>
            </a:r>
          </a:p>
        </p:txBody>
      </p:sp>
    </p:spTree>
    <p:extLst>
      <p:ext uri="{BB962C8B-B14F-4D97-AF65-F5344CB8AC3E}">
        <p14:creationId xmlns:p14="http://schemas.microsoft.com/office/powerpoint/2010/main" val="1028107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dirty="0"/>
            </a:p>
          </p:txBody>
        </p:sp>
        <p:sp>
          <p:nvSpPr>
            <p:cNvPr id="34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1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3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4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5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8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9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0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1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5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7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8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0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15A613-EF56-7D4C-BD1B-FF148146A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vert="horz" lIns="228600" tIns="228600" rIns="228600" bIns="228600" rtlCol="0" anchor="t">
            <a:normAutofit/>
          </a:bodyPr>
          <a:lstStyle/>
          <a:p>
            <a:pPr algn="l"/>
            <a:r>
              <a:rPr lang="en-US" dirty="0">
                <a:solidFill>
                  <a:schemeClr val="accent1"/>
                </a:solidFill>
              </a:rPr>
              <a:t>FASHION</a:t>
            </a:r>
          </a:p>
        </p:txBody>
      </p:sp>
      <p:sp>
        <p:nvSpPr>
          <p:cNvPr id="64" name="Isosceles Triangle 63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DDD65D-CA7C-FFEE-FADA-005A5D2CC0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880487" y="2249046"/>
            <a:ext cx="6123783" cy="3802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Wingdings" panose="05000000000000000000" pitchFamily="2" charset="2"/>
              <a:buChar char="§"/>
            </a:pPr>
            <a:endParaRPr lang="en-US" sz="1600" dirty="0">
              <a:solidFill>
                <a:schemeClr val="tx1"/>
              </a:solidFill>
            </a:endParaRPr>
          </a:p>
        </p:txBody>
      </p:sp>
      <p:pic>
        <p:nvPicPr>
          <p:cNvPr id="6" name="Picture 5" descr="A person in a colorful outfit&#10;&#10;Description automatically generated">
            <a:extLst>
              <a:ext uri="{FF2B5EF4-FFF2-40B4-BE49-F238E27FC236}">
                <a16:creationId xmlns:a16="http://schemas.microsoft.com/office/drawing/2014/main" id="{1CEB7E6B-4236-3FDA-45CF-6C8619C89D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2797" y="2275660"/>
            <a:ext cx="1373190" cy="1883066"/>
          </a:xfrm>
          <a:prstGeom prst="rect">
            <a:avLst/>
          </a:prstGeom>
        </p:spPr>
      </p:pic>
      <p:pic>
        <p:nvPicPr>
          <p:cNvPr id="8" name="Picture 7" descr="A group of women posing for a picture&#10;&#10;Description automatically generated">
            <a:extLst>
              <a:ext uri="{FF2B5EF4-FFF2-40B4-BE49-F238E27FC236}">
                <a16:creationId xmlns:a16="http://schemas.microsoft.com/office/drawing/2014/main" id="{B8AF3D09-0DC4-32DE-9C8C-4A3CAA66D0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7130" y="2418506"/>
            <a:ext cx="1789772" cy="1169318"/>
          </a:xfrm>
          <a:prstGeom prst="rect">
            <a:avLst/>
          </a:prstGeom>
        </p:spPr>
      </p:pic>
      <p:pic>
        <p:nvPicPr>
          <p:cNvPr id="36" name="Picture 35" descr="A person in a blue suit&#10;&#10;Description automatically generated">
            <a:extLst>
              <a:ext uri="{FF2B5EF4-FFF2-40B4-BE49-F238E27FC236}">
                <a16:creationId xmlns:a16="http://schemas.microsoft.com/office/drawing/2014/main" id="{43BB1237-8705-858C-0822-2ED3235FFE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6510" y="2278050"/>
            <a:ext cx="982503" cy="2220021"/>
          </a:xfrm>
          <a:prstGeom prst="rect">
            <a:avLst/>
          </a:prstGeom>
        </p:spPr>
      </p:pic>
      <p:pic>
        <p:nvPicPr>
          <p:cNvPr id="61" name="Picture 60" descr="A person in a leather jacket&#10;&#10;Description automatically generated">
            <a:extLst>
              <a:ext uri="{FF2B5EF4-FFF2-40B4-BE49-F238E27FC236}">
                <a16:creationId xmlns:a16="http://schemas.microsoft.com/office/drawing/2014/main" id="{26761079-9655-2BFB-DFC1-2B3809B0FDD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7646" y="3730669"/>
            <a:ext cx="1339616" cy="2224214"/>
          </a:xfrm>
          <a:prstGeom prst="rect">
            <a:avLst/>
          </a:prstGeom>
        </p:spPr>
      </p:pic>
      <p:pic>
        <p:nvPicPr>
          <p:cNvPr id="65" name="Picture 64" descr="A group of people in colorful outfits&#10;&#10;Description automatically generated">
            <a:extLst>
              <a:ext uri="{FF2B5EF4-FFF2-40B4-BE49-F238E27FC236}">
                <a16:creationId xmlns:a16="http://schemas.microsoft.com/office/drawing/2014/main" id="{A8985723-1B89-7E41-412B-6214243F406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14600" y="4596317"/>
            <a:ext cx="1787313" cy="1455491"/>
          </a:xfrm>
          <a:prstGeom prst="rect">
            <a:avLst/>
          </a:prstGeom>
        </p:spPr>
      </p:pic>
      <p:pic>
        <p:nvPicPr>
          <p:cNvPr id="67" name="Picture 66" descr="A group of women in matching outfits&#10;&#10;Description automatically generated">
            <a:extLst>
              <a:ext uri="{FF2B5EF4-FFF2-40B4-BE49-F238E27FC236}">
                <a16:creationId xmlns:a16="http://schemas.microsoft.com/office/drawing/2014/main" id="{97C638FE-B8EF-7ECA-7615-76C24E87BBA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22768" y="2391246"/>
            <a:ext cx="1433027" cy="1946274"/>
          </a:xfrm>
          <a:prstGeom prst="rect">
            <a:avLst/>
          </a:prstGeom>
        </p:spPr>
      </p:pic>
      <p:pic>
        <p:nvPicPr>
          <p:cNvPr id="71" name="Picture 70" descr="A group of women in matching outfits&#10;&#10;Description automatically generated">
            <a:extLst>
              <a:ext uri="{FF2B5EF4-FFF2-40B4-BE49-F238E27FC236}">
                <a16:creationId xmlns:a16="http://schemas.microsoft.com/office/drawing/2014/main" id="{76A7A212-2FCB-B1B9-1AD7-22F3A74A1A1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08464" y="2387892"/>
            <a:ext cx="1433027" cy="1946274"/>
          </a:xfrm>
          <a:prstGeom prst="rect">
            <a:avLst/>
          </a:prstGeom>
        </p:spPr>
      </p:pic>
      <p:pic>
        <p:nvPicPr>
          <p:cNvPr id="75" name="Picture 74" descr="A person in a blue jacket&#10;&#10;Description automatically generated">
            <a:extLst>
              <a:ext uri="{FF2B5EF4-FFF2-40B4-BE49-F238E27FC236}">
                <a16:creationId xmlns:a16="http://schemas.microsoft.com/office/drawing/2014/main" id="{854B5CB5-D54A-842F-BC5B-B94255D144E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90637" y="4332317"/>
            <a:ext cx="1369722" cy="1511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19063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4" name="Group 233">
            <a:extLst>
              <a:ext uri="{FF2B5EF4-FFF2-40B4-BE49-F238E27FC236}">
                <a16:creationId xmlns:a16="http://schemas.microsoft.com/office/drawing/2014/main" id="{E8DD8E1A-9945-4DBA-BC40-7A028BF32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236" name="Freeform 5">
              <a:extLst>
                <a:ext uri="{FF2B5EF4-FFF2-40B4-BE49-F238E27FC236}">
                  <a16:creationId xmlns:a16="http://schemas.microsoft.com/office/drawing/2014/main" id="{FE1C52F1-9DDF-4839-9B8F-25F7F8D42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38" name="Freeform 6">
              <a:extLst>
                <a:ext uri="{FF2B5EF4-FFF2-40B4-BE49-F238E27FC236}">
                  <a16:creationId xmlns:a16="http://schemas.microsoft.com/office/drawing/2014/main" id="{DB25E450-AEBE-4B5B-9CD7-7DDA5128D0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39" name="Freeform 7">
              <a:extLst>
                <a:ext uri="{FF2B5EF4-FFF2-40B4-BE49-F238E27FC236}">
                  <a16:creationId xmlns:a16="http://schemas.microsoft.com/office/drawing/2014/main" id="{D57AF4B2-B19E-4839-9D9C-06AD5370C3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0" name="Freeform 8">
              <a:extLst>
                <a:ext uri="{FF2B5EF4-FFF2-40B4-BE49-F238E27FC236}">
                  <a16:creationId xmlns:a16="http://schemas.microsoft.com/office/drawing/2014/main" id="{2949CEBF-F4A7-44B2-8A3B-22558718F7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1" name="Freeform 9">
              <a:extLst>
                <a:ext uri="{FF2B5EF4-FFF2-40B4-BE49-F238E27FC236}">
                  <a16:creationId xmlns:a16="http://schemas.microsoft.com/office/drawing/2014/main" id="{28EAA589-93ED-485D-96BB-B9B21EC96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2" name="Freeform 10">
              <a:extLst>
                <a:ext uri="{FF2B5EF4-FFF2-40B4-BE49-F238E27FC236}">
                  <a16:creationId xmlns:a16="http://schemas.microsoft.com/office/drawing/2014/main" id="{4BB4F238-A1F2-45F6-9074-18C4A9F921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3" name="Freeform 11">
              <a:extLst>
                <a:ext uri="{FF2B5EF4-FFF2-40B4-BE49-F238E27FC236}">
                  <a16:creationId xmlns:a16="http://schemas.microsoft.com/office/drawing/2014/main" id="{1C658EE5-B46E-48ED-822D-1C3F08ECA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4" name="Freeform 12">
              <a:extLst>
                <a:ext uri="{FF2B5EF4-FFF2-40B4-BE49-F238E27FC236}">
                  <a16:creationId xmlns:a16="http://schemas.microsoft.com/office/drawing/2014/main" id="{82AA74BE-73A4-4ADC-B86C-833704C0C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5" name="Freeform 13">
              <a:extLst>
                <a:ext uri="{FF2B5EF4-FFF2-40B4-BE49-F238E27FC236}">
                  <a16:creationId xmlns:a16="http://schemas.microsoft.com/office/drawing/2014/main" id="{2018BD4B-A593-4075-9FDB-4739C6D53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6" name="Freeform 14">
              <a:extLst>
                <a:ext uri="{FF2B5EF4-FFF2-40B4-BE49-F238E27FC236}">
                  <a16:creationId xmlns:a16="http://schemas.microsoft.com/office/drawing/2014/main" id="{0D16E44B-CE60-491F-B907-D02B0B1EE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7" name="Freeform 15">
              <a:extLst>
                <a:ext uri="{FF2B5EF4-FFF2-40B4-BE49-F238E27FC236}">
                  <a16:creationId xmlns:a16="http://schemas.microsoft.com/office/drawing/2014/main" id="{2DFA7256-7E90-44B6-8E90-2111C1A1F6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8" name="Freeform 16">
              <a:extLst>
                <a:ext uri="{FF2B5EF4-FFF2-40B4-BE49-F238E27FC236}">
                  <a16:creationId xmlns:a16="http://schemas.microsoft.com/office/drawing/2014/main" id="{CE31CD09-2348-4B3A-9C97-CEECA4ABC0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9" name="Freeform 17">
              <a:extLst>
                <a:ext uri="{FF2B5EF4-FFF2-40B4-BE49-F238E27FC236}">
                  <a16:creationId xmlns:a16="http://schemas.microsoft.com/office/drawing/2014/main" id="{4E5422EF-93F2-41A9-B30F-9EFE9241D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0" name="Freeform 18">
              <a:extLst>
                <a:ext uri="{FF2B5EF4-FFF2-40B4-BE49-F238E27FC236}">
                  <a16:creationId xmlns:a16="http://schemas.microsoft.com/office/drawing/2014/main" id="{7920E29F-BB48-485F-95FF-5C372339C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1" name="Freeform 19">
              <a:extLst>
                <a:ext uri="{FF2B5EF4-FFF2-40B4-BE49-F238E27FC236}">
                  <a16:creationId xmlns:a16="http://schemas.microsoft.com/office/drawing/2014/main" id="{ACFDB0E0-ECEB-4EEB-925D-4BE22979C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2" name="Freeform 20">
              <a:extLst>
                <a:ext uri="{FF2B5EF4-FFF2-40B4-BE49-F238E27FC236}">
                  <a16:creationId xmlns:a16="http://schemas.microsoft.com/office/drawing/2014/main" id="{30CE2542-FFC2-4E6A-9F84-265FE415D9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3" name="Freeform 21">
              <a:extLst>
                <a:ext uri="{FF2B5EF4-FFF2-40B4-BE49-F238E27FC236}">
                  <a16:creationId xmlns:a16="http://schemas.microsoft.com/office/drawing/2014/main" id="{2864C497-B900-4D3E-895C-A2A823A3C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4" name="Freeform 22">
              <a:extLst>
                <a:ext uri="{FF2B5EF4-FFF2-40B4-BE49-F238E27FC236}">
                  <a16:creationId xmlns:a16="http://schemas.microsoft.com/office/drawing/2014/main" id="{26441ED2-272A-4395-9966-F5B1C8D3F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5" name="Freeform 23">
              <a:extLst>
                <a:ext uri="{FF2B5EF4-FFF2-40B4-BE49-F238E27FC236}">
                  <a16:creationId xmlns:a16="http://schemas.microsoft.com/office/drawing/2014/main" id="{701CA35D-3DE0-4BE9-96A9-31A6F24DB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" name="Freeform 24">
              <a:extLst>
                <a:ext uri="{FF2B5EF4-FFF2-40B4-BE49-F238E27FC236}">
                  <a16:creationId xmlns:a16="http://schemas.microsoft.com/office/drawing/2014/main" id="{C9367E8C-A75F-4D57-8B79-1B3EEDFD8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6" name="Freeform 25">
              <a:extLst>
                <a:ext uri="{FF2B5EF4-FFF2-40B4-BE49-F238E27FC236}">
                  <a16:creationId xmlns:a16="http://schemas.microsoft.com/office/drawing/2014/main" id="{0846F98D-8409-4D6C-B830-625CC19EBC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57" name="Group 256">
            <a:extLst>
              <a:ext uri="{FF2B5EF4-FFF2-40B4-BE49-F238E27FC236}">
                <a16:creationId xmlns:a16="http://schemas.microsoft.com/office/drawing/2014/main" id="{F35369DB-627C-41BD-9041-6426E8BF6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8" name="Rectangle 257">
              <a:extLst>
                <a:ext uri="{FF2B5EF4-FFF2-40B4-BE49-F238E27FC236}">
                  <a16:creationId xmlns:a16="http://schemas.microsoft.com/office/drawing/2014/main" id="{9BA15987-DDC0-4CAB-AF5B-7D11E25D20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3" name="Isosceles Triangle 22">
              <a:extLst>
                <a:ext uri="{FF2B5EF4-FFF2-40B4-BE49-F238E27FC236}">
                  <a16:creationId xmlns:a16="http://schemas.microsoft.com/office/drawing/2014/main" id="{9B6DF8F2-BD4C-48F5-8CDC-95B311500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59" name="Rectangle 258">
              <a:extLst>
                <a:ext uri="{FF2B5EF4-FFF2-40B4-BE49-F238E27FC236}">
                  <a16:creationId xmlns:a16="http://schemas.microsoft.com/office/drawing/2014/main" id="{8E989FB2-D6DE-43D1-84D5-1C80F99012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 useBgFill="1">
        <p:nvSpPr>
          <p:cNvPr id="260" name="Rectangle 259">
            <a:extLst>
              <a:ext uri="{FF2B5EF4-FFF2-40B4-BE49-F238E27FC236}">
                <a16:creationId xmlns:a16="http://schemas.microsoft.com/office/drawing/2014/main" id="{398E8958-A0BD-4366-8F61-3A496C51C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1" name="Group 260">
            <a:extLst>
              <a:ext uri="{FF2B5EF4-FFF2-40B4-BE49-F238E27FC236}">
                <a16:creationId xmlns:a16="http://schemas.microsoft.com/office/drawing/2014/main" id="{D445862C-E73D-4EFB-9DD5-8A5E3473E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262" name="Freeform 5">
              <a:extLst>
                <a:ext uri="{FF2B5EF4-FFF2-40B4-BE49-F238E27FC236}">
                  <a16:creationId xmlns:a16="http://schemas.microsoft.com/office/drawing/2014/main" id="{D2676ED1-2492-46B6-88D6-C9ED257B7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3" name="Freeform 6">
              <a:extLst>
                <a:ext uri="{FF2B5EF4-FFF2-40B4-BE49-F238E27FC236}">
                  <a16:creationId xmlns:a16="http://schemas.microsoft.com/office/drawing/2014/main" id="{58A42DCC-C6BA-4B68-9FC4-FEE653997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4" name="Freeform 7">
              <a:extLst>
                <a:ext uri="{FF2B5EF4-FFF2-40B4-BE49-F238E27FC236}">
                  <a16:creationId xmlns:a16="http://schemas.microsoft.com/office/drawing/2014/main" id="{F81ED05C-778D-41F3-9C0E-6DE1D668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5" name="Freeform 8">
              <a:extLst>
                <a:ext uri="{FF2B5EF4-FFF2-40B4-BE49-F238E27FC236}">
                  <a16:creationId xmlns:a16="http://schemas.microsoft.com/office/drawing/2014/main" id="{EE063861-F6FC-4CC1-A77E-5993E5E252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6" name="Freeform 9">
              <a:extLst>
                <a:ext uri="{FF2B5EF4-FFF2-40B4-BE49-F238E27FC236}">
                  <a16:creationId xmlns:a16="http://schemas.microsoft.com/office/drawing/2014/main" id="{7E1DA2FC-6137-4EC4-B9F4-72264C39D4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7" name="Freeform 10">
              <a:extLst>
                <a:ext uri="{FF2B5EF4-FFF2-40B4-BE49-F238E27FC236}">
                  <a16:creationId xmlns:a16="http://schemas.microsoft.com/office/drawing/2014/main" id="{BFE9E3A7-993F-401D-8B16-53BFC6FA2F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8" name="Freeform 11">
              <a:extLst>
                <a:ext uri="{FF2B5EF4-FFF2-40B4-BE49-F238E27FC236}">
                  <a16:creationId xmlns:a16="http://schemas.microsoft.com/office/drawing/2014/main" id="{23757125-5D70-4D7A-B223-2FFC51F5B3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9" name="Freeform 12">
              <a:extLst>
                <a:ext uri="{FF2B5EF4-FFF2-40B4-BE49-F238E27FC236}">
                  <a16:creationId xmlns:a16="http://schemas.microsoft.com/office/drawing/2014/main" id="{03C4207E-9457-436F-B9A0-C3CAEBF81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0" name="Freeform 13">
              <a:extLst>
                <a:ext uri="{FF2B5EF4-FFF2-40B4-BE49-F238E27FC236}">
                  <a16:creationId xmlns:a16="http://schemas.microsoft.com/office/drawing/2014/main" id="{64EE9697-E49F-4E62-8318-9E2DBC6E7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1" name="Freeform 14">
              <a:extLst>
                <a:ext uri="{FF2B5EF4-FFF2-40B4-BE49-F238E27FC236}">
                  <a16:creationId xmlns:a16="http://schemas.microsoft.com/office/drawing/2014/main" id="{0800120F-70F4-4696-BAFB-BBC0BC576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2" name="Freeform 15">
              <a:extLst>
                <a:ext uri="{FF2B5EF4-FFF2-40B4-BE49-F238E27FC236}">
                  <a16:creationId xmlns:a16="http://schemas.microsoft.com/office/drawing/2014/main" id="{8D1E1ADB-5BAA-49F4-BE24-044E941043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3" name="Freeform 16">
              <a:extLst>
                <a:ext uri="{FF2B5EF4-FFF2-40B4-BE49-F238E27FC236}">
                  <a16:creationId xmlns:a16="http://schemas.microsoft.com/office/drawing/2014/main" id="{9D410413-BDE6-4A4E-930A-0ACBBF8CD2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4" name="Freeform 17">
              <a:extLst>
                <a:ext uri="{FF2B5EF4-FFF2-40B4-BE49-F238E27FC236}">
                  <a16:creationId xmlns:a16="http://schemas.microsoft.com/office/drawing/2014/main" id="{0EBF657D-5B37-4F84-8833-C569EAB904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5" name="Freeform 18">
              <a:extLst>
                <a:ext uri="{FF2B5EF4-FFF2-40B4-BE49-F238E27FC236}">
                  <a16:creationId xmlns:a16="http://schemas.microsoft.com/office/drawing/2014/main" id="{A2DBF00E-BE35-44EC-A95B-8B2EE92335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6" name="Freeform 19">
              <a:extLst>
                <a:ext uri="{FF2B5EF4-FFF2-40B4-BE49-F238E27FC236}">
                  <a16:creationId xmlns:a16="http://schemas.microsoft.com/office/drawing/2014/main" id="{BA2C8141-5135-467E-B940-D3836B16E9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7" name="Freeform 20">
              <a:extLst>
                <a:ext uri="{FF2B5EF4-FFF2-40B4-BE49-F238E27FC236}">
                  <a16:creationId xmlns:a16="http://schemas.microsoft.com/office/drawing/2014/main" id="{44991C1A-45E7-45C6-8816-BFEDFFCCB7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8" name="Freeform 21">
              <a:extLst>
                <a:ext uri="{FF2B5EF4-FFF2-40B4-BE49-F238E27FC236}">
                  <a16:creationId xmlns:a16="http://schemas.microsoft.com/office/drawing/2014/main" id="{B88BEC13-903F-4318-B5AB-DC23ED2ED5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6" name="Freeform 22">
              <a:extLst>
                <a:ext uri="{FF2B5EF4-FFF2-40B4-BE49-F238E27FC236}">
                  <a16:creationId xmlns:a16="http://schemas.microsoft.com/office/drawing/2014/main" id="{41E259CE-D2C5-4FBC-9FAE-5AB0BBD0E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9" name="Freeform 23">
              <a:extLst>
                <a:ext uri="{FF2B5EF4-FFF2-40B4-BE49-F238E27FC236}">
                  <a16:creationId xmlns:a16="http://schemas.microsoft.com/office/drawing/2014/main" id="{495CB679-05D8-44D1-8218-C52552952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0" name="Freeform 24">
              <a:extLst>
                <a:ext uri="{FF2B5EF4-FFF2-40B4-BE49-F238E27FC236}">
                  <a16:creationId xmlns:a16="http://schemas.microsoft.com/office/drawing/2014/main" id="{DFCC6878-2DB4-4497-B668-E75220A2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1" name="Freeform 25">
              <a:extLst>
                <a:ext uri="{FF2B5EF4-FFF2-40B4-BE49-F238E27FC236}">
                  <a16:creationId xmlns:a16="http://schemas.microsoft.com/office/drawing/2014/main" id="{36254A6B-DCFA-42AD-906C-C43E2CAE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31" name="Rectangle 230">
            <a:extLst>
              <a:ext uri="{FF2B5EF4-FFF2-40B4-BE49-F238E27FC236}">
                <a16:creationId xmlns:a16="http://schemas.microsoft.com/office/drawing/2014/main" id="{1429180E-866D-447C-A170-484000E48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682" y="1047102"/>
            <a:ext cx="5936885" cy="5029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3" name="Isosceles Triangle 22">
            <a:extLst>
              <a:ext uri="{FF2B5EF4-FFF2-40B4-BE49-F238E27FC236}">
                <a16:creationId xmlns:a16="http://schemas.microsoft.com/office/drawing/2014/main" id="{FEE51AA4-287D-4CB8-8CD4-D6986106F4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602131" y="5546507"/>
            <a:ext cx="315988" cy="272403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0177ACA7-E71A-4888-9EBD-074801D88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682" y="1634393"/>
            <a:ext cx="5935796" cy="391730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4051F89-EF4F-C7F2-3DFF-8AFAAE489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978" y="1718735"/>
            <a:ext cx="5767566" cy="1072378"/>
          </a:xfr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MUSIC     </a:t>
            </a:r>
          </a:p>
        </p:txBody>
      </p:sp>
      <p:sp>
        <p:nvSpPr>
          <p:cNvPr id="173" name="Text Placeholder 3">
            <a:extLst>
              <a:ext uri="{FF2B5EF4-FFF2-40B4-BE49-F238E27FC236}">
                <a16:creationId xmlns:a16="http://schemas.microsoft.com/office/drawing/2014/main" id="{E928002B-313D-518C-8D35-D7009BC5F0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73102" y="2789239"/>
            <a:ext cx="5768442" cy="268360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rgbClr val="FFFFFE"/>
                </a:solidFill>
              </a:rPr>
              <a:t>* Electronic Wave </a:t>
            </a:r>
          </a:p>
          <a:p>
            <a:pPr indent="-228600" algn="l"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rgbClr val="FFFFFE"/>
                </a:solidFill>
              </a:rPr>
              <a:t>* Illegal raves</a:t>
            </a:r>
          </a:p>
          <a:p>
            <a:pPr indent="-228600" algn="l"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rgbClr val="FFFFFE"/>
                </a:solidFill>
              </a:rPr>
              <a:t>* Identity/Empowerment </a:t>
            </a:r>
          </a:p>
          <a:p>
            <a:pPr indent="-228600" algn="l">
              <a:buFont typeface="Wingdings" panose="05000000000000000000" pitchFamily="2" charset="2"/>
              <a:buChar char="§"/>
            </a:pPr>
            <a:endParaRPr lang="en-US" sz="1600" dirty="0">
              <a:solidFill>
                <a:srgbClr val="FFFFFE"/>
              </a:solidFill>
            </a:endParaRPr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B2DF6337-9683-4A06-B3D5-CB22C7F4F2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9862" y="-6706"/>
            <a:ext cx="4642138" cy="68711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8" name="Graphic 67" descr="Treble clef">
            <a:extLst>
              <a:ext uri="{FF2B5EF4-FFF2-40B4-BE49-F238E27FC236}">
                <a16:creationId xmlns:a16="http://schemas.microsoft.com/office/drawing/2014/main" id="{EAC1288A-FD22-CE09-5726-C5F56E2E32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76652" y="1438299"/>
            <a:ext cx="3990545" cy="3990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808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B905EA69-DF7C-10C6-A3B6-B5F8DADDF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anchor="t">
            <a:normAutofit/>
          </a:bodyPr>
          <a:lstStyle/>
          <a:p>
            <a:pPr algn="l"/>
            <a:r>
              <a:rPr lang="en-US" sz="3600" dirty="0">
                <a:solidFill>
                  <a:schemeClr val="accent1"/>
                </a:solidFill>
              </a:rPr>
              <a:t>AIDS</a:t>
            </a:r>
          </a:p>
        </p:txBody>
      </p:sp>
      <p:sp>
        <p:nvSpPr>
          <p:cNvPr id="39" name="Isosceles Triangle 38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22DC0A9-EA76-9285-665E-E05448C996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7" y="1986455"/>
            <a:ext cx="6123783" cy="4065353"/>
          </a:xfrm>
        </p:spPr>
        <p:txBody>
          <a:bodyPr anchor="t">
            <a:normAutofit fontScale="92500" lnSpcReduction="10000"/>
          </a:bodyPr>
          <a:lstStyle/>
          <a:p>
            <a:r>
              <a:rPr lang="en-US" sz="1600" dirty="0"/>
              <a:t>1981 First case in America.</a:t>
            </a:r>
          </a:p>
          <a:p>
            <a:r>
              <a:rPr lang="en-US" sz="1600" dirty="0"/>
              <a:t>1982 First Reported case of Aids in UK.</a:t>
            </a:r>
          </a:p>
          <a:p>
            <a:r>
              <a:rPr lang="en-US" sz="1600" dirty="0"/>
              <a:t>BY 1985 confirmed cases rise to 260 in the UK.</a:t>
            </a:r>
          </a:p>
          <a:p>
            <a:r>
              <a:rPr lang="en-US" sz="1600" dirty="0"/>
              <a:t>Infected blood from UK Health Centre’s transmits AIDS .</a:t>
            </a:r>
          </a:p>
          <a:p>
            <a:r>
              <a:rPr lang="en-US" sz="1600" dirty="0"/>
              <a:t>1987 Freddie Mercury dies from AIDS.</a:t>
            </a:r>
          </a:p>
          <a:p>
            <a:r>
              <a:rPr lang="en-US" sz="1600" dirty="0"/>
              <a:t>Cases surge through the nineties.</a:t>
            </a:r>
          </a:p>
          <a:p>
            <a:r>
              <a:rPr lang="en-US" sz="1600" dirty="0"/>
              <a:t>1996 Treatments found to slow and manage progression of AIDS death toll subsides.</a:t>
            </a:r>
          </a:p>
          <a:p>
            <a:pPr marL="0" indent="0">
              <a:buNone/>
            </a:pPr>
            <a:r>
              <a:rPr lang="en-US" sz="1600" dirty="0"/>
              <a:t>    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/>
              <a:t>(AIDSMAP,2023)</a:t>
            </a:r>
          </a:p>
        </p:txBody>
      </p:sp>
    </p:spTree>
    <p:extLst>
      <p:ext uri="{BB962C8B-B14F-4D97-AF65-F5344CB8AC3E}">
        <p14:creationId xmlns:p14="http://schemas.microsoft.com/office/powerpoint/2010/main" val="10728603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6" name="Group 265">
            <a:extLst>
              <a:ext uri="{FF2B5EF4-FFF2-40B4-BE49-F238E27FC236}">
                <a16:creationId xmlns:a16="http://schemas.microsoft.com/office/drawing/2014/main" id="{17C4610E-9C18-467B-BF10-BE6A974CC3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70" name="Freeform 5">
              <a:extLst>
                <a:ext uri="{FF2B5EF4-FFF2-40B4-BE49-F238E27FC236}">
                  <a16:creationId xmlns:a16="http://schemas.microsoft.com/office/drawing/2014/main" id="{296DF307-344E-4E9B-A7AA-8139E450D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67" name="Freeform 6">
              <a:extLst>
                <a:ext uri="{FF2B5EF4-FFF2-40B4-BE49-F238E27FC236}">
                  <a16:creationId xmlns:a16="http://schemas.microsoft.com/office/drawing/2014/main" id="{E263CC2D-ACFB-4EB3-ADF9-CD82BC842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72" name="Freeform 7">
              <a:extLst>
                <a:ext uri="{FF2B5EF4-FFF2-40B4-BE49-F238E27FC236}">
                  <a16:creationId xmlns:a16="http://schemas.microsoft.com/office/drawing/2014/main" id="{C5366E2F-9BA0-485A-B1CA-A5E6E2E37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68" name="Freeform 8">
              <a:extLst>
                <a:ext uri="{FF2B5EF4-FFF2-40B4-BE49-F238E27FC236}">
                  <a16:creationId xmlns:a16="http://schemas.microsoft.com/office/drawing/2014/main" id="{1803051E-7C26-4F53-8293-B4EAED4212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69" name="Freeform 9">
              <a:extLst>
                <a:ext uri="{FF2B5EF4-FFF2-40B4-BE49-F238E27FC236}">
                  <a16:creationId xmlns:a16="http://schemas.microsoft.com/office/drawing/2014/main" id="{D10888CD-E496-4116-9C45-CF4F17ADE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0" name="Freeform 10">
              <a:extLst>
                <a:ext uri="{FF2B5EF4-FFF2-40B4-BE49-F238E27FC236}">
                  <a16:creationId xmlns:a16="http://schemas.microsoft.com/office/drawing/2014/main" id="{0A42DA8F-DA3D-43E9-A184-E0F6C133A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1" name="Freeform 11">
              <a:extLst>
                <a:ext uri="{FF2B5EF4-FFF2-40B4-BE49-F238E27FC236}">
                  <a16:creationId xmlns:a16="http://schemas.microsoft.com/office/drawing/2014/main" id="{473EAD31-7AA3-49B7-ADD6-C13FF0F14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2" name="Freeform 12">
              <a:extLst>
                <a:ext uri="{FF2B5EF4-FFF2-40B4-BE49-F238E27FC236}">
                  <a16:creationId xmlns:a16="http://schemas.microsoft.com/office/drawing/2014/main" id="{2BBB7CDF-BA2E-451F-9201-CF2B6FEAEA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3" name="Freeform 13">
              <a:extLst>
                <a:ext uri="{FF2B5EF4-FFF2-40B4-BE49-F238E27FC236}">
                  <a16:creationId xmlns:a16="http://schemas.microsoft.com/office/drawing/2014/main" id="{84809EF2-CD0D-4BC3-ABC7-E7E312A1D7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4" name="Freeform 14">
              <a:extLst>
                <a:ext uri="{FF2B5EF4-FFF2-40B4-BE49-F238E27FC236}">
                  <a16:creationId xmlns:a16="http://schemas.microsoft.com/office/drawing/2014/main" id="{11D2D6C5-637B-4AFE-97F4-D4E48A6134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5" name="Freeform 15">
              <a:extLst>
                <a:ext uri="{FF2B5EF4-FFF2-40B4-BE49-F238E27FC236}">
                  <a16:creationId xmlns:a16="http://schemas.microsoft.com/office/drawing/2014/main" id="{F841B2C5-57F5-4FE6-B4D4-EBB3F30881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6" name="Freeform 16">
              <a:extLst>
                <a:ext uri="{FF2B5EF4-FFF2-40B4-BE49-F238E27FC236}">
                  <a16:creationId xmlns:a16="http://schemas.microsoft.com/office/drawing/2014/main" id="{B4822A39-2A52-4B2C-9319-BEFC526DB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7" name="Freeform 17">
              <a:extLst>
                <a:ext uri="{FF2B5EF4-FFF2-40B4-BE49-F238E27FC236}">
                  <a16:creationId xmlns:a16="http://schemas.microsoft.com/office/drawing/2014/main" id="{4E469692-E783-4950-8DEC-3A1FD3978B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8" name="Freeform 18">
              <a:extLst>
                <a:ext uri="{FF2B5EF4-FFF2-40B4-BE49-F238E27FC236}">
                  <a16:creationId xmlns:a16="http://schemas.microsoft.com/office/drawing/2014/main" id="{012909CD-3254-41E5-B8BB-0F2D7CE0D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9" name="Freeform 19">
              <a:extLst>
                <a:ext uri="{FF2B5EF4-FFF2-40B4-BE49-F238E27FC236}">
                  <a16:creationId xmlns:a16="http://schemas.microsoft.com/office/drawing/2014/main" id="{93E7648E-861E-4503-AEDC-56C4EC507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0" name="Freeform 20">
              <a:extLst>
                <a:ext uri="{FF2B5EF4-FFF2-40B4-BE49-F238E27FC236}">
                  <a16:creationId xmlns:a16="http://schemas.microsoft.com/office/drawing/2014/main" id="{F9C72257-EBD0-4D1C-A32C-D84644687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1" name="Freeform 21">
              <a:extLst>
                <a:ext uri="{FF2B5EF4-FFF2-40B4-BE49-F238E27FC236}">
                  <a16:creationId xmlns:a16="http://schemas.microsoft.com/office/drawing/2014/main" id="{87BB2CBB-9C22-4E28-AB86-DC92AEE2D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2" name="Freeform 22">
              <a:extLst>
                <a:ext uri="{FF2B5EF4-FFF2-40B4-BE49-F238E27FC236}">
                  <a16:creationId xmlns:a16="http://schemas.microsoft.com/office/drawing/2014/main" id="{F85B3053-8D9F-410A-80C2-7960DDEA6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3" name="Freeform 23">
              <a:extLst>
                <a:ext uri="{FF2B5EF4-FFF2-40B4-BE49-F238E27FC236}">
                  <a16:creationId xmlns:a16="http://schemas.microsoft.com/office/drawing/2014/main" id="{E8FF5DA7-6E72-41F1-A54C-EAF440A27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84" name="Group 283">
            <a:extLst>
              <a:ext uri="{FF2B5EF4-FFF2-40B4-BE49-F238E27FC236}">
                <a16:creationId xmlns:a16="http://schemas.microsoft.com/office/drawing/2014/main" id="{A899734C-500F-4274-9854-8BFA14A1D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285" name="Rectangle 284">
              <a:extLst>
                <a:ext uri="{FF2B5EF4-FFF2-40B4-BE49-F238E27FC236}">
                  <a16:creationId xmlns:a16="http://schemas.microsoft.com/office/drawing/2014/main" id="{FF07BF51-2934-47AD-A415-7400882F1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6" name="Isosceles Triangle 191">
              <a:extLst>
                <a:ext uri="{FF2B5EF4-FFF2-40B4-BE49-F238E27FC236}">
                  <a16:creationId xmlns:a16="http://schemas.microsoft.com/office/drawing/2014/main" id="{DD6E3DF0-EDC0-458B-9C5B-911814F0A6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7" name="Rectangle 286">
              <a:extLst>
                <a:ext uri="{FF2B5EF4-FFF2-40B4-BE49-F238E27FC236}">
                  <a16:creationId xmlns:a16="http://schemas.microsoft.com/office/drawing/2014/main" id="{5D0824B1-47C9-4504-99FB-CB1505197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 useBgFill="1">
        <p:nvSpPr>
          <p:cNvPr id="288" name="Rectangle 287">
            <a:extLst>
              <a:ext uri="{FF2B5EF4-FFF2-40B4-BE49-F238E27FC236}">
                <a16:creationId xmlns:a16="http://schemas.microsoft.com/office/drawing/2014/main" id="{34DD805B-2A7B-4ADA-9C4D-E0C9F192DB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9" name="Group 288">
            <a:extLst>
              <a:ext uri="{FF2B5EF4-FFF2-40B4-BE49-F238E27FC236}">
                <a16:creationId xmlns:a16="http://schemas.microsoft.com/office/drawing/2014/main" id="{C664A566-6D08-4E84-9708-4916A20016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290" name="Freeform 5">
              <a:extLst>
                <a:ext uri="{FF2B5EF4-FFF2-40B4-BE49-F238E27FC236}">
                  <a16:creationId xmlns:a16="http://schemas.microsoft.com/office/drawing/2014/main" id="{871B622B-6E58-4933-88EC-99F28705F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9" name="Freeform 6">
              <a:extLst>
                <a:ext uri="{FF2B5EF4-FFF2-40B4-BE49-F238E27FC236}">
                  <a16:creationId xmlns:a16="http://schemas.microsoft.com/office/drawing/2014/main" id="{EE9A4681-AC1B-4ABC-9A1C-C7E7F08A00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1" name="Freeform 7">
              <a:extLst>
                <a:ext uri="{FF2B5EF4-FFF2-40B4-BE49-F238E27FC236}">
                  <a16:creationId xmlns:a16="http://schemas.microsoft.com/office/drawing/2014/main" id="{F1EEAF4B-DA1A-4CC9-9CE4-587A9E2E1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1" name="Freeform 8">
              <a:extLst>
                <a:ext uri="{FF2B5EF4-FFF2-40B4-BE49-F238E27FC236}">
                  <a16:creationId xmlns:a16="http://schemas.microsoft.com/office/drawing/2014/main" id="{4591EF24-12A6-499B-8074-7E3DFBE6E3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2" name="Freeform 9">
              <a:extLst>
                <a:ext uri="{FF2B5EF4-FFF2-40B4-BE49-F238E27FC236}">
                  <a16:creationId xmlns:a16="http://schemas.microsoft.com/office/drawing/2014/main" id="{66866784-2E4F-4C28-BE67-875B71B7C1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3" name="Freeform 10">
              <a:extLst>
                <a:ext uri="{FF2B5EF4-FFF2-40B4-BE49-F238E27FC236}">
                  <a16:creationId xmlns:a16="http://schemas.microsoft.com/office/drawing/2014/main" id="{752279D8-59CC-4821-B591-79994164F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4" name="Freeform 11">
              <a:extLst>
                <a:ext uri="{FF2B5EF4-FFF2-40B4-BE49-F238E27FC236}">
                  <a16:creationId xmlns:a16="http://schemas.microsoft.com/office/drawing/2014/main" id="{FB4FBA9C-1D3E-4B35-8A79-25478153F5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5" name="Freeform 12">
              <a:extLst>
                <a:ext uri="{FF2B5EF4-FFF2-40B4-BE49-F238E27FC236}">
                  <a16:creationId xmlns:a16="http://schemas.microsoft.com/office/drawing/2014/main" id="{9428A193-740A-43D2-B875-80CB90AD91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6" name="Freeform 13">
              <a:extLst>
                <a:ext uri="{FF2B5EF4-FFF2-40B4-BE49-F238E27FC236}">
                  <a16:creationId xmlns:a16="http://schemas.microsoft.com/office/drawing/2014/main" id="{92B2EFF8-5790-427A-ABED-1680FD133D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7" name="Freeform 14">
              <a:extLst>
                <a:ext uri="{FF2B5EF4-FFF2-40B4-BE49-F238E27FC236}">
                  <a16:creationId xmlns:a16="http://schemas.microsoft.com/office/drawing/2014/main" id="{782C5932-1596-43AA-BD7E-0F94FB8A96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8" name="Freeform 15">
              <a:extLst>
                <a:ext uri="{FF2B5EF4-FFF2-40B4-BE49-F238E27FC236}">
                  <a16:creationId xmlns:a16="http://schemas.microsoft.com/office/drawing/2014/main" id="{EFC81310-1590-4DBE-BF0B-DADBCF9F88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9" name="Freeform 16">
              <a:extLst>
                <a:ext uri="{FF2B5EF4-FFF2-40B4-BE49-F238E27FC236}">
                  <a16:creationId xmlns:a16="http://schemas.microsoft.com/office/drawing/2014/main" id="{968BA84E-DD0E-4FCD-8EDA-76DF8E09FB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0" name="Freeform 17">
              <a:extLst>
                <a:ext uri="{FF2B5EF4-FFF2-40B4-BE49-F238E27FC236}">
                  <a16:creationId xmlns:a16="http://schemas.microsoft.com/office/drawing/2014/main" id="{1D3D7541-A0D9-4993-B691-D2D5B8B3EF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1" name="Freeform 18">
              <a:extLst>
                <a:ext uri="{FF2B5EF4-FFF2-40B4-BE49-F238E27FC236}">
                  <a16:creationId xmlns:a16="http://schemas.microsoft.com/office/drawing/2014/main" id="{9FB31D01-8168-4494-8C2F-727E555A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2" name="Freeform 19">
              <a:extLst>
                <a:ext uri="{FF2B5EF4-FFF2-40B4-BE49-F238E27FC236}">
                  <a16:creationId xmlns:a16="http://schemas.microsoft.com/office/drawing/2014/main" id="{8C455EEB-FD40-414D-A542-FB35DEB73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3" name="Freeform 20">
              <a:extLst>
                <a:ext uri="{FF2B5EF4-FFF2-40B4-BE49-F238E27FC236}">
                  <a16:creationId xmlns:a16="http://schemas.microsoft.com/office/drawing/2014/main" id="{F08F1FC1-956F-4494-BAFD-D504E9307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4" name="Freeform 21">
              <a:extLst>
                <a:ext uri="{FF2B5EF4-FFF2-40B4-BE49-F238E27FC236}">
                  <a16:creationId xmlns:a16="http://schemas.microsoft.com/office/drawing/2014/main" id="{BEEDE1AA-8DCD-43D3-BC15-574840314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" name="Freeform 22">
              <a:extLst>
                <a:ext uri="{FF2B5EF4-FFF2-40B4-BE49-F238E27FC236}">
                  <a16:creationId xmlns:a16="http://schemas.microsoft.com/office/drawing/2014/main" id="{E36CDA69-ED79-4DCF-9761-0B6134FA6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6" name="Freeform 23">
              <a:extLst>
                <a:ext uri="{FF2B5EF4-FFF2-40B4-BE49-F238E27FC236}">
                  <a16:creationId xmlns:a16="http://schemas.microsoft.com/office/drawing/2014/main" id="{5F812C02-CFCB-47F4-B493-7753519FC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293" name="Group 292">
            <a:extLst>
              <a:ext uri="{FF2B5EF4-FFF2-40B4-BE49-F238E27FC236}">
                <a16:creationId xmlns:a16="http://schemas.microsoft.com/office/drawing/2014/main" id="{B83678BA-0A50-4D51-9E9E-08BB66F83C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7084" y="1186483"/>
            <a:ext cx="3822597" cy="4477933"/>
            <a:chOff x="807084" y="1186483"/>
            <a:chExt cx="3822597" cy="4477933"/>
          </a:xfrm>
        </p:grpSpPr>
        <p:sp>
          <p:nvSpPr>
            <p:cNvPr id="219" name="Rectangle 218">
              <a:extLst>
                <a:ext uri="{FF2B5EF4-FFF2-40B4-BE49-F238E27FC236}">
                  <a16:creationId xmlns:a16="http://schemas.microsoft.com/office/drawing/2014/main" id="{F1A8F65D-5E8F-4CA5-9240-1357120F9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531" y="1186483"/>
              <a:ext cx="3821702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0" name="Isosceles Triangle 39">
              <a:extLst>
                <a:ext uri="{FF2B5EF4-FFF2-40B4-BE49-F238E27FC236}">
                  <a16:creationId xmlns:a16="http://schemas.microsoft.com/office/drawing/2014/main" id="{2A4731E5-DE5F-4215-9525-99426B3909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514766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1" name="Rectangle 220">
              <a:extLst>
                <a:ext uri="{FF2B5EF4-FFF2-40B4-BE49-F238E27FC236}">
                  <a16:creationId xmlns:a16="http://schemas.microsoft.com/office/drawing/2014/main" id="{3478866D-C5E9-4968-BEF7-B1F030808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084" y="1991156"/>
              <a:ext cx="382259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DDEE2A8-D286-E370-93C9-28A3D25A3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5415" y="2075504"/>
            <a:ext cx="3654569" cy="2042725"/>
          </a:xfrm>
        </p:spPr>
        <p:txBody>
          <a:bodyPr vert="horz" lIns="228600" tIns="228600" rIns="228600" bIns="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3400"/>
              <a:t>What AIDS looks like today in the UK</a:t>
            </a:r>
            <a:br>
              <a:rPr lang="en-US" sz="3400"/>
            </a:br>
            <a:r>
              <a:rPr lang="en-US" sz="3400"/>
              <a:t>(AIDSMAP,,2023)</a:t>
            </a:r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9BF6EDB4-B4ED-4900-9E38-A7AE0EEEEA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0150" y="-6706"/>
            <a:ext cx="6751849" cy="68711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Content Placeholder 31" descr="A graph with red and blue bars&#10;&#10;Description automatically generated">
            <a:extLst>
              <a:ext uri="{FF2B5EF4-FFF2-40B4-BE49-F238E27FC236}">
                <a16:creationId xmlns:a16="http://schemas.microsoft.com/office/drawing/2014/main" id="{65E10A7D-32C4-C15D-C2E6-6011924FF5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57262" y="1444469"/>
            <a:ext cx="6120318" cy="3978205"/>
          </a:xfrm>
          <a:prstGeom prst="rect">
            <a:avLst/>
          </a:prstGeom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3242480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Rectangle 65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17C16A-09D9-D704-8763-E00E3BB11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anchor="t">
            <a:normAutofit/>
          </a:bodyPr>
          <a:lstStyle/>
          <a:p>
            <a:pPr algn="l"/>
            <a:r>
              <a:rPr lang="en-US" sz="3600" dirty="0">
                <a:solidFill>
                  <a:schemeClr val="accent1"/>
                </a:solidFill>
              </a:rPr>
              <a:t> Pivotal events of the 1980’s</a:t>
            </a: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68" name="Content Placeholder 2">
            <a:extLst>
              <a:ext uri="{FF2B5EF4-FFF2-40B4-BE49-F238E27FC236}">
                <a16:creationId xmlns:a16="http://schemas.microsoft.com/office/drawing/2014/main" id="{DD237866-B664-9148-C327-9F30DFF7B5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7" y="2249046"/>
            <a:ext cx="6123783" cy="3802762"/>
          </a:xfrm>
        </p:spPr>
        <p:txBody>
          <a:bodyPr anchor="t">
            <a:normAutofit/>
          </a:bodyPr>
          <a:lstStyle/>
          <a:p>
            <a:r>
              <a:rPr lang="en-US" sz="1600" dirty="0"/>
              <a:t>1981 Lady Diana And Charles Prince Of  Wales wed.</a:t>
            </a:r>
          </a:p>
          <a:p>
            <a:endParaRPr lang="en-US" sz="1600" dirty="0"/>
          </a:p>
          <a:p>
            <a:r>
              <a:rPr lang="en-US" sz="1600" dirty="0"/>
              <a:t>1982 Falklands war.</a:t>
            </a:r>
          </a:p>
          <a:p>
            <a:endParaRPr lang="en-US" sz="1600" dirty="0"/>
          </a:p>
          <a:p>
            <a:r>
              <a:rPr lang="en-US" sz="1600" dirty="0"/>
              <a:t>1983 The official Birthday of the internet.</a:t>
            </a:r>
          </a:p>
          <a:p>
            <a:endParaRPr lang="en-US" sz="1600" dirty="0"/>
          </a:p>
          <a:p>
            <a:r>
              <a:rPr lang="en-US" sz="1600" dirty="0"/>
              <a:t>1986 Chernobyl Nuclear Disaster. </a:t>
            </a:r>
          </a:p>
          <a:p>
            <a:endParaRPr lang="en-US" sz="1600" dirty="0"/>
          </a:p>
          <a:p>
            <a:r>
              <a:rPr lang="en-US" sz="1600" dirty="0"/>
              <a:t>1989 The Berlin wall falls marking the end of the cold war.</a:t>
            </a:r>
          </a:p>
          <a:p>
            <a:endParaRPr lang="en-US" sz="1600" dirty="0"/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5224322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Rectangle 65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17C16A-09D9-D704-8763-E00E3BB11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anchor="t">
            <a:normAutofit/>
          </a:bodyPr>
          <a:lstStyle/>
          <a:p>
            <a:pPr algn="l"/>
            <a:r>
              <a:rPr lang="en-US" sz="3600" dirty="0">
                <a:solidFill>
                  <a:schemeClr val="accent1"/>
                </a:solidFill>
              </a:rPr>
              <a:t>Margret Thatcher</a:t>
            </a: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68" name="Content Placeholder 2">
            <a:extLst>
              <a:ext uri="{FF2B5EF4-FFF2-40B4-BE49-F238E27FC236}">
                <a16:creationId xmlns:a16="http://schemas.microsoft.com/office/drawing/2014/main" id="{DD237866-B664-9148-C327-9F30DFF7B5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7" y="1828800"/>
            <a:ext cx="6123783" cy="4223008"/>
          </a:xfrm>
        </p:spPr>
        <p:txBody>
          <a:bodyPr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Conservative part leader and prime minster 1979-1990.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The Iron Lady.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Britain’s first female Prime minister.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Decline of the industrial industry.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 err="1"/>
              <a:t>Privatisation</a:t>
            </a:r>
            <a:r>
              <a:rPr lang="en-US" sz="1600" dirty="0"/>
              <a:t> of </a:t>
            </a:r>
            <a:r>
              <a:rPr lang="en-US" sz="1600" dirty="0" err="1"/>
              <a:t>organisations</a:t>
            </a:r>
            <a:r>
              <a:rPr lang="en-US" sz="16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Welfare system..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Mass Youth unemployment.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Social division.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Racism.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600" dirty="0"/>
          </a:p>
          <a:p>
            <a:pPr>
              <a:buFont typeface="Arial" panose="020B0604020202020204" pitchFamily="34" charset="0"/>
              <a:buChar char="•"/>
            </a:pPr>
            <a:endParaRPr lang="en-US" sz="1600" dirty="0"/>
          </a:p>
          <a:p>
            <a:pPr>
              <a:buFont typeface="Arial" panose="020B0604020202020204" pitchFamily="34" charset="0"/>
              <a:buChar char="•"/>
            </a:pPr>
            <a:endParaRPr lang="en-US" sz="1600" dirty="0"/>
          </a:p>
          <a:p>
            <a:pPr>
              <a:buFont typeface="Arial" panose="020B0604020202020204" pitchFamily="34" charset="0"/>
              <a:buChar char="•"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1061613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Rectangle 65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17C16A-09D9-D704-8763-E00E3BB11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447" y="841375"/>
            <a:ext cx="6615895" cy="5208588"/>
          </a:xfrm>
        </p:spPr>
        <p:txBody>
          <a:bodyPr anchor="t">
            <a:normAutofit/>
          </a:bodyPr>
          <a:lstStyle/>
          <a:p>
            <a:pPr algn="l"/>
            <a:r>
              <a:rPr lang="en-US" sz="3600" dirty="0">
                <a:solidFill>
                  <a:schemeClr val="accent1"/>
                </a:solidFill>
              </a:rPr>
              <a:t>The Youth Service.</a:t>
            </a: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68" name="Content Placeholder 2">
            <a:extLst>
              <a:ext uri="{FF2B5EF4-FFF2-40B4-BE49-F238E27FC236}">
                <a16:creationId xmlns:a16="http://schemas.microsoft.com/office/drawing/2014/main" id="{DD237866-B664-9148-C327-9F30DFF7B5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7" y="1828800"/>
            <a:ext cx="6123783" cy="4223008"/>
          </a:xfrm>
        </p:spPr>
        <p:txBody>
          <a:bodyPr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sz="1600" dirty="0"/>
              <a:t>Nichol (1981, p.13, quoted in welfare and youth work practice) expresses;</a:t>
            </a:r>
          </a:p>
          <a:p>
            <a:pPr marL="0" indent="0">
              <a:buNone/>
            </a:pPr>
            <a:r>
              <a:rPr lang="en-US" sz="1600" dirty="0"/>
              <a:t>“ The youth service in statutory settings seemed to have almost all but disappeared in areas, almost reverting back to the 1950’</a:t>
            </a:r>
          </a:p>
          <a:p>
            <a:pPr marL="0" indent="0">
              <a:buNone/>
            </a:pPr>
            <a:endParaRPr lang="en-US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Expenditure cuts, Lack of resources hits the youth service.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Youth Service made up of part time staff.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Government control.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Youth service hesitant to comply with legislation and policy.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/>
              <a:t>“ The overall relationship between youth services and the state has quite evidently become strained, complex and formalized’</a:t>
            </a:r>
          </a:p>
          <a:p>
            <a:pPr marL="0" indent="0">
              <a:buNone/>
            </a:pPr>
            <a:r>
              <a:rPr lang="en-US" sz="1600" dirty="0"/>
              <a:t>(Jeffs and Smith,1988).</a:t>
            </a:r>
          </a:p>
        </p:txBody>
      </p:sp>
    </p:spTree>
    <p:extLst>
      <p:ext uri="{BB962C8B-B14F-4D97-AF65-F5344CB8AC3E}">
        <p14:creationId xmlns:p14="http://schemas.microsoft.com/office/powerpoint/2010/main" val="8000135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" name="Group 60">
            <a:extLst>
              <a:ext uri="{FF2B5EF4-FFF2-40B4-BE49-F238E27FC236}">
                <a16:creationId xmlns:a16="http://schemas.microsoft.com/office/drawing/2014/main" id="{84DB7353-7D7A-431B-A5B6-A3845E6F2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62" name="Freeform 5">
              <a:extLst>
                <a:ext uri="{FF2B5EF4-FFF2-40B4-BE49-F238E27FC236}">
                  <a16:creationId xmlns:a16="http://schemas.microsoft.com/office/drawing/2014/main" id="{9E8D15D6-6183-4BE1-A315-C7EC9C1A5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3" name="Freeform 6">
              <a:extLst>
                <a:ext uri="{FF2B5EF4-FFF2-40B4-BE49-F238E27FC236}">
                  <a16:creationId xmlns:a16="http://schemas.microsoft.com/office/drawing/2014/main" id="{82A253FA-4E60-4B4D-94B0-93ECFCF30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4" name="Freeform 7">
              <a:extLst>
                <a:ext uri="{FF2B5EF4-FFF2-40B4-BE49-F238E27FC236}">
                  <a16:creationId xmlns:a16="http://schemas.microsoft.com/office/drawing/2014/main" id="{E1B39AD1-11BD-457B-822C-A873607F41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Freeform 8">
              <a:extLst>
                <a:ext uri="{FF2B5EF4-FFF2-40B4-BE49-F238E27FC236}">
                  <a16:creationId xmlns:a16="http://schemas.microsoft.com/office/drawing/2014/main" id="{CC286005-78D5-4BE4-AA8B-75CDC07E7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6" name="Freeform 9">
              <a:extLst>
                <a:ext uri="{FF2B5EF4-FFF2-40B4-BE49-F238E27FC236}">
                  <a16:creationId xmlns:a16="http://schemas.microsoft.com/office/drawing/2014/main" id="{09E4A22D-7E83-4F24-97FE-931A93CAC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" name="Freeform 10">
              <a:extLst>
                <a:ext uri="{FF2B5EF4-FFF2-40B4-BE49-F238E27FC236}">
                  <a16:creationId xmlns:a16="http://schemas.microsoft.com/office/drawing/2014/main" id="{4351E96B-8DD4-4D5E-A9F0-C47F5F3378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Freeform 11">
              <a:extLst>
                <a:ext uri="{FF2B5EF4-FFF2-40B4-BE49-F238E27FC236}">
                  <a16:creationId xmlns:a16="http://schemas.microsoft.com/office/drawing/2014/main" id="{BFF78610-2475-4756-9EC8-5DA7D8902D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9" name="Freeform 12">
              <a:extLst>
                <a:ext uri="{FF2B5EF4-FFF2-40B4-BE49-F238E27FC236}">
                  <a16:creationId xmlns:a16="http://schemas.microsoft.com/office/drawing/2014/main" id="{C7ACAE44-681D-4CBC-B2AB-E5131DF5A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0" name="Freeform 13">
              <a:extLst>
                <a:ext uri="{FF2B5EF4-FFF2-40B4-BE49-F238E27FC236}">
                  <a16:creationId xmlns:a16="http://schemas.microsoft.com/office/drawing/2014/main" id="{CA22E4A0-73AA-4722-9C16-F3AF9A33E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Freeform 14">
              <a:extLst>
                <a:ext uri="{FF2B5EF4-FFF2-40B4-BE49-F238E27FC236}">
                  <a16:creationId xmlns:a16="http://schemas.microsoft.com/office/drawing/2014/main" id="{BB36E626-EBEB-41C0-B224-8DB049DB4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2" name="Freeform 15">
              <a:extLst>
                <a:ext uri="{FF2B5EF4-FFF2-40B4-BE49-F238E27FC236}">
                  <a16:creationId xmlns:a16="http://schemas.microsoft.com/office/drawing/2014/main" id="{D603DEC5-BED4-4DB6-A253-F61CC36742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3" name="Freeform 16">
              <a:extLst>
                <a:ext uri="{FF2B5EF4-FFF2-40B4-BE49-F238E27FC236}">
                  <a16:creationId xmlns:a16="http://schemas.microsoft.com/office/drawing/2014/main" id="{86AE9DE6-CA9A-479B-A0FB-0E1BAC7A6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4" name="Freeform 17">
              <a:extLst>
                <a:ext uri="{FF2B5EF4-FFF2-40B4-BE49-F238E27FC236}">
                  <a16:creationId xmlns:a16="http://schemas.microsoft.com/office/drawing/2014/main" id="{16CB8DC8-E75F-4574-A290-AAB7031BE8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5" name="Freeform 18">
              <a:extLst>
                <a:ext uri="{FF2B5EF4-FFF2-40B4-BE49-F238E27FC236}">
                  <a16:creationId xmlns:a16="http://schemas.microsoft.com/office/drawing/2014/main" id="{1CA657E1-3A52-4C23-AA47-EBB2D5C414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6" name="Freeform 19">
              <a:extLst>
                <a:ext uri="{FF2B5EF4-FFF2-40B4-BE49-F238E27FC236}">
                  <a16:creationId xmlns:a16="http://schemas.microsoft.com/office/drawing/2014/main" id="{ED4F701B-2A93-464F-A673-54EED5C4C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" name="Freeform 20">
              <a:extLst>
                <a:ext uri="{FF2B5EF4-FFF2-40B4-BE49-F238E27FC236}">
                  <a16:creationId xmlns:a16="http://schemas.microsoft.com/office/drawing/2014/main" id="{9977C34F-F6C9-4749-B201-7B928802D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8" name="Freeform 21">
              <a:extLst>
                <a:ext uri="{FF2B5EF4-FFF2-40B4-BE49-F238E27FC236}">
                  <a16:creationId xmlns:a16="http://schemas.microsoft.com/office/drawing/2014/main" id="{3A913E6B-DBE9-4291-A34C-36069ECB8E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9" name="Freeform 22">
              <a:extLst>
                <a:ext uri="{FF2B5EF4-FFF2-40B4-BE49-F238E27FC236}">
                  <a16:creationId xmlns:a16="http://schemas.microsoft.com/office/drawing/2014/main" id="{7D415C04-AB5C-4B76-9E49-EEBAEE64D0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0" name="Freeform 23">
              <a:extLst>
                <a:ext uri="{FF2B5EF4-FFF2-40B4-BE49-F238E27FC236}">
                  <a16:creationId xmlns:a16="http://schemas.microsoft.com/office/drawing/2014/main" id="{151FDC11-E872-4EAE-A597-822F9FE17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82" name="Group 81">
            <a:extLst>
              <a:ext uri="{FF2B5EF4-FFF2-40B4-BE49-F238E27FC236}">
                <a16:creationId xmlns:a16="http://schemas.microsoft.com/office/drawing/2014/main" id="{1B24766B-81CA-44C7-BF11-77A12BA4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83" name="Rectangle 82">
              <a:extLst>
                <a:ext uri="{FF2B5EF4-FFF2-40B4-BE49-F238E27FC236}">
                  <a16:creationId xmlns:a16="http://schemas.microsoft.com/office/drawing/2014/main" id="{1A2F9962-DEB8-461C-8B4C-C0ED0D8A7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84" name="Isosceles Triangle 83">
              <a:extLst>
                <a:ext uri="{FF2B5EF4-FFF2-40B4-BE49-F238E27FC236}">
                  <a16:creationId xmlns:a16="http://schemas.microsoft.com/office/drawing/2014/main" id="{C0672E08-EB09-4B8E-8522-24BBC2CFFD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85" name="Rectangle 84">
              <a:extLst>
                <a:ext uri="{FF2B5EF4-FFF2-40B4-BE49-F238E27FC236}">
                  <a16:creationId xmlns:a16="http://schemas.microsoft.com/office/drawing/2014/main" id="{3447AB64-F3EC-4A1F-BFD4-F0F9DB3DAD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 useBgFill="1">
        <p:nvSpPr>
          <p:cNvPr id="87" name="Rectangle 86">
            <a:extLst>
              <a:ext uri="{FF2B5EF4-FFF2-40B4-BE49-F238E27FC236}">
                <a16:creationId xmlns:a16="http://schemas.microsoft.com/office/drawing/2014/main" id="{6BDBA639-2A71-4A60-A71A-FF1836F54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9" name="Group 88">
            <a:extLst>
              <a:ext uri="{FF2B5EF4-FFF2-40B4-BE49-F238E27FC236}">
                <a16:creationId xmlns:a16="http://schemas.microsoft.com/office/drawing/2014/main" id="{5E208A8B-5EBD-4532-BE72-26414FA7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>
              <a:extLst>
                <a:ext uri="{FF2B5EF4-FFF2-40B4-BE49-F238E27FC236}">
                  <a16:creationId xmlns:a16="http://schemas.microsoft.com/office/drawing/2014/main" id="{15D09196-B338-4AB5-A71B-CFD5FFCA62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1" name="Freeform 6">
              <a:extLst>
                <a:ext uri="{FF2B5EF4-FFF2-40B4-BE49-F238E27FC236}">
                  <a16:creationId xmlns:a16="http://schemas.microsoft.com/office/drawing/2014/main" id="{F50B4463-128A-4677-A285-C017E6C54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2" name="Freeform 7">
              <a:extLst>
                <a:ext uri="{FF2B5EF4-FFF2-40B4-BE49-F238E27FC236}">
                  <a16:creationId xmlns:a16="http://schemas.microsoft.com/office/drawing/2014/main" id="{1D9B95CD-F023-4DFA-9678-1E02713F74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3" name="Freeform 8">
              <a:extLst>
                <a:ext uri="{FF2B5EF4-FFF2-40B4-BE49-F238E27FC236}">
                  <a16:creationId xmlns:a16="http://schemas.microsoft.com/office/drawing/2014/main" id="{1DDF47A8-BE7B-43F3-A500-F5A4656D83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4" name="Freeform 9">
              <a:extLst>
                <a:ext uri="{FF2B5EF4-FFF2-40B4-BE49-F238E27FC236}">
                  <a16:creationId xmlns:a16="http://schemas.microsoft.com/office/drawing/2014/main" id="{2DD394DE-76FB-42F8-85F2-FD436F423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5" name="Freeform 10">
              <a:extLst>
                <a:ext uri="{FF2B5EF4-FFF2-40B4-BE49-F238E27FC236}">
                  <a16:creationId xmlns:a16="http://schemas.microsoft.com/office/drawing/2014/main" id="{B95F2EFB-87E6-4400-AAF3-7EB8B4F156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6" name="Freeform 11">
              <a:extLst>
                <a:ext uri="{FF2B5EF4-FFF2-40B4-BE49-F238E27FC236}">
                  <a16:creationId xmlns:a16="http://schemas.microsoft.com/office/drawing/2014/main" id="{1D463476-2BC7-418C-9D6F-51444B11A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7" name="Freeform 12">
              <a:extLst>
                <a:ext uri="{FF2B5EF4-FFF2-40B4-BE49-F238E27FC236}">
                  <a16:creationId xmlns:a16="http://schemas.microsoft.com/office/drawing/2014/main" id="{24011122-2495-478A-81BF-ABBDEA1DA8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8" name="Freeform 13">
              <a:extLst>
                <a:ext uri="{FF2B5EF4-FFF2-40B4-BE49-F238E27FC236}">
                  <a16:creationId xmlns:a16="http://schemas.microsoft.com/office/drawing/2014/main" id="{C79E87C5-E5B3-476B-B539-FC9CF4A33B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9" name="Freeform 14">
              <a:extLst>
                <a:ext uri="{FF2B5EF4-FFF2-40B4-BE49-F238E27FC236}">
                  <a16:creationId xmlns:a16="http://schemas.microsoft.com/office/drawing/2014/main" id="{956029CA-2B38-434D-9044-5FF3A1ECD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0" name="Freeform 15">
              <a:extLst>
                <a:ext uri="{FF2B5EF4-FFF2-40B4-BE49-F238E27FC236}">
                  <a16:creationId xmlns:a16="http://schemas.microsoft.com/office/drawing/2014/main" id="{9514CFB6-E8DB-43DC-B1CD-9CC2D4B27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1" name="Freeform 16">
              <a:extLst>
                <a:ext uri="{FF2B5EF4-FFF2-40B4-BE49-F238E27FC236}">
                  <a16:creationId xmlns:a16="http://schemas.microsoft.com/office/drawing/2014/main" id="{BD8C1FC8-E550-45BE-9F30-822BAB3781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2" name="Freeform 17">
              <a:extLst>
                <a:ext uri="{FF2B5EF4-FFF2-40B4-BE49-F238E27FC236}">
                  <a16:creationId xmlns:a16="http://schemas.microsoft.com/office/drawing/2014/main" id="{D1646B5D-A7B7-41EC-9591-0E0C0F4F94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3" name="Freeform 18">
              <a:extLst>
                <a:ext uri="{FF2B5EF4-FFF2-40B4-BE49-F238E27FC236}">
                  <a16:creationId xmlns:a16="http://schemas.microsoft.com/office/drawing/2014/main" id="{E2118E93-481E-4843-987E-378187AA37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4" name="Freeform 19">
              <a:extLst>
                <a:ext uri="{FF2B5EF4-FFF2-40B4-BE49-F238E27FC236}">
                  <a16:creationId xmlns:a16="http://schemas.microsoft.com/office/drawing/2014/main" id="{77038464-F4E2-47EC-A87F-18469191E3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5" name="Freeform 20">
              <a:extLst>
                <a:ext uri="{FF2B5EF4-FFF2-40B4-BE49-F238E27FC236}">
                  <a16:creationId xmlns:a16="http://schemas.microsoft.com/office/drawing/2014/main" id="{FB3BBEB1-E146-408F-95B7-EE2F269DE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6" name="Freeform 21">
              <a:extLst>
                <a:ext uri="{FF2B5EF4-FFF2-40B4-BE49-F238E27FC236}">
                  <a16:creationId xmlns:a16="http://schemas.microsoft.com/office/drawing/2014/main" id="{C765B285-56EC-47FC-B116-274EBBD61A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7" name="Freeform 22">
              <a:extLst>
                <a:ext uri="{FF2B5EF4-FFF2-40B4-BE49-F238E27FC236}">
                  <a16:creationId xmlns:a16="http://schemas.microsoft.com/office/drawing/2014/main" id="{CB4A6191-6913-42EA-905E-8A174AE2C9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8" name="Freeform 23">
              <a:extLst>
                <a:ext uri="{FF2B5EF4-FFF2-40B4-BE49-F238E27FC236}">
                  <a16:creationId xmlns:a16="http://schemas.microsoft.com/office/drawing/2014/main" id="{8ADEEF92-F481-475A-845C-5E940F0D55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10" name="Freeform: Shape 109">
            <a:extLst>
              <a:ext uri="{FF2B5EF4-FFF2-40B4-BE49-F238E27FC236}">
                <a16:creationId xmlns:a16="http://schemas.microsoft.com/office/drawing/2014/main" id="{D9C506D7-84CB-4057-A44A-465313E785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2173916" y="2448612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2" name="Oval 32">
            <a:extLst>
              <a:ext uri="{FF2B5EF4-FFF2-40B4-BE49-F238E27FC236}">
                <a16:creationId xmlns:a16="http://schemas.microsoft.com/office/drawing/2014/main" id="{7842FC68-61FD-4700-8A22-BB8B07188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54579" y="691977"/>
            <a:ext cx="7761923" cy="5343064"/>
          </a:xfrm>
          <a:custGeom>
            <a:avLst/>
            <a:gdLst>
              <a:gd name="connsiteX0" fmla="*/ 0 w 6428838"/>
              <a:gd name="connsiteY0" fmla="*/ 2579031 h 5158062"/>
              <a:gd name="connsiteX1" fmla="*/ 3214419 w 6428838"/>
              <a:gd name="connsiteY1" fmla="*/ 0 h 5158062"/>
              <a:gd name="connsiteX2" fmla="*/ 6428838 w 6428838"/>
              <a:gd name="connsiteY2" fmla="*/ 2579031 h 5158062"/>
              <a:gd name="connsiteX3" fmla="*/ 3214419 w 6428838"/>
              <a:gd name="connsiteY3" fmla="*/ 5158062 h 5158062"/>
              <a:gd name="connsiteX4" fmla="*/ 0 w 6428838"/>
              <a:gd name="connsiteY4" fmla="*/ 2579031 h 5158062"/>
              <a:gd name="connsiteX0" fmla="*/ 3321 w 6432159"/>
              <a:gd name="connsiteY0" fmla="*/ 2647125 h 5226156"/>
              <a:gd name="connsiteX1" fmla="*/ 2789723 w 6432159"/>
              <a:gd name="connsiteY1" fmla="*/ 0 h 5226156"/>
              <a:gd name="connsiteX2" fmla="*/ 6432159 w 6432159"/>
              <a:gd name="connsiteY2" fmla="*/ 2647125 h 5226156"/>
              <a:gd name="connsiteX3" fmla="*/ 3217740 w 6432159"/>
              <a:gd name="connsiteY3" fmla="*/ 5226156 h 5226156"/>
              <a:gd name="connsiteX4" fmla="*/ 3321 w 6432159"/>
              <a:gd name="connsiteY4" fmla="*/ 2647125 h 5226156"/>
              <a:gd name="connsiteX0" fmla="*/ 1953 w 6566979"/>
              <a:gd name="connsiteY0" fmla="*/ 2695803 h 5226224"/>
              <a:gd name="connsiteX1" fmla="*/ 2924543 w 6566979"/>
              <a:gd name="connsiteY1" fmla="*/ 39 h 5226224"/>
              <a:gd name="connsiteX2" fmla="*/ 6566979 w 6566979"/>
              <a:gd name="connsiteY2" fmla="*/ 2647164 h 5226224"/>
              <a:gd name="connsiteX3" fmla="*/ 3352560 w 6566979"/>
              <a:gd name="connsiteY3" fmla="*/ 5226195 h 5226224"/>
              <a:gd name="connsiteX4" fmla="*/ 1953 w 6566979"/>
              <a:gd name="connsiteY4" fmla="*/ 2695803 h 5226224"/>
              <a:gd name="connsiteX0" fmla="*/ 8982 w 6574008"/>
              <a:gd name="connsiteY0" fmla="*/ 2695803 h 5226313"/>
              <a:gd name="connsiteX1" fmla="*/ 2931572 w 6574008"/>
              <a:gd name="connsiteY1" fmla="*/ 39 h 5226313"/>
              <a:gd name="connsiteX2" fmla="*/ 6574008 w 6574008"/>
              <a:gd name="connsiteY2" fmla="*/ 2647164 h 5226313"/>
              <a:gd name="connsiteX3" fmla="*/ 3359589 w 6574008"/>
              <a:gd name="connsiteY3" fmla="*/ 5226195 h 5226313"/>
              <a:gd name="connsiteX4" fmla="*/ 8982 w 6574008"/>
              <a:gd name="connsiteY4" fmla="*/ 2695803 h 5226313"/>
              <a:gd name="connsiteX0" fmla="*/ 11929 w 6576955"/>
              <a:gd name="connsiteY0" fmla="*/ 2695953 h 5226463"/>
              <a:gd name="connsiteX1" fmla="*/ 2934519 w 6576955"/>
              <a:gd name="connsiteY1" fmla="*/ 189 h 5226463"/>
              <a:gd name="connsiteX2" fmla="*/ 6576955 w 6576955"/>
              <a:gd name="connsiteY2" fmla="*/ 2647314 h 5226463"/>
              <a:gd name="connsiteX3" fmla="*/ 3362536 w 6576955"/>
              <a:gd name="connsiteY3" fmla="*/ 5226345 h 5226463"/>
              <a:gd name="connsiteX4" fmla="*/ 11929 w 6576955"/>
              <a:gd name="connsiteY4" fmla="*/ 2695953 h 5226463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92159"/>
              <a:gd name="connsiteX1" fmla="*/ 2931852 w 6963394"/>
              <a:gd name="connsiteY1" fmla="*/ 10033 h 5292159"/>
              <a:gd name="connsiteX2" fmla="*/ 6963394 w 6963394"/>
              <a:gd name="connsiteY2" fmla="*/ 3318639 h 5292159"/>
              <a:gd name="connsiteX3" fmla="*/ 3359869 w 6963394"/>
              <a:gd name="connsiteY3" fmla="*/ 5236189 h 5292159"/>
              <a:gd name="connsiteX4" fmla="*/ 9262 w 6963394"/>
              <a:gd name="connsiteY4" fmla="*/ 2705797 h 5292159"/>
              <a:gd name="connsiteX0" fmla="*/ 9262 w 6963394"/>
              <a:gd name="connsiteY0" fmla="*/ 2705797 h 5259961"/>
              <a:gd name="connsiteX1" fmla="*/ 2931852 w 6963394"/>
              <a:gd name="connsiteY1" fmla="*/ 10033 h 5259961"/>
              <a:gd name="connsiteX2" fmla="*/ 6963394 w 6963394"/>
              <a:gd name="connsiteY2" fmla="*/ 3318639 h 5259961"/>
              <a:gd name="connsiteX3" fmla="*/ 3359869 w 6963394"/>
              <a:gd name="connsiteY3" fmla="*/ 5236189 h 5259961"/>
              <a:gd name="connsiteX4" fmla="*/ 9262 w 6963394"/>
              <a:gd name="connsiteY4" fmla="*/ 2705797 h 5259961"/>
              <a:gd name="connsiteX0" fmla="*/ 9557 w 7352795"/>
              <a:gd name="connsiteY0" fmla="*/ 2707501 h 5252013"/>
              <a:gd name="connsiteX1" fmla="*/ 2932147 w 7352795"/>
              <a:gd name="connsiteY1" fmla="*/ 11737 h 5252013"/>
              <a:gd name="connsiteX2" fmla="*/ 7352795 w 7352795"/>
              <a:gd name="connsiteY2" fmla="*/ 3378709 h 5252013"/>
              <a:gd name="connsiteX3" fmla="*/ 3360164 w 7352795"/>
              <a:gd name="connsiteY3" fmla="*/ 5237893 h 5252013"/>
              <a:gd name="connsiteX4" fmla="*/ 9557 w 7352795"/>
              <a:gd name="connsiteY4" fmla="*/ 2707501 h 5252013"/>
              <a:gd name="connsiteX0" fmla="*/ 8078 w 7789061"/>
              <a:gd name="connsiteY0" fmla="*/ 2744796 h 5249051"/>
              <a:gd name="connsiteX1" fmla="*/ 3368413 w 7789061"/>
              <a:gd name="connsiteY1" fmla="*/ 10121 h 5249051"/>
              <a:gd name="connsiteX2" fmla="*/ 7789061 w 7789061"/>
              <a:gd name="connsiteY2" fmla="*/ 3377093 h 5249051"/>
              <a:gd name="connsiteX3" fmla="*/ 3796430 w 7789061"/>
              <a:gd name="connsiteY3" fmla="*/ 5236277 h 5249051"/>
              <a:gd name="connsiteX4" fmla="*/ 8078 w 7789061"/>
              <a:gd name="connsiteY4" fmla="*/ 2744796 h 5249051"/>
              <a:gd name="connsiteX0" fmla="*/ 8078 w 7789061"/>
              <a:gd name="connsiteY0" fmla="*/ 2744796 h 5271741"/>
              <a:gd name="connsiteX1" fmla="*/ 3368413 w 7789061"/>
              <a:gd name="connsiteY1" fmla="*/ 10121 h 5271741"/>
              <a:gd name="connsiteX2" fmla="*/ 7789061 w 7789061"/>
              <a:gd name="connsiteY2" fmla="*/ 3377093 h 5271741"/>
              <a:gd name="connsiteX3" fmla="*/ 3796430 w 7789061"/>
              <a:gd name="connsiteY3" fmla="*/ 5236277 h 5271741"/>
              <a:gd name="connsiteX4" fmla="*/ 8078 w 7789061"/>
              <a:gd name="connsiteY4" fmla="*/ 2744796 h 5271741"/>
              <a:gd name="connsiteX0" fmla="*/ 1055 w 7782038"/>
              <a:gd name="connsiteY0" fmla="*/ 2738806 h 5438018"/>
              <a:gd name="connsiteX1" fmla="*/ 3361390 w 7782038"/>
              <a:gd name="connsiteY1" fmla="*/ 4131 h 5438018"/>
              <a:gd name="connsiteX2" fmla="*/ 7782038 w 7782038"/>
              <a:gd name="connsiteY2" fmla="*/ 3371103 h 5438018"/>
              <a:gd name="connsiteX3" fmla="*/ 3692130 w 7782038"/>
              <a:gd name="connsiteY3" fmla="*/ 5415113 h 5438018"/>
              <a:gd name="connsiteX4" fmla="*/ 1055 w 7782038"/>
              <a:gd name="connsiteY4" fmla="*/ 2738806 h 5438018"/>
              <a:gd name="connsiteX0" fmla="*/ 28883 w 7809866"/>
              <a:gd name="connsiteY0" fmla="*/ 2742147 h 5441359"/>
              <a:gd name="connsiteX1" fmla="*/ 3389218 w 7809866"/>
              <a:gd name="connsiteY1" fmla="*/ 7472 h 5441359"/>
              <a:gd name="connsiteX2" fmla="*/ 7809866 w 7809866"/>
              <a:gd name="connsiteY2" fmla="*/ 3374444 h 5441359"/>
              <a:gd name="connsiteX3" fmla="*/ 3719958 w 7809866"/>
              <a:gd name="connsiteY3" fmla="*/ 5418454 h 5441359"/>
              <a:gd name="connsiteX4" fmla="*/ 28883 w 7809866"/>
              <a:gd name="connsiteY4" fmla="*/ 2742147 h 5441359"/>
              <a:gd name="connsiteX0" fmla="*/ 36549 w 7817532"/>
              <a:gd name="connsiteY0" fmla="*/ 2751085 h 5450297"/>
              <a:gd name="connsiteX1" fmla="*/ 3396884 w 7817532"/>
              <a:gd name="connsiteY1" fmla="*/ 16410 h 5450297"/>
              <a:gd name="connsiteX2" fmla="*/ 7817532 w 7817532"/>
              <a:gd name="connsiteY2" fmla="*/ 3383382 h 5450297"/>
              <a:gd name="connsiteX3" fmla="*/ 3727624 w 7817532"/>
              <a:gd name="connsiteY3" fmla="*/ 5427392 h 5450297"/>
              <a:gd name="connsiteX4" fmla="*/ 36549 w 7817532"/>
              <a:gd name="connsiteY4" fmla="*/ 2751085 h 5450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7532" h="5450297">
                <a:moveTo>
                  <a:pt x="36549" y="2751085"/>
                </a:moveTo>
                <a:cubicBezTo>
                  <a:pt x="-281221" y="925127"/>
                  <a:pt x="1526121" y="-147339"/>
                  <a:pt x="3396884" y="16410"/>
                </a:cubicBezTo>
                <a:cubicBezTo>
                  <a:pt x="5267647" y="180159"/>
                  <a:pt x="7817532" y="1453184"/>
                  <a:pt x="7817532" y="3383382"/>
                </a:cubicBezTo>
                <a:cubicBezTo>
                  <a:pt x="7700800" y="5342763"/>
                  <a:pt x="5024455" y="5532775"/>
                  <a:pt x="3727624" y="5427392"/>
                </a:cubicBezTo>
                <a:cubicBezTo>
                  <a:pt x="2430794" y="5322009"/>
                  <a:pt x="354319" y="4577043"/>
                  <a:pt x="36549" y="2751085"/>
                </a:cubicBezTo>
                <a:close/>
              </a:path>
            </a:pathLst>
          </a:custGeom>
          <a:ln w="152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16EA00B-ACBF-2BD1-6142-E6E834B98C5C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2616277" y="2061838"/>
            <a:ext cx="6959446" cy="1662475"/>
          </a:xfrm>
        </p:spPr>
        <p:txBody>
          <a:bodyPr vert="horz" lIns="228600" tIns="228600" rIns="228600" bIns="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2600" dirty="0">
                <a:solidFill>
                  <a:srgbClr val="FFFEFF"/>
                </a:solidFill>
              </a:rPr>
              <a:t>“Uncertainty, the position of young people has worsened, the demise of the youth service and certain elements of youth work is strongly probable”</a:t>
            </a:r>
            <a:br>
              <a:rPr lang="en-US" sz="2600" dirty="0">
                <a:solidFill>
                  <a:srgbClr val="FFFEFF"/>
                </a:solidFill>
              </a:rPr>
            </a:br>
            <a:r>
              <a:rPr lang="en-US" sz="2600" dirty="0">
                <a:solidFill>
                  <a:srgbClr val="FFFEFF"/>
                </a:solidFill>
              </a:rPr>
              <a:t>(Smith,2019, </a:t>
            </a:r>
            <a:r>
              <a:rPr lang="en-US" sz="2600" dirty="0" err="1">
                <a:solidFill>
                  <a:srgbClr val="FFFEFF"/>
                </a:solidFill>
              </a:rPr>
              <a:t>Infed.org</a:t>
            </a:r>
            <a:r>
              <a:rPr lang="en-US" sz="2600" dirty="0">
                <a:solidFill>
                  <a:srgbClr val="FFFEFF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733003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Rectangle 65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17C16A-09D9-D704-8763-E00E3BB11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447" y="841375"/>
            <a:ext cx="6615895" cy="5208588"/>
          </a:xfrm>
        </p:spPr>
        <p:txBody>
          <a:bodyPr anchor="t">
            <a:normAutofit/>
          </a:bodyPr>
          <a:lstStyle/>
          <a:p>
            <a:pPr algn="l"/>
            <a:r>
              <a:rPr lang="en-US" sz="3600" dirty="0">
                <a:solidFill>
                  <a:schemeClr val="accent1"/>
                </a:solidFill>
              </a:rPr>
              <a:t>Policy and legislation </a:t>
            </a: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68" name="Content Placeholder 2">
            <a:extLst>
              <a:ext uri="{FF2B5EF4-FFF2-40B4-BE49-F238E27FC236}">
                <a16:creationId xmlns:a16="http://schemas.microsoft.com/office/drawing/2014/main" id="{DD237866-B664-9148-C327-9F30DFF7B5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7" y="1828800"/>
            <a:ext cx="6123783" cy="4223008"/>
          </a:xfrm>
        </p:spPr>
        <p:txBody>
          <a:bodyPr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Education Reform Act 1988.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Children Act 1989.</a:t>
            </a:r>
          </a:p>
          <a:p>
            <a:pPr marL="0" indent="0">
              <a:buNone/>
            </a:pPr>
            <a:endParaRPr lang="en-US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National Curriculum.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Multi Agency Partnership Working.</a:t>
            </a:r>
          </a:p>
        </p:txBody>
      </p:sp>
    </p:spTree>
    <p:extLst>
      <p:ext uri="{BB962C8B-B14F-4D97-AF65-F5344CB8AC3E}">
        <p14:creationId xmlns:p14="http://schemas.microsoft.com/office/powerpoint/2010/main" val="10806038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Rectangle 65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17C16A-09D9-D704-8763-E00E3BB11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447" y="841375"/>
            <a:ext cx="6615895" cy="5208588"/>
          </a:xfrm>
        </p:spPr>
        <p:txBody>
          <a:bodyPr anchor="t">
            <a:normAutofit/>
          </a:bodyPr>
          <a:lstStyle/>
          <a:p>
            <a:pPr algn="l"/>
            <a:r>
              <a:rPr lang="en-US" sz="3600" dirty="0">
                <a:solidFill>
                  <a:schemeClr val="accent1"/>
                </a:solidFill>
              </a:rPr>
              <a:t>Service Reform.</a:t>
            </a: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68" name="Content Placeholder 2">
            <a:extLst>
              <a:ext uri="{FF2B5EF4-FFF2-40B4-BE49-F238E27FC236}">
                <a16:creationId xmlns:a16="http://schemas.microsoft.com/office/drawing/2014/main" id="{DD237866-B664-9148-C327-9F30DFF7B5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7" y="1828800"/>
            <a:ext cx="6123783" cy="422300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600" dirty="0"/>
              <a:t>• Voluntary engagement.</a:t>
            </a:r>
          </a:p>
          <a:p>
            <a:pPr marL="0" indent="0">
              <a:buNone/>
            </a:pPr>
            <a:r>
              <a:rPr lang="en-US" sz="1600" dirty="0"/>
              <a:t>• Respected, recognized profession.</a:t>
            </a:r>
          </a:p>
          <a:p>
            <a:pPr marL="0" indent="0">
              <a:buNone/>
            </a:pPr>
            <a:r>
              <a:rPr lang="en-US" sz="1600" dirty="0"/>
              <a:t>• Inclusive.</a:t>
            </a:r>
          </a:p>
          <a:p>
            <a:pPr marL="0" indent="0">
              <a:buNone/>
            </a:pPr>
            <a:r>
              <a:rPr lang="en-US" sz="1600" dirty="0"/>
              <a:t>• Unique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765812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Rectangle 65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17C16A-09D9-D704-8763-E00E3BB11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7889" y="1616927"/>
            <a:ext cx="7660073" cy="4433036"/>
          </a:xfrm>
        </p:spPr>
        <p:txBody>
          <a:bodyPr anchor="t">
            <a:normAutofit fontScale="90000"/>
          </a:bodyPr>
          <a:lstStyle/>
          <a:p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Alcorn    , K. and 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Pebody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R. (2023)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HIV in the UK – then and now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aidsmap.com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www.aidsmap.com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/about-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hiv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hiv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uk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-then-and-now (Accessed: 09 January 2024). </a:t>
            </a:r>
            <a:b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Jeffs, T. and Smith, M. (2008a) ‘chapter 2 p.41’, in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Welfare and youth work practice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Basingstoke: Macmillan Education. </a:t>
            </a:r>
            <a:b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Jeffs, T. and Smith, M. (2008a) ‘chapter 1, p. 20’, in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Welfare and youth work </a:t>
            </a:r>
            <a:b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practice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Basingstoke: Macmillan Education. </a:t>
            </a:r>
            <a:b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Smith, M. (2019)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Developing youth work: Chapter 4 – the demise of the youth service?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infed.org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infed.org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mobi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/developing-youth-work-chapter-4-demise-of-the-youth-service/ (Accessed: 17 January 2024). </a:t>
            </a: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south Wales police (2021)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More than £6,000 in fines issued as first ... 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Banwen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Rave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South Wales Police Heddle De Cymru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www.south-wales.police.uk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/news/south-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wales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/news/2021/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january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/more-than-6000-in-fines-issued-as-first-revellers-appear-in-court-following-illegal-banwen-rave/ (Accessed: 17 January 2024). </a:t>
            </a: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US" sz="3600" dirty="0">
              <a:solidFill>
                <a:schemeClr val="accent1"/>
              </a:solidFill>
            </a:endParaRP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68" name="Content Placeholder 2">
            <a:extLst>
              <a:ext uri="{FF2B5EF4-FFF2-40B4-BE49-F238E27FC236}">
                <a16:creationId xmlns:a16="http://schemas.microsoft.com/office/drawing/2014/main" id="{DD237866-B664-9148-C327-9F30DFF7B5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7901" y="376239"/>
            <a:ext cx="9139236" cy="567557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588325394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Atlas</Template>
  <TotalTime>12184</TotalTime>
  <Words>603</Words>
  <Application>Microsoft Macintosh PowerPoint</Application>
  <PresentationFormat>Widescreen</PresentationFormat>
  <Paragraphs>80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Calibri Light</vt:lpstr>
      <vt:lpstr>Rockwell</vt:lpstr>
      <vt:lpstr>Times New Roman</vt:lpstr>
      <vt:lpstr>Wingdings</vt:lpstr>
      <vt:lpstr>Atlas</vt:lpstr>
      <vt:lpstr>Rachel Jones </vt:lpstr>
      <vt:lpstr>Then And Now</vt:lpstr>
      <vt:lpstr>FASHION</vt:lpstr>
      <vt:lpstr>MUSIC     </vt:lpstr>
      <vt:lpstr>AIDS</vt:lpstr>
      <vt:lpstr>What AIDS looks like today in the UK (AIDSMAP,,2023)</vt:lpstr>
      <vt:lpstr> Pivotal events of the 1980’s</vt:lpstr>
      <vt:lpstr>Margret Thatcher</vt:lpstr>
      <vt:lpstr>The Youth Service.</vt:lpstr>
      <vt:lpstr>“Uncertainty, the position of young people has worsened, the demise of the youth service and certain elements of youth work is strongly probable” (Smith,2019, Infed.org)</vt:lpstr>
      <vt:lpstr>Policy and legislation </vt:lpstr>
      <vt:lpstr>Service Reform.</vt:lpstr>
      <vt:lpstr>  Alcorn    , K. and Pebody, R. (2023) HIV in the UK – then and now, aidsmap.com. Available at: https://www.aidsmap.com/about-hiv/hiv-uk-then-and-now (Accessed: 09 January 2024).   Jeffs, T. and Smith, M. (2008a) ‘chapter 2 p.41’, in Welfare and youth work practice. Basingstoke: Macmillan Education.   Jeffs, T. and Smith, M. (2008a) ‘chapter 1, p. 20’, in Welfare and youth work  practice. Basingstoke: Macmillan Education.   Smith, M. (2019) Developing youth work: Chapter 4 – the demise of the youth service?, infed.org. Available at: https://infed.org/mobi/developing-youth-work-chapter-4-demise-of-the-youth-service/ (Accessed: 17 January 2024).   south Wales police (2021) More than £6,000 in fines issued as first ... Banwen Rave, South Wales Police Heddle De Cymru. Available at: https://www.south-wales.police.uk/news/south-wales/news/2021/january/more-than-6000-in-fines-issued-as-first-revellers-appear-in-court-following-illegal-banwen-rave/ (Accessed: 17 January 2024). 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Rachel Jones </dc:title>
  <dc:creator>Rachel Jones</dc:creator>
  <cp:lastModifiedBy>Rachel Jones</cp:lastModifiedBy>
  <cp:revision>4</cp:revision>
  <dcterms:created xsi:type="dcterms:W3CDTF">2024-01-09T10:49:53Z</dcterms:created>
  <dcterms:modified xsi:type="dcterms:W3CDTF">2024-01-17T22:15:39Z</dcterms:modified>
</cp:coreProperties>
</file>