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89412" autoAdjust="0"/>
  </p:normalViewPr>
  <p:slideViewPr>
    <p:cSldViewPr snapToGrid="0">
      <p:cViewPr varScale="1">
        <p:scale>
          <a:sx n="77" d="100"/>
          <a:sy n="77" d="100"/>
        </p:scale>
        <p:origin x="68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03B17B-0A5B-4D9B-AAC4-DE51B821501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649A9BD-3E2F-4EC5-A99F-D550686CA1F2}">
      <dgm:prSet/>
      <dgm:spPr/>
      <dgm:t>
        <a:bodyPr/>
        <a:lstStyle/>
        <a:p>
          <a:r>
            <a:rPr lang="en-US" b="1"/>
            <a:t>Premium Artisan Quality</a:t>
          </a:r>
          <a:r>
            <a:rPr lang="en-US"/>
            <a:t>: Organic, sustainably sourced coffee and baked goods.</a:t>
          </a:r>
        </a:p>
      </dgm:t>
    </dgm:pt>
    <dgm:pt modelId="{7E71C671-B100-4A7D-A1CC-FC1F098FC60E}" type="parTrans" cxnId="{8F48BF1E-00C1-4327-9C0F-B92659F9C117}">
      <dgm:prSet/>
      <dgm:spPr/>
      <dgm:t>
        <a:bodyPr/>
        <a:lstStyle/>
        <a:p>
          <a:endParaRPr lang="en-US"/>
        </a:p>
      </dgm:t>
    </dgm:pt>
    <dgm:pt modelId="{8B1352DA-4F14-4EF8-A5A2-486205533153}" type="sibTrans" cxnId="{8F48BF1E-00C1-4327-9C0F-B92659F9C117}">
      <dgm:prSet/>
      <dgm:spPr/>
      <dgm:t>
        <a:bodyPr/>
        <a:lstStyle/>
        <a:p>
          <a:endParaRPr lang="en-US"/>
        </a:p>
      </dgm:t>
    </dgm:pt>
    <dgm:pt modelId="{2917F1FC-040E-4B16-8E22-3D1BF8F46E64}">
      <dgm:prSet/>
      <dgm:spPr/>
      <dgm:t>
        <a:bodyPr/>
        <a:lstStyle/>
        <a:p>
          <a:r>
            <a:rPr lang="en-US" b="1"/>
            <a:t>Community Focus</a:t>
          </a:r>
          <a:r>
            <a:rPr lang="en-US"/>
            <a:t>: Cozy, welcoming atmosphere encouraging socializing and working (Kapur, 2024).</a:t>
          </a:r>
        </a:p>
      </dgm:t>
    </dgm:pt>
    <dgm:pt modelId="{6D2D92F9-E557-4CBC-A038-A203C4553A5E}" type="parTrans" cxnId="{E2CFA082-567B-4B33-8CD7-917F500563A6}">
      <dgm:prSet/>
      <dgm:spPr/>
      <dgm:t>
        <a:bodyPr/>
        <a:lstStyle/>
        <a:p>
          <a:endParaRPr lang="en-US"/>
        </a:p>
      </dgm:t>
    </dgm:pt>
    <dgm:pt modelId="{5085FC70-6E69-441A-A18C-DD0A4AB63A2D}" type="sibTrans" cxnId="{E2CFA082-567B-4B33-8CD7-917F500563A6}">
      <dgm:prSet/>
      <dgm:spPr/>
      <dgm:t>
        <a:bodyPr/>
        <a:lstStyle/>
        <a:p>
          <a:endParaRPr lang="en-US"/>
        </a:p>
      </dgm:t>
    </dgm:pt>
    <dgm:pt modelId="{5FC774B6-1BD5-4717-9C3A-09C64D1593B8}">
      <dgm:prSet/>
      <dgm:spPr/>
      <dgm:t>
        <a:bodyPr/>
        <a:lstStyle/>
        <a:p>
          <a:r>
            <a:rPr lang="en-US" b="1"/>
            <a:t>Sustainability</a:t>
          </a:r>
          <a:r>
            <a:rPr lang="en-US"/>
            <a:t>: Green activities, low levels of waste, as well as biodegradable containers.</a:t>
          </a:r>
        </a:p>
      </dgm:t>
    </dgm:pt>
    <dgm:pt modelId="{DA11B5EF-B0BF-4580-BFA1-279F2F8598CD}" type="parTrans" cxnId="{185C5476-D264-4243-B86F-F2FAD80EFA87}">
      <dgm:prSet/>
      <dgm:spPr/>
      <dgm:t>
        <a:bodyPr/>
        <a:lstStyle/>
        <a:p>
          <a:endParaRPr lang="en-US"/>
        </a:p>
      </dgm:t>
    </dgm:pt>
    <dgm:pt modelId="{7E834F2B-50B3-496E-91F3-EE525987CBEC}" type="sibTrans" cxnId="{185C5476-D264-4243-B86F-F2FAD80EFA87}">
      <dgm:prSet/>
      <dgm:spPr/>
      <dgm:t>
        <a:bodyPr/>
        <a:lstStyle/>
        <a:p>
          <a:endParaRPr lang="en-US"/>
        </a:p>
      </dgm:t>
    </dgm:pt>
    <dgm:pt modelId="{CC285C4F-C75D-4D0A-A191-DA668CC09C4D}" type="pres">
      <dgm:prSet presAssocID="{1703B17B-0A5B-4D9B-AAC4-DE51B8215017}" presName="root" presStyleCnt="0">
        <dgm:presLayoutVars>
          <dgm:dir/>
          <dgm:resizeHandles val="exact"/>
        </dgm:presLayoutVars>
      </dgm:prSet>
      <dgm:spPr/>
    </dgm:pt>
    <dgm:pt modelId="{BCA7E48F-443A-4E92-AD69-AC212ABA8BFC}" type="pres">
      <dgm:prSet presAssocID="{9649A9BD-3E2F-4EC5-A99F-D550686CA1F2}" presName="compNode" presStyleCnt="0"/>
      <dgm:spPr/>
    </dgm:pt>
    <dgm:pt modelId="{96A60EE8-FB55-4D87-B33E-A7D8914F96DA}" type="pres">
      <dgm:prSet presAssocID="{9649A9BD-3E2F-4EC5-A99F-D550686CA1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pes"/>
        </a:ext>
      </dgm:extLst>
    </dgm:pt>
    <dgm:pt modelId="{4B37B01A-959B-4455-9EEF-5216E219983B}" type="pres">
      <dgm:prSet presAssocID="{9649A9BD-3E2F-4EC5-A99F-D550686CA1F2}" presName="spaceRect" presStyleCnt="0"/>
      <dgm:spPr/>
    </dgm:pt>
    <dgm:pt modelId="{1A086D7A-CB22-41E2-B18A-39FA0EDD34A1}" type="pres">
      <dgm:prSet presAssocID="{9649A9BD-3E2F-4EC5-A99F-D550686CA1F2}" presName="textRect" presStyleLbl="revTx" presStyleIdx="0" presStyleCnt="3">
        <dgm:presLayoutVars>
          <dgm:chMax val="1"/>
          <dgm:chPref val="1"/>
        </dgm:presLayoutVars>
      </dgm:prSet>
      <dgm:spPr/>
    </dgm:pt>
    <dgm:pt modelId="{CBD902D3-06DE-42E4-B837-679305935CC0}" type="pres">
      <dgm:prSet presAssocID="{8B1352DA-4F14-4EF8-A5A2-486205533153}" presName="sibTrans" presStyleCnt="0"/>
      <dgm:spPr/>
    </dgm:pt>
    <dgm:pt modelId="{16BF89A1-B8AA-4F83-A911-0A18291AC33A}" type="pres">
      <dgm:prSet presAssocID="{2917F1FC-040E-4B16-8E22-3D1BF8F46E64}" presName="compNode" presStyleCnt="0"/>
      <dgm:spPr/>
    </dgm:pt>
    <dgm:pt modelId="{5A33B568-6A81-4F34-BBFD-BA3FE9719085}" type="pres">
      <dgm:prSet presAssocID="{2917F1FC-040E-4B16-8E22-3D1BF8F46E6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D699CBF2-6E12-4704-ABD1-37BE0ADA0864}" type="pres">
      <dgm:prSet presAssocID="{2917F1FC-040E-4B16-8E22-3D1BF8F46E64}" presName="spaceRect" presStyleCnt="0"/>
      <dgm:spPr/>
    </dgm:pt>
    <dgm:pt modelId="{B65C3981-067F-4787-8821-A0188BFEC8AD}" type="pres">
      <dgm:prSet presAssocID="{2917F1FC-040E-4B16-8E22-3D1BF8F46E64}" presName="textRect" presStyleLbl="revTx" presStyleIdx="1" presStyleCnt="3">
        <dgm:presLayoutVars>
          <dgm:chMax val="1"/>
          <dgm:chPref val="1"/>
        </dgm:presLayoutVars>
      </dgm:prSet>
      <dgm:spPr/>
    </dgm:pt>
    <dgm:pt modelId="{582E4E5F-C297-472C-B6D1-49D9043383BF}" type="pres">
      <dgm:prSet presAssocID="{5085FC70-6E69-441A-A18C-DD0A4AB63A2D}" presName="sibTrans" presStyleCnt="0"/>
      <dgm:spPr/>
    </dgm:pt>
    <dgm:pt modelId="{7A898B8D-B7F3-4989-B858-F885AF9081E9}" type="pres">
      <dgm:prSet presAssocID="{5FC774B6-1BD5-4717-9C3A-09C64D1593B8}" presName="compNode" presStyleCnt="0"/>
      <dgm:spPr/>
    </dgm:pt>
    <dgm:pt modelId="{F30A4A3E-FCB4-43F2-BC68-FCE5D229A9F9}" type="pres">
      <dgm:prSet presAssocID="{5FC774B6-1BD5-4717-9C3A-09C64D1593B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78A731C9-3AE6-4A4D-A4AC-6712312B868B}" type="pres">
      <dgm:prSet presAssocID="{5FC774B6-1BD5-4717-9C3A-09C64D1593B8}" presName="spaceRect" presStyleCnt="0"/>
      <dgm:spPr/>
    </dgm:pt>
    <dgm:pt modelId="{43499F6F-4BD0-48DD-86D6-AA1DD6F2D99A}" type="pres">
      <dgm:prSet presAssocID="{5FC774B6-1BD5-4717-9C3A-09C64D1593B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F48BF1E-00C1-4327-9C0F-B92659F9C117}" srcId="{1703B17B-0A5B-4D9B-AAC4-DE51B8215017}" destId="{9649A9BD-3E2F-4EC5-A99F-D550686CA1F2}" srcOrd="0" destOrd="0" parTransId="{7E71C671-B100-4A7D-A1CC-FC1F098FC60E}" sibTransId="{8B1352DA-4F14-4EF8-A5A2-486205533153}"/>
    <dgm:cxn modelId="{10BAB727-D8CD-4183-A25A-1B58E1595374}" type="presOf" srcId="{9649A9BD-3E2F-4EC5-A99F-D550686CA1F2}" destId="{1A086D7A-CB22-41E2-B18A-39FA0EDD34A1}" srcOrd="0" destOrd="0" presId="urn:microsoft.com/office/officeart/2018/2/layout/IconLabelList"/>
    <dgm:cxn modelId="{B4C3D569-3AAE-4558-BCFF-30730B658FAD}" type="presOf" srcId="{1703B17B-0A5B-4D9B-AAC4-DE51B8215017}" destId="{CC285C4F-C75D-4D0A-A191-DA668CC09C4D}" srcOrd="0" destOrd="0" presId="urn:microsoft.com/office/officeart/2018/2/layout/IconLabelList"/>
    <dgm:cxn modelId="{C669A26E-39A0-4549-A8D4-2E2A26EAFBFB}" type="presOf" srcId="{2917F1FC-040E-4B16-8E22-3D1BF8F46E64}" destId="{B65C3981-067F-4787-8821-A0188BFEC8AD}" srcOrd="0" destOrd="0" presId="urn:microsoft.com/office/officeart/2018/2/layout/IconLabelList"/>
    <dgm:cxn modelId="{185C5476-D264-4243-B86F-F2FAD80EFA87}" srcId="{1703B17B-0A5B-4D9B-AAC4-DE51B8215017}" destId="{5FC774B6-1BD5-4717-9C3A-09C64D1593B8}" srcOrd="2" destOrd="0" parTransId="{DA11B5EF-B0BF-4580-BFA1-279F2F8598CD}" sibTransId="{7E834F2B-50B3-496E-91F3-EE525987CBEC}"/>
    <dgm:cxn modelId="{E2CFA082-567B-4B33-8CD7-917F500563A6}" srcId="{1703B17B-0A5B-4D9B-AAC4-DE51B8215017}" destId="{2917F1FC-040E-4B16-8E22-3D1BF8F46E64}" srcOrd="1" destOrd="0" parTransId="{6D2D92F9-E557-4CBC-A038-A203C4553A5E}" sibTransId="{5085FC70-6E69-441A-A18C-DD0A4AB63A2D}"/>
    <dgm:cxn modelId="{CEB714D1-A157-4F9C-8AAF-BAC6D9835D04}" type="presOf" srcId="{5FC774B6-1BD5-4717-9C3A-09C64D1593B8}" destId="{43499F6F-4BD0-48DD-86D6-AA1DD6F2D99A}" srcOrd="0" destOrd="0" presId="urn:microsoft.com/office/officeart/2018/2/layout/IconLabelList"/>
    <dgm:cxn modelId="{FD109DE6-DA79-4BD9-B48C-A9DB5EC90485}" type="presParOf" srcId="{CC285C4F-C75D-4D0A-A191-DA668CC09C4D}" destId="{BCA7E48F-443A-4E92-AD69-AC212ABA8BFC}" srcOrd="0" destOrd="0" presId="urn:microsoft.com/office/officeart/2018/2/layout/IconLabelList"/>
    <dgm:cxn modelId="{A1F563E6-8362-4B6A-835D-410639711509}" type="presParOf" srcId="{BCA7E48F-443A-4E92-AD69-AC212ABA8BFC}" destId="{96A60EE8-FB55-4D87-B33E-A7D8914F96DA}" srcOrd="0" destOrd="0" presId="urn:microsoft.com/office/officeart/2018/2/layout/IconLabelList"/>
    <dgm:cxn modelId="{A7EA1866-5631-40C5-9882-8995DC85B210}" type="presParOf" srcId="{BCA7E48F-443A-4E92-AD69-AC212ABA8BFC}" destId="{4B37B01A-959B-4455-9EEF-5216E219983B}" srcOrd="1" destOrd="0" presId="urn:microsoft.com/office/officeart/2018/2/layout/IconLabelList"/>
    <dgm:cxn modelId="{278932AB-C4B5-41E6-8082-AA2280692118}" type="presParOf" srcId="{BCA7E48F-443A-4E92-AD69-AC212ABA8BFC}" destId="{1A086D7A-CB22-41E2-B18A-39FA0EDD34A1}" srcOrd="2" destOrd="0" presId="urn:microsoft.com/office/officeart/2018/2/layout/IconLabelList"/>
    <dgm:cxn modelId="{B17E88C0-D997-4E71-896C-A31D518760EA}" type="presParOf" srcId="{CC285C4F-C75D-4D0A-A191-DA668CC09C4D}" destId="{CBD902D3-06DE-42E4-B837-679305935CC0}" srcOrd="1" destOrd="0" presId="urn:microsoft.com/office/officeart/2018/2/layout/IconLabelList"/>
    <dgm:cxn modelId="{56AC561C-57E2-4CFE-85B8-B700A1B92B8D}" type="presParOf" srcId="{CC285C4F-C75D-4D0A-A191-DA668CC09C4D}" destId="{16BF89A1-B8AA-4F83-A911-0A18291AC33A}" srcOrd="2" destOrd="0" presId="urn:microsoft.com/office/officeart/2018/2/layout/IconLabelList"/>
    <dgm:cxn modelId="{475980CF-4B45-4376-B935-D1433B8D1BFC}" type="presParOf" srcId="{16BF89A1-B8AA-4F83-A911-0A18291AC33A}" destId="{5A33B568-6A81-4F34-BBFD-BA3FE9719085}" srcOrd="0" destOrd="0" presId="urn:microsoft.com/office/officeart/2018/2/layout/IconLabelList"/>
    <dgm:cxn modelId="{F7C29EEE-0B7B-406F-A9E8-B5968EDADAA2}" type="presParOf" srcId="{16BF89A1-B8AA-4F83-A911-0A18291AC33A}" destId="{D699CBF2-6E12-4704-ABD1-37BE0ADA0864}" srcOrd="1" destOrd="0" presId="urn:microsoft.com/office/officeart/2018/2/layout/IconLabelList"/>
    <dgm:cxn modelId="{6310FE83-EBE8-4403-9652-5C97282B35EC}" type="presParOf" srcId="{16BF89A1-B8AA-4F83-A911-0A18291AC33A}" destId="{B65C3981-067F-4787-8821-A0188BFEC8AD}" srcOrd="2" destOrd="0" presId="urn:microsoft.com/office/officeart/2018/2/layout/IconLabelList"/>
    <dgm:cxn modelId="{E967C7C4-F589-4944-8227-4D526002ACF8}" type="presParOf" srcId="{CC285C4F-C75D-4D0A-A191-DA668CC09C4D}" destId="{582E4E5F-C297-472C-B6D1-49D9043383BF}" srcOrd="3" destOrd="0" presId="urn:microsoft.com/office/officeart/2018/2/layout/IconLabelList"/>
    <dgm:cxn modelId="{2EE3134D-426A-47BA-98F7-5D6265A981E0}" type="presParOf" srcId="{CC285C4F-C75D-4D0A-A191-DA668CC09C4D}" destId="{7A898B8D-B7F3-4989-B858-F885AF9081E9}" srcOrd="4" destOrd="0" presId="urn:microsoft.com/office/officeart/2018/2/layout/IconLabelList"/>
    <dgm:cxn modelId="{92CCEFAA-A21A-48CD-8F79-908BAC93E312}" type="presParOf" srcId="{7A898B8D-B7F3-4989-B858-F885AF9081E9}" destId="{F30A4A3E-FCB4-43F2-BC68-FCE5D229A9F9}" srcOrd="0" destOrd="0" presId="urn:microsoft.com/office/officeart/2018/2/layout/IconLabelList"/>
    <dgm:cxn modelId="{B6C05EEA-22BD-4DE6-A22D-FE4605CC9929}" type="presParOf" srcId="{7A898B8D-B7F3-4989-B858-F885AF9081E9}" destId="{78A731C9-3AE6-4A4D-A4AC-6712312B868B}" srcOrd="1" destOrd="0" presId="urn:microsoft.com/office/officeart/2018/2/layout/IconLabelList"/>
    <dgm:cxn modelId="{AAF19387-8630-4FB5-91D9-FE6896D2B186}" type="presParOf" srcId="{7A898B8D-B7F3-4989-B858-F885AF9081E9}" destId="{43499F6F-4BD0-48DD-86D6-AA1DD6F2D99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9F4604-6183-4866-A33B-F1DC2394DC5F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E535C56-7422-45CC-A2E9-1B0B05CC501D}">
      <dgm:prSet/>
      <dgm:spPr/>
      <dgm:t>
        <a:bodyPr/>
        <a:lstStyle/>
        <a:p>
          <a:r>
            <a:rPr lang="en-US" b="1"/>
            <a:t>Political</a:t>
          </a:r>
          <a:r>
            <a:rPr lang="en-US"/>
            <a:t>: Government regulations, VAT, and sustainability laws.</a:t>
          </a:r>
        </a:p>
      </dgm:t>
    </dgm:pt>
    <dgm:pt modelId="{2AC60042-0011-494B-8BE0-9B1915B67475}" type="parTrans" cxnId="{181D7B6C-C3BD-4CA0-AECF-FC3806E3D60A}">
      <dgm:prSet/>
      <dgm:spPr/>
      <dgm:t>
        <a:bodyPr/>
        <a:lstStyle/>
        <a:p>
          <a:endParaRPr lang="en-US"/>
        </a:p>
      </dgm:t>
    </dgm:pt>
    <dgm:pt modelId="{1948CECF-61F3-43FB-8515-57743D5E34D2}" type="sibTrans" cxnId="{181D7B6C-C3BD-4CA0-AECF-FC3806E3D60A}">
      <dgm:prSet/>
      <dgm:spPr/>
      <dgm:t>
        <a:bodyPr/>
        <a:lstStyle/>
        <a:p>
          <a:endParaRPr lang="en-US"/>
        </a:p>
      </dgm:t>
    </dgm:pt>
    <dgm:pt modelId="{85570417-740E-4B16-9429-D1FF3B857EB4}">
      <dgm:prSet/>
      <dgm:spPr/>
      <dgm:t>
        <a:bodyPr/>
        <a:lstStyle/>
        <a:p>
          <a:r>
            <a:rPr lang="en-US" b="1"/>
            <a:t>Economic</a:t>
          </a:r>
          <a:r>
            <a:rPr lang="en-US"/>
            <a:t>: Consumer spending fluctuations and cost inflation.</a:t>
          </a:r>
        </a:p>
      </dgm:t>
    </dgm:pt>
    <dgm:pt modelId="{A52AC1FA-AD30-492C-92C0-4AB4717236AA}" type="parTrans" cxnId="{02B94896-70D3-4A01-844D-47A99BEFCC3F}">
      <dgm:prSet/>
      <dgm:spPr/>
      <dgm:t>
        <a:bodyPr/>
        <a:lstStyle/>
        <a:p>
          <a:endParaRPr lang="en-US"/>
        </a:p>
      </dgm:t>
    </dgm:pt>
    <dgm:pt modelId="{CCCEFCA8-8EB7-4C42-A578-7CB13B636C6F}" type="sibTrans" cxnId="{02B94896-70D3-4A01-844D-47A99BEFCC3F}">
      <dgm:prSet/>
      <dgm:spPr/>
      <dgm:t>
        <a:bodyPr/>
        <a:lstStyle/>
        <a:p>
          <a:endParaRPr lang="en-US"/>
        </a:p>
      </dgm:t>
    </dgm:pt>
    <dgm:pt modelId="{B9489B48-7694-450F-B9E4-5526E8BE0F64}">
      <dgm:prSet/>
      <dgm:spPr/>
      <dgm:t>
        <a:bodyPr/>
        <a:lstStyle/>
        <a:p>
          <a:r>
            <a:rPr lang="en-US" b="1"/>
            <a:t>Social</a:t>
          </a:r>
          <a:r>
            <a:rPr lang="en-US"/>
            <a:t>: Growing demand for organic, sustainable products.</a:t>
          </a:r>
        </a:p>
      </dgm:t>
    </dgm:pt>
    <dgm:pt modelId="{70FE5699-19CD-4024-805A-CA3EF2174B5E}" type="parTrans" cxnId="{29657BEC-CFCF-4A5F-B1A2-EB029FBF8469}">
      <dgm:prSet/>
      <dgm:spPr/>
      <dgm:t>
        <a:bodyPr/>
        <a:lstStyle/>
        <a:p>
          <a:endParaRPr lang="en-US"/>
        </a:p>
      </dgm:t>
    </dgm:pt>
    <dgm:pt modelId="{3EDA517C-8FFE-459F-ADE2-90B97D6170A5}" type="sibTrans" cxnId="{29657BEC-CFCF-4A5F-B1A2-EB029FBF8469}">
      <dgm:prSet/>
      <dgm:spPr/>
      <dgm:t>
        <a:bodyPr/>
        <a:lstStyle/>
        <a:p>
          <a:endParaRPr lang="en-US"/>
        </a:p>
      </dgm:t>
    </dgm:pt>
    <dgm:pt modelId="{4D837365-5A57-44CA-AD36-97E8F84E6933}">
      <dgm:prSet/>
      <dgm:spPr/>
      <dgm:t>
        <a:bodyPr/>
        <a:lstStyle/>
        <a:p>
          <a:r>
            <a:rPr lang="en-US" b="1"/>
            <a:t>Technological</a:t>
          </a:r>
          <a:r>
            <a:rPr lang="en-US"/>
            <a:t>: Mobile apps and social media engagement for brand awareness (Tarabieh, 2022).</a:t>
          </a:r>
        </a:p>
      </dgm:t>
    </dgm:pt>
    <dgm:pt modelId="{42DC49C7-87F5-488C-931A-ECC1252CCB1B}" type="parTrans" cxnId="{0D378801-EDF5-42C0-A2E3-22A0E06B6C23}">
      <dgm:prSet/>
      <dgm:spPr/>
      <dgm:t>
        <a:bodyPr/>
        <a:lstStyle/>
        <a:p>
          <a:endParaRPr lang="en-US"/>
        </a:p>
      </dgm:t>
    </dgm:pt>
    <dgm:pt modelId="{58B674C0-5DFF-4564-8D5B-47524323091B}" type="sibTrans" cxnId="{0D378801-EDF5-42C0-A2E3-22A0E06B6C23}">
      <dgm:prSet/>
      <dgm:spPr/>
      <dgm:t>
        <a:bodyPr/>
        <a:lstStyle/>
        <a:p>
          <a:endParaRPr lang="en-US"/>
        </a:p>
      </dgm:t>
    </dgm:pt>
    <dgm:pt modelId="{92D123F2-A91D-4E46-8389-4FE316750DFE}">
      <dgm:prSet/>
      <dgm:spPr/>
      <dgm:t>
        <a:bodyPr/>
        <a:lstStyle/>
        <a:p>
          <a:r>
            <a:rPr lang="en-US" b="1"/>
            <a:t>Environmental</a:t>
          </a:r>
          <a:r>
            <a:rPr lang="en-US"/>
            <a:t>: Emphasis on waste reduction and sustainable sourcing.</a:t>
          </a:r>
        </a:p>
      </dgm:t>
    </dgm:pt>
    <dgm:pt modelId="{B087CB61-EAFD-4B14-97B5-1FA23007298C}" type="parTrans" cxnId="{045120ED-8809-4866-AA37-CB46177BA1E1}">
      <dgm:prSet/>
      <dgm:spPr/>
      <dgm:t>
        <a:bodyPr/>
        <a:lstStyle/>
        <a:p>
          <a:endParaRPr lang="en-US"/>
        </a:p>
      </dgm:t>
    </dgm:pt>
    <dgm:pt modelId="{03E50794-C777-46A0-8BD9-28E6DD7161BB}" type="sibTrans" cxnId="{045120ED-8809-4866-AA37-CB46177BA1E1}">
      <dgm:prSet/>
      <dgm:spPr/>
      <dgm:t>
        <a:bodyPr/>
        <a:lstStyle/>
        <a:p>
          <a:endParaRPr lang="en-US"/>
        </a:p>
      </dgm:t>
    </dgm:pt>
    <dgm:pt modelId="{4D08F9C3-4402-44E2-90F1-2D5DE7AD27B4}">
      <dgm:prSet/>
      <dgm:spPr/>
      <dgm:t>
        <a:bodyPr/>
        <a:lstStyle/>
        <a:p>
          <a:r>
            <a:rPr lang="en-US" b="1"/>
            <a:t>Legal</a:t>
          </a:r>
          <a:r>
            <a:rPr lang="en-US"/>
            <a:t>: Compliance with food safety, health, and employment laws.</a:t>
          </a:r>
        </a:p>
      </dgm:t>
    </dgm:pt>
    <dgm:pt modelId="{7C3AEB1D-A09D-4943-88D8-BD4F086A9717}" type="parTrans" cxnId="{8082145C-B392-4872-B7AF-776349CA179D}">
      <dgm:prSet/>
      <dgm:spPr/>
      <dgm:t>
        <a:bodyPr/>
        <a:lstStyle/>
        <a:p>
          <a:endParaRPr lang="en-US"/>
        </a:p>
      </dgm:t>
    </dgm:pt>
    <dgm:pt modelId="{4CA2DE47-BD98-455F-9DD5-3E38EA98DD07}" type="sibTrans" cxnId="{8082145C-B392-4872-B7AF-776349CA179D}">
      <dgm:prSet/>
      <dgm:spPr/>
      <dgm:t>
        <a:bodyPr/>
        <a:lstStyle/>
        <a:p>
          <a:endParaRPr lang="en-US"/>
        </a:p>
      </dgm:t>
    </dgm:pt>
    <dgm:pt modelId="{02A2A6C9-F359-43CE-ACDB-66B86EF8AC25}" type="pres">
      <dgm:prSet presAssocID="{E49F4604-6183-4866-A33B-F1DC2394DC5F}" presName="Name0" presStyleCnt="0">
        <dgm:presLayoutVars>
          <dgm:dir/>
          <dgm:resizeHandles val="exact"/>
        </dgm:presLayoutVars>
      </dgm:prSet>
      <dgm:spPr/>
    </dgm:pt>
    <dgm:pt modelId="{6C685795-C961-4AD8-8451-364B70CF5BFC}" type="pres">
      <dgm:prSet presAssocID="{AE535C56-7422-45CC-A2E9-1B0B05CC501D}" presName="node" presStyleLbl="node1" presStyleIdx="0" presStyleCnt="6">
        <dgm:presLayoutVars>
          <dgm:bulletEnabled val="1"/>
        </dgm:presLayoutVars>
      </dgm:prSet>
      <dgm:spPr/>
    </dgm:pt>
    <dgm:pt modelId="{36126466-6E31-471E-80EB-6C3BFB6865F1}" type="pres">
      <dgm:prSet presAssocID="{1948CECF-61F3-43FB-8515-57743D5E34D2}" presName="sibTrans" presStyleLbl="sibTrans1D1" presStyleIdx="0" presStyleCnt="5"/>
      <dgm:spPr/>
    </dgm:pt>
    <dgm:pt modelId="{9BF35149-4A9B-4A98-802D-BD5BB0997602}" type="pres">
      <dgm:prSet presAssocID="{1948CECF-61F3-43FB-8515-57743D5E34D2}" presName="connectorText" presStyleLbl="sibTrans1D1" presStyleIdx="0" presStyleCnt="5"/>
      <dgm:spPr/>
    </dgm:pt>
    <dgm:pt modelId="{33AE8C93-00EC-4ACC-B7C9-D0978D0C6B3C}" type="pres">
      <dgm:prSet presAssocID="{85570417-740E-4B16-9429-D1FF3B857EB4}" presName="node" presStyleLbl="node1" presStyleIdx="1" presStyleCnt="6">
        <dgm:presLayoutVars>
          <dgm:bulletEnabled val="1"/>
        </dgm:presLayoutVars>
      </dgm:prSet>
      <dgm:spPr/>
    </dgm:pt>
    <dgm:pt modelId="{EFEE562C-B7DB-4CB8-842F-225445759FD7}" type="pres">
      <dgm:prSet presAssocID="{CCCEFCA8-8EB7-4C42-A578-7CB13B636C6F}" presName="sibTrans" presStyleLbl="sibTrans1D1" presStyleIdx="1" presStyleCnt="5"/>
      <dgm:spPr/>
    </dgm:pt>
    <dgm:pt modelId="{F0B4468E-3F99-49DA-ABF8-AC3554FC9BF0}" type="pres">
      <dgm:prSet presAssocID="{CCCEFCA8-8EB7-4C42-A578-7CB13B636C6F}" presName="connectorText" presStyleLbl="sibTrans1D1" presStyleIdx="1" presStyleCnt="5"/>
      <dgm:spPr/>
    </dgm:pt>
    <dgm:pt modelId="{EF654EAE-EF00-4C2F-8D90-19A4007B0AF8}" type="pres">
      <dgm:prSet presAssocID="{B9489B48-7694-450F-B9E4-5526E8BE0F64}" presName="node" presStyleLbl="node1" presStyleIdx="2" presStyleCnt="6">
        <dgm:presLayoutVars>
          <dgm:bulletEnabled val="1"/>
        </dgm:presLayoutVars>
      </dgm:prSet>
      <dgm:spPr/>
    </dgm:pt>
    <dgm:pt modelId="{63A0ABD4-1904-4BB2-B52F-E7AF907867D8}" type="pres">
      <dgm:prSet presAssocID="{3EDA517C-8FFE-459F-ADE2-90B97D6170A5}" presName="sibTrans" presStyleLbl="sibTrans1D1" presStyleIdx="2" presStyleCnt="5"/>
      <dgm:spPr/>
    </dgm:pt>
    <dgm:pt modelId="{C8EF324B-B131-48FB-A4C3-DF26F83CA848}" type="pres">
      <dgm:prSet presAssocID="{3EDA517C-8FFE-459F-ADE2-90B97D6170A5}" presName="connectorText" presStyleLbl="sibTrans1D1" presStyleIdx="2" presStyleCnt="5"/>
      <dgm:spPr/>
    </dgm:pt>
    <dgm:pt modelId="{67D5DEC5-8048-4650-97F2-BF0EAC1DBB5C}" type="pres">
      <dgm:prSet presAssocID="{4D837365-5A57-44CA-AD36-97E8F84E6933}" presName="node" presStyleLbl="node1" presStyleIdx="3" presStyleCnt="6">
        <dgm:presLayoutVars>
          <dgm:bulletEnabled val="1"/>
        </dgm:presLayoutVars>
      </dgm:prSet>
      <dgm:spPr/>
    </dgm:pt>
    <dgm:pt modelId="{4D23378B-3CD3-494C-BDBD-880195123FA9}" type="pres">
      <dgm:prSet presAssocID="{58B674C0-5DFF-4564-8D5B-47524323091B}" presName="sibTrans" presStyleLbl="sibTrans1D1" presStyleIdx="3" presStyleCnt="5"/>
      <dgm:spPr/>
    </dgm:pt>
    <dgm:pt modelId="{9C4E87A5-F2A7-43F4-A0A4-617BF944D69F}" type="pres">
      <dgm:prSet presAssocID="{58B674C0-5DFF-4564-8D5B-47524323091B}" presName="connectorText" presStyleLbl="sibTrans1D1" presStyleIdx="3" presStyleCnt="5"/>
      <dgm:spPr/>
    </dgm:pt>
    <dgm:pt modelId="{FFFBCC76-87AB-4708-8A07-A635F85D0D3C}" type="pres">
      <dgm:prSet presAssocID="{92D123F2-A91D-4E46-8389-4FE316750DFE}" presName="node" presStyleLbl="node1" presStyleIdx="4" presStyleCnt="6">
        <dgm:presLayoutVars>
          <dgm:bulletEnabled val="1"/>
        </dgm:presLayoutVars>
      </dgm:prSet>
      <dgm:spPr/>
    </dgm:pt>
    <dgm:pt modelId="{79F1CB67-D2E0-42AA-99CB-ECF04B3D7DFC}" type="pres">
      <dgm:prSet presAssocID="{03E50794-C777-46A0-8BD9-28E6DD7161BB}" presName="sibTrans" presStyleLbl="sibTrans1D1" presStyleIdx="4" presStyleCnt="5"/>
      <dgm:spPr/>
    </dgm:pt>
    <dgm:pt modelId="{77A9493A-423B-43EB-97EE-954860305FFA}" type="pres">
      <dgm:prSet presAssocID="{03E50794-C777-46A0-8BD9-28E6DD7161BB}" presName="connectorText" presStyleLbl="sibTrans1D1" presStyleIdx="4" presStyleCnt="5"/>
      <dgm:spPr/>
    </dgm:pt>
    <dgm:pt modelId="{19E9C614-DB9F-40E0-998A-3273C83AF5C3}" type="pres">
      <dgm:prSet presAssocID="{4D08F9C3-4402-44E2-90F1-2D5DE7AD27B4}" presName="node" presStyleLbl="node1" presStyleIdx="5" presStyleCnt="6">
        <dgm:presLayoutVars>
          <dgm:bulletEnabled val="1"/>
        </dgm:presLayoutVars>
      </dgm:prSet>
      <dgm:spPr/>
    </dgm:pt>
  </dgm:ptLst>
  <dgm:cxnLst>
    <dgm:cxn modelId="{0D378801-EDF5-42C0-A2E3-22A0E06B6C23}" srcId="{E49F4604-6183-4866-A33B-F1DC2394DC5F}" destId="{4D837365-5A57-44CA-AD36-97E8F84E6933}" srcOrd="3" destOrd="0" parTransId="{42DC49C7-87F5-488C-931A-ECC1252CCB1B}" sibTransId="{58B674C0-5DFF-4564-8D5B-47524323091B}"/>
    <dgm:cxn modelId="{13778803-6856-4E66-BD89-D65144B340CE}" type="presOf" srcId="{58B674C0-5DFF-4564-8D5B-47524323091B}" destId="{9C4E87A5-F2A7-43F4-A0A4-617BF944D69F}" srcOrd="1" destOrd="0" presId="urn:microsoft.com/office/officeart/2016/7/layout/RepeatingBendingProcessNew"/>
    <dgm:cxn modelId="{C9F76421-4B42-4DFD-BA17-0A55A2CD07C2}" type="presOf" srcId="{CCCEFCA8-8EB7-4C42-A578-7CB13B636C6F}" destId="{EFEE562C-B7DB-4CB8-842F-225445759FD7}" srcOrd="0" destOrd="0" presId="urn:microsoft.com/office/officeart/2016/7/layout/RepeatingBendingProcessNew"/>
    <dgm:cxn modelId="{8082145C-B392-4872-B7AF-776349CA179D}" srcId="{E49F4604-6183-4866-A33B-F1DC2394DC5F}" destId="{4D08F9C3-4402-44E2-90F1-2D5DE7AD27B4}" srcOrd="5" destOrd="0" parTransId="{7C3AEB1D-A09D-4943-88D8-BD4F086A9717}" sibTransId="{4CA2DE47-BD98-455F-9DD5-3E38EA98DD07}"/>
    <dgm:cxn modelId="{1C84456A-F812-494B-AB04-92C22CFED65C}" type="presOf" srcId="{4D837365-5A57-44CA-AD36-97E8F84E6933}" destId="{67D5DEC5-8048-4650-97F2-BF0EAC1DBB5C}" srcOrd="0" destOrd="0" presId="urn:microsoft.com/office/officeart/2016/7/layout/RepeatingBendingProcessNew"/>
    <dgm:cxn modelId="{FCB16B6A-7FA7-4A3B-96E1-3893834080D2}" type="presOf" srcId="{3EDA517C-8FFE-459F-ADE2-90B97D6170A5}" destId="{C8EF324B-B131-48FB-A4C3-DF26F83CA848}" srcOrd="1" destOrd="0" presId="urn:microsoft.com/office/officeart/2016/7/layout/RepeatingBendingProcessNew"/>
    <dgm:cxn modelId="{181D7B6C-C3BD-4CA0-AECF-FC3806E3D60A}" srcId="{E49F4604-6183-4866-A33B-F1DC2394DC5F}" destId="{AE535C56-7422-45CC-A2E9-1B0B05CC501D}" srcOrd="0" destOrd="0" parTransId="{2AC60042-0011-494B-8BE0-9B1915B67475}" sibTransId="{1948CECF-61F3-43FB-8515-57743D5E34D2}"/>
    <dgm:cxn modelId="{BD746B70-1FD5-4130-AFC2-1C5C6C46A907}" type="presOf" srcId="{3EDA517C-8FFE-459F-ADE2-90B97D6170A5}" destId="{63A0ABD4-1904-4BB2-B52F-E7AF907867D8}" srcOrd="0" destOrd="0" presId="urn:microsoft.com/office/officeart/2016/7/layout/RepeatingBendingProcessNew"/>
    <dgm:cxn modelId="{D526A476-23D5-43C3-BEA9-824AA8FAF7F5}" type="presOf" srcId="{CCCEFCA8-8EB7-4C42-A578-7CB13B636C6F}" destId="{F0B4468E-3F99-49DA-ABF8-AC3554FC9BF0}" srcOrd="1" destOrd="0" presId="urn:microsoft.com/office/officeart/2016/7/layout/RepeatingBendingProcessNew"/>
    <dgm:cxn modelId="{2DCBF08A-74E9-418F-9AC0-F8CDE3204A95}" type="presOf" srcId="{58B674C0-5DFF-4564-8D5B-47524323091B}" destId="{4D23378B-3CD3-494C-BDBD-880195123FA9}" srcOrd="0" destOrd="0" presId="urn:microsoft.com/office/officeart/2016/7/layout/RepeatingBendingProcessNew"/>
    <dgm:cxn modelId="{02B94896-70D3-4A01-844D-47A99BEFCC3F}" srcId="{E49F4604-6183-4866-A33B-F1DC2394DC5F}" destId="{85570417-740E-4B16-9429-D1FF3B857EB4}" srcOrd="1" destOrd="0" parTransId="{A52AC1FA-AD30-492C-92C0-4AB4717236AA}" sibTransId="{CCCEFCA8-8EB7-4C42-A578-7CB13B636C6F}"/>
    <dgm:cxn modelId="{FFC6A9BB-4F58-442D-96BA-BD3CDA7C13D6}" type="presOf" srcId="{03E50794-C777-46A0-8BD9-28E6DD7161BB}" destId="{79F1CB67-D2E0-42AA-99CB-ECF04B3D7DFC}" srcOrd="0" destOrd="0" presId="urn:microsoft.com/office/officeart/2016/7/layout/RepeatingBendingProcessNew"/>
    <dgm:cxn modelId="{15995FC6-DEA5-44E2-979A-0143B44EB6F8}" type="presOf" srcId="{B9489B48-7694-450F-B9E4-5526E8BE0F64}" destId="{EF654EAE-EF00-4C2F-8D90-19A4007B0AF8}" srcOrd="0" destOrd="0" presId="urn:microsoft.com/office/officeart/2016/7/layout/RepeatingBendingProcessNew"/>
    <dgm:cxn modelId="{0CC7FBC6-1314-4B50-9E8C-953B0D94BF23}" type="presOf" srcId="{1948CECF-61F3-43FB-8515-57743D5E34D2}" destId="{36126466-6E31-471E-80EB-6C3BFB6865F1}" srcOrd="0" destOrd="0" presId="urn:microsoft.com/office/officeart/2016/7/layout/RepeatingBendingProcessNew"/>
    <dgm:cxn modelId="{39096AC9-C093-4A33-A297-CBFB343C3B47}" type="presOf" srcId="{AE535C56-7422-45CC-A2E9-1B0B05CC501D}" destId="{6C685795-C961-4AD8-8451-364B70CF5BFC}" srcOrd="0" destOrd="0" presId="urn:microsoft.com/office/officeart/2016/7/layout/RepeatingBendingProcessNew"/>
    <dgm:cxn modelId="{FDB106D1-89EA-4A69-8149-840A8573231E}" type="presOf" srcId="{4D08F9C3-4402-44E2-90F1-2D5DE7AD27B4}" destId="{19E9C614-DB9F-40E0-998A-3273C83AF5C3}" srcOrd="0" destOrd="0" presId="urn:microsoft.com/office/officeart/2016/7/layout/RepeatingBendingProcessNew"/>
    <dgm:cxn modelId="{F99910D9-9A64-486B-9D51-4AE05C2443F9}" type="presOf" srcId="{E49F4604-6183-4866-A33B-F1DC2394DC5F}" destId="{02A2A6C9-F359-43CE-ACDB-66B86EF8AC25}" srcOrd="0" destOrd="0" presId="urn:microsoft.com/office/officeart/2016/7/layout/RepeatingBendingProcessNew"/>
    <dgm:cxn modelId="{410079D9-96DD-48CB-B063-A222F82CC574}" type="presOf" srcId="{03E50794-C777-46A0-8BD9-28E6DD7161BB}" destId="{77A9493A-423B-43EB-97EE-954860305FFA}" srcOrd="1" destOrd="0" presId="urn:microsoft.com/office/officeart/2016/7/layout/RepeatingBendingProcessNew"/>
    <dgm:cxn modelId="{D83CE2DA-630A-42F4-9589-E45DAFD596C0}" type="presOf" srcId="{85570417-740E-4B16-9429-D1FF3B857EB4}" destId="{33AE8C93-00EC-4ACC-B7C9-D0978D0C6B3C}" srcOrd="0" destOrd="0" presId="urn:microsoft.com/office/officeart/2016/7/layout/RepeatingBendingProcessNew"/>
    <dgm:cxn modelId="{29657BEC-CFCF-4A5F-B1A2-EB029FBF8469}" srcId="{E49F4604-6183-4866-A33B-F1DC2394DC5F}" destId="{B9489B48-7694-450F-B9E4-5526E8BE0F64}" srcOrd="2" destOrd="0" parTransId="{70FE5699-19CD-4024-805A-CA3EF2174B5E}" sibTransId="{3EDA517C-8FFE-459F-ADE2-90B97D6170A5}"/>
    <dgm:cxn modelId="{045120ED-8809-4866-AA37-CB46177BA1E1}" srcId="{E49F4604-6183-4866-A33B-F1DC2394DC5F}" destId="{92D123F2-A91D-4E46-8389-4FE316750DFE}" srcOrd="4" destOrd="0" parTransId="{B087CB61-EAFD-4B14-97B5-1FA23007298C}" sibTransId="{03E50794-C777-46A0-8BD9-28E6DD7161BB}"/>
    <dgm:cxn modelId="{F0A9B0EF-C133-49D2-B979-40EF80E78429}" type="presOf" srcId="{92D123F2-A91D-4E46-8389-4FE316750DFE}" destId="{FFFBCC76-87AB-4708-8A07-A635F85D0D3C}" srcOrd="0" destOrd="0" presId="urn:microsoft.com/office/officeart/2016/7/layout/RepeatingBendingProcessNew"/>
    <dgm:cxn modelId="{014021F5-8CA4-4617-ACBC-10FFB6CABA51}" type="presOf" srcId="{1948CECF-61F3-43FB-8515-57743D5E34D2}" destId="{9BF35149-4A9B-4A98-802D-BD5BB0997602}" srcOrd="1" destOrd="0" presId="urn:microsoft.com/office/officeart/2016/7/layout/RepeatingBendingProcessNew"/>
    <dgm:cxn modelId="{9DEB1BF1-743B-4346-B608-573DC7BDEF69}" type="presParOf" srcId="{02A2A6C9-F359-43CE-ACDB-66B86EF8AC25}" destId="{6C685795-C961-4AD8-8451-364B70CF5BFC}" srcOrd="0" destOrd="0" presId="urn:microsoft.com/office/officeart/2016/7/layout/RepeatingBendingProcessNew"/>
    <dgm:cxn modelId="{25A7DEA8-CEEB-4A4A-A0E9-FBD5849CA83D}" type="presParOf" srcId="{02A2A6C9-F359-43CE-ACDB-66B86EF8AC25}" destId="{36126466-6E31-471E-80EB-6C3BFB6865F1}" srcOrd="1" destOrd="0" presId="urn:microsoft.com/office/officeart/2016/7/layout/RepeatingBendingProcessNew"/>
    <dgm:cxn modelId="{A1BD9F21-A248-4571-A8E0-D2E436336CFF}" type="presParOf" srcId="{36126466-6E31-471E-80EB-6C3BFB6865F1}" destId="{9BF35149-4A9B-4A98-802D-BD5BB0997602}" srcOrd="0" destOrd="0" presId="urn:microsoft.com/office/officeart/2016/7/layout/RepeatingBendingProcessNew"/>
    <dgm:cxn modelId="{F4C47B66-E84F-4909-A151-B681E76618D1}" type="presParOf" srcId="{02A2A6C9-F359-43CE-ACDB-66B86EF8AC25}" destId="{33AE8C93-00EC-4ACC-B7C9-D0978D0C6B3C}" srcOrd="2" destOrd="0" presId="urn:microsoft.com/office/officeart/2016/7/layout/RepeatingBendingProcessNew"/>
    <dgm:cxn modelId="{838CC21A-9815-4D58-8637-CDFF35C46151}" type="presParOf" srcId="{02A2A6C9-F359-43CE-ACDB-66B86EF8AC25}" destId="{EFEE562C-B7DB-4CB8-842F-225445759FD7}" srcOrd="3" destOrd="0" presId="urn:microsoft.com/office/officeart/2016/7/layout/RepeatingBendingProcessNew"/>
    <dgm:cxn modelId="{B798C44F-E62E-4965-A4AC-EEEA1AAED7DD}" type="presParOf" srcId="{EFEE562C-B7DB-4CB8-842F-225445759FD7}" destId="{F0B4468E-3F99-49DA-ABF8-AC3554FC9BF0}" srcOrd="0" destOrd="0" presId="urn:microsoft.com/office/officeart/2016/7/layout/RepeatingBendingProcessNew"/>
    <dgm:cxn modelId="{158DB74C-BFED-41D2-9271-5EACCBD30B18}" type="presParOf" srcId="{02A2A6C9-F359-43CE-ACDB-66B86EF8AC25}" destId="{EF654EAE-EF00-4C2F-8D90-19A4007B0AF8}" srcOrd="4" destOrd="0" presId="urn:microsoft.com/office/officeart/2016/7/layout/RepeatingBendingProcessNew"/>
    <dgm:cxn modelId="{A3E66338-AD7A-41A2-8355-F272A53348E8}" type="presParOf" srcId="{02A2A6C9-F359-43CE-ACDB-66B86EF8AC25}" destId="{63A0ABD4-1904-4BB2-B52F-E7AF907867D8}" srcOrd="5" destOrd="0" presId="urn:microsoft.com/office/officeart/2016/7/layout/RepeatingBendingProcessNew"/>
    <dgm:cxn modelId="{20A8FF7B-D962-45D3-8D39-5A95C2046CE1}" type="presParOf" srcId="{63A0ABD4-1904-4BB2-B52F-E7AF907867D8}" destId="{C8EF324B-B131-48FB-A4C3-DF26F83CA848}" srcOrd="0" destOrd="0" presId="urn:microsoft.com/office/officeart/2016/7/layout/RepeatingBendingProcessNew"/>
    <dgm:cxn modelId="{C7E7D8F3-DBE4-4F82-AB3F-C4A2A9549664}" type="presParOf" srcId="{02A2A6C9-F359-43CE-ACDB-66B86EF8AC25}" destId="{67D5DEC5-8048-4650-97F2-BF0EAC1DBB5C}" srcOrd="6" destOrd="0" presId="urn:microsoft.com/office/officeart/2016/7/layout/RepeatingBendingProcessNew"/>
    <dgm:cxn modelId="{3B5EE3AB-E760-4779-AFAA-686C0D320461}" type="presParOf" srcId="{02A2A6C9-F359-43CE-ACDB-66B86EF8AC25}" destId="{4D23378B-3CD3-494C-BDBD-880195123FA9}" srcOrd="7" destOrd="0" presId="urn:microsoft.com/office/officeart/2016/7/layout/RepeatingBendingProcessNew"/>
    <dgm:cxn modelId="{2A1F871F-8ABF-4DB9-80A6-DBFA04D9ECF0}" type="presParOf" srcId="{4D23378B-3CD3-494C-BDBD-880195123FA9}" destId="{9C4E87A5-F2A7-43F4-A0A4-617BF944D69F}" srcOrd="0" destOrd="0" presId="urn:microsoft.com/office/officeart/2016/7/layout/RepeatingBendingProcessNew"/>
    <dgm:cxn modelId="{C445DFF8-D691-4A8C-8C81-BAF5FDF8F633}" type="presParOf" srcId="{02A2A6C9-F359-43CE-ACDB-66B86EF8AC25}" destId="{FFFBCC76-87AB-4708-8A07-A635F85D0D3C}" srcOrd="8" destOrd="0" presId="urn:microsoft.com/office/officeart/2016/7/layout/RepeatingBendingProcessNew"/>
    <dgm:cxn modelId="{F0C011B0-E3C0-4046-8B92-3848ED552797}" type="presParOf" srcId="{02A2A6C9-F359-43CE-ACDB-66B86EF8AC25}" destId="{79F1CB67-D2E0-42AA-99CB-ECF04B3D7DFC}" srcOrd="9" destOrd="0" presId="urn:microsoft.com/office/officeart/2016/7/layout/RepeatingBendingProcessNew"/>
    <dgm:cxn modelId="{2AA349E7-F5E0-4AA6-9C74-AEE8F8C8706A}" type="presParOf" srcId="{79F1CB67-D2E0-42AA-99CB-ECF04B3D7DFC}" destId="{77A9493A-423B-43EB-97EE-954860305FFA}" srcOrd="0" destOrd="0" presId="urn:microsoft.com/office/officeart/2016/7/layout/RepeatingBendingProcessNew"/>
    <dgm:cxn modelId="{FD78E4F4-9A27-41B7-BD2C-198C3A13329F}" type="presParOf" srcId="{02A2A6C9-F359-43CE-ACDB-66B86EF8AC25}" destId="{19E9C614-DB9F-40E0-998A-3273C83AF5C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4F7399-D373-4E34-B7BC-EF08B6199D5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ECEFE1C-5FA3-4A43-9C4E-9824D235C83F}">
      <dgm:prSet/>
      <dgm:spPr/>
      <dgm:t>
        <a:bodyPr/>
        <a:lstStyle/>
        <a:p>
          <a:pPr>
            <a:defRPr cap="all"/>
          </a:pPr>
          <a:r>
            <a:rPr lang="en-US" b="1"/>
            <a:t>Strengths</a:t>
          </a:r>
          <a:r>
            <a:rPr lang="en-US"/>
            <a:t>: High-quality products, strong brand, community focus.</a:t>
          </a:r>
        </a:p>
      </dgm:t>
    </dgm:pt>
    <dgm:pt modelId="{2A08D755-CE45-4AF9-A873-42D97E476306}" type="parTrans" cxnId="{0590F8D0-61B3-468D-A863-280DF9206B4A}">
      <dgm:prSet/>
      <dgm:spPr/>
      <dgm:t>
        <a:bodyPr/>
        <a:lstStyle/>
        <a:p>
          <a:endParaRPr lang="en-US"/>
        </a:p>
      </dgm:t>
    </dgm:pt>
    <dgm:pt modelId="{30829E90-1180-4EA8-AA32-8F211008FFBB}" type="sibTrans" cxnId="{0590F8D0-61B3-468D-A863-280DF9206B4A}">
      <dgm:prSet/>
      <dgm:spPr/>
      <dgm:t>
        <a:bodyPr/>
        <a:lstStyle/>
        <a:p>
          <a:endParaRPr lang="en-US"/>
        </a:p>
      </dgm:t>
    </dgm:pt>
    <dgm:pt modelId="{AFDDC11E-0093-4A5B-AC70-21DFCDD9FE2D}">
      <dgm:prSet/>
      <dgm:spPr/>
      <dgm:t>
        <a:bodyPr/>
        <a:lstStyle/>
        <a:p>
          <a:pPr>
            <a:defRPr cap="all"/>
          </a:pPr>
          <a:r>
            <a:rPr lang="en-US" b="1"/>
            <a:t>Weaknesses</a:t>
          </a:r>
          <a:r>
            <a:rPr lang="en-US"/>
            <a:t>: High initial investment, dependence on local foot traffic (Dobler, Vani and Dam, 2021).</a:t>
          </a:r>
        </a:p>
      </dgm:t>
    </dgm:pt>
    <dgm:pt modelId="{350979EE-9D5C-4D09-AD07-13E19772D2B6}" type="parTrans" cxnId="{DC7714F9-D541-4429-BD97-7076F73AD0E2}">
      <dgm:prSet/>
      <dgm:spPr/>
      <dgm:t>
        <a:bodyPr/>
        <a:lstStyle/>
        <a:p>
          <a:endParaRPr lang="en-US"/>
        </a:p>
      </dgm:t>
    </dgm:pt>
    <dgm:pt modelId="{ABED7680-378D-480D-BF88-16C9EC8EF283}" type="sibTrans" cxnId="{DC7714F9-D541-4429-BD97-7076F73AD0E2}">
      <dgm:prSet/>
      <dgm:spPr/>
      <dgm:t>
        <a:bodyPr/>
        <a:lstStyle/>
        <a:p>
          <a:endParaRPr lang="en-US"/>
        </a:p>
      </dgm:t>
    </dgm:pt>
    <dgm:pt modelId="{B4359AF5-CD3B-4568-ACDC-DCBCAB75C8CA}">
      <dgm:prSet/>
      <dgm:spPr/>
      <dgm:t>
        <a:bodyPr/>
        <a:lstStyle/>
        <a:p>
          <a:pPr>
            <a:defRPr cap="all"/>
          </a:pPr>
          <a:r>
            <a:rPr lang="en-US" b="1"/>
            <a:t>Opportunities</a:t>
          </a:r>
          <a:r>
            <a:rPr lang="en-US"/>
            <a:t>: Expansion into new locations, growing organic trend.</a:t>
          </a:r>
        </a:p>
      </dgm:t>
    </dgm:pt>
    <dgm:pt modelId="{4A589891-0E90-41C4-8ADA-11AED3FA9831}" type="parTrans" cxnId="{A403772B-0B88-471B-8DCB-81792C619E9E}">
      <dgm:prSet/>
      <dgm:spPr/>
      <dgm:t>
        <a:bodyPr/>
        <a:lstStyle/>
        <a:p>
          <a:endParaRPr lang="en-US"/>
        </a:p>
      </dgm:t>
    </dgm:pt>
    <dgm:pt modelId="{2A487248-21F5-4DF1-A89D-E2B46C31D41C}" type="sibTrans" cxnId="{A403772B-0B88-471B-8DCB-81792C619E9E}">
      <dgm:prSet/>
      <dgm:spPr/>
      <dgm:t>
        <a:bodyPr/>
        <a:lstStyle/>
        <a:p>
          <a:endParaRPr lang="en-US"/>
        </a:p>
      </dgm:t>
    </dgm:pt>
    <dgm:pt modelId="{E4E036C8-A47A-4F53-A167-5EAEC1D66CC3}">
      <dgm:prSet/>
      <dgm:spPr/>
      <dgm:t>
        <a:bodyPr/>
        <a:lstStyle/>
        <a:p>
          <a:pPr>
            <a:defRPr cap="all"/>
          </a:pPr>
          <a:r>
            <a:rPr lang="en-US" b="1"/>
            <a:t>Threats</a:t>
          </a:r>
          <a:r>
            <a:rPr lang="en-US"/>
            <a:t>: Intense competition, economic downturns, rising costs.</a:t>
          </a:r>
        </a:p>
      </dgm:t>
    </dgm:pt>
    <dgm:pt modelId="{6EAF2BEF-B8BC-4485-B196-16CFE0BAE991}" type="parTrans" cxnId="{8EE41B95-1C1B-4D76-A652-EF0FD10C52F8}">
      <dgm:prSet/>
      <dgm:spPr/>
      <dgm:t>
        <a:bodyPr/>
        <a:lstStyle/>
        <a:p>
          <a:endParaRPr lang="en-US"/>
        </a:p>
      </dgm:t>
    </dgm:pt>
    <dgm:pt modelId="{3C384368-59F3-46C0-9DBD-AED97B568BF0}" type="sibTrans" cxnId="{8EE41B95-1C1B-4D76-A652-EF0FD10C52F8}">
      <dgm:prSet/>
      <dgm:spPr/>
      <dgm:t>
        <a:bodyPr/>
        <a:lstStyle/>
        <a:p>
          <a:endParaRPr lang="en-US"/>
        </a:p>
      </dgm:t>
    </dgm:pt>
    <dgm:pt modelId="{8A79735D-FFE5-4AF7-95BA-4B7938B56FA6}" type="pres">
      <dgm:prSet presAssocID="{084F7399-D373-4E34-B7BC-EF08B6199D54}" presName="root" presStyleCnt="0">
        <dgm:presLayoutVars>
          <dgm:dir/>
          <dgm:resizeHandles val="exact"/>
        </dgm:presLayoutVars>
      </dgm:prSet>
      <dgm:spPr/>
    </dgm:pt>
    <dgm:pt modelId="{2CDBF8C9-342E-4447-8E7C-38764537CB86}" type="pres">
      <dgm:prSet presAssocID="{EECEFE1C-5FA3-4A43-9C4E-9824D235C83F}" presName="compNode" presStyleCnt="0"/>
      <dgm:spPr/>
    </dgm:pt>
    <dgm:pt modelId="{2F748891-3A15-4E83-A3ED-6CC9C3DFF025}" type="pres">
      <dgm:prSet presAssocID="{EECEFE1C-5FA3-4A43-9C4E-9824D235C83F}" presName="iconBgRect" presStyleLbl="bgShp" presStyleIdx="0" presStyleCnt="4"/>
      <dgm:spPr/>
    </dgm:pt>
    <dgm:pt modelId="{CD465235-0CD2-4502-9C1D-6F51C09CA705}" type="pres">
      <dgm:prSet presAssocID="{EECEFE1C-5FA3-4A43-9C4E-9824D235C83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6F2C16C2-4E9E-43CC-AD25-F271770D5A2E}" type="pres">
      <dgm:prSet presAssocID="{EECEFE1C-5FA3-4A43-9C4E-9824D235C83F}" presName="spaceRect" presStyleCnt="0"/>
      <dgm:spPr/>
    </dgm:pt>
    <dgm:pt modelId="{D0F75BD0-00B3-4DA9-A456-A3A56FCCC3A0}" type="pres">
      <dgm:prSet presAssocID="{EECEFE1C-5FA3-4A43-9C4E-9824D235C83F}" presName="textRect" presStyleLbl="revTx" presStyleIdx="0" presStyleCnt="4">
        <dgm:presLayoutVars>
          <dgm:chMax val="1"/>
          <dgm:chPref val="1"/>
        </dgm:presLayoutVars>
      </dgm:prSet>
      <dgm:spPr/>
    </dgm:pt>
    <dgm:pt modelId="{84C9BB9A-5875-4A99-9EB6-615D56A67F43}" type="pres">
      <dgm:prSet presAssocID="{30829E90-1180-4EA8-AA32-8F211008FFBB}" presName="sibTrans" presStyleCnt="0"/>
      <dgm:spPr/>
    </dgm:pt>
    <dgm:pt modelId="{35A9A0AF-9CB4-4D2D-B147-B54789433A79}" type="pres">
      <dgm:prSet presAssocID="{AFDDC11E-0093-4A5B-AC70-21DFCDD9FE2D}" presName="compNode" presStyleCnt="0"/>
      <dgm:spPr/>
    </dgm:pt>
    <dgm:pt modelId="{E2553980-9562-48F6-8A46-11DE12E62EF5}" type="pres">
      <dgm:prSet presAssocID="{AFDDC11E-0093-4A5B-AC70-21DFCDD9FE2D}" presName="iconBgRect" presStyleLbl="bgShp" presStyleIdx="1" presStyleCnt="4"/>
      <dgm:spPr/>
    </dgm:pt>
    <dgm:pt modelId="{3A5BE956-7140-4323-8470-8110BDAB8E6D}" type="pres">
      <dgm:prSet presAssocID="{AFDDC11E-0093-4A5B-AC70-21DFCDD9FE2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dge scene"/>
        </a:ext>
      </dgm:extLst>
    </dgm:pt>
    <dgm:pt modelId="{CFE98587-9F30-4909-93AE-1555A4664D56}" type="pres">
      <dgm:prSet presAssocID="{AFDDC11E-0093-4A5B-AC70-21DFCDD9FE2D}" presName="spaceRect" presStyleCnt="0"/>
      <dgm:spPr/>
    </dgm:pt>
    <dgm:pt modelId="{73D979FF-E349-462B-A0F1-48B237A67185}" type="pres">
      <dgm:prSet presAssocID="{AFDDC11E-0093-4A5B-AC70-21DFCDD9FE2D}" presName="textRect" presStyleLbl="revTx" presStyleIdx="1" presStyleCnt="4">
        <dgm:presLayoutVars>
          <dgm:chMax val="1"/>
          <dgm:chPref val="1"/>
        </dgm:presLayoutVars>
      </dgm:prSet>
      <dgm:spPr/>
    </dgm:pt>
    <dgm:pt modelId="{704AFBA7-4D23-47C0-91B6-11FA8E8C6A70}" type="pres">
      <dgm:prSet presAssocID="{ABED7680-378D-480D-BF88-16C9EC8EF283}" presName="sibTrans" presStyleCnt="0"/>
      <dgm:spPr/>
    </dgm:pt>
    <dgm:pt modelId="{58C07BCD-F3C7-45FE-82DF-785E88622C50}" type="pres">
      <dgm:prSet presAssocID="{B4359AF5-CD3B-4568-ACDC-DCBCAB75C8CA}" presName="compNode" presStyleCnt="0"/>
      <dgm:spPr/>
    </dgm:pt>
    <dgm:pt modelId="{7F00B2A9-45BC-401A-A9AE-182B35024E67}" type="pres">
      <dgm:prSet presAssocID="{B4359AF5-CD3B-4568-ACDC-DCBCAB75C8CA}" presName="iconBgRect" presStyleLbl="bgShp" presStyleIdx="2" presStyleCnt="4"/>
      <dgm:spPr/>
    </dgm:pt>
    <dgm:pt modelId="{06DE802E-78CC-4BFA-A145-CB7A0DC635B2}" type="pres">
      <dgm:prSet presAssocID="{B4359AF5-CD3B-4568-ACDC-DCBCAB75C8C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CDB0E32-F85E-4F9F-B7E4-A895A0434231}" type="pres">
      <dgm:prSet presAssocID="{B4359AF5-CD3B-4568-ACDC-DCBCAB75C8CA}" presName="spaceRect" presStyleCnt="0"/>
      <dgm:spPr/>
    </dgm:pt>
    <dgm:pt modelId="{96987AAD-57BA-4E41-92AF-7691E85ADCDF}" type="pres">
      <dgm:prSet presAssocID="{B4359AF5-CD3B-4568-ACDC-DCBCAB75C8CA}" presName="textRect" presStyleLbl="revTx" presStyleIdx="2" presStyleCnt="4">
        <dgm:presLayoutVars>
          <dgm:chMax val="1"/>
          <dgm:chPref val="1"/>
        </dgm:presLayoutVars>
      </dgm:prSet>
      <dgm:spPr/>
    </dgm:pt>
    <dgm:pt modelId="{E2DE8F94-9066-4C41-B7F5-79336FFAC369}" type="pres">
      <dgm:prSet presAssocID="{2A487248-21F5-4DF1-A89D-E2B46C31D41C}" presName="sibTrans" presStyleCnt="0"/>
      <dgm:spPr/>
    </dgm:pt>
    <dgm:pt modelId="{E458AE94-E7C8-4352-B3B0-B8687BC57EE4}" type="pres">
      <dgm:prSet presAssocID="{E4E036C8-A47A-4F53-A167-5EAEC1D66CC3}" presName="compNode" presStyleCnt="0"/>
      <dgm:spPr/>
    </dgm:pt>
    <dgm:pt modelId="{F067EB48-CE49-414D-9D54-73128465C58A}" type="pres">
      <dgm:prSet presAssocID="{E4E036C8-A47A-4F53-A167-5EAEC1D66CC3}" presName="iconBgRect" presStyleLbl="bgShp" presStyleIdx="3" presStyleCnt="4"/>
      <dgm:spPr/>
    </dgm:pt>
    <dgm:pt modelId="{4F2C605D-5E9A-4D2C-9484-F2AD0153AD38}" type="pres">
      <dgm:prSet presAssocID="{E4E036C8-A47A-4F53-A167-5EAEC1D66CC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723719D7-6957-4C11-9A06-06EB4C1A0FC9}" type="pres">
      <dgm:prSet presAssocID="{E4E036C8-A47A-4F53-A167-5EAEC1D66CC3}" presName="spaceRect" presStyleCnt="0"/>
      <dgm:spPr/>
    </dgm:pt>
    <dgm:pt modelId="{25F03E67-5DB4-4872-867B-89B790FC3EF3}" type="pres">
      <dgm:prSet presAssocID="{E4E036C8-A47A-4F53-A167-5EAEC1D66CC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71E0D13-C1A6-4A60-8DCE-2B34C6D46B92}" type="presOf" srcId="{E4E036C8-A47A-4F53-A167-5EAEC1D66CC3}" destId="{25F03E67-5DB4-4872-867B-89B790FC3EF3}" srcOrd="0" destOrd="0" presId="urn:microsoft.com/office/officeart/2018/5/layout/IconCircleLabelList"/>
    <dgm:cxn modelId="{A403772B-0B88-471B-8DCB-81792C619E9E}" srcId="{084F7399-D373-4E34-B7BC-EF08B6199D54}" destId="{B4359AF5-CD3B-4568-ACDC-DCBCAB75C8CA}" srcOrd="2" destOrd="0" parTransId="{4A589891-0E90-41C4-8ADA-11AED3FA9831}" sibTransId="{2A487248-21F5-4DF1-A89D-E2B46C31D41C}"/>
    <dgm:cxn modelId="{E715465C-E47C-40ED-8D0E-F2449750DED6}" type="presOf" srcId="{B4359AF5-CD3B-4568-ACDC-DCBCAB75C8CA}" destId="{96987AAD-57BA-4E41-92AF-7691E85ADCDF}" srcOrd="0" destOrd="0" presId="urn:microsoft.com/office/officeart/2018/5/layout/IconCircleLabelList"/>
    <dgm:cxn modelId="{358A106A-ABC1-43D0-B9CF-2197043D5C50}" type="presOf" srcId="{EECEFE1C-5FA3-4A43-9C4E-9824D235C83F}" destId="{D0F75BD0-00B3-4DA9-A456-A3A56FCCC3A0}" srcOrd="0" destOrd="0" presId="urn:microsoft.com/office/officeart/2018/5/layout/IconCircleLabelList"/>
    <dgm:cxn modelId="{CCC3318F-2622-4ED8-B0B1-1B6AFEC13197}" type="presOf" srcId="{084F7399-D373-4E34-B7BC-EF08B6199D54}" destId="{8A79735D-FFE5-4AF7-95BA-4B7938B56FA6}" srcOrd="0" destOrd="0" presId="urn:microsoft.com/office/officeart/2018/5/layout/IconCircleLabelList"/>
    <dgm:cxn modelId="{8EE41B95-1C1B-4D76-A652-EF0FD10C52F8}" srcId="{084F7399-D373-4E34-B7BC-EF08B6199D54}" destId="{E4E036C8-A47A-4F53-A167-5EAEC1D66CC3}" srcOrd="3" destOrd="0" parTransId="{6EAF2BEF-B8BC-4485-B196-16CFE0BAE991}" sibTransId="{3C384368-59F3-46C0-9DBD-AED97B568BF0}"/>
    <dgm:cxn modelId="{788C5FA6-DB02-4AE5-9086-D52611A726DB}" type="presOf" srcId="{AFDDC11E-0093-4A5B-AC70-21DFCDD9FE2D}" destId="{73D979FF-E349-462B-A0F1-48B237A67185}" srcOrd="0" destOrd="0" presId="urn:microsoft.com/office/officeart/2018/5/layout/IconCircleLabelList"/>
    <dgm:cxn modelId="{0590F8D0-61B3-468D-A863-280DF9206B4A}" srcId="{084F7399-D373-4E34-B7BC-EF08B6199D54}" destId="{EECEFE1C-5FA3-4A43-9C4E-9824D235C83F}" srcOrd="0" destOrd="0" parTransId="{2A08D755-CE45-4AF9-A873-42D97E476306}" sibTransId="{30829E90-1180-4EA8-AA32-8F211008FFBB}"/>
    <dgm:cxn modelId="{DC7714F9-D541-4429-BD97-7076F73AD0E2}" srcId="{084F7399-D373-4E34-B7BC-EF08B6199D54}" destId="{AFDDC11E-0093-4A5B-AC70-21DFCDD9FE2D}" srcOrd="1" destOrd="0" parTransId="{350979EE-9D5C-4D09-AD07-13E19772D2B6}" sibTransId="{ABED7680-378D-480D-BF88-16C9EC8EF283}"/>
    <dgm:cxn modelId="{ADB313D5-4F9C-4FC6-8FF9-EE1FAF373E6B}" type="presParOf" srcId="{8A79735D-FFE5-4AF7-95BA-4B7938B56FA6}" destId="{2CDBF8C9-342E-4447-8E7C-38764537CB86}" srcOrd="0" destOrd="0" presId="urn:microsoft.com/office/officeart/2018/5/layout/IconCircleLabelList"/>
    <dgm:cxn modelId="{E022CEE4-7804-4C20-B86E-881589A35B6E}" type="presParOf" srcId="{2CDBF8C9-342E-4447-8E7C-38764537CB86}" destId="{2F748891-3A15-4E83-A3ED-6CC9C3DFF025}" srcOrd="0" destOrd="0" presId="urn:microsoft.com/office/officeart/2018/5/layout/IconCircleLabelList"/>
    <dgm:cxn modelId="{8911C78D-ABA0-4B6C-A797-96BC158C0288}" type="presParOf" srcId="{2CDBF8C9-342E-4447-8E7C-38764537CB86}" destId="{CD465235-0CD2-4502-9C1D-6F51C09CA705}" srcOrd="1" destOrd="0" presId="urn:microsoft.com/office/officeart/2018/5/layout/IconCircleLabelList"/>
    <dgm:cxn modelId="{F10C9164-D367-4635-B0DB-9E9078B0A031}" type="presParOf" srcId="{2CDBF8C9-342E-4447-8E7C-38764537CB86}" destId="{6F2C16C2-4E9E-43CC-AD25-F271770D5A2E}" srcOrd="2" destOrd="0" presId="urn:microsoft.com/office/officeart/2018/5/layout/IconCircleLabelList"/>
    <dgm:cxn modelId="{B9B2C9B1-EEE8-48D0-8355-9DA2B62E6C5F}" type="presParOf" srcId="{2CDBF8C9-342E-4447-8E7C-38764537CB86}" destId="{D0F75BD0-00B3-4DA9-A456-A3A56FCCC3A0}" srcOrd="3" destOrd="0" presId="urn:microsoft.com/office/officeart/2018/5/layout/IconCircleLabelList"/>
    <dgm:cxn modelId="{8DCC3733-CCFC-474B-B141-2E2516300246}" type="presParOf" srcId="{8A79735D-FFE5-4AF7-95BA-4B7938B56FA6}" destId="{84C9BB9A-5875-4A99-9EB6-615D56A67F43}" srcOrd="1" destOrd="0" presId="urn:microsoft.com/office/officeart/2018/5/layout/IconCircleLabelList"/>
    <dgm:cxn modelId="{A3EFCB58-6B41-4490-8581-ABFF12D2400F}" type="presParOf" srcId="{8A79735D-FFE5-4AF7-95BA-4B7938B56FA6}" destId="{35A9A0AF-9CB4-4D2D-B147-B54789433A79}" srcOrd="2" destOrd="0" presId="urn:microsoft.com/office/officeart/2018/5/layout/IconCircleLabelList"/>
    <dgm:cxn modelId="{6F8FE450-A75A-4D66-8088-83655ECA3C75}" type="presParOf" srcId="{35A9A0AF-9CB4-4D2D-B147-B54789433A79}" destId="{E2553980-9562-48F6-8A46-11DE12E62EF5}" srcOrd="0" destOrd="0" presId="urn:microsoft.com/office/officeart/2018/5/layout/IconCircleLabelList"/>
    <dgm:cxn modelId="{C4929A9F-40DC-434F-B11A-137691AA0FC3}" type="presParOf" srcId="{35A9A0AF-9CB4-4D2D-B147-B54789433A79}" destId="{3A5BE956-7140-4323-8470-8110BDAB8E6D}" srcOrd="1" destOrd="0" presId="urn:microsoft.com/office/officeart/2018/5/layout/IconCircleLabelList"/>
    <dgm:cxn modelId="{FF9545DD-B589-4109-A41F-827E6F231D2E}" type="presParOf" srcId="{35A9A0AF-9CB4-4D2D-B147-B54789433A79}" destId="{CFE98587-9F30-4909-93AE-1555A4664D56}" srcOrd="2" destOrd="0" presId="urn:microsoft.com/office/officeart/2018/5/layout/IconCircleLabelList"/>
    <dgm:cxn modelId="{E6D0DF27-DF1C-416E-9BFA-C5A0505295EF}" type="presParOf" srcId="{35A9A0AF-9CB4-4D2D-B147-B54789433A79}" destId="{73D979FF-E349-462B-A0F1-48B237A67185}" srcOrd="3" destOrd="0" presId="urn:microsoft.com/office/officeart/2018/5/layout/IconCircleLabelList"/>
    <dgm:cxn modelId="{79A8A149-7357-4431-963D-918911B2B891}" type="presParOf" srcId="{8A79735D-FFE5-4AF7-95BA-4B7938B56FA6}" destId="{704AFBA7-4D23-47C0-91B6-11FA8E8C6A70}" srcOrd="3" destOrd="0" presId="urn:microsoft.com/office/officeart/2018/5/layout/IconCircleLabelList"/>
    <dgm:cxn modelId="{097DD60C-64C0-4952-ACDA-1F18C77C7EC7}" type="presParOf" srcId="{8A79735D-FFE5-4AF7-95BA-4B7938B56FA6}" destId="{58C07BCD-F3C7-45FE-82DF-785E88622C50}" srcOrd="4" destOrd="0" presId="urn:microsoft.com/office/officeart/2018/5/layout/IconCircleLabelList"/>
    <dgm:cxn modelId="{ABF00D9E-12C5-4516-8859-108DD5F474AC}" type="presParOf" srcId="{58C07BCD-F3C7-45FE-82DF-785E88622C50}" destId="{7F00B2A9-45BC-401A-A9AE-182B35024E67}" srcOrd="0" destOrd="0" presId="urn:microsoft.com/office/officeart/2018/5/layout/IconCircleLabelList"/>
    <dgm:cxn modelId="{6E348F63-37C2-49C8-B310-BE5AA5858925}" type="presParOf" srcId="{58C07BCD-F3C7-45FE-82DF-785E88622C50}" destId="{06DE802E-78CC-4BFA-A145-CB7A0DC635B2}" srcOrd="1" destOrd="0" presId="urn:microsoft.com/office/officeart/2018/5/layout/IconCircleLabelList"/>
    <dgm:cxn modelId="{01CE2D15-B1A4-4C79-B35E-5FA69E3DC3EC}" type="presParOf" srcId="{58C07BCD-F3C7-45FE-82DF-785E88622C50}" destId="{DCDB0E32-F85E-4F9F-B7E4-A895A0434231}" srcOrd="2" destOrd="0" presId="urn:microsoft.com/office/officeart/2018/5/layout/IconCircleLabelList"/>
    <dgm:cxn modelId="{610720A5-0872-42C6-B420-B141C73C140D}" type="presParOf" srcId="{58C07BCD-F3C7-45FE-82DF-785E88622C50}" destId="{96987AAD-57BA-4E41-92AF-7691E85ADCDF}" srcOrd="3" destOrd="0" presId="urn:microsoft.com/office/officeart/2018/5/layout/IconCircleLabelList"/>
    <dgm:cxn modelId="{C2B42341-E8B7-4324-8642-BEB625C45C1A}" type="presParOf" srcId="{8A79735D-FFE5-4AF7-95BA-4B7938B56FA6}" destId="{E2DE8F94-9066-4C41-B7F5-79336FFAC369}" srcOrd="5" destOrd="0" presId="urn:microsoft.com/office/officeart/2018/5/layout/IconCircleLabelList"/>
    <dgm:cxn modelId="{1775EAB6-B41A-4692-BE8B-129EDEFCC4EC}" type="presParOf" srcId="{8A79735D-FFE5-4AF7-95BA-4B7938B56FA6}" destId="{E458AE94-E7C8-4352-B3B0-B8687BC57EE4}" srcOrd="6" destOrd="0" presId="urn:microsoft.com/office/officeart/2018/5/layout/IconCircleLabelList"/>
    <dgm:cxn modelId="{F8D87672-FEF9-414C-A5B2-78E6B33C8008}" type="presParOf" srcId="{E458AE94-E7C8-4352-B3B0-B8687BC57EE4}" destId="{F067EB48-CE49-414D-9D54-73128465C58A}" srcOrd="0" destOrd="0" presId="urn:microsoft.com/office/officeart/2018/5/layout/IconCircleLabelList"/>
    <dgm:cxn modelId="{BFDFF090-C7AF-44ED-A1FE-915FB2CAD7EF}" type="presParOf" srcId="{E458AE94-E7C8-4352-B3B0-B8687BC57EE4}" destId="{4F2C605D-5E9A-4D2C-9484-F2AD0153AD38}" srcOrd="1" destOrd="0" presId="urn:microsoft.com/office/officeart/2018/5/layout/IconCircleLabelList"/>
    <dgm:cxn modelId="{D566C115-30C3-4E87-A009-3C3CE94F41C3}" type="presParOf" srcId="{E458AE94-E7C8-4352-B3B0-B8687BC57EE4}" destId="{723719D7-6957-4C11-9A06-06EB4C1A0FC9}" srcOrd="2" destOrd="0" presId="urn:microsoft.com/office/officeart/2018/5/layout/IconCircleLabelList"/>
    <dgm:cxn modelId="{DD5046F2-2FC8-4676-8C4F-9D11FD9D40D0}" type="presParOf" srcId="{E458AE94-E7C8-4352-B3B0-B8687BC57EE4}" destId="{25F03E67-5DB4-4872-867B-89B790FC3EF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19FA928-4E5B-45AB-BF7A-B8175B106D99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AF0773A-238D-42B2-A94B-C69DA4C75DB2}">
      <dgm:prSet/>
      <dgm:spPr/>
      <dgm:t>
        <a:bodyPr/>
        <a:lstStyle/>
        <a:p>
          <a:r>
            <a:rPr lang="en-US" b="1"/>
            <a:t>Social Media</a:t>
          </a:r>
          <a:r>
            <a:rPr lang="en-US"/>
            <a:t>: Instagram, Facebook for brand awareness and engagement.</a:t>
          </a:r>
        </a:p>
      </dgm:t>
    </dgm:pt>
    <dgm:pt modelId="{A470347F-6CFB-43C9-B9BB-CA7EA5579D79}" type="parTrans" cxnId="{10BBB277-2E8C-47EE-912A-9BFE0B03BFC6}">
      <dgm:prSet/>
      <dgm:spPr/>
      <dgm:t>
        <a:bodyPr/>
        <a:lstStyle/>
        <a:p>
          <a:endParaRPr lang="en-US"/>
        </a:p>
      </dgm:t>
    </dgm:pt>
    <dgm:pt modelId="{A0C769EA-F6EC-485C-9946-1C07A63E98CB}" type="sibTrans" cxnId="{10BBB277-2E8C-47EE-912A-9BFE0B03BFC6}">
      <dgm:prSet/>
      <dgm:spPr/>
      <dgm:t>
        <a:bodyPr/>
        <a:lstStyle/>
        <a:p>
          <a:endParaRPr lang="en-US"/>
        </a:p>
      </dgm:t>
    </dgm:pt>
    <dgm:pt modelId="{9C335206-1623-430C-AA12-C7ED341D43E7}">
      <dgm:prSet/>
      <dgm:spPr/>
      <dgm:t>
        <a:bodyPr/>
        <a:lstStyle/>
        <a:p>
          <a:r>
            <a:rPr lang="en-US" b="1"/>
            <a:t>Loyalty Program</a:t>
          </a:r>
          <a:r>
            <a:rPr lang="en-US"/>
            <a:t>: Discounts and rewards for repeat customers.</a:t>
          </a:r>
        </a:p>
      </dgm:t>
    </dgm:pt>
    <dgm:pt modelId="{742C7FAF-E8E8-4C90-89C4-10932819FB7C}" type="parTrans" cxnId="{A804F1D8-AF4D-4658-B4F5-5EE4F49467E6}">
      <dgm:prSet/>
      <dgm:spPr/>
      <dgm:t>
        <a:bodyPr/>
        <a:lstStyle/>
        <a:p>
          <a:endParaRPr lang="en-US"/>
        </a:p>
      </dgm:t>
    </dgm:pt>
    <dgm:pt modelId="{4EEC59E2-7CDE-45F1-96CD-60BDA45E5A97}" type="sibTrans" cxnId="{A804F1D8-AF4D-4658-B4F5-5EE4F49467E6}">
      <dgm:prSet/>
      <dgm:spPr/>
      <dgm:t>
        <a:bodyPr/>
        <a:lstStyle/>
        <a:p>
          <a:endParaRPr lang="en-US"/>
        </a:p>
      </dgm:t>
    </dgm:pt>
    <dgm:pt modelId="{113F57CF-D71D-4B60-B657-921262F5A1FD}">
      <dgm:prSet/>
      <dgm:spPr/>
      <dgm:t>
        <a:bodyPr/>
        <a:lstStyle/>
        <a:p>
          <a:r>
            <a:rPr lang="en-US" b="1"/>
            <a:t>Local Partnerships</a:t>
          </a:r>
          <a:r>
            <a:rPr lang="en-US"/>
            <a:t>: Collaborations with local businesses for cross-promotion (Kennedy, 2025).</a:t>
          </a:r>
        </a:p>
      </dgm:t>
    </dgm:pt>
    <dgm:pt modelId="{1538C83A-C4AA-4CF4-A30D-CF8E5AB0378B}" type="parTrans" cxnId="{03C3080B-4A7F-487C-87DD-AC8FF29DE53C}">
      <dgm:prSet/>
      <dgm:spPr/>
      <dgm:t>
        <a:bodyPr/>
        <a:lstStyle/>
        <a:p>
          <a:endParaRPr lang="en-US"/>
        </a:p>
      </dgm:t>
    </dgm:pt>
    <dgm:pt modelId="{288AF360-0D7A-486B-9893-118838749312}" type="sibTrans" cxnId="{03C3080B-4A7F-487C-87DD-AC8FF29DE53C}">
      <dgm:prSet/>
      <dgm:spPr/>
      <dgm:t>
        <a:bodyPr/>
        <a:lstStyle/>
        <a:p>
          <a:endParaRPr lang="en-US"/>
        </a:p>
      </dgm:t>
    </dgm:pt>
    <dgm:pt modelId="{C9DBB3A6-5FF0-4E34-800A-90F8CCA0ACCE}" type="pres">
      <dgm:prSet presAssocID="{919FA928-4E5B-45AB-BF7A-B8175B106D9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71E539A-A6EB-4907-BDE9-399C43851B6F}" type="pres">
      <dgm:prSet presAssocID="{4AF0773A-238D-42B2-A94B-C69DA4C75DB2}" presName="hierRoot1" presStyleCnt="0"/>
      <dgm:spPr/>
    </dgm:pt>
    <dgm:pt modelId="{37C4777A-D8C9-450C-8487-3855B3FCEE6F}" type="pres">
      <dgm:prSet presAssocID="{4AF0773A-238D-42B2-A94B-C69DA4C75DB2}" presName="composite" presStyleCnt="0"/>
      <dgm:spPr/>
    </dgm:pt>
    <dgm:pt modelId="{AB9E877A-4B1D-4626-8617-C6FD702F1296}" type="pres">
      <dgm:prSet presAssocID="{4AF0773A-238D-42B2-A94B-C69DA4C75DB2}" presName="background" presStyleLbl="node0" presStyleIdx="0" presStyleCnt="3"/>
      <dgm:spPr/>
    </dgm:pt>
    <dgm:pt modelId="{47838578-291B-483A-B575-A1F0FBA1AF2B}" type="pres">
      <dgm:prSet presAssocID="{4AF0773A-238D-42B2-A94B-C69DA4C75DB2}" presName="text" presStyleLbl="fgAcc0" presStyleIdx="0" presStyleCnt="3">
        <dgm:presLayoutVars>
          <dgm:chPref val="3"/>
        </dgm:presLayoutVars>
      </dgm:prSet>
      <dgm:spPr/>
    </dgm:pt>
    <dgm:pt modelId="{A3284C68-C311-4B33-A104-51CF9FB7AA4A}" type="pres">
      <dgm:prSet presAssocID="{4AF0773A-238D-42B2-A94B-C69DA4C75DB2}" presName="hierChild2" presStyleCnt="0"/>
      <dgm:spPr/>
    </dgm:pt>
    <dgm:pt modelId="{DE96C0D7-213D-4FB6-854C-51E75CA4D57F}" type="pres">
      <dgm:prSet presAssocID="{9C335206-1623-430C-AA12-C7ED341D43E7}" presName="hierRoot1" presStyleCnt="0"/>
      <dgm:spPr/>
    </dgm:pt>
    <dgm:pt modelId="{97C398ED-D036-47AC-8F22-1D44DA3EB8B5}" type="pres">
      <dgm:prSet presAssocID="{9C335206-1623-430C-AA12-C7ED341D43E7}" presName="composite" presStyleCnt="0"/>
      <dgm:spPr/>
    </dgm:pt>
    <dgm:pt modelId="{14A47FD0-B4CE-41E3-9CBB-8D3209D4624D}" type="pres">
      <dgm:prSet presAssocID="{9C335206-1623-430C-AA12-C7ED341D43E7}" presName="background" presStyleLbl="node0" presStyleIdx="1" presStyleCnt="3"/>
      <dgm:spPr/>
    </dgm:pt>
    <dgm:pt modelId="{D4A56E57-50CB-4CBA-9476-D8B249C2E2C8}" type="pres">
      <dgm:prSet presAssocID="{9C335206-1623-430C-AA12-C7ED341D43E7}" presName="text" presStyleLbl="fgAcc0" presStyleIdx="1" presStyleCnt="3">
        <dgm:presLayoutVars>
          <dgm:chPref val="3"/>
        </dgm:presLayoutVars>
      </dgm:prSet>
      <dgm:spPr/>
    </dgm:pt>
    <dgm:pt modelId="{B8700E67-5F8D-46E1-9B7E-1FDE449E99AF}" type="pres">
      <dgm:prSet presAssocID="{9C335206-1623-430C-AA12-C7ED341D43E7}" presName="hierChild2" presStyleCnt="0"/>
      <dgm:spPr/>
    </dgm:pt>
    <dgm:pt modelId="{28788415-9D7F-4107-8154-20A70933107A}" type="pres">
      <dgm:prSet presAssocID="{113F57CF-D71D-4B60-B657-921262F5A1FD}" presName="hierRoot1" presStyleCnt="0"/>
      <dgm:spPr/>
    </dgm:pt>
    <dgm:pt modelId="{D07C24E4-8A21-4E96-A445-A8B819E97EF7}" type="pres">
      <dgm:prSet presAssocID="{113F57CF-D71D-4B60-B657-921262F5A1FD}" presName="composite" presStyleCnt="0"/>
      <dgm:spPr/>
    </dgm:pt>
    <dgm:pt modelId="{37F000B1-D27D-4AB5-8245-7ABB320E1963}" type="pres">
      <dgm:prSet presAssocID="{113F57CF-D71D-4B60-B657-921262F5A1FD}" presName="background" presStyleLbl="node0" presStyleIdx="2" presStyleCnt="3"/>
      <dgm:spPr/>
    </dgm:pt>
    <dgm:pt modelId="{D1B1F889-03DC-4457-A8A1-B97CB4BBE339}" type="pres">
      <dgm:prSet presAssocID="{113F57CF-D71D-4B60-B657-921262F5A1FD}" presName="text" presStyleLbl="fgAcc0" presStyleIdx="2" presStyleCnt="3">
        <dgm:presLayoutVars>
          <dgm:chPref val="3"/>
        </dgm:presLayoutVars>
      </dgm:prSet>
      <dgm:spPr/>
    </dgm:pt>
    <dgm:pt modelId="{2925813F-8084-40FA-892E-B1880A7761C0}" type="pres">
      <dgm:prSet presAssocID="{113F57CF-D71D-4B60-B657-921262F5A1FD}" presName="hierChild2" presStyleCnt="0"/>
      <dgm:spPr/>
    </dgm:pt>
  </dgm:ptLst>
  <dgm:cxnLst>
    <dgm:cxn modelId="{03C3080B-4A7F-487C-87DD-AC8FF29DE53C}" srcId="{919FA928-4E5B-45AB-BF7A-B8175B106D99}" destId="{113F57CF-D71D-4B60-B657-921262F5A1FD}" srcOrd="2" destOrd="0" parTransId="{1538C83A-C4AA-4CF4-A30D-CF8E5AB0378B}" sibTransId="{288AF360-0D7A-486B-9893-118838749312}"/>
    <dgm:cxn modelId="{4161AB77-2713-4FE7-A79F-464164664EA2}" type="presOf" srcId="{919FA928-4E5B-45AB-BF7A-B8175B106D99}" destId="{C9DBB3A6-5FF0-4E34-800A-90F8CCA0ACCE}" srcOrd="0" destOrd="0" presId="urn:microsoft.com/office/officeart/2005/8/layout/hierarchy1"/>
    <dgm:cxn modelId="{10BBB277-2E8C-47EE-912A-9BFE0B03BFC6}" srcId="{919FA928-4E5B-45AB-BF7A-B8175B106D99}" destId="{4AF0773A-238D-42B2-A94B-C69DA4C75DB2}" srcOrd="0" destOrd="0" parTransId="{A470347F-6CFB-43C9-B9BB-CA7EA5579D79}" sibTransId="{A0C769EA-F6EC-485C-9946-1C07A63E98CB}"/>
    <dgm:cxn modelId="{03071B7A-B1EF-4B41-8692-F5749CEC604C}" type="presOf" srcId="{113F57CF-D71D-4B60-B657-921262F5A1FD}" destId="{D1B1F889-03DC-4457-A8A1-B97CB4BBE339}" srcOrd="0" destOrd="0" presId="urn:microsoft.com/office/officeart/2005/8/layout/hierarchy1"/>
    <dgm:cxn modelId="{DE68F5C0-DD22-4744-B9A0-1BA83D0E977C}" type="presOf" srcId="{4AF0773A-238D-42B2-A94B-C69DA4C75DB2}" destId="{47838578-291B-483A-B575-A1F0FBA1AF2B}" srcOrd="0" destOrd="0" presId="urn:microsoft.com/office/officeart/2005/8/layout/hierarchy1"/>
    <dgm:cxn modelId="{A804F1D8-AF4D-4658-B4F5-5EE4F49467E6}" srcId="{919FA928-4E5B-45AB-BF7A-B8175B106D99}" destId="{9C335206-1623-430C-AA12-C7ED341D43E7}" srcOrd="1" destOrd="0" parTransId="{742C7FAF-E8E8-4C90-89C4-10932819FB7C}" sibTransId="{4EEC59E2-7CDE-45F1-96CD-60BDA45E5A97}"/>
    <dgm:cxn modelId="{617E4AE2-815B-4515-BC1F-3DF9016AD584}" type="presOf" srcId="{9C335206-1623-430C-AA12-C7ED341D43E7}" destId="{D4A56E57-50CB-4CBA-9476-D8B249C2E2C8}" srcOrd="0" destOrd="0" presId="urn:microsoft.com/office/officeart/2005/8/layout/hierarchy1"/>
    <dgm:cxn modelId="{4F9C6603-0D70-4DBE-8EAD-62706360CF34}" type="presParOf" srcId="{C9DBB3A6-5FF0-4E34-800A-90F8CCA0ACCE}" destId="{471E539A-A6EB-4907-BDE9-399C43851B6F}" srcOrd="0" destOrd="0" presId="urn:microsoft.com/office/officeart/2005/8/layout/hierarchy1"/>
    <dgm:cxn modelId="{F38AD509-5534-4F7A-A236-CAA06F17EC92}" type="presParOf" srcId="{471E539A-A6EB-4907-BDE9-399C43851B6F}" destId="{37C4777A-D8C9-450C-8487-3855B3FCEE6F}" srcOrd="0" destOrd="0" presId="urn:microsoft.com/office/officeart/2005/8/layout/hierarchy1"/>
    <dgm:cxn modelId="{6F873741-10DE-4350-968A-F6A146224B4B}" type="presParOf" srcId="{37C4777A-D8C9-450C-8487-3855B3FCEE6F}" destId="{AB9E877A-4B1D-4626-8617-C6FD702F1296}" srcOrd="0" destOrd="0" presId="urn:microsoft.com/office/officeart/2005/8/layout/hierarchy1"/>
    <dgm:cxn modelId="{258BCA19-B114-430B-8B80-F437DB3AF2F6}" type="presParOf" srcId="{37C4777A-D8C9-450C-8487-3855B3FCEE6F}" destId="{47838578-291B-483A-B575-A1F0FBA1AF2B}" srcOrd="1" destOrd="0" presId="urn:microsoft.com/office/officeart/2005/8/layout/hierarchy1"/>
    <dgm:cxn modelId="{2FB4731E-5FE2-4FC8-8D52-BC7D3665FA44}" type="presParOf" srcId="{471E539A-A6EB-4907-BDE9-399C43851B6F}" destId="{A3284C68-C311-4B33-A104-51CF9FB7AA4A}" srcOrd="1" destOrd="0" presId="urn:microsoft.com/office/officeart/2005/8/layout/hierarchy1"/>
    <dgm:cxn modelId="{EEFA2E71-BBDF-4600-8B3F-98166A2D2F4D}" type="presParOf" srcId="{C9DBB3A6-5FF0-4E34-800A-90F8CCA0ACCE}" destId="{DE96C0D7-213D-4FB6-854C-51E75CA4D57F}" srcOrd="1" destOrd="0" presId="urn:microsoft.com/office/officeart/2005/8/layout/hierarchy1"/>
    <dgm:cxn modelId="{367E887E-3A52-4540-851D-5B2809CF0AD5}" type="presParOf" srcId="{DE96C0D7-213D-4FB6-854C-51E75CA4D57F}" destId="{97C398ED-D036-47AC-8F22-1D44DA3EB8B5}" srcOrd="0" destOrd="0" presId="urn:microsoft.com/office/officeart/2005/8/layout/hierarchy1"/>
    <dgm:cxn modelId="{75BE876C-F5C1-425E-9803-935A8A388B92}" type="presParOf" srcId="{97C398ED-D036-47AC-8F22-1D44DA3EB8B5}" destId="{14A47FD0-B4CE-41E3-9CBB-8D3209D4624D}" srcOrd="0" destOrd="0" presId="urn:microsoft.com/office/officeart/2005/8/layout/hierarchy1"/>
    <dgm:cxn modelId="{9999F862-EBEF-4610-903E-DE2AD94A62D9}" type="presParOf" srcId="{97C398ED-D036-47AC-8F22-1D44DA3EB8B5}" destId="{D4A56E57-50CB-4CBA-9476-D8B249C2E2C8}" srcOrd="1" destOrd="0" presId="urn:microsoft.com/office/officeart/2005/8/layout/hierarchy1"/>
    <dgm:cxn modelId="{E800A60F-E445-40A3-A8E5-8143E461734A}" type="presParOf" srcId="{DE96C0D7-213D-4FB6-854C-51E75CA4D57F}" destId="{B8700E67-5F8D-46E1-9B7E-1FDE449E99AF}" srcOrd="1" destOrd="0" presId="urn:microsoft.com/office/officeart/2005/8/layout/hierarchy1"/>
    <dgm:cxn modelId="{86231BA2-F743-4A44-9836-A019CAAD586F}" type="presParOf" srcId="{C9DBB3A6-5FF0-4E34-800A-90F8CCA0ACCE}" destId="{28788415-9D7F-4107-8154-20A70933107A}" srcOrd="2" destOrd="0" presId="urn:microsoft.com/office/officeart/2005/8/layout/hierarchy1"/>
    <dgm:cxn modelId="{7CB6EF74-FF49-4342-B498-A824646D590E}" type="presParOf" srcId="{28788415-9D7F-4107-8154-20A70933107A}" destId="{D07C24E4-8A21-4E96-A445-A8B819E97EF7}" srcOrd="0" destOrd="0" presId="urn:microsoft.com/office/officeart/2005/8/layout/hierarchy1"/>
    <dgm:cxn modelId="{3FB6C265-89B8-4698-9C78-658DF1AE9EDF}" type="presParOf" srcId="{D07C24E4-8A21-4E96-A445-A8B819E97EF7}" destId="{37F000B1-D27D-4AB5-8245-7ABB320E1963}" srcOrd="0" destOrd="0" presId="urn:microsoft.com/office/officeart/2005/8/layout/hierarchy1"/>
    <dgm:cxn modelId="{4B6D8AF6-4F2C-41D9-A7E1-6670C2C59F46}" type="presParOf" srcId="{D07C24E4-8A21-4E96-A445-A8B819E97EF7}" destId="{D1B1F889-03DC-4457-A8A1-B97CB4BBE339}" srcOrd="1" destOrd="0" presId="urn:microsoft.com/office/officeart/2005/8/layout/hierarchy1"/>
    <dgm:cxn modelId="{F1E27E09-C9F0-49AE-A8C9-2A02CECF1970}" type="presParOf" srcId="{28788415-9D7F-4107-8154-20A70933107A}" destId="{2925813F-8084-40FA-892E-B1880A7761C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A60EE8-FB55-4D87-B33E-A7D8914F96DA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086D7A-CB22-41E2-B18A-39FA0EDD34A1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Premium Artisan Quality</a:t>
          </a:r>
          <a:r>
            <a:rPr lang="en-US" sz="1400" kern="1200"/>
            <a:t>: Organic, sustainably sourced coffee and baked goods.</a:t>
          </a:r>
        </a:p>
      </dsp:txBody>
      <dsp:txXfrm>
        <a:off x="417971" y="2644140"/>
        <a:ext cx="2889450" cy="720000"/>
      </dsp:txXfrm>
    </dsp:sp>
    <dsp:sp modelId="{5A33B568-6A81-4F34-BBFD-BA3FE9719085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C3981-067F-4787-8821-A0188BFEC8AD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Community Focus</a:t>
          </a:r>
          <a:r>
            <a:rPr lang="en-US" sz="1400" kern="1200"/>
            <a:t>: Cozy, welcoming atmosphere encouraging socializing and working (Kapur, 2024).</a:t>
          </a:r>
        </a:p>
      </dsp:txBody>
      <dsp:txXfrm>
        <a:off x="3813075" y="2644140"/>
        <a:ext cx="2889450" cy="720000"/>
      </dsp:txXfrm>
    </dsp:sp>
    <dsp:sp modelId="{F30A4A3E-FCB4-43F2-BC68-FCE5D229A9F9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499F6F-4BD0-48DD-86D6-AA1DD6F2D99A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Sustainability</a:t>
          </a:r>
          <a:r>
            <a:rPr lang="en-US" sz="1400" kern="1200"/>
            <a:t>: Green activities, low levels of waste, as well as biodegradable containers.</a:t>
          </a:r>
        </a:p>
      </dsp:txBody>
      <dsp:txXfrm>
        <a:off x="7208178" y="2644140"/>
        <a:ext cx="28894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126466-6E31-471E-80EB-6C3BFB6865F1}">
      <dsp:nvSpPr>
        <dsp:cNvPr id="0" name=""/>
        <dsp:cNvSpPr/>
      </dsp:nvSpPr>
      <dsp:spPr>
        <a:xfrm>
          <a:off x="2473497" y="532139"/>
          <a:ext cx="4121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21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68511" y="575645"/>
        <a:ext cx="22138" cy="4427"/>
      </dsp:txXfrm>
    </dsp:sp>
    <dsp:sp modelId="{6C685795-C961-4AD8-8451-364B70CF5BFC}">
      <dsp:nvSpPr>
        <dsp:cNvPr id="0" name=""/>
        <dsp:cNvSpPr/>
      </dsp:nvSpPr>
      <dsp:spPr>
        <a:xfrm>
          <a:off x="550225" y="337"/>
          <a:ext cx="1925071" cy="115504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330" tIns="99016" rIns="94330" bIns="9901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Political</a:t>
          </a:r>
          <a:r>
            <a:rPr lang="en-US" sz="1300" kern="1200"/>
            <a:t>: Government regulations, VAT, and sustainability laws.</a:t>
          </a:r>
        </a:p>
      </dsp:txBody>
      <dsp:txXfrm>
        <a:off x="550225" y="337"/>
        <a:ext cx="1925071" cy="1155043"/>
      </dsp:txXfrm>
    </dsp:sp>
    <dsp:sp modelId="{EFEE562C-B7DB-4CB8-842F-225445759FD7}">
      <dsp:nvSpPr>
        <dsp:cNvPr id="0" name=""/>
        <dsp:cNvSpPr/>
      </dsp:nvSpPr>
      <dsp:spPr>
        <a:xfrm>
          <a:off x="1512761" y="1153580"/>
          <a:ext cx="2367838" cy="412166"/>
        </a:xfrm>
        <a:custGeom>
          <a:avLst/>
          <a:gdLst/>
          <a:ahLst/>
          <a:cxnLst/>
          <a:rect l="0" t="0" r="0" b="0"/>
          <a:pathLst>
            <a:path>
              <a:moveTo>
                <a:pt x="2367838" y="0"/>
              </a:moveTo>
              <a:lnTo>
                <a:pt x="2367838" y="223183"/>
              </a:lnTo>
              <a:lnTo>
                <a:pt x="0" y="223183"/>
              </a:lnTo>
              <a:lnTo>
                <a:pt x="0" y="412166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36458" y="1357450"/>
        <a:ext cx="120443" cy="4427"/>
      </dsp:txXfrm>
    </dsp:sp>
    <dsp:sp modelId="{33AE8C93-00EC-4ACC-B7C9-D0978D0C6B3C}">
      <dsp:nvSpPr>
        <dsp:cNvPr id="0" name=""/>
        <dsp:cNvSpPr/>
      </dsp:nvSpPr>
      <dsp:spPr>
        <a:xfrm>
          <a:off x="2918063" y="337"/>
          <a:ext cx="1925071" cy="11550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330" tIns="99016" rIns="94330" bIns="9901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Economic</a:t>
          </a:r>
          <a:r>
            <a:rPr lang="en-US" sz="1300" kern="1200"/>
            <a:t>: Consumer spending fluctuations and cost inflation.</a:t>
          </a:r>
        </a:p>
      </dsp:txBody>
      <dsp:txXfrm>
        <a:off x="2918063" y="337"/>
        <a:ext cx="1925071" cy="1155043"/>
      </dsp:txXfrm>
    </dsp:sp>
    <dsp:sp modelId="{63A0ABD4-1904-4BB2-B52F-E7AF907867D8}">
      <dsp:nvSpPr>
        <dsp:cNvPr id="0" name=""/>
        <dsp:cNvSpPr/>
      </dsp:nvSpPr>
      <dsp:spPr>
        <a:xfrm>
          <a:off x="2473497" y="2129949"/>
          <a:ext cx="4121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2166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68511" y="2173455"/>
        <a:ext cx="22138" cy="4427"/>
      </dsp:txXfrm>
    </dsp:sp>
    <dsp:sp modelId="{EF654EAE-EF00-4C2F-8D90-19A4007B0AF8}">
      <dsp:nvSpPr>
        <dsp:cNvPr id="0" name=""/>
        <dsp:cNvSpPr/>
      </dsp:nvSpPr>
      <dsp:spPr>
        <a:xfrm>
          <a:off x="550225" y="1598147"/>
          <a:ext cx="1925071" cy="115504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330" tIns="99016" rIns="94330" bIns="9901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Social</a:t>
          </a:r>
          <a:r>
            <a:rPr lang="en-US" sz="1300" kern="1200"/>
            <a:t>: Growing demand for organic, sustainable products.</a:t>
          </a:r>
        </a:p>
      </dsp:txBody>
      <dsp:txXfrm>
        <a:off x="550225" y="1598147"/>
        <a:ext cx="1925071" cy="1155043"/>
      </dsp:txXfrm>
    </dsp:sp>
    <dsp:sp modelId="{4D23378B-3CD3-494C-BDBD-880195123FA9}">
      <dsp:nvSpPr>
        <dsp:cNvPr id="0" name=""/>
        <dsp:cNvSpPr/>
      </dsp:nvSpPr>
      <dsp:spPr>
        <a:xfrm>
          <a:off x="1512761" y="2751390"/>
          <a:ext cx="2367838" cy="412166"/>
        </a:xfrm>
        <a:custGeom>
          <a:avLst/>
          <a:gdLst/>
          <a:ahLst/>
          <a:cxnLst/>
          <a:rect l="0" t="0" r="0" b="0"/>
          <a:pathLst>
            <a:path>
              <a:moveTo>
                <a:pt x="2367838" y="0"/>
              </a:moveTo>
              <a:lnTo>
                <a:pt x="2367838" y="223183"/>
              </a:lnTo>
              <a:lnTo>
                <a:pt x="0" y="223183"/>
              </a:lnTo>
              <a:lnTo>
                <a:pt x="0" y="41216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36458" y="2955259"/>
        <a:ext cx="120443" cy="4427"/>
      </dsp:txXfrm>
    </dsp:sp>
    <dsp:sp modelId="{67D5DEC5-8048-4650-97F2-BF0EAC1DBB5C}">
      <dsp:nvSpPr>
        <dsp:cNvPr id="0" name=""/>
        <dsp:cNvSpPr/>
      </dsp:nvSpPr>
      <dsp:spPr>
        <a:xfrm>
          <a:off x="2918063" y="1598147"/>
          <a:ext cx="1925071" cy="115504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330" tIns="99016" rIns="94330" bIns="9901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Technological</a:t>
          </a:r>
          <a:r>
            <a:rPr lang="en-US" sz="1300" kern="1200"/>
            <a:t>: Mobile apps and social media engagement for brand awareness (Tarabieh, 2022).</a:t>
          </a:r>
        </a:p>
      </dsp:txBody>
      <dsp:txXfrm>
        <a:off x="2918063" y="1598147"/>
        <a:ext cx="1925071" cy="1155043"/>
      </dsp:txXfrm>
    </dsp:sp>
    <dsp:sp modelId="{79F1CB67-D2E0-42AA-99CB-ECF04B3D7DFC}">
      <dsp:nvSpPr>
        <dsp:cNvPr id="0" name=""/>
        <dsp:cNvSpPr/>
      </dsp:nvSpPr>
      <dsp:spPr>
        <a:xfrm>
          <a:off x="2473497" y="3727758"/>
          <a:ext cx="4121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2166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68511" y="3771264"/>
        <a:ext cx="22138" cy="4427"/>
      </dsp:txXfrm>
    </dsp:sp>
    <dsp:sp modelId="{FFFBCC76-87AB-4708-8A07-A635F85D0D3C}">
      <dsp:nvSpPr>
        <dsp:cNvPr id="0" name=""/>
        <dsp:cNvSpPr/>
      </dsp:nvSpPr>
      <dsp:spPr>
        <a:xfrm>
          <a:off x="550225" y="3195957"/>
          <a:ext cx="1925071" cy="115504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330" tIns="99016" rIns="94330" bIns="9901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Environmental</a:t>
          </a:r>
          <a:r>
            <a:rPr lang="en-US" sz="1300" kern="1200"/>
            <a:t>: Emphasis on waste reduction and sustainable sourcing.</a:t>
          </a:r>
        </a:p>
      </dsp:txBody>
      <dsp:txXfrm>
        <a:off x="550225" y="3195957"/>
        <a:ext cx="1925071" cy="1155043"/>
      </dsp:txXfrm>
    </dsp:sp>
    <dsp:sp modelId="{19E9C614-DB9F-40E0-998A-3273C83AF5C3}">
      <dsp:nvSpPr>
        <dsp:cNvPr id="0" name=""/>
        <dsp:cNvSpPr/>
      </dsp:nvSpPr>
      <dsp:spPr>
        <a:xfrm>
          <a:off x="2918063" y="3195957"/>
          <a:ext cx="1925071" cy="115504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330" tIns="99016" rIns="94330" bIns="9901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Legal</a:t>
          </a:r>
          <a:r>
            <a:rPr lang="en-US" sz="1300" kern="1200"/>
            <a:t>: Compliance with food safety, health, and employment laws.</a:t>
          </a:r>
        </a:p>
      </dsp:txBody>
      <dsp:txXfrm>
        <a:off x="2918063" y="3195957"/>
        <a:ext cx="1925071" cy="11550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748891-3A15-4E83-A3ED-6CC9C3DFF025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465235-0CD2-4502-9C1D-6F51C09CA705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F75BD0-00B3-4DA9-A456-A3A56FCCC3A0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Strengths</a:t>
          </a:r>
          <a:r>
            <a:rPr lang="en-US" sz="1100" kern="1200"/>
            <a:t>: High-quality products, strong brand, community focus.</a:t>
          </a:r>
        </a:p>
      </dsp:txBody>
      <dsp:txXfrm>
        <a:off x="569079" y="2644614"/>
        <a:ext cx="2072362" cy="720000"/>
      </dsp:txXfrm>
    </dsp:sp>
    <dsp:sp modelId="{E2553980-9562-48F6-8A46-11DE12E62EF5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5BE956-7140-4323-8470-8110BDAB8E6D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979FF-E349-462B-A0F1-48B237A67185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Weaknesses</a:t>
          </a:r>
          <a:r>
            <a:rPr lang="en-US" sz="1100" kern="1200"/>
            <a:t>: High initial investment, dependence on local foot traffic (Dobler, Vani and Dam, 2021).</a:t>
          </a:r>
        </a:p>
      </dsp:txBody>
      <dsp:txXfrm>
        <a:off x="3004105" y="2644614"/>
        <a:ext cx="2072362" cy="720000"/>
      </dsp:txXfrm>
    </dsp:sp>
    <dsp:sp modelId="{7F00B2A9-45BC-401A-A9AE-182B35024E67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DE802E-78CC-4BFA-A145-CB7A0DC635B2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87AAD-57BA-4E41-92AF-7691E85ADCDF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Opportunities</a:t>
          </a:r>
          <a:r>
            <a:rPr lang="en-US" sz="1100" kern="1200"/>
            <a:t>: Expansion into new locations, growing organic trend.</a:t>
          </a:r>
        </a:p>
      </dsp:txBody>
      <dsp:txXfrm>
        <a:off x="5439131" y="2644614"/>
        <a:ext cx="2072362" cy="720000"/>
      </dsp:txXfrm>
    </dsp:sp>
    <dsp:sp modelId="{F067EB48-CE49-414D-9D54-73128465C58A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2C605D-5E9A-4D2C-9484-F2AD0153AD38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03E67-5DB4-4872-867B-89B790FC3EF3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Threats</a:t>
          </a:r>
          <a:r>
            <a:rPr lang="en-US" sz="1100" kern="1200"/>
            <a:t>: Intense competition, economic downturns, rising costs.</a:t>
          </a:r>
        </a:p>
      </dsp:txBody>
      <dsp:txXfrm>
        <a:off x="7874157" y="2644614"/>
        <a:ext cx="2072362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9E877A-4B1D-4626-8617-C6FD702F1296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838578-291B-483A-B575-A1F0FBA1AF2B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Social Media</a:t>
          </a:r>
          <a:r>
            <a:rPr lang="en-US" sz="2200" kern="1200"/>
            <a:t>: Instagram, Facebook for brand awareness and engagement.</a:t>
          </a:r>
        </a:p>
      </dsp:txBody>
      <dsp:txXfrm>
        <a:off x="378614" y="886531"/>
        <a:ext cx="2810360" cy="1744948"/>
      </dsp:txXfrm>
    </dsp:sp>
    <dsp:sp modelId="{14A47FD0-B4CE-41E3-9CBB-8D3209D4624D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A56E57-50CB-4CBA-9476-D8B249C2E2C8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Loyalty Program</a:t>
          </a:r>
          <a:r>
            <a:rPr lang="en-US" sz="2200" kern="1200"/>
            <a:t>: Discounts and rewards for repeat customers.</a:t>
          </a:r>
        </a:p>
      </dsp:txBody>
      <dsp:txXfrm>
        <a:off x="3946203" y="886531"/>
        <a:ext cx="2810360" cy="1744948"/>
      </dsp:txXfrm>
    </dsp:sp>
    <dsp:sp modelId="{37F000B1-D27D-4AB5-8245-7ABB320E1963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B1F889-03DC-4457-A8A1-B97CB4BBE339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Local Partnerships</a:t>
          </a:r>
          <a:r>
            <a:rPr lang="en-US" sz="2200" kern="1200"/>
            <a:t>: Collaborations with local businesses for cross-promotion (Kennedy, 2025).</a:t>
          </a:r>
        </a:p>
      </dsp:txBody>
      <dsp:txXfrm>
        <a:off x="7513791" y="886531"/>
        <a:ext cx="2810360" cy="1744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pin/209487820140828369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4D719-0CCB-21F3-09DF-511B409E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212574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Entrepreneurship</a:t>
            </a:r>
            <a:br>
              <a:rPr lang="en-GB" sz="4000" dirty="0"/>
            </a:br>
            <a:r>
              <a:rPr lang="en-GB" sz="4000" dirty="0"/>
              <a:t>Assessment Task 2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C6D2A6C-8BBE-D51E-E41F-8F59E33FEB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83188" y="685800"/>
            <a:ext cx="6172200" cy="459187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610ED5-C56A-9440-A7C7-4D9F1E2AA5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7078" y="2594114"/>
            <a:ext cx="4532244" cy="3095970"/>
          </a:xfrm>
        </p:spPr>
        <p:txBody>
          <a:bodyPr/>
          <a:lstStyle/>
          <a:p>
            <a:endParaRPr lang="en-GB" dirty="0"/>
          </a:p>
          <a:p>
            <a:r>
              <a:rPr lang="en-GB" sz="2400" dirty="0"/>
              <a:t>Module Number: LCBB5013</a:t>
            </a:r>
          </a:p>
          <a:p>
            <a:r>
              <a:rPr lang="en-GB" sz="2400" dirty="0"/>
              <a:t>Student Name: Adrian Mocanu</a:t>
            </a:r>
          </a:p>
          <a:p>
            <a:r>
              <a:rPr lang="en-GB" sz="2400" dirty="0"/>
              <a:t>Student ID: 2243469</a:t>
            </a:r>
          </a:p>
          <a:p>
            <a:r>
              <a:rPr lang="en-GB" sz="2400" dirty="0"/>
              <a:t>Lecturer Name: Zainab Atta</a:t>
            </a:r>
          </a:p>
        </p:txBody>
      </p:sp>
    </p:spTree>
    <p:extLst>
      <p:ext uri="{BB962C8B-B14F-4D97-AF65-F5344CB8AC3E}">
        <p14:creationId xmlns:p14="http://schemas.microsoft.com/office/powerpoint/2010/main" val="22742859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rson writing on a notepad">
            <a:extLst>
              <a:ext uri="{FF2B5EF4-FFF2-40B4-BE49-F238E27FC236}">
                <a16:creationId xmlns:a16="http://schemas.microsoft.com/office/drawing/2014/main" id="{C3E3EDB5-A7F4-48CC-8A24-0C0E9544A2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97" r="10" b="8627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862708" cy="4468405"/>
          </a:xfrm>
          <a:noFill/>
        </p:spPr>
        <p:txBody>
          <a:bodyPr>
            <a:normAutofit/>
          </a:bodyPr>
          <a:lstStyle/>
          <a:p>
            <a:pPr algn="l"/>
            <a:r>
              <a:rPr lang="en-US" sz="4400" dirty="0">
                <a:ea typeface="+mj-lt"/>
                <a:cs typeface="+mj-lt"/>
              </a:rPr>
              <a:t>Business Plan Presentation: The AM Company Ltd 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F95F4C-673A-920C-75F4-9D33DB5C8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Introduction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D52FA-8B89-D2AD-F723-C94A60B4A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 dirty="0">
                <a:ea typeface="+mn-lt"/>
                <a:cs typeface="+mn-lt"/>
              </a:rPr>
              <a:t>Business Name</a:t>
            </a:r>
            <a:r>
              <a:rPr lang="en-US" sz="2000" dirty="0">
                <a:ea typeface="+mn-lt"/>
                <a:cs typeface="+mn-lt"/>
              </a:rPr>
              <a:t>: AM Company Ltd</a:t>
            </a:r>
            <a:endParaRPr lang="en-US" sz="2000" dirty="0"/>
          </a:p>
          <a:p>
            <a:r>
              <a:rPr lang="en-US" sz="2000" b="1" dirty="0">
                <a:ea typeface="+mn-lt"/>
                <a:cs typeface="+mn-lt"/>
              </a:rPr>
              <a:t>Business Type</a:t>
            </a:r>
            <a:r>
              <a:rPr lang="en-US" sz="2000" dirty="0">
                <a:ea typeface="+mn-lt"/>
                <a:cs typeface="+mn-lt"/>
              </a:rPr>
              <a:t>: Premium Coffee and Bakery</a:t>
            </a:r>
            <a:endParaRPr lang="en-US" sz="2000" dirty="0"/>
          </a:p>
          <a:p>
            <a:r>
              <a:rPr lang="en-US" sz="2000" b="1" dirty="0">
                <a:ea typeface="+mn-lt"/>
                <a:cs typeface="+mn-lt"/>
              </a:rPr>
              <a:t>Mission</a:t>
            </a:r>
            <a:r>
              <a:rPr lang="en-US" sz="2000" dirty="0">
                <a:ea typeface="+mn-lt"/>
                <a:cs typeface="+mn-lt"/>
              </a:rPr>
              <a:t>: To provide high-quality coffee and freshly baked goods in a community-focused, sustainable environment.</a:t>
            </a:r>
            <a:endParaRPr lang="en-US" sz="2000" dirty="0"/>
          </a:p>
          <a:p>
            <a:r>
              <a:rPr lang="en-US" sz="2000" b="1" dirty="0">
                <a:ea typeface="+mn-lt"/>
                <a:cs typeface="+mn-lt"/>
              </a:rPr>
              <a:t>Vision</a:t>
            </a:r>
            <a:r>
              <a:rPr lang="en-US" sz="2000" dirty="0">
                <a:ea typeface="+mn-lt"/>
                <a:cs typeface="+mn-lt"/>
              </a:rPr>
              <a:t>: In order to spread over the UK, providing high-quality coffee and gourmet dishes in the cities and areas of significant flow.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5" name="Picture 4" descr="Coffee and a croissant">
            <a:extLst>
              <a:ext uri="{FF2B5EF4-FFF2-40B4-BE49-F238E27FC236}">
                <a16:creationId xmlns:a16="http://schemas.microsoft.com/office/drawing/2014/main" id="{9C28C731-843B-1C75-5A1A-B6392D0ECD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25" r="26379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733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94E6C-1428-301E-46A2-704E889F9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>
                <a:ea typeface="+mj-lt"/>
                <a:cs typeface="+mj-lt"/>
              </a:rPr>
              <a:t>Products &amp; Services</a:t>
            </a:r>
          </a:p>
        </p:txBody>
      </p:sp>
      <p:pic>
        <p:nvPicPr>
          <p:cNvPr id="5" name="Picture 4" descr="Tray of takeaway coffees">
            <a:extLst>
              <a:ext uri="{FF2B5EF4-FFF2-40B4-BE49-F238E27FC236}">
                <a16:creationId xmlns:a16="http://schemas.microsoft.com/office/drawing/2014/main" id="{A588C325-3D39-C637-E392-15A94A7A59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36" r="27200" b="-3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7B706-BA64-5192-E83F-B524BFC13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b="1">
                <a:ea typeface="+mn-lt"/>
                <a:cs typeface="+mn-lt"/>
              </a:rPr>
              <a:t>Coffee</a:t>
            </a:r>
            <a:r>
              <a:rPr lang="en-US" sz="2000">
                <a:ea typeface="+mn-lt"/>
                <a:cs typeface="+mn-lt"/>
              </a:rPr>
              <a:t>: Specialty espresso drinks, filter coffee, and cold brews.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Baked Goods</a:t>
            </a:r>
            <a:r>
              <a:rPr lang="en-US" sz="2000">
                <a:ea typeface="+mn-lt"/>
                <a:cs typeface="+mn-lt"/>
              </a:rPr>
              <a:t>: Artisan breads, cakes, pastries, and savory items (Lahne, and Trubek, 2024).</a:t>
            </a:r>
          </a:p>
          <a:p>
            <a:r>
              <a:rPr lang="en-US" sz="2000" b="1">
                <a:ea typeface="+mn-lt"/>
                <a:cs typeface="+mn-lt"/>
              </a:rPr>
              <a:t>Additional Services</a:t>
            </a:r>
            <a:r>
              <a:rPr lang="en-US" sz="2000">
                <a:ea typeface="+mn-lt"/>
                <a:cs typeface="+mn-lt"/>
              </a:rPr>
              <a:t>:</a:t>
            </a:r>
            <a:endParaRPr lang="en-US" sz="2000"/>
          </a:p>
          <a:p>
            <a:pPr lvl="1"/>
            <a:r>
              <a:rPr lang="en-US" sz="2000">
                <a:ea typeface="+mn-lt"/>
                <a:cs typeface="+mn-lt"/>
              </a:rPr>
              <a:t>Dine-in, takeaway, and delivery.</a:t>
            </a:r>
            <a:endParaRPr lang="en-US" sz="2000"/>
          </a:p>
          <a:p>
            <a:pPr lvl="1"/>
            <a:r>
              <a:rPr lang="en-US" sz="2000">
                <a:ea typeface="+mn-lt"/>
                <a:cs typeface="+mn-lt"/>
              </a:rPr>
              <a:t>Catering for events and office meetings.</a:t>
            </a:r>
            <a:endParaRPr lang="en-US" sz="2000"/>
          </a:p>
          <a:p>
            <a:pPr lvl="1"/>
            <a:r>
              <a:rPr lang="en-US" sz="2000">
                <a:ea typeface="+mn-lt"/>
                <a:cs typeface="+mn-lt"/>
              </a:rPr>
              <a:t>Branded merchandise.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939005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C1B31-4067-C852-3E42-4F86A5BA1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Unique Selling Proposition (USP)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32719E-8BA7-A745-7F8F-5E8506EFD7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2317402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6456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0D800E-D256-D468-6546-C64276340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 dirty="0">
                <a:ea typeface="+mj-lt"/>
                <a:cs typeface="+mj-lt"/>
              </a:rPr>
              <a:t>PESTEL Analysis Key Findings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AE052B-1C14-DD79-46B6-13E7E1219C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2" r="39871" b="-13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CFF137-CDB7-8CB5-64DE-05C9DC3FD6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7698441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83619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6A5FEB-0FFD-181B-9F0C-FBEDBF1D6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SWOT Analysis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A096C7-D477-F4C3-1014-FB53F20834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156677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8552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ffee beans">
            <a:extLst>
              <a:ext uri="{FF2B5EF4-FFF2-40B4-BE49-F238E27FC236}">
                <a16:creationId xmlns:a16="http://schemas.microsoft.com/office/drawing/2014/main" id="{65D06E56-5563-7251-79DA-3EF4D84A13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62" r="23257" b="-4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534E4D-425A-597F-C463-C77403BED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Porter’s Five Forces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B918A-FF90-3FD5-8369-350BEFA3B4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 b="1">
                <a:ea typeface="+mn-lt"/>
                <a:cs typeface="+mn-lt"/>
              </a:rPr>
              <a:t>Threat of New Entrants</a:t>
            </a:r>
            <a:r>
              <a:rPr lang="en-US" sz="1900">
                <a:ea typeface="+mn-lt"/>
                <a:cs typeface="+mn-lt"/>
              </a:rPr>
              <a:t>: Moderate to high, competitive market.</a:t>
            </a:r>
            <a:endParaRPr lang="en-US" sz="1900"/>
          </a:p>
          <a:p>
            <a:r>
              <a:rPr lang="en-US" sz="1900" b="1">
                <a:ea typeface="+mn-lt"/>
                <a:cs typeface="+mn-lt"/>
              </a:rPr>
              <a:t>Bargaining Power of Suppliers</a:t>
            </a:r>
            <a:r>
              <a:rPr lang="en-US" sz="1900">
                <a:ea typeface="+mn-lt"/>
                <a:cs typeface="+mn-lt"/>
              </a:rPr>
              <a:t>: Moderate, premium suppliers for quality ingredients.</a:t>
            </a:r>
            <a:endParaRPr lang="en-US" sz="1900"/>
          </a:p>
          <a:p>
            <a:r>
              <a:rPr lang="en-US" sz="1900" b="1">
                <a:ea typeface="+mn-lt"/>
                <a:cs typeface="+mn-lt"/>
              </a:rPr>
              <a:t>Bargaining Power of Consumers</a:t>
            </a:r>
            <a:r>
              <a:rPr lang="en-US" sz="1900">
                <a:ea typeface="+mn-lt"/>
                <a:cs typeface="+mn-lt"/>
              </a:rPr>
              <a:t>: High, customers have multiple options.</a:t>
            </a:r>
            <a:endParaRPr lang="en-US" sz="1900"/>
          </a:p>
          <a:p>
            <a:r>
              <a:rPr lang="en-US" sz="1900" b="1">
                <a:ea typeface="+mn-lt"/>
                <a:cs typeface="+mn-lt"/>
              </a:rPr>
              <a:t>Threat of Substitutes</a:t>
            </a:r>
            <a:r>
              <a:rPr lang="en-US" sz="1900">
                <a:ea typeface="+mn-lt"/>
                <a:cs typeface="+mn-lt"/>
              </a:rPr>
              <a:t>: Moderate, competition from chains and local cafes.</a:t>
            </a:r>
            <a:endParaRPr lang="en-US" sz="1900"/>
          </a:p>
          <a:p>
            <a:r>
              <a:rPr lang="en-US" sz="1900" b="1">
                <a:ea typeface="+mn-lt"/>
                <a:cs typeface="+mn-lt"/>
              </a:rPr>
              <a:t>Industry Rivalry</a:t>
            </a:r>
            <a:r>
              <a:rPr lang="en-US" sz="1900">
                <a:ea typeface="+mn-lt"/>
                <a:cs typeface="+mn-lt"/>
              </a:rPr>
              <a:t>: High, with competition from large coffee chains and independent cafes (Maspul, 2024).</a:t>
            </a:r>
            <a:endParaRPr lang="en-US" sz="1900"/>
          </a:p>
          <a:p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3880000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DA5D90-7206-572B-A9B3-12D41BCDD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>
                <a:ea typeface="+mj-lt"/>
                <a:cs typeface="+mj-lt"/>
              </a:rPr>
              <a:t>Marketing Strategy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1683C4-7132-A444-A3E3-21A0D0E50F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081506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2775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4BF502-8015-B9FB-C947-5C6B8670A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Financial Forecast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20F70-7411-77E2-E3F1-5C12605EF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>
                <a:ea typeface="+mn-lt"/>
                <a:cs typeface="+mn-lt"/>
              </a:rPr>
              <a:t>Initial Investment</a:t>
            </a:r>
            <a:r>
              <a:rPr lang="en-US" sz="2000">
                <a:ea typeface="+mn-lt"/>
                <a:cs typeface="+mn-lt"/>
              </a:rPr>
              <a:t>: £250,000 (equipment, marketing, staffing, working capital).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Projected Income</a:t>
            </a:r>
            <a:r>
              <a:rPr lang="en-US" sz="2000">
                <a:ea typeface="+mn-lt"/>
                <a:cs typeface="+mn-lt"/>
              </a:rPr>
              <a:t>: Coffee and baked goods sales.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Profitability</a:t>
            </a:r>
            <a:r>
              <a:rPr lang="en-US" sz="2000">
                <a:ea typeface="+mn-lt"/>
                <a:cs typeface="+mn-lt"/>
              </a:rPr>
              <a:t>: Break-even expected by end of Year 1.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Cost Structure</a:t>
            </a:r>
            <a:r>
              <a:rPr lang="en-US" sz="2000">
                <a:ea typeface="+mn-lt"/>
                <a:cs typeface="+mn-lt"/>
              </a:rPr>
              <a:t>: Rent, wages, ingredients, marketing, utilities.</a:t>
            </a:r>
            <a:endParaRPr lang="en-US" sz="2000"/>
          </a:p>
          <a:p>
            <a:endParaRPr lang="en-US" sz="200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622C2D96-333B-2CEC-E1C7-EC5C44123F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98" r="22501" b="8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840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29EF7-FE58-F106-65B1-84A163EB3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>
                <a:ea typeface="+mj-lt"/>
                <a:cs typeface="+mj-lt"/>
              </a:rPr>
              <a:t>Conclusion</a:t>
            </a:r>
          </a:p>
        </p:txBody>
      </p:sp>
      <p:pic>
        <p:nvPicPr>
          <p:cNvPr id="5" name="Picture 4" descr="Close-up of a coffee cup on a table">
            <a:extLst>
              <a:ext uri="{FF2B5EF4-FFF2-40B4-BE49-F238E27FC236}">
                <a16:creationId xmlns:a16="http://schemas.microsoft.com/office/drawing/2014/main" id="{E7666E7D-B2E5-96F8-6FB1-F1F52EB31B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128" r="11808" b="-3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A665B-1EA9-EE12-1D2A-DCD0E3A8D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b="1">
                <a:ea typeface="+mn-lt"/>
                <a:cs typeface="+mn-lt"/>
              </a:rPr>
              <a:t>Growth Potential</a:t>
            </a:r>
            <a:r>
              <a:rPr lang="en-US" sz="2000">
                <a:ea typeface="+mn-lt"/>
                <a:cs typeface="+mn-lt"/>
              </a:rPr>
              <a:t>: Expanding to multiple locations and franchise model.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Sustainability Commitment</a:t>
            </a:r>
            <a:r>
              <a:rPr lang="en-US" sz="2000">
                <a:ea typeface="+mn-lt"/>
                <a:cs typeface="+mn-lt"/>
              </a:rPr>
              <a:t>: Strong focus on organic and locally sourced products.</a:t>
            </a:r>
            <a:endParaRPr lang="en-US" sz="2000"/>
          </a:p>
          <a:p>
            <a:r>
              <a:rPr lang="en-US" sz="2000" b="1">
                <a:ea typeface="+mn-lt"/>
                <a:cs typeface="+mn-lt"/>
              </a:rPr>
              <a:t>Future Goals</a:t>
            </a:r>
            <a:r>
              <a:rPr lang="en-US" sz="2000">
                <a:ea typeface="+mn-lt"/>
                <a:cs typeface="+mn-lt"/>
              </a:rPr>
              <a:t>: Building a loyal customer base and becoming a staple in urban coffee culture.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093505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F8508-B47F-9257-C4C2-4CF2DF2BB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BD941-A043-61F8-B8E6-3E5ED87FF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algn="just"/>
            <a:r>
              <a:rPr lang="en-US">
                <a:ea typeface="+mn-lt"/>
                <a:cs typeface="+mn-lt"/>
              </a:rPr>
              <a:t>Dobler, G., Vani, J. and Dam, T.T.L. (2021). Patterns of urban foot traffic dynamics. Computers, Environment and Urban Systems, 89, p.101674.</a:t>
            </a:r>
            <a:endParaRPr lang="en-US"/>
          </a:p>
          <a:p>
            <a:pPr algn="just"/>
            <a:r>
              <a:rPr lang="en-US">
                <a:ea typeface="+mn-lt"/>
                <a:cs typeface="+mn-lt"/>
              </a:rPr>
              <a:t>Kapur, R. (2024). Promoting Social Relations and Sociable Atmosphere: Essential in Leading to Progression of Human Resources and Organizations. The Journal of Social Sciences Studies and Research, 4(03), pp.118-124.</a:t>
            </a:r>
            <a:endParaRPr lang="en-US"/>
          </a:p>
          <a:p>
            <a:pPr algn="just"/>
            <a:r>
              <a:rPr lang="en-US">
                <a:ea typeface="+mn-lt"/>
                <a:cs typeface="+mn-lt"/>
              </a:rPr>
              <a:t>Kennedy, E.D. (2025). Leveraging marquee businesses and community events in entrepreneurial community development. Journal of Business Venturing Insights, 23, p.e00524.</a:t>
            </a:r>
            <a:endParaRPr lang="en-US"/>
          </a:p>
          <a:p>
            <a:pPr algn="just"/>
            <a:r>
              <a:rPr lang="en-US">
                <a:ea typeface="+mn-lt"/>
                <a:cs typeface="+mn-lt"/>
              </a:rPr>
              <a:t>Lahne, J. and </a:t>
            </a:r>
            <a:r>
              <a:rPr lang="en-US" err="1">
                <a:ea typeface="+mn-lt"/>
                <a:cs typeface="+mn-lt"/>
              </a:rPr>
              <a:t>Trubek</a:t>
            </a:r>
            <a:r>
              <a:rPr lang="en-US">
                <a:ea typeface="+mn-lt"/>
                <a:cs typeface="+mn-lt"/>
              </a:rPr>
              <a:t>, A. (2024). Traditional, Artisan, and Craft Foods and Drinks.</a:t>
            </a:r>
            <a:endParaRPr lang="en-US"/>
          </a:p>
          <a:p>
            <a:pPr algn="just"/>
            <a:r>
              <a:rPr lang="en-US" err="1">
                <a:ea typeface="+mn-lt"/>
                <a:cs typeface="+mn-lt"/>
              </a:rPr>
              <a:t>Maspul</a:t>
            </a:r>
            <a:r>
              <a:rPr lang="en-US">
                <a:ea typeface="+mn-lt"/>
                <a:cs typeface="+mn-lt"/>
              </a:rPr>
              <a:t>, K.A. (2024). Coffee Culture Clash: Discovering Market Dynamics and Competition in Buraydah's Specialty Coffee. </a:t>
            </a:r>
            <a:r>
              <a:rPr lang="en-US" err="1">
                <a:ea typeface="+mn-lt"/>
                <a:cs typeface="+mn-lt"/>
              </a:rPr>
              <a:t>Jurnal</a:t>
            </a:r>
            <a:r>
              <a:rPr lang="en-US">
                <a:ea typeface="+mn-lt"/>
                <a:cs typeface="+mn-lt"/>
              </a:rPr>
              <a:t> Ekonomi </a:t>
            </a:r>
            <a:r>
              <a:rPr lang="en-US" err="1">
                <a:ea typeface="+mn-lt"/>
                <a:cs typeface="+mn-lt"/>
              </a:rPr>
              <a:t>Manajemen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Bisnis</a:t>
            </a:r>
            <a:r>
              <a:rPr lang="en-US">
                <a:ea typeface="+mn-lt"/>
                <a:cs typeface="+mn-lt"/>
              </a:rPr>
              <a:t> dan </a:t>
            </a:r>
            <a:r>
              <a:rPr lang="en-US" err="1">
                <a:ea typeface="+mn-lt"/>
                <a:cs typeface="+mn-lt"/>
              </a:rPr>
              <a:t>Akuntansi</a:t>
            </a:r>
            <a:r>
              <a:rPr lang="en-US">
                <a:ea typeface="+mn-lt"/>
                <a:cs typeface="+mn-lt"/>
              </a:rPr>
              <a:t>, 1(1), pp.36-46.</a:t>
            </a:r>
            <a:endParaRPr lang="en-US"/>
          </a:p>
          <a:p>
            <a:pPr algn="just"/>
            <a:r>
              <a:rPr lang="en-US" err="1">
                <a:ea typeface="+mn-lt"/>
                <a:cs typeface="+mn-lt"/>
              </a:rPr>
              <a:t>Tarabieh</a:t>
            </a:r>
            <a:r>
              <a:rPr lang="en-US">
                <a:ea typeface="+mn-lt"/>
                <a:cs typeface="+mn-lt"/>
              </a:rPr>
              <a:t>, S.M.A. (2022). The impact of social-media marketing activities on consumers’ loyalty intentions: The mediating roles of brand awareness, consumer brand engagement and brand image. Jordan Journal of Business Administration, 18(4).</a:t>
            </a:r>
            <a:endParaRPr lang="en-US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844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33</TotalTime>
  <Words>739</Words>
  <Application>Microsoft Office PowerPoint</Application>
  <PresentationFormat>Widescreen</PresentationFormat>
  <Paragraphs>61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Entrepreneurship Assessment Task 2</vt:lpstr>
      <vt:lpstr>Business Plan Presentation: The AM Company Ltd </vt:lpstr>
      <vt:lpstr>Introduction</vt:lpstr>
      <vt:lpstr>Products &amp; Services</vt:lpstr>
      <vt:lpstr>Unique Selling Proposition (USP)</vt:lpstr>
      <vt:lpstr>PESTEL Analysis Key Findings</vt:lpstr>
      <vt:lpstr>SWOT Analysis</vt:lpstr>
      <vt:lpstr>Porter’s Five Forces</vt:lpstr>
      <vt:lpstr>Marketing Strategy</vt:lpstr>
      <vt:lpstr>Financial Forecast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 Presentation: The AM Company Ltd</dc:title>
  <dc:creator>Adrian</dc:creator>
  <cp:lastModifiedBy>ADRIAN MOCANU</cp:lastModifiedBy>
  <cp:revision>34</cp:revision>
  <dcterms:created xsi:type="dcterms:W3CDTF">2025-11-05T12:19:23Z</dcterms:created>
  <dcterms:modified xsi:type="dcterms:W3CDTF">2025-11-28T16:10:09Z</dcterms:modified>
</cp:coreProperties>
</file>