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7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1" d="100"/>
          <a:sy n="101" d="100"/>
        </p:scale>
        <p:origin x="922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BFE5D5-BB58-4BFB-88EE-A553EB151BD6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0BD9DC4-1B96-487A-A04E-FE7D1007EBE8}">
      <dgm:prSet/>
      <dgm:spPr/>
      <dgm:t>
        <a:bodyPr/>
        <a:lstStyle/>
        <a:p>
          <a:r>
            <a:rPr lang="en-GB" b="1"/>
            <a:t>Aim &amp; Objectives</a:t>
          </a:r>
          <a:endParaRPr lang="en-US"/>
        </a:p>
      </dgm:t>
    </dgm:pt>
    <dgm:pt modelId="{E7FEA1E2-0A0B-4AC8-AB53-EF8DF16A50F9}" type="parTrans" cxnId="{B8C2449F-0AAC-4391-974B-3066ED118D25}">
      <dgm:prSet/>
      <dgm:spPr/>
      <dgm:t>
        <a:bodyPr/>
        <a:lstStyle/>
        <a:p>
          <a:endParaRPr lang="en-US"/>
        </a:p>
      </dgm:t>
    </dgm:pt>
    <dgm:pt modelId="{6418DA57-C239-438B-84F5-4F87598491AD}" type="sibTrans" cxnId="{B8C2449F-0AAC-4391-974B-3066ED118D25}">
      <dgm:prSet/>
      <dgm:spPr/>
      <dgm:t>
        <a:bodyPr/>
        <a:lstStyle/>
        <a:p>
          <a:endParaRPr lang="en-US"/>
        </a:p>
      </dgm:t>
    </dgm:pt>
    <dgm:pt modelId="{13714A89-DE2B-42A3-AAE5-1C161EF20E01}">
      <dgm:prSet/>
      <dgm:spPr/>
      <dgm:t>
        <a:bodyPr/>
        <a:lstStyle/>
        <a:p>
          <a:r>
            <a:rPr lang="en-US" b="1"/>
            <a:t>Aim: </a:t>
          </a:r>
          <a:endParaRPr lang="en-US"/>
        </a:p>
      </dgm:t>
    </dgm:pt>
    <dgm:pt modelId="{E281D027-6268-4CCF-9810-4D22E5AC381C}" type="parTrans" cxnId="{7D4B3D8A-BA45-4049-97F4-334E86385209}">
      <dgm:prSet/>
      <dgm:spPr/>
      <dgm:t>
        <a:bodyPr/>
        <a:lstStyle/>
        <a:p>
          <a:endParaRPr lang="en-US"/>
        </a:p>
      </dgm:t>
    </dgm:pt>
    <dgm:pt modelId="{6DED4D6D-689F-4341-BEA6-AEA96C8AF25D}" type="sibTrans" cxnId="{7D4B3D8A-BA45-4049-97F4-334E86385209}">
      <dgm:prSet/>
      <dgm:spPr/>
      <dgm:t>
        <a:bodyPr/>
        <a:lstStyle/>
        <a:p>
          <a:endParaRPr lang="en-US"/>
        </a:p>
      </dgm:t>
    </dgm:pt>
    <dgm:pt modelId="{3052904A-E1FA-4304-9FF6-417C7669AACF}">
      <dgm:prSet/>
      <dgm:spPr/>
      <dgm:t>
        <a:bodyPr/>
        <a:lstStyle/>
        <a:p>
          <a:r>
            <a:rPr lang="en-US" b="1" dirty="0"/>
            <a:t>Analyze relationship between leadership and motivation.</a:t>
          </a:r>
          <a:endParaRPr lang="en-US" dirty="0"/>
        </a:p>
      </dgm:t>
    </dgm:pt>
    <dgm:pt modelId="{4C224F1F-C7D7-40CE-9042-33B410093EF3}" type="parTrans" cxnId="{0ADC44C3-97CE-4C71-8B50-A0E3866D97DC}">
      <dgm:prSet/>
      <dgm:spPr/>
      <dgm:t>
        <a:bodyPr/>
        <a:lstStyle/>
        <a:p>
          <a:endParaRPr lang="en-US"/>
        </a:p>
      </dgm:t>
    </dgm:pt>
    <dgm:pt modelId="{59035F4D-F29C-433D-9323-2700E0A83AB3}" type="sibTrans" cxnId="{0ADC44C3-97CE-4C71-8B50-A0E3866D97DC}">
      <dgm:prSet/>
      <dgm:spPr/>
      <dgm:t>
        <a:bodyPr/>
        <a:lstStyle/>
        <a:p>
          <a:endParaRPr lang="en-US"/>
        </a:p>
      </dgm:t>
    </dgm:pt>
    <dgm:pt modelId="{28441F9E-9680-4981-8A5E-1E4759C79904}">
      <dgm:prSet/>
      <dgm:spPr/>
      <dgm:t>
        <a:bodyPr/>
        <a:lstStyle/>
        <a:p>
          <a:r>
            <a:rPr lang="en-GB" b="1"/>
            <a:t>Objectives:</a:t>
          </a:r>
          <a:endParaRPr lang="en-US"/>
        </a:p>
      </dgm:t>
    </dgm:pt>
    <dgm:pt modelId="{1A7A2FEB-620A-4AF4-BA07-7D45CF4D29E9}" type="parTrans" cxnId="{7BB3CBF2-33CF-458E-B2D5-851307FC1B17}">
      <dgm:prSet/>
      <dgm:spPr/>
      <dgm:t>
        <a:bodyPr/>
        <a:lstStyle/>
        <a:p>
          <a:endParaRPr lang="en-US"/>
        </a:p>
      </dgm:t>
    </dgm:pt>
    <dgm:pt modelId="{FD61C89E-0C23-4C3E-AAAB-F647D783F112}" type="sibTrans" cxnId="{7BB3CBF2-33CF-458E-B2D5-851307FC1B17}">
      <dgm:prSet/>
      <dgm:spPr/>
      <dgm:t>
        <a:bodyPr/>
        <a:lstStyle/>
        <a:p>
          <a:endParaRPr lang="en-US"/>
        </a:p>
      </dgm:t>
    </dgm:pt>
    <dgm:pt modelId="{43B61FAC-B7CA-4E0D-8CBD-1F8F71F57497}">
      <dgm:prSet/>
      <dgm:spPr/>
      <dgm:t>
        <a:bodyPr/>
        <a:lstStyle/>
        <a:p>
          <a:r>
            <a:rPr lang="en-GB" b="1"/>
            <a:t>Identify key leadership styles</a:t>
          </a:r>
          <a:endParaRPr lang="en-US"/>
        </a:p>
      </dgm:t>
    </dgm:pt>
    <dgm:pt modelId="{D3EE83D7-3FE4-4A71-99F6-74D4F4CA7C76}" type="parTrans" cxnId="{FE160423-8E27-491F-8A7C-E0DC1B6CCD9B}">
      <dgm:prSet/>
      <dgm:spPr/>
      <dgm:t>
        <a:bodyPr/>
        <a:lstStyle/>
        <a:p>
          <a:endParaRPr lang="en-US"/>
        </a:p>
      </dgm:t>
    </dgm:pt>
    <dgm:pt modelId="{F1094569-AC70-4DCC-8759-49FF6B5DB515}" type="sibTrans" cxnId="{FE160423-8E27-491F-8A7C-E0DC1B6CCD9B}">
      <dgm:prSet/>
      <dgm:spPr/>
      <dgm:t>
        <a:bodyPr/>
        <a:lstStyle/>
        <a:p>
          <a:endParaRPr lang="en-US"/>
        </a:p>
      </dgm:t>
    </dgm:pt>
    <dgm:pt modelId="{68EE46F3-3271-4B98-B05A-CA639288844C}">
      <dgm:prSet/>
      <dgm:spPr/>
      <dgm:t>
        <a:bodyPr/>
        <a:lstStyle/>
        <a:p>
          <a:r>
            <a:rPr lang="en-GB" b="1"/>
            <a:t>Analyse impact on motivation</a:t>
          </a:r>
          <a:endParaRPr lang="en-US"/>
        </a:p>
      </dgm:t>
    </dgm:pt>
    <dgm:pt modelId="{3A12658A-BDCE-4691-9DE8-A5FD165DC6A1}" type="parTrans" cxnId="{F66F5457-5BEE-4FB8-8FFD-E7079DE6F8B7}">
      <dgm:prSet/>
      <dgm:spPr/>
      <dgm:t>
        <a:bodyPr/>
        <a:lstStyle/>
        <a:p>
          <a:endParaRPr lang="en-US"/>
        </a:p>
      </dgm:t>
    </dgm:pt>
    <dgm:pt modelId="{BE030662-224D-4CE7-B21D-2BDB307341DD}" type="sibTrans" cxnId="{F66F5457-5BEE-4FB8-8FFD-E7079DE6F8B7}">
      <dgm:prSet/>
      <dgm:spPr/>
      <dgm:t>
        <a:bodyPr/>
        <a:lstStyle/>
        <a:p>
          <a:endParaRPr lang="en-US"/>
        </a:p>
      </dgm:t>
    </dgm:pt>
    <dgm:pt modelId="{471F2F2C-4E1C-42B2-9B0D-DE0863EC9BB2}">
      <dgm:prSet/>
      <dgm:spPr/>
      <dgm:t>
        <a:bodyPr/>
        <a:lstStyle/>
        <a:p>
          <a:r>
            <a:rPr lang="en-GB" b="1"/>
            <a:t>Evaluate effectiveness</a:t>
          </a:r>
          <a:endParaRPr lang="en-US"/>
        </a:p>
      </dgm:t>
    </dgm:pt>
    <dgm:pt modelId="{9B299160-9241-48CB-BC2D-DD7BD343D0F7}" type="parTrans" cxnId="{CA128307-E326-4ABC-B192-134252E48DA7}">
      <dgm:prSet/>
      <dgm:spPr/>
      <dgm:t>
        <a:bodyPr/>
        <a:lstStyle/>
        <a:p>
          <a:endParaRPr lang="en-US"/>
        </a:p>
      </dgm:t>
    </dgm:pt>
    <dgm:pt modelId="{B4DEF7F6-C3EA-4D8C-9B06-D31D6FC178BD}" type="sibTrans" cxnId="{CA128307-E326-4ABC-B192-134252E48DA7}">
      <dgm:prSet/>
      <dgm:spPr/>
      <dgm:t>
        <a:bodyPr/>
        <a:lstStyle/>
        <a:p>
          <a:endParaRPr lang="en-US"/>
        </a:p>
      </dgm:t>
    </dgm:pt>
    <dgm:pt modelId="{DB1A9E6E-97BA-4726-89B3-04DDE7200F80}" type="pres">
      <dgm:prSet presAssocID="{6BBFE5D5-BB58-4BFB-88EE-A553EB151BD6}" presName="diagram" presStyleCnt="0">
        <dgm:presLayoutVars>
          <dgm:dir/>
          <dgm:resizeHandles val="exact"/>
        </dgm:presLayoutVars>
      </dgm:prSet>
      <dgm:spPr/>
    </dgm:pt>
    <dgm:pt modelId="{45737076-6D23-42E4-B939-CFBB19426585}" type="pres">
      <dgm:prSet presAssocID="{90BD9DC4-1B96-487A-A04E-FE7D1007EBE8}" presName="arrow" presStyleLbl="node1" presStyleIdx="0" presStyleCnt="7">
        <dgm:presLayoutVars>
          <dgm:bulletEnabled val="1"/>
        </dgm:presLayoutVars>
      </dgm:prSet>
      <dgm:spPr/>
    </dgm:pt>
    <dgm:pt modelId="{EFC24FA2-BB19-45B7-BC5D-82C47F97FA27}" type="pres">
      <dgm:prSet presAssocID="{13714A89-DE2B-42A3-AAE5-1C161EF20E01}" presName="arrow" presStyleLbl="node1" presStyleIdx="1" presStyleCnt="7">
        <dgm:presLayoutVars>
          <dgm:bulletEnabled val="1"/>
        </dgm:presLayoutVars>
      </dgm:prSet>
      <dgm:spPr/>
    </dgm:pt>
    <dgm:pt modelId="{04A5D6D5-3D64-46C7-8CE5-A9F3D9C9829B}" type="pres">
      <dgm:prSet presAssocID="{3052904A-E1FA-4304-9FF6-417C7669AACF}" presName="arrow" presStyleLbl="node1" presStyleIdx="2" presStyleCnt="7">
        <dgm:presLayoutVars>
          <dgm:bulletEnabled val="1"/>
        </dgm:presLayoutVars>
      </dgm:prSet>
      <dgm:spPr/>
    </dgm:pt>
    <dgm:pt modelId="{373F6C93-E06B-48AC-8CF5-A79DF8842F79}" type="pres">
      <dgm:prSet presAssocID="{28441F9E-9680-4981-8A5E-1E4759C79904}" presName="arrow" presStyleLbl="node1" presStyleIdx="3" presStyleCnt="7">
        <dgm:presLayoutVars>
          <dgm:bulletEnabled val="1"/>
        </dgm:presLayoutVars>
      </dgm:prSet>
      <dgm:spPr/>
    </dgm:pt>
    <dgm:pt modelId="{25DFAE8F-893D-43D5-981E-B3C10357B5C1}" type="pres">
      <dgm:prSet presAssocID="{43B61FAC-B7CA-4E0D-8CBD-1F8F71F57497}" presName="arrow" presStyleLbl="node1" presStyleIdx="4" presStyleCnt="7">
        <dgm:presLayoutVars>
          <dgm:bulletEnabled val="1"/>
        </dgm:presLayoutVars>
      </dgm:prSet>
      <dgm:spPr/>
    </dgm:pt>
    <dgm:pt modelId="{2B11731D-D0EA-47CC-A991-0990600E13E9}" type="pres">
      <dgm:prSet presAssocID="{68EE46F3-3271-4B98-B05A-CA639288844C}" presName="arrow" presStyleLbl="node1" presStyleIdx="5" presStyleCnt="7">
        <dgm:presLayoutVars>
          <dgm:bulletEnabled val="1"/>
        </dgm:presLayoutVars>
      </dgm:prSet>
      <dgm:spPr/>
    </dgm:pt>
    <dgm:pt modelId="{19D74778-1852-4A72-870B-BF43D494A1F9}" type="pres">
      <dgm:prSet presAssocID="{471F2F2C-4E1C-42B2-9B0D-DE0863EC9BB2}" presName="arrow" presStyleLbl="node1" presStyleIdx="6" presStyleCnt="7">
        <dgm:presLayoutVars>
          <dgm:bulletEnabled val="1"/>
        </dgm:presLayoutVars>
      </dgm:prSet>
      <dgm:spPr/>
    </dgm:pt>
  </dgm:ptLst>
  <dgm:cxnLst>
    <dgm:cxn modelId="{7AAABB03-4D78-457D-B6DA-4DD58C8CDC63}" type="presOf" srcId="{13714A89-DE2B-42A3-AAE5-1C161EF20E01}" destId="{EFC24FA2-BB19-45B7-BC5D-82C47F97FA27}" srcOrd="0" destOrd="0" presId="urn:microsoft.com/office/officeart/2005/8/layout/arrow5"/>
    <dgm:cxn modelId="{CA128307-E326-4ABC-B192-134252E48DA7}" srcId="{6BBFE5D5-BB58-4BFB-88EE-A553EB151BD6}" destId="{471F2F2C-4E1C-42B2-9B0D-DE0863EC9BB2}" srcOrd="6" destOrd="0" parTransId="{9B299160-9241-48CB-BC2D-DD7BD343D0F7}" sibTransId="{B4DEF7F6-C3EA-4D8C-9B06-D31D6FC178BD}"/>
    <dgm:cxn modelId="{FE160423-8E27-491F-8A7C-E0DC1B6CCD9B}" srcId="{6BBFE5D5-BB58-4BFB-88EE-A553EB151BD6}" destId="{43B61FAC-B7CA-4E0D-8CBD-1F8F71F57497}" srcOrd="4" destOrd="0" parTransId="{D3EE83D7-3FE4-4A71-99F6-74D4F4CA7C76}" sibTransId="{F1094569-AC70-4DCC-8759-49FF6B5DB515}"/>
    <dgm:cxn modelId="{F66F5457-5BEE-4FB8-8FFD-E7079DE6F8B7}" srcId="{6BBFE5D5-BB58-4BFB-88EE-A553EB151BD6}" destId="{68EE46F3-3271-4B98-B05A-CA639288844C}" srcOrd="5" destOrd="0" parTransId="{3A12658A-BDCE-4691-9DE8-A5FD165DC6A1}" sibTransId="{BE030662-224D-4CE7-B21D-2BDB307341DD}"/>
    <dgm:cxn modelId="{03A0027E-C7F6-43D9-B772-BE4286BE170F}" type="presOf" srcId="{6BBFE5D5-BB58-4BFB-88EE-A553EB151BD6}" destId="{DB1A9E6E-97BA-4726-89B3-04DDE7200F80}" srcOrd="0" destOrd="0" presId="urn:microsoft.com/office/officeart/2005/8/layout/arrow5"/>
    <dgm:cxn modelId="{7D4B3D8A-BA45-4049-97F4-334E86385209}" srcId="{6BBFE5D5-BB58-4BFB-88EE-A553EB151BD6}" destId="{13714A89-DE2B-42A3-AAE5-1C161EF20E01}" srcOrd="1" destOrd="0" parTransId="{E281D027-6268-4CCF-9810-4D22E5AC381C}" sibTransId="{6DED4D6D-689F-4341-BEA6-AEA96C8AF25D}"/>
    <dgm:cxn modelId="{A2AE7F94-16A5-47A8-934F-61A1515BBAF8}" type="presOf" srcId="{43B61FAC-B7CA-4E0D-8CBD-1F8F71F57497}" destId="{25DFAE8F-893D-43D5-981E-B3C10357B5C1}" srcOrd="0" destOrd="0" presId="urn:microsoft.com/office/officeart/2005/8/layout/arrow5"/>
    <dgm:cxn modelId="{B8C2449F-0AAC-4391-974B-3066ED118D25}" srcId="{6BBFE5D5-BB58-4BFB-88EE-A553EB151BD6}" destId="{90BD9DC4-1B96-487A-A04E-FE7D1007EBE8}" srcOrd="0" destOrd="0" parTransId="{E7FEA1E2-0A0B-4AC8-AB53-EF8DF16A50F9}" sibTransId="{6418DA57-C239-438B-84F5-4F87598491AD}"/>
    <dgm:cxn modelId="{0ADC44C3-97CE-4C71-8B50-A0E3866D97DC}" srcId="{6BBFE5D5-BB58-4BFB-88EE-A553EB151BD6}" destId="{3052904A-E1FA-4304-9FF6-417C7669AACF}" srcOrd="2" destOrd="0" parTransId="{4C224F1F-C7D7-40CE-9042-33B410093EF3}" sibTransId="{59035F4D-F29C-433D-9323-2700E0A83AB3}"/>
    <dgm:cxn modelId="{DB3733C6-4951-4BB2-9A07-A7EF19BC0B91}" type="presOf" srcId="{90BD9DC4-1B96-487A-A04E-FE7D1007EBE8}" destId="{45737076-6D23-42E4-B939-CFBB19426585}" srcOrd="0" destOrd="0" presId="urn:microsoft.com/office/officeart/2005/8/layout/arrow5"/>
    <dgm:cxn modelId="{6C53DAE9-A3E8-40DA-9493-25635E710331}" type="presOf" srcId="{68EE46F3-3271-4B98-B05A-CA639288844C}" destId="{2B11731D-D0EA-47CC-A991-0990600E13E9}" srcOrd="0" destOrd="0" presId="urn:microsoft.com/office/officeart/2005/8/layout/arrow5"/>
    <dgm:cxn modelId="{BA1C4FEE-BA3C-4855-AEFF-B06F13D9D1E1}" type="presOf" srcId="{3052904A-E1FA-4304-9FF6-417C7669AACF}" destId="{04A5D6D5-3D64-46C7-8CE5-A9F3D9C9829B}" srcOrd="0" destOrd="0" presId="urn:microsoft.com/office/officeart/2005/8/layout/arrow5"/>
    <dgm:cxn modelId="{7BB3CBF2-33CF-458E-B2D5-851307FC1B17}" srcId="{6BBFE5D5-BB58-4BFB-88EE-A553EB151BD6}" destId="{28441F9E-9680-4981-8A5E-1E4759C79904}" srcOrd="3" destOrd="0" parTransId="{1A7A2FEB-620A-4AF4-BA07-7D45CF4D29E9}" sibTransId="{FD61C89E-0C23-4C3E-AAAB-F647D783F112}"/>
    <dgm:cxn modelId="{8818E1F4-F643-4DD9-80C8-1C44D30EC975}" type="presOf" srcId="{471F2F2C-4E1C-42B2-9B0D-DE0863EC9BB2}" destId="{19D74778-1852-4A72-870B-BF43D494A1F9}" srcOrd="0" destOrd="0" presId="urn:microsoft.com/office/officeart/2005/8/layout/arrow5"/>
    <dgm:cxn modelId="{FF11A6FD-1971-4649-B4F2-1A3785B82E3D}" type="presOf" srcId="{28441F9E-9680-4981-8A5E-1E4759C79904}" destId="{373F6C93-E06B-48AC-8CF5-A79DF8842F79}" srcOrd="0" destOrd="0" presId="urn:microsoft.com/office/officeart/2005/8/layout/arrow5"/>
    <dgm:cxn modelId="{0FFBE6B5-1FFD-40DF-90C3-35820CF9300A}" type="presParOf" srcId="{DB1A9E6E-97BA-4726-89B3-04DDE7200F80}" destId="{45737076-6D23-42E4-B939-CFBB19426585}" srcOrd="0" destOrd="0" presId="urn:microsoft.com/office/officeart/2005/8/layout/arrow5"/>
    <dgm:cxn modelId="{A800752A-9CE6-4A87-B460-6C15B74EB979}" type="presParOf" srcId="{DB1A9E6E-97BA-4726-89B3-04DDE7200F80}" destId="{EFC24FA2-BB19-45B7-BC5D-82C47F97FA27}" srcOrd="1" destOrd="0" presId="urn:microsoft.com/office/officeart/2005/8/layout/arrow5"/>
    <dgm:cxn modelId="{5B4CCB4C-B399-4D21-9E06-505DE0407BD2}" type="presParOf" srcId="{DB1A9E6E-97BA-4726-89B3-04DDE7200F80}" destId="{04A5D6D5-3D64-46C7-8CE5-A9F3D9C9829B}" srcOrd="2" destOrd="0" presId="urn:microsoft.com/office/officeart/2005/8/layout/arrow5"/>
    <dgm:cxn modelId="{A0513F67-7268-43D9-8F31-FA04440A71CD}" type="presParOf" srcId="{DB1A9E6E-97BA-4726-89B3-04DDE7200F80}" destId="{373F6C93-E06B-48AC-8CF5-A79DF8842F79}" srcOrd="3" destOrd="0" presId="urn:microsoft.com/office/officeart/2005/8/layout/arrow5"/>
    <dgm:cxn modelId="{8ABCA008-B05F-4915-AA31-19C3F9CB1E10}" type="presParOf" srcId="{DB1A9E6E-97BA-4726-89B3-04DDE7200F80}" destId="{25DFAE8F-893D-43D5-981E-B3C10357B5C1}" srcOrd="4" destOrd="0" presId="urn:microsoft.com/office/officeart/2005/8/layout/arrow5"/>
    <dgm:cxn modelId="{B69BA574-F789-4CF4-8F29-364A284D7521}" type="presParOf" srcId="{DB1A9E6E-97BA-4726-89B3-04DDE7200F80}" destId="{2B11731D-D0EA-47CC-A991-0990600E13E9}" srcOrd="5" destOrd="0" presId="urn:microsoft.com/office/officeart/2005/8/layout/arrow5"/>
    <dgm:cxn modelId="{F195EE41-67B0-473A-BDCF-BF2C4F134F60}" type="presParOf" srcId="{DB1A9E6E-97BA-4726-89B3-04DDE7200F80}" destId="{19D74778-1852-4A72-870B-BF43D494A1F9}" srcOrd="6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737076-6D23-42E4-B939-CFBB19426585}">
      <dsp:nvSpPr>
        <dsp:cNvPr id="0" name=""/>
        <dsp:cNvSpPr/>
      </dsp:nvSpPr>
      <dsp:spPr>
        <a:xfrm>
          <a:off x="1180544" y="406145"/>
          <a:ext cx="888582" cy="88858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b="1" kern="1200"/>
            <a:t>Aim &amp; Objectives</a:t>
          </a:r>
          <a:endParaRPr lang="en-US" sz="500" kern="1200"/>
        </a:p>
      </dsp:txBody>
      <dsp:txXfrm>
        <a:off x="1402690" y="406145"/>
        <a:ext cx="444291" cy="733080"/>
      </dsp:txXfrm>
    </dsp:sp>
    <dsp:sp modelId="{EFC24FA2-BB19-45B7-BC5D-82C47F97FA27}">
      <dsp:nvSpPr>
        <dsp:cNvPr id="0" name=""/>
        <dsp:cNvSpPr/>
      </dsp:nvSpPr>
      <dsp:spPr>
        <a:xfrm rot="3085714">
          <a:off x="2126581" y="861732"/>
          <a:ext cx="888582" cy="88858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/>
            <a:t>Aim: </a:t>
          </a:r>
          <a:endParaRPr lang="en-US" sz="500" kern="1200"/>
        </a:p>
      </dsp:txBody>
      <dsp:txXfrm rot="-5400000">
        <a:off x="2265121" y="1035400"/>
        <a:ext cx="733080" cy="444291"/>
      </dsp:txXfrm>
    </dsp:sp>
    <dsp:sp modelId="{04A5D6D5-3D64-46C7-8CE5-A9F3D9C9829B}">
      <dsp:nvSpPr>
        <dsp:cNvPr id="0" name=""/>
        <dsp:cNvSpPr/>
      </dsp:nvSpPr>
      <dsp:spPr>
        <a:xfrm rot="6171429">
          <a:off x="2360233" y="1885427"/>
          <a:ext cx="888582" cy="88858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 dirty="0"/>
            <a:t>Analyze relationship between leadership and motivation.</a:t>
          </a:r>
          <a:endParaRPr lang="en-US" sz="500" kern="1200" dirty="0"/>
        </a:p>
      </dsp:txBody>
      <dsp:txXfrm rot="-5400000">
        <a:off x="2513786" y="2124874"/>
        <a:ext cx="733080" cy="444291"/>
      </dsp:txXfrm>
    </dsp:sp>
    <dsp:sp modelId="{373F6C93-E06B-48AC-8CF5-A79DF8842F79}">
      <dsp:nvSpPr>
        <dsp:cNvPr id="0" name=""/>
        <dsp:cNvSpPr/>
      </dsp:nvSpPr>
      <dsp:spPr>
        <a:xfrm rot="9257143">
          <a:off x="1705555" y="2706367"/>
          <a:ext cx="888582" cy="88858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b="1" kern="1200"/>
            <a:t>Objectives:</a:t>
          </a:r>
          <a:endParaRPr lang="en-US" sz="500" kern="1200"/>
        </a:p>
      </dsp:txBody>
      <dsp:txXfrm rot="10800000">
        <a:off x="1961435" y="2854169"/>
        <a:ext cx="444291" cy="733080"/>
      </dsp:txXfrm>
    </dsp:sp>
    <dsp:sp modelId="{25DFAE8F-893D-43D5-981E-B3C10357B5C1}">
      <dsp:nvSpPr>
        <dsp:cNvPr id="0" name=""/>
        <dsp:cNvSpPr/>
      </dsp:nvSpPr>
      <dsp:spPr>
        <a:xfrm rot="12342857">
          <a:off x="655534" y="2706367"/>
          <a:ext cx="888582" cy="88858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b="1" kern="1200"/>
            <a:t>Identify key leadership styles</a:t>
          </a:r>
          <a:endParaRPr lang="en-US" sz="500" kern="1200"/>
        </a:p>
      </dsp:txBody>
      <dsp:txXfrm rot="10800000">
        <a:off x="843944" y="2854169"/>
        <a:ext cx="444291" cy="733080"/>
      </dsp:txXfrm>
    </dsp:sp>
    <dsp:sp modelId="{2B11731D-D0EA-47CC-A991-0990600E13E9}">
      <dsp:nvSpPr>
        <dsp:cNvPr id="0" name=""/>
        <dsp:cNvSpPr/>
      </dsp:nvSpPr>
      <dsp:spPr>
        <a:xfrm rot="15428571">
          <a:off x="856" y="1885427"/>
          <a:ext cx="888582" cy="88858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b="1" kern="1200"/>
            <a:t>Analyse impact on motivation</a:t>
          </a:r>
          <a:endParaRPr lang="en-US" sz="500" kern="1200"/>
        </a:p>
      </dsp:txBody>
      <dsp:txXfrm rot="5400000">
        <a:off x="2806" y="2124873"/>
        <a:ext cx="733080" cy="444291"/>
      </dsp:txXfrm>
    </dsp:sp>
    <dsp:sp modelId="{19D74778-1852-4A72-870B-BF43D494A1F9}">
      <dsp:nvSpPr>
        <dsp:cNvPr id="0" name=""/>
        <dsp:cNvSpPr/>
      </dsp:nvSpPr>
      <dsp:spPr>
        <a:xfrm rot="18514286">
          <a:off x="234508" y="861732"/>
          <a:ext cx="888582" cy="88858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b="1" kern="1200"/>
            <a:t>Evaluate effectiveness</a:t>
          </a:r>
          <a:endParaRPr lang="en-US" sz="500" kern="1200"/>
        </a:p>
      </dsp:txBody>
      <dsp:txXfrm rot="5400000">
        <a:off x="251472" y="1035400"/>
        <a:ext cx="733080" cy="4442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1281" y="2091263"/>
            <a:ext cx="6801440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6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1575" y="4682062"/>
            <a:ext cx="6803136" cy="50292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4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31920" y="1327188"/>
            <a:ext cx="1280160" cy="457200"/>
          </a:xfrm>
        </p:spPr>
        <p:txBody>
          <a:bodyPr/>
          <a:lstStyle>
            <a:lvl1pPr algn="ctr">
              <a:defRPr sz="11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104936" y="5211060"/>
            <a:ext cx="4429125" cy="228600"/>
          </a:xfrm>
        </p:spPr>
        <p:txBody>
          <a:bodyPr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212080"/>
            <a:ext cx="158391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65685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87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717" y="2094309"/>
            <a:ext cx="6803136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6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2718" y="4682062"/>
            <a:ext cx="6803136" cy="50292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31920" y="1325880"/>
            <a:ext cx="1280160" cy="457200"/>
          </a:xfrm>
        </p:spPr>
        <p:txBody>
          <a:bodyPr/>
          <a:lstStyle>
            <a:lvl1pPr algn="ctr">
              <a:defRPr lang="en-US" sz="11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04679" y="5211060"/>
            <a:ext cx="4430268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8" y="5211060"/>
            <a:ext cx="1584198" cy="22860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6802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152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488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448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520" y="2755898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756581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401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435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129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84147" y="173736"/>
            <a:ext cx="6398514" cy="65105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7392"/>
            <a:ext cx="1823085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976" y="907143"/>
            <a:ext cx="5428856" cy="5043714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3085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5258" y="6310086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031654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3504"/>
            <a:ext cx="1824228" cy="1645920"/>
          </a:xfrm>
        </p:spPr>
        <p:txBody>
          <a:bodyPr anchor="b">
            <a:noAutofit/>
          </a:bodyPr>
          <a:lstStyle>
            <a:lvl1pPr algn="l">
              <a:defRPr sz="24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49" y="173736"/>
            <a:ext cx="6398514" cy="6510528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4228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9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309360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44685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025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762000"/>
            <a:ext cx="177165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762000"/>
            <a:ext cx="60579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841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6022" y="173736"/>
            <a:ext cx="8791956" cy="6510528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768096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4768" y="6309360"/>
            <a:ext cx="20574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96896" y="6309360"/>
            <a:ext cx="3950208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3382" y="6309360"/>
            <a:ext cx="10972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516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8" r:id="rId1"/>
    <p:sldLayoutId id="2147483859" r:id="rId2"/>
    <p:sldLayoutId id="2147483860" r:id="rId3"/>
    <p:sldLayoutId id="2147483861" r:id="rId4"/>
    <p:sldLayoutId id="2147483862" r:id="rId5"/>
    <p:sldLayoutId id="2147483863" r:id="rId6"/>
    <p:sldLayoutId id="2147483864" r:id="rId7"/>
    <p:sldLayoutId id="2147483865" r:id="rId8"/>
    <p:sldLayoutId id="2147483866" r:id="rId9"/>
    <p:sldLayoutId id="2147483867" r:id="rId10"/>
    <p:sldLayoutId id="214748386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Person holding a puzzle piece">
            <a:extLst>
              <a:ext uri="{FF2B5EF4-FFF2-40B4-BE49-F238E27FC236}">
                <a16:creationId xmlns:a16="http://schemas.microsoft.com/office/drawing/2014/main" id="{69E1C005-4007-BEE3-48C3-C0DC68E0D4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120" r="29794" b="-1"/>
          <a:stretch>
            <a:fillRect/>
          </a:stretch>
        </p:blipFill>
        <p:spPr>
          <a:xfrm>
            <a:off x="-7376" y="-9013"/>
            <a:ext cx="4057627" cy="6858002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5891" y="4572002"/>
            <a:ext cx="4252945" cy="218037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bg1">
                    <a:lumMod val="95000"/>
                  </a:schemeClr>
                </a:solidFill>
                <a:highlight>
                  <a:srgbClr val="000080"/>
                </a:highlight>
                <a:latin typeface="Algerian" panose="04020705040A02060702" pitchFamily="82" charset="0"/>
                <a:ea typeface="+mj-ea"/>
                <a:cs typeface="+mj-cs"/>
              </a:rPr>
              <a:t>Leadership Styles and Employee Motivation in UK </a:t>
            </a:r>
            <a:r>
              <a:rPr lang="en-US" sz="3600" b="1" dirty="0" err="1">
                <a:solidFill>
                  <a:schemeClr val="bg1">
                    <a:lumMod val="95000"/>
                  </a:schemeClr>
                </a:solidFill>
                <a:highlight>
                  <a:srgbClr val="000080"/>
                </a:highlight>
                <a:latin typeface="Algerian" panose="04020705040A02060702" pitchFamily="82" charset="0"/>
                <a:ea typeface="+mj-ea"/>
                <a:cs typeface="+mj-cs"/>
              </a:rPr>
              <a:t>Organisations</a:t>
            </a:r>
            <a:endParaRPr lang="en-US" sz="3600" b="1" dirty="0">
              <a:solidFill>
                <a:schemeClr val="bg1">
                  <a:lumMod val="95000"/>
                </a:schemeClr>
              </a:solidFill>
              <a:highlight>
                <a:srgbClr val="000080"/>
              </a:highlight>
              <a:latin typeface="Algerian" panose="04020705040A02060702" pitchFamily="82" charset="0"/>
              <a:ea typeface="+mj-ea"/>
              <a:cs typeface="+mj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5891" y="-83670"/>
            <a:ext cx="3568456" cy="15574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latin typeface="Algerian" panose="04020705040A02060702" pitchFamily="82" charset="0"/>
              </a:rPr>
              <a:t>Introduction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solidFill>
                  <a:schemeClr val="tx2"/>
                </a:solidFill>
                <a:highlight>
                  <a:srgbClr val="FFFF00"/>
                </a:highlight>
                <a:latin typeface="Berlin Sans FB Demi" panose="020E0802020502020306" pitchFamily="34" charset="0"/>
              </a:rPr>
              <a:t>Examines how leadership styles impact employee motivation in UK organizations.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385284" y="-84213"/>
            <a:ext cx="3841116" cy="200054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>
                <a:latin typeface="Algerian" panose="04020705040A02060702" pitchFamily="82" charset="0"/>
              </a:rPr>
              <a:t>Methodology</a:t>
            </a:r>
          </a:p>
          <a:p>
            <a:pPr>
              <a:spcAft>
                <a:spcPts val="600"/>
              </a:spcAft>
            </a:pPr>
            <a:r>
              <a:rPr lang="en-GB" sz="2000" b="1" dirty="0">
                <a:solidFill>
                  <a:srgbClr val="FF0000"/>
                </a:solidFill>
                <a:highlight>
                  <a:srgbClr val="00FFFF"/>
                </a:highlight>
                <a:latin typeface="Adobe Gothic Std B" panose="020B0800000000000000" pitchFamily="34" charset="-128"/>
                <a:ea typeface="Adobe Gothic Std B" panose="020B0800000000000000" pitchFamily="34" charset="-128"/>
              </a:rPr>
              <a:t>Qualitative secondary research</a:t>
            </a:r>
          </a:p>
          <a:p>
            <a:pPr>
              <a:spcAft>
                <a:spcPts val="600"/>
              </a:spcAft>
            </a:pPr>
            <a:r>
              <a:rPr lang="en-GB" sz="2000" b="1" dirty="0">
                <a:solidFill>
                  <a:srgbClr val="FF0000"/>
                </a:solidFill>
                <a:highlight>
                  <a:srgbClr val="00FFFF"/>
                </a:highlight>
                <a:latin typeface="Adobe Gothic Std B" panose="020B0800000000000000" pitchFamily="34" charset="-128"/>
                <a:ea typeface="Adobe Gothic Std B" panose="020B0800000000000000" pitchFamily="34" charset="-128"/>
              </a:rPr>
              <a:t>Interpretivist philosophy</a:t>
            </a:r>
          </a:p>
          <a:p>
            <a:pPr>
              <a:spcAft>
                <a:spcPts val="600"/>
              </a:spcAft>
            </a:pPr>
            <a:r>
              <a:rPr lang="en-GB" sz="2000" b="1" dirty="0">
                <a:solidFill>
                  <a:srgbClr val="FF0000"/>
                </a:solidFill>
                <a:highlight>
                  <a:srgbClr val="00FFFF"/>
                </a:highlight>
                <a:latin typeface="Adobe Gothic Std B" panose="020B0800000000000000" pitchFamily="34" charset="-128"/>
                <a:ea typeface="Adobe Gothic Std B" panose="020B0800000000000000" pitchFamily="34" charset="-128"/>
              </a:rPr>
              <a:t>Deductive approach</a:t>
            </a:r>
          </a:p>
          <a:p>
            <a:pPr>
              <a:spcAft>
                <a:spcPts val="600"/>
              </a:spcAft>
            </a:pPr>
            <a:r>
              <a:rPr lang="en-GB" sz="2000" b="1" dirty="0">
                <a:solidFill>
                  <a:srgbClr val="FF0000"/>
                </a:solidFill>
                <a:highlight>
                  <a:srgbClr val="00FFFF"/>
                </a:highlight>
                <a:latin typeface="Adobe Gothic Std B" panose="020B0800000000000000" pitchFamily="34" charset="-128"/>
                <a:ea typeface="Adobe Gothic Std B" panose="020B0800000000000000" pitchFamily="34" charset="-128"/>
              </a:rPr>
              <a:t>Thematic analysis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412302" y="1813173"/>
            <a:ext cx="4594355" cy="16158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>
                <a:latin typeface="Algerian" panose="04020705040A02060702" pitchFamily="82" charset="0"/>
              </a:rPr>
              <a:t>Key Findings</a:t>
            </a:r>
          </a:p>
          <a:p>
            <a:pPr>
              <a:spcAft>
                <a:spcPts val="600"/>
              </a:spcAft>
            </a:pPr>
            <a:r>
              <a:rPr lang="en-GB" sz="2000" b="1" dirty="0">
                <a:solidFill>
                  <a:schemeClr val="bg1"/>
                </a:solidFill>
                <a:highlight>
                  <a:srgbClr val="FF00FF"/>
                </a:highlight>
                <a:latin typeface="Adobe Gothic Std B" panose="020B0800000000000000" pitchFamily="34" charset="-128"/>
                <a:ea typeface="Adobe Gothic Std B" panose="020B0800000000000000" pitchFamily="34" charset="-128"/>
              </a:rPr>
              <a:t>Transformational – strongest impact</a:t>
            </a:r>
          </a:p>
          <a:p>
            <a:pPr>
              <a:spcAft>
                <a:spcPts val="600"/>
              </a:spcAft>
            </a:pPr>
            <a:r>
              <a:rPr lang="en-GB" sz="2000" b="1" dirty="0">
                <a:solidFill>
                  <a:schemeClr val="bg1"/>
                </a:solidFill>
                <a:highlight>
                  <a:srgbClr val="FF00FF"/>
                </a:highlight>
                <a:latin typeface="Adobe Gothic Std B" panose="020B0800000000000000" pitchFamily="34" charset="-128"/>
                <a:ea typeface="Adobe Gothic Std B" panose="020B0800000000000000" pitchFamily="34" charset="-128"/>
              </a:rPr>
              <a:t>Transactional – short-term results</a:t>
            </a:r>
          </a:p>
          <a:p>
            <a:pPr>
              <a:spcAft>
                <a:spcPts val="600"/>
              </a:spcAft>
            </a:pPr>
            <a:r>
              <a:rPr lang="en-GB" sz="2000" b="1" dirty="0">
                <a:solidFill>
                  <a:schemeClr val="bg1"/>
                </a:solidFill>
                <a:highlight>
                  <a:srgbClr val="FF00FF"/>
                </a:highlight>
                <a:latin typeface="Adobe Gothic Std B" panose="020B0800000000000000" pitchFamily="34" charset="-128"/>
                <a:ea typeface="Adobe Gothic Std B" panose="020B0800000000000000" pitchFamily="34" charset="-128"/>
              </a:rPr>
              <a:t>Laissez-faire – lowest motivation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505804" y="3482008"/>
            <a:ext cx="3344034" cy="2000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>
                <a:latin typeface="Algerian" panose="04020705040A02060702" pitchFamily="82" charset="0"/>
              </a:rPr>
              <a:t>Recommendations</a:t>
            </a:r>
          </a:p>
          <a:p>
            <a:pPr>
              <a:spcAft>
                <a:spcPts val="600"/>
              </a:spcAft>
            </a:pPr>
            <a:r>
              <a:rPr lang="en-GB" sz="2000" b="1" dirty="0">
                <a:solidFill>
                  <a:srgbClr val="FFFF00"/>
                </a:solidFill>
                <a:highlight>
                  <a:srgbClr val="000080"/>
                </a:highlight>
                <a:latin typeface="Adobe Gothic Std B" panose="020B0800000000000000" pitchFamily="34" charset="-128"/>
                <a:ea typeface="Adobe Gothic Std B" panose="020B0800000000000000" pitchFamily="34" charset="-128"/>
              </a:rPr>
              <a:t>Develop leadership skills</a:t>
            </a:r>
          </a:p>
          <a:p>
            <a:pPr>
              <a:spcAft>
                <a:spcPts val="600"/>
              </a:spcAft>
            </a:pPr>
            <a:r>
              <a:rPr lang="en-GB" sz="2000" b="1" dirty="0">
                <a:solidFill>
                  <a:srgbClr val="FFFF00"/>
                </a:solidFill>
                <a:highlight>
                  <a:srgbClr val="000080"/>
                </a:highlight>
                <a:latin typeface="Adobe Gothic Std B" panose="020B0800000000000000" pitchFamily="34" charset="-128"/>
                <a:ea typeface="Adobe Gothic Std B" panose="020B0800000000000000" pitchFamily="34" charset="-128"/>
              </a:rPr>
              <a:t>Improve communication</a:t>
            </a:r>
          </a:p>
          <a:p>
            <a:pPr>
              <a:spcAft>
                <a:spcPts val="600"/>
              </a:spcAft>
            </a:pPr>
            <a:r>
              <a:rPr lang="en-GB" sz="2000" b="1" dirty="0">
                <a:solidFill>
                  <a:srgbClr val="FFFF00"/>
                </a:solidFill>
                <a:highlight>
                  <a:srgbClr val="000080"/>
                </a:highlight>
                <a:latin typeface="Adobe Gothic Std B" panose="020B0800000000000000" pitchFamily="34" charset="-128"/>
                <a:ea typeface="Adobe Gothic Std B" panose="020B0800000000000000" pitchFamily="34" charset="-128"/>
              </a:rPr>
              <a:t>Recognise employees</a:t>
            </a:r>
          </a:p>
          <a:p>
            <a:pPr>
              <a:spcAft>
                <a:spcPts val="600"/>
              </a:spcAft>
            </a:pPr>
            <a:r>
              <a:rPr lang="en-GB" sz="2000" b="1" dirty="0">
                <a:solidFill>
                  <a:srgbClr val="FFFF00"/>
                </a:solidFill>
                <a:highlight>
                  <a:srgbClr val="000080"/>
                </a:highlight>
                <a:latin typeface="Adobe Gothic Std B" panose="020B0800000000000000" pitchFamily="34" charset="-128"/>
                <a:ea typeface="Adobe Gothic Std B" panose="020B0800000000000000" pitchFamily="34" charset="-128"/>
              </a:rPr>
              <a:t>Use balanced leadership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05804" y="5427539"/>
            <a:ext cx="4376190" cy="14619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>
                <a:latin typeface="Algerian" panose="04020705040A02060702" pitchFamily="82" charset="0"/>
              </a:rPr>
              <a:t>Conclusion</a:t>
            </a:r>
          </a:p>
          <a:p>
            <a:pPr>
              <a:spcAft>
                <a:spcPts val="600"/>
              </a:spcAft>
            </a:pPr>
            <a:r>
              <a:rPr lang="en-US" sz="2000" b="1" dirty="0">
                <a:solidFill>
                  <a:schemeClr val="bg1">
                    <a:lumMod val="95000"/>
                  </a:schemeClr>
                </a:solidFill>
                <a:highlight>
                  <a:srgbClr val="808000"/>
                </a:highlight>
                <a:latin typeface="Adobe Gothic Std B" panose="020B0800000000000000" pitchFamily="34" charset="-128"/>
                <a:ea typeface="Adobe Gothic Std B" panose="020B0800000000000000" pitchFamily="34" charset="-128"/>
              </a:rPr>
              <a:t>Leadership significantly influences motivation, engagement and </a:t>
            </a:r>
            <a:r>
              <a:rPr lang="en-US" sz="2000" b="1" dirty="0" err="1">
                <a:solidFill>
                  <a:schemeClr val="bg1">
                    <a:lumMod val="95000"/>
                  </a:schemeClr>
                </a:solidFill>
                <a:highlight>
                  <a:srgbClr val="808000"/>
                </a:highlight>
                <a:latin typeface="Adobe Gothic Std B" panose="020B0800000000000000" pitchFamily="34" charset="-128"/>
                <a:ea typeface="Adobe Gothic Std B" panose="020B0800000000000000" pitchFamily="34" charset="-128"/>
              </a:rPr>
              <a:t>organisational</a:t>
            </a:r>
            <a:r>
              <a:rPr lang="en-US" sz="2000" b="1" dirty="0">
                <a:solidFill>
                  <a:schemeClr val="bg1">
                    <a:lumMod val="95000"/>
                  </a:schemeClr>
                </a:solidFill>
                <a:highlight>
                  <a:srgbClr val="808000"/>
                </a:highlight>
                <a:latin typeface="Adobe Gothic Std B" panose="020B0800000000000000" pitchFamily="34" charset="-128"/>
                <a:ea typeface="Adobe Gothic Std B" panose="020B0800000000000000" pitchFamily="34" charset="-128"/>
              </a:rPr>
              <a:t> performance.</a:t>
            </a:r>
          </a:p>
        </p:txBody>
      </p:sp>
      <p:graphicFrame>
        <p:nvGraphicFramePr>
          <p:cNvPr id="20" name="TextBox 3">
            <a:extLst>
              <a:ext uri="{FF2B5EF4-FFF2-40B4-BE49-F238E27FC236}">
                <a16:creationId xmlns:a16="http://schemas.microsoft.com/office/drawing/2014/main" id="{EE0B1CE6-A51C-4702-2686-0565E8C22C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10273524"/>
              </p:ext>
            </p:extLst>
          </p:nvPr>
        </p:nvGraphicFramePr>
        <p:xfrm>
          <a:off x="354675" y="783303"/>
          <a:ext cx="3249672" cy="40010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11</TotalTime>
  <Words>90</Words>
  <Application>Microsoft Office PowerPoint</Application>
  <PresentationFormat>On-screen Show (4:3)</PresentationFormat>
  <Paragraphs>26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Adobe Gothic Std B</vt:lpstr>
      <vt:lpstr>Algerian</vt:lpstr>
      <vt:lpstr>Berlin Sans FB Demi</vt:lpstr>
      <vt:lpstr>Century Gothic</vt:lpstr>
      <vt:lpstr>Garamond</vt:lpstr>
      <vt:lpstr>Savon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Carmen-Natalia Ercse</cp:lastModifiedBy>
  <cp:revision>3</cp:revision>
  <dcterms:created xsi:type="dcterms:W3CDTF">2013-01-27T09:14:16Z</dcterms:created>
  <dcterms:modified xsi:type="dcterms:W3CDTF">2026-03-23T18:46:42Z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32e150ff-4790-4db0-9801-e1a2cb83509c_Enabled">
    <vt:lpwstr>true</vt:lpwstr>
  </property>
  <property fmtid="{D5CDD505-2E9C-101B-9397-08002B2CF9AE}" pid="3" name="MSIP_Label_32e150ff-4790-4db0-9801-e1a2cb83509c_SetDate">
    <vt:lpwstr>2026-03-23T18:36:27Z</vt:lpwstr>
  </property>
  <property fmtid="{D5CDD505-2E9C-101B-9397-08002B2CF9AE}" pid="4" name="MSIP_Label_32e150ff-4790-4db0-9801-e1a2cb83509c_Method">
    <vt:lpwstr>Standard</vt:lpwstr>
  </property>
  <property fmtid="{D5CDD505-2E9C-101B-9397-08002B2CF9AE}" pid="5" name="MSIP_Label_32e150ff-4790-4db0-9801-e1a2cb83509c_Name">
    <vt:lpwstr>defa4170-0d19-0005-0004-bc88714345d2</vt:lpwstr>
  </property>
  <property fmtid="{D5CDD505-2E9C-101B-9397-08002B2CF9AE}" pid="6" name="MSIP_Label_32e150ff-4790-4db0-9801-e1a2cb83509c_SiteId">
    <vt:lpwstr>31b813f2-6514-42e9-b2f4-5d69ef68118b</vt:lpwstr>
  </property>
  <property fmtid="{D5CDD505-2E9C-101B-9397-08002B2CF9AE}" pid="7" name="MSIP_Label_32e150ff-4790-4db0-9801-e1a2cb83509c_ActionId">
    <vt:lpwstr>06534972-be93-462c-84b0-3b2039c94576</vt:lpwstr>
  </property>
  <property fmtid="{D5CDD505-2E9C-101B-9397-08002B2CF9AE}" pid="8" name="MSIP_Label_32e150ff-4790-4db0-9801-e1a2cb83509c_ContentBits">
    <vt:lpwstr>0</vt:lpwstr>
  </property>
  <property fmtid="{D5CDD505-2E9C-101B-9397-08002B2CF9AE}" pid="9" name="MSIP_Label_32e150ff-4790-4db0-9801-e1a2cb83509c_Tag">
    <vt:lpwstr>10, 3, 0, 1</vt:lpwstr>
  </property>
</Properties>
</file>