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6" r:id="rId4"/>
    <p:sldId id="260" r:id="rId5"/>
    <p:sldId id="267" r:id="rId6"/>
    <p:sldId id="261"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7" autoAdjust="0"/>
    <p:restoredTop sz="94660"/>
  </p:normalViewPr>
  <p:slideViewPr>
    <p:cSldViewPr snapToGrid="0">
      <p:cViewPr varScale="1">
        <p:scale>
          <a:sx n="91" d="100"/>
          <a:sy n="91" d="100"/>
        </p:scale>
        <p:origin x="63" y="6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9151-0480-4691-AD9D-C63B1AAEEE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A16929-B8C5-4B8A-B08C-A29167525F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473BD0E-F467-47B1-A3C2-255B859063B7}"/>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164DD817-BDE3-4F3B-819C-DFA6E60119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370AD-566F-47B1-93AC-979F1F66C617}"/>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33007199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70EF-46D3-45D0-8037-379445F0B2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03F5B2-0723-4292-AA36-3CFA16C976A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FF1283-6C59-4ECD-B26A-DE6B56A5C49A}"/>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1CE3024C-BD01-4C42-931D-94B3A7969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84AF6A-739C-4284-AF50-BFF46EA8237F}"/>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2290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2DC12-855C-415F-B0FB-0B99CE4E62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37533B-EC28-48BF-899E-0A7E441C08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91CE56-1EB6-4D7D-9CE4-363979E1CB71}"/>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277C8900-644E-4631-B216-5F8A12E9B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35C37E-3E23-44F8-B68D-98CC7CBCD048}"/>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1614650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2D9D1-ECD3-424C-8D30-3F2C74CCEA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6164ED-E1C7-480E-89B0-D78FBA87A1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5238C1-DB16-4D49-9111-AF170836B3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98F36D-C4DC-4581-85EE-041A495D0223}"/>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6" name="Footer Placeholder 5">
            <a:extLst>
              <a:ext uri="{FF2B5EF4-FFF2-40B4-BE49-F238E27FC236}">
                <a16:creationId xmlns:a16="http://schemas.microsoft.com/office/drawing/2014/main" id="{B2EB67A6-630D-49EC-840C-6772D2DBE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5366EE-9BBB-484B-AA92-2F0CDA0F1FBA}"/>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7462308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27A20-5936-44A8-863F-67F430C216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29A7BB-BD87-416E-8D72-34ADA0C0AF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E9E3E68-091B-4E26-8C91-E22572621D6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F122CB-C7A3-4805-BADE-F8DCFBDF3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C1D090-F6DF-4971-A06A-D8952239B3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A30AC9-C7C2-4C05-8CFC-2E2F37B2F33A}"/>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8" name="Footer Placeholder 7">
            <a:extLst>
              <a:ext uri="{FF2B5EF4-FFF2-40B4-BE49-F238E27FC236}">
                <a16:creationId xmlns:a16="http://schemas.microsoft.com/office/drawing/2014/main" id="{CE5BF87F-DCF9-4ED1-A083-1A73D170D5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01C324-B8AC-4EE3-AE40-E74C57D32109}"/>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3050094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BC6B5-51AC-4B24-B099-B0D66C3E28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309E373-5F92-4C53-A6EF-839EC5FAC260}"/>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4" name="Footer Placeholder 3">
            <a:extLst>
              <a:ext uri="{FF2B5EF4-FFF2-40B4-BE49-F238E27FC236}">
                <a16:creationId xmlns:a16="http://schemas.microsoft.com/office/drawing/2014/main" id="{A37A3D4A-8456-4D83-A709-42BF628AF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0B3BC1F-3DFB-472E-87AD-9F0BE9F11D20}"/>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3370699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8A41F7-9CCA-4255-9FE1-5E9AE54668BA}"/>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3" name="Footer Placeholder 2">
            <a:extLst>
              <a:ext uri="{FF2B5EF4-FFF2-40B4-BE49-F238E27FC236}">
                <a16:creationId xmlns:a16="http://schemas.microsoft.com/office/drawing/2014/main" id="{B8162B8B-F0C9-4DE0-A524-22CB7EF47C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CDEEC6-EB4A-463A-A67F-17D440303719}"/>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29871927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93B70-2452-4CC8-955D-564B05B48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7F0AE5-36D1-4CBE-BC31-4A576340AA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D7A29D-50A1-4DF4-BFB2-E77F6D3E44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3F31D0-900C-448B-B7B2-34B37BDD4C65}"/>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6" name="Footer Placeholder 5">
            <a:extLst>
              <a:ext uri="{FF2B5EF4-FFF2-40B4-BE49-F238E27FC236}">
                <a16:creationId xmlns:a16="http://schemas.microsoft.com/office/drawing/2014/main" id="{1379D5D9-4B3A-451A-80F2-835CA4A677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7B3B0D-E492-497D-BC24-AEBA941C263A}"/>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2703211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D454-A490-46B4-99EF-F723CFECE4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72B6F1-7684-4FB4-8F38-8C16F1A4FB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1F088B-7260-4EF9-9178-7F7938B468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BD9D86-1D78-421B-B134-98E2051841A6}"/>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6" name="Footer Placeholder 5">
            <a:extLst>
              <a:ext uri="{FF2B5EF4-FFF2-40B4-BE49-F238E27FC236}">
                <a16:creationId xmlns:a16="http://schemas.microsoft.com/office/drawing/2014/main" id="{BFE89DC1-677F-4434-A501-BA2D35B805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EDEC0E-94CA-4221-AFF3-539F656BCC99}"/>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1185859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B123-BC1A-4308-9C80-6C93280FFC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FD069-0D5D-47BB-92AB-A12E08DFC9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98B079-9F00-4F74-A47F-56E8EF863BA9}"/>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7B560603-BA69-4C18-9FD6-53E428CD1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1CF55-2057-41BB-A8D3-3AFC55F6E845}"/>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1700868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99558C-5616-4D42-8CD4-29850319A7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D6D8E4-D090-4DD5-B59B-6950E35EB8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9AADA-1866-40C9-86D7-A67A793E75CE}"/>
              </a:ext>
            </a:extLst>
          </p:cNvPr>
          <p:cNvSpPr>
            <a:spLocks noGrp="1"/>
          </p:cNvSpPr>
          <p:nvPr>
            <p:ph type="dt" sz="half" idx="10"/>
          </p:nvPr>
        </p:nvSpPr>
        <p:spPr/>
        <p:txBody>
          <a:body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FE091F0C-6939-4762-8BC3-7CECC5D43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BACCC-8C6E-4FDB-A082-9F23047CBDE0}"/>
              </a:ext>
            </a:extLst>
          </p:cNvPr>
          <p:cNvSpPr>
            <a:spLocks noGrp="1"/>
          </p:cNvSpPr>
          <p:nvPr>
            <p:ph type="sldNum" sz="quarter" idx="12"/>
          </p:nvPr>
        </p:nvSpPr>
        <p:spPr/>
        <p:txBody>
          <a:bodyPr/>
          <a:lstStyle/>
          <a:p>
            <a:fld id="{DC89206B-94E8-42B3-9406-A9E3175C3C5F}" type="slidenum">
              <a:rPr lang="en-GB" smtClean="0"/>
              <a:t>‹#›</a:t>
            </a:fld>
            <a:endParaRPr lang="en-GB"/>
          </a:p>
        </p:txBody>
      </p:sp>
    </p:spTree>
    <p:extLst>
      <p:ext uri="{BB962C8B-B14F-4D97-AF65-F5344CB8AC3E}">
        <p14:creationId xmlns:p14="http://schemas.microsoft.com/office/powerpoint/2010/main" val="558497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C620C3-B88C-437C-90CA-46A3041805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71FAC9-C7D1-42F8-BBAC-90E4622856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54FAAF-DD11-4E40-86F0-05E60A0291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086B6C-2620-4818-AD29-51EA72D472C7}" type="datetimeFigureOut">
              <a:rPr lang="en-GB" smtClean="0"/>
              <a:t>12/07/2020</a:t>
            </a:fld>
            <a:endParaRPr lang="en-GB"/>
          </a:p>
        </p:txBody>
      </p:sp>
      <p:sp>
        <p:nvSpPr>
          <p:cNvPr id="5" name="Footer Placeholder 4">
            <a:extLst>
              <a:ext uri="{FF2B5EF4-FFF2-40B4-BE49-F238E27FC236}">
                <a16:creationId xmlns:a16="http://schemas.microsoft.com/office/drawing/2014/main" id="{4294CE57-AA4F-416B-80D4-E9A921FC7C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47A403F-B3FF-49A5-BAE9-5FEB6CE4D6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89206B-94E8-42B3-9406-A9E3175C3C5F}" type="slidenum">
              <a:rPr lang="en-GB" smtClean="0"/>
              <a:t>‹#›</a:t>
            </a:fld>
            <a:endParaRPr lang="en-GB"/>
          </a:p>
        </p:txBody>
      </p:sp>
    </p:spTree>
    <p:extLst>
      <p:ext uri="{BB962C8B-B14F-4D97-AF65-F5344CB8AC3E}">
        <p14:creationId xmlns:p14="http://schemas.microsoft.com/office/powerpoint/2010/main" val="3953681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0460-17E8-4D6B-946A-4978219A32F3}"/>
              </a:ext>
            </a:extLst>
          </p:cNvPr>
          <p:cNvSpPr>
            <a:spLocks noGrp="1"/>
          </p:cNvSpPr>
          <p:nvPr>
            <p:ph type="ctrTitle"/>
          </p:nvPr>
        </p:nvSpPr>
        <p:spPr/>
        <p:txBody>
          <a:bodyPr/>
          <a:lstStyle/>
          <a:p>
            <a:r>
              <a:rPr lang="en-GB" dirty="0"/>
              <a:t>Samuel Whittaker’s photo story </a:t>
            </a:r>
          </a:p>
        </p:txBody>
      </p:sp>
      <p:sp>
        <p:nvSpPr>
          <p:cNvPr id="3" name="Subtitle 2">
            <a:extLst>
              <a:ext uri="{FF2B5EF4-FFF2-40B4-BE49-F238E27FC236}">
                <a16:creationId xmlns:a16="http://schemas.microsoft.com/office/drawing/2014/main" id="{D649CCD1-9227-4A1E-9DFE-8A07F9748C1E}"/>
              </a:ext>
            </a:extLst>
          </p:cNvPr>
          <p:cNvSpPr>
            <a:spLocks noGrp="1"/>
          </p:cNvSpPr>
          <p:nvPr>
            <p:ph type="subTitle" idx="1"/>
          </p:nvPr>
        </p:nvSpPr>
        <p:spPr/>
        <p:txBody>
          <a:bodyPr/>
          <a:lstStyle/>
          <a:p>
            <a:r>
              <a:rPr lang="en-GB" dirty="0"/>
              <a:t>UWTSD – MBA Sustainability </a:t>
            </a:r>
          </a:p>
        </p:txBody>
      </p:sp>
    </p:spTree>
    <p:extLst>
      <p:ext uri="{BB962C8B-B14F-4D97-AF65-F5344CB8AC3E}">
        <p14:creationId xmlns:p14="http://schemas.microsoft.com/office/powerpoint/2010/main" val="3283569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447BE-4A86-4763-B2F8-377C504388F1}"/>
              </a:ext>
            </a:extLst>
          </p:cNvPr>
          <p:cNvSpPr>
            <a:spLocks noGrp="1"/>
          </p:cNvSpPr>
          <p:nvPr>
            <p:ph type="title"/>
          </p:nvPr>
        </p:nvSpPr>
        <p:spPr/>
        <p:txBody>
          <a:bodyPr/>
          <a:lstStyle/>
          <a:p>
            <a:r>
              <a:rPr lang="en-GB" dirty="0"/>
              <a:t>Reusable bottles and me </a:t>
            </a:r>
          </a:p>
        </p:txBody>
      </p:sp>
      <p:sp>
        <p:nvSpPr>
          <p:cNvPr id="3" name="Content Placeholder 2">
            <a:extLst>
              <a:ext uri="{FF2B5EF4-FFF2-40B4-BE49-F238E27FC236}">
                <a16:creationId xmlns:a16="http://schemas.microsoft.com/office/drawing/2014/main" id="{966DE827-E737-4767-97E9-FB20ED649490}"/>
              </a:ext>
            </a:extLst>
          </p:cNvPr>
          <p:cNvSpPr>
            <a:spLocks noGrp="1"/>
          </p:cNvSpPr>
          <p:nvPr>
            <p:ph idx="1"/>
          </p:nvPr>
        </p:nvSpPr>
        <p:spPr>
          <a:xfrm>
            <a:off x="6096000" y="1807338"/>
            <a:ext cx="4774325" cy="4184877"/>
          </a:xfrm>
        </p:spPr>
        <p:txBody>
          <a:bodyPr>
            <a:normAutofit fontScale="77500" lnSpcReduction="20000"/>
          </a:bodyPr>
          <a:lstStyle/>
          <a:p>
            <a:r>
              <a:rPr lang="en-GB" dirty="0"/>
              <a:t>I have estimated that I would consume three plastic water bottles a day, where I currently work. The key word is would, as from the picture on the left, I drink from a reusable bottle. (Estimated as I fill up the reusable bottle three times a day in work). </a:t>
            </a:r>
          </a:p>
          <a:p>
            <a:r>
              <a:rPr lang="en-GB" dirty="0"/>
              <a:t>I have another reusable bottle. I switch between both bottles, while I am at work or out in public. </a:t>
            </a:r>
          </a:p>
          <a:p>
            <a:r>
              <a:rPr lang="en-GB" dirty="0"/>
              <a:t>The reusable bottles, coupled with this organisation (Refill), has really helped me to avoid plastic bottle usage. </a:t>
            </a:r>
          </a:p>
          <a:p>
            <a:endParaRPr lang="en-GB" dirty="0"/>
          </a:p>
          <a:p>
            <a:endParaRPr lang="en-GB" dirty="0"/>
          </a:p>
        </p:txBody>
      </p:sp>
      <p:pic>
        <p:nvPicPr>
          <p:cNvPr id="5" name="Picture 4">
            <a:extLst>
              <a:ext uri="{FF2B5EF4-FFF2-40B4-BE49-F238E27FC236}">
                <a16:creationId xmlns:a16="http://schemas.microsoft.com/office/drawing/2014/main" id="{2EE2AF54-5741-464C-9A34-C0F729F38C42}"/>
              </a:ext>
            </a:extLst>
          </p:cNvPr>
          <p:cNvPicPr>
            <a:picLocks noChangeAspect="1"/>
          </p:cNvPicPr>
          <p:nvPr/>
        </p:nvPicPr>
        <p:blipFill rotWithShape="1">
          <a:blip r:embed="rId2"/>
          <a:srcRect r="62443"/>
          <a:stretch/>
        </p:blipFill>
        <p:spPr>
          <a:xfrm>
            <a:off x="2680137" y="1690688"/>
            <a:ext cx="2212427" cy="4418178"/>
          </a:xfrm>
          <a:prstGeom prst="rect">
            <a:avLst/>
          </a:prstGeom>
        </p:spPr>
      </p:pic>
    </p:spTree>
    <p:extLst>
      <p:ext uri="{BB962C8B-B14F-4D97-AF65-F5344CB8AC3E}">
        <p14:creationId xmlns:p14="http://schemas.microsoft.com/office/powerpoint/2010/main" val="3677854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84BCD-9C2B-49D1-B12D-87DD9573D261}"/>
              </a:ext>
            </a:extLst>
          </p:cNvPr>
          <p:cNvSpPr>
            <a:spLocks noGrp="1"/>
          </p:cNvSpPr>
          <p:nvPr>
            <p:ph type="title"/>
          </p:nvPr>
        </p:nvSpPr>
        <p:spPr/>
        <p:txBody>
          <a:bodyPr/>
          <a:lstStyle/>
          <a:p>
            <a:r>
              <a:rPr lang="en-GB" dirty="0"/>
              <a:t>Plastic bottles </a:t>
            </a:r>
          </a:p>
        </p:txBody>
      </p:sp>
      <p:sp>
        <p:nvSpPr>
          <p:cNvPr id="3" name="Content Placeholder 2">
            <a:extLst>
              <a:ext uri="{FF2B5EF4-FFF2-40B4-BE49-F238E27FC236}">
                <a16:creationId xmlns:a16="http://schemas.microsoft.com/office/drawing/2014/main" id="{33B93E4B-61D7-4A9F-ABFD-5FCD318EC8F4}"/>
              </a:ext>
            </a:extLst>
          </p:cNvPr>
          <p:cNvSpPr>
            <a:spLocks noGrp="1"/>
          </p:cNvSpPr>
          <p:nvPr>
            <p:ph idx="1"/>
          </p:nvPr>
        </p:nvSpPr>
        <p:spPr/>
        <p:txBody>
          <a:bodyPr/>
          <a:lstStyle/>
          <a:p>
            <a:r>
              <a:rPr lang="en-GB" dirty="0"/>
              <a:t>Plastic bottles were always a problem for me when I was out in public. I firstly did not have a reusable bottle with me. Until I decided to purchase one and cut my plastic waste. This decreased my interest and desire to source refill points. Secondly, it was always so easy to buy a single-use plastic bottle and throw it away. They are relatively cheap to buy and no notice is taken, once they are thrown away. It is assumed that they can be or will be recycled once disposed of in a bin. </a:t>
            </a:r>
          </a:p>
          <a:p>
            <a:r>
              <a:rPr lang="en-GB" dirty="0"/>
              <a:t>By having a reusable bottle, it has definitely opened my eyes to past mistakes. (From not switching sooner to reusable). </a:t>
            </a:r>
          </a:p>
        </p:txBody>
      </p:sp>
    </p:spTree>
    <p:extLst>
      <p:ext uri="{BB962C8B-B14F-4D97-AF65-F5344CB8AC3E}">
        <p14:creationId xmlns:p14="http://schemas.microsoft.com/office/powerpoint/2010/main" val="1770837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27E63-E85E-48A9-89F2-BB514BB8396D}"/>
              </a:ext>
            </a:extLst>
          </p:cNvPr>
          <p:cNvSpPr>
            <a:spLocks noGrp="1"/>
          </p:cNvSpPr>
          <p:nvPr>
            <p:ph type="title"/>
          </p:nvPr>
        </p:nvSpPr>
        <p:spPr/>
        <p:txBody>
          <a:bodyPr/>
          <a:lstStyle/>
          <a:p>
            <a:r>
              <a:rPr lang="en-GB" dirty="0"/>
              <a:t>Sustainability at work </a:t>
            </a:r>
          </a:p>
        </p:txBody>
      </p:sp>
      <p:sp>
        <p:nvSpPr>
          <p:cNvPr id="3" name="Content Placeholder 2">
            <a:extLst>
              <a:ext uri="{FF2B5EF4-FFF2-40B4-BE49-F238E27FC236}">
                <a16:creationId xmlns:a16="http://schemas.microsoft.com/office/drawing/2014/main" id="{8BD7A78C-C6A9-472F-8BBA-064263D1DEC1}"/>
              </a:ext>
            </a:extLst>
          </p:cNvPr>
          <p:cNvSpPr>
            <a:spLocks noGrp="1"/>
          </p:cNvSpPr>
          <p:nvPr>
            <p:ph idx="1"/>
          </p:nvPr>
        </p:nvSpPr>
        <p:spPr>
          <a:xfrm>
            <a:off x="5312979" y="1690689"/>
            <a:ext cx="6040821" cy="3044222"/>
          </a:xfrm>
        </p:spPr>
        <p:txBody>
          <a:bodyPr>
            <a:normAutofit fontScale="47500" lnSpcReduction="20000"/>
          </a:bodyPr>
          <a:lstStyle/>
          <a:p>
            <a:r>
              <a:rPr lang="en-GB" dirty="0"/>
              <a:t>Here is an image from my workplace, showing what can go in each bin. Seen in the general waste section, are coffee cups. Greggs does offer an reusable plastic alternative, which would eliminate the need for the coffee cups. However, I would estimate 95-98% of customers in my store use the coffee cups shown on that poster. Only around 2-5% of customers actually bring in that plastic coffee cup. It will take a very big step to change people’s perceptions and attitudes towards sustainable alternatives. </a:t>
            </a:r>
          </a:p>
          <a:p>
            <a:r>
              <a:rPr lang="en-GB" dirty="0"/>
              <a:t>A very big downside to COVID-19 and the environment, has been that we can not actually accept reusable coffee cups or fill up customers’ water bottles, forcing them into buying plastic water bottles or those coffee cups in the poster. </a:t>
            </a:r>
          </a:p>
          <a:p>
            <a:r>
              <a:rPr lang="en-GB" dirty="0"/>
              <a:t>At Greggs where I currently work. We have three different waste streams. General waste/recycling/food. These three different waste streams, allows for sorting at shop level. Making it easier come time for transportation to the landfill/recycling centres. </a:t>
            </a:r>
          </a:p>
          <a:p>
            <a:r>
              <a:rPr lang="en-GB" dirty="0"/>
              <a:t>This image is only for the staff side of Greggs. Unfortunately it is just one general waste bin for customers. Not allowing recycling to be conducted on the customer side of the store. </a:t>
            </a:r>
          </a:p>
          <a:p>
            <a:endParaRPr lang="en-GB" dirty="0"/>
          </a:p>
          <a:p>
            <a:endParaRPr lang="en-GB" dirty="0"/>
          </a:p>
        </p:txBody>
      </p:sp>
      <p:pic>
        <p:nvPicPr>
          <p:cNvPr id="5" name="Picture 4">
            <a:extLst>
              <a:ext uri="{FF2B5EF4-FFF2-40B4-BE49-F238E27FC236}">
                <a16:creationId xmlns:a16="http://schemas.microsoft.com/office/drawing/2014/main" id="{95E63624-5085-4B4E-8AD7-9B0EFFA04D61}"/>
              </a:ext>
            </a:extLst>
          </p:cNvPr>
          <p:cNvPicPr>
            <a:picLocks noChangeAspect="1"/>
          </p:cNvPicPr>
          <p:nvPr/>
        </p:nvPicPr>
        <p:blipFill rotWithShape="1">
          <a:blip r:embed="rId2"/>
          <a:srcRect l="9601" t="12190" r="7025" b="7636"/>
          <a:stretch/>
        </p:blipFill>
        <p:spPr>
          <a:xfrm>
            <a:off x="965099" y="1690689"/>
            <a:ext cx="4220981" cy="3044222"/>
          </a:xfrm>
          <a:prstGeom prst="rect">
            <a:avLst/>
          </a:prstGeom>
        </p:spPr>
      </p:pic>
    </p:spTree>
    <p:extLst>
      <p:ext uri="{BB962C8B-B14F-4D97-AF65-F5344CB8AC3E}">
        <p14:creationId xmlns:p14="http://schemas.microsoft.com/office/powerpoint/2010/main" val="497496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24850-6647-4C51-95C4-7FC1C61DC81C}"/>
              </a:ext>
            </a:extLst>
          </p:cNvPr>
          <p:cNvSpPr>
            <a:spLocks noGrp="1"/>
          </p:cNvSpPr>
          <p:nvPr>
            <p:ph type="title"/>
          </p:nvPr>
        </p:nvSpPr>
        <p:spPr/>
        <p:txBody>
          <a:bodyPr/>
          <a:lstStyle/>
          <a:p>
            <a:r>
              <a:rPr lang="en-GB" dirty="0"/>
              <a:t>Sustainability at work </a:t>
            </a:r>
          </a:p>
        </p:txBody>
      </p:sp>
      <p:sp>
        <p:nvSpPr>
          <p:cNvPr id="3" name="Content Placeholder 2">
            <a:extLst>
              <a:ext uri="{FF2B5EF4-FFF2-40B4-BE49-F238E27FC236}">
                <a16:creationId xmlns:a16="http://schemas.microsoft.com/office/drawing/2014/main" id="{DA856831-D59B-4CC4-BD87-F779312955AB}"/>
              </a:ext>
            </a:extLst>
          </p:cNvPr>
          <p:cNvSpPr>
            <a:spLocks noGrp="1"/>
          </p:cNvSpPr>
          <p:nvPr>
            <p:ph idx="1"/>
          </p:nvPr>
        </p:nvSpPr>
        <p:spPr/>
        <p:txBody>
          <a:bodyPr>
            <a:normAutofit lnSpcReduction="10000"/>
          </a:bodyPr>
          <a:lstStyle/>
          <a:p>
            <a:r>
              <a:rPr lang="en-GB" dirty="0"/>
              <a:t>Greggs as shown in the slide before, sorts their waste into three streams. Food, recycling and general. This allows at least the employees to make conscious choices when it comes to disposing of waste. As for the customer it is not easy to recycle even if they wanted to. There is only one bin for customers and that is assumed to be general waste. So, even if customers were hoping to recycle their waste, as for now, it is not possible for customers. </a:t>
            </a:r>
          </a:p>
          <a:p>
            <a:r>
              <a:rPr lang="en-GB" dirty="0"/>
              <a:t>A large part of Greggs’ packaging is made from cardboard or paper, which can be recycled. As well as plastics they use for packaging. So, Greggs has made conscious steps in that regard. However, I still feel there is a long way to go to be completely zero carbon and zero waste. </a:t>
            </a:r>
          </a:p>
        </p:txBody>
      </p:sp>
    </p:spTree>
    <p:extLst>
      <p:ext uri="{BB962C8B-B14F-4D97-AF65-F5344CB8AC3E}">
        <p14:creationId xmlns:p14="http://schemas.microsoft.com/office/powerpoint/2010/main" val="4135509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38CB1-3920-4B0A-ABDC-352ECF55B921}"/>
              </a:ext>
            </a:extLst>
          </p:cNvPr>
          <p:cNvSpPr>
            <a:spLocks noGrp="1"/>
          </p:cNvSpPr>
          <p:nvPr>
            <p:ph type="title"/>
          </p:nvPr>
        </p:nvSpPr>
        <p:spPr/>
        <p:txBody>
          <a:bodyPr/>
          <a:lstStyle/>
          <a:p>
            <a:r>
              <a:rPr lang="en-GB" dirty="0"/>
              <a:t>Sustainability at home </a:t>
            </a:r>
          </a:p>
        </p:txBody>
      </p:sp>
      <p:sp>
        <p:nvSpPr>
          <p:cNvPr id="3" name="Content Placeholder 2">
            <a:extLst>
              <a:ext uri="{FF2B5EF4-FFF2-40B4-BE49-F238E27FC236}">
                <a16:creationId xmlns:a16="http://schemas.microsoft.com/office/drawing/2014/main" id="{97C3BB6A-D7BF-4403-819B-3D43A9EFD50A}"/>
              </a:ext>
            </a:extLst>
          </p:cNvPr>
          <p:cNvSpPr>
            <a:spLocks noGrp="1"/>
          </p:cNvSpPr>
          <p:nvPr>
            <p:ph idx="1"/>
          </p:nvPr>
        </p:nvSpPr>
        <p:spPr>
          <a:xfrm>
            <a:off x="838200" y="1690688"/>
            <a:ext cx="6211615" cy="4035973"/>
          </a:xfrm>
        </p:spPr>
        <p:txBody>
          <a:bodyPr>
            <a:normAutofit fontScale="55000" lnSpcReduction="20000"/>
          </a:bodyPr>
          <a:lstStyle/>
          <a:p>
            <a:r>
              <a:rPr lang="en-GB" dirty="0"/>
              <a:t>The last few years I have put real emphasis on using local council recycling equipment more and more. I am trying to eliminate as much recyclable materials from going into the bin. This means trying to fit as much recyclable materials into those bins/bags as possible. So, crushing, squashing and stacking have become tools I have used to get as much recycled as possible. </a:t>
            </a:r>
          </a:p>
          <a:p>
            <a:r>
              <a:rPr lang="en-GB" dirty="0"/>
              <a:t>I believe the council is hopeful more people will recycle and that I believe is based on the decision to limit black bags to three per household’s waste. </a:t>
            </a:r>
          </a:p>
          <a:p>
            <a:r>
              <a:rPr lang="en-GB" dirty="0"/>
              <a:t>I have really made a conscious effort to look out for packaging with recyclable labels on. It makes it easier for me to recycle at home and also allows me to avoid packaging which is non-recyclable. I am pleased to say in recent years, I have seen my local supermarket make changes to their own packaging, from not having the recyclable labels or packaging, to have packaging which states it is recyclable. </a:t>
            </a:r>
          </a:p>
          <a:p>
            <a:r>
              <a:rPr lang="en-GB" dirty="0"/>
              <a:t>There are other packaging labels like that which include “widely recycled” or products might have two different recyclable materials, which then gives two different options for recycling. </a:t>
            </a:r>
          </a:p>
          <a:p>
            <a:r>
              <a:rPr lang="en-GB" dirty="0"/>
              <a:t>The box on the left is for paper, a similar black box is for glass and jars. The two middle white bags are cardboard, and plastics respectively. The last green box is for food waste. The council has definitely given a large range of options and can not be criticised for not doing enough. </a:t>
            </a:r>
          </a:p>
          <a:p>
            <a:endParaRPr lang="en-GB" dirty="0"/>
          </a:p>
          <a:p>
            <a:endParaRPr lang="en-GB" dirty="0"/>
          </a:p>
        </p:txBody>
      </p:sp>
    </p:spTree>
    <p:extLst>
      <p:ext uri="{BB962C8B-B14F-4D97-AF65-F5344CB8AC3E}">
        <p14:creationId xmlns:p14="http://schemas.microsoft.com/office/powerpoint/2010/main" val="141506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5AF20-49C1-4632-BDAE-A2586DFF03AA}"/>
              </a:ext>
            </a:extLst>
          </p:cNvPr>
          <p:cNvSpPr>
            <a:spLocks noGrp="1"/>
          </p:cNvSpPr>
          <p:nvPr>
            <p:ph type="title"/>
          </p:nvPr>
        </p:nvSpPr>
        <p:spPr/>
        <p:txBody>
          <a:bodyPr/>
          <a:lstStyle/>
          <a:p>
            <a:r>
              <a:rPr lang="en-GB" dirty="0"/>
              <a:t>Collaboration </a:t>
            </a:r>
          </a:p>
        </p:txBody>
      </p:sp>
      <p:sp>
        <p:nvSpPr>
          <p:cNvPr id="3" name="Content Placeholder 2">
            <a:extLst>
              <a:ext uri="{FF2B5EF4-FFF2-40B4-BE49-F238E27FC236}">
                <a16:creationId xmlns:a16="http://schemas.microsoft.com/office/drawing/2014/main" id="{F200E5F8-C99B-41C0-A776-6B29DDD65B4F}"/>
              </a:ext>
            </a:extLst>
          </p:cNvPr>
          <p:cNvSpPr>
            <a:spLocks noGrp="1"/>
          </p:cNvSpPr>
          <p:nvPr>
            <p:ph idx="1"/>
          </p:nvPr>
        </p:nvSpPr>
        <p:spPr/>
        <p:txBody>
          <a:bodyPr/>
          <a:lstStyle/>
          <a:p>
            <a:r>
              <a:rPr lang="en-GB" dirty="0"/>
              <a:t>During the discussion forums, Julie informed me of an app which shows local refill points. It is called Refill and was briefly mentioned in the reusable section of this presentation. It minimises plastic bottle waste and maximises reusable bottle usage. </a:t>
            </a:r>
          </a:p>
          <a:p>
            <a:r>
              <a:rPr lang="en-GB" dirty="0"/>
              <a:t>It has helped me avoid going to look for a plastic bottle, and instead makes sure I look for a business which offers a refill point. Saving me both money – not spending money, and the environment – not buying plastic bottles.  </a:t>
            </a:r>
          </a:p>
        </p:txBody>
      </p:sp>
    </p:spTree>
    <p:extLst>
      <p:ext uri="{BB962C8B-B14F-4D97-AF65-F5344CB8AC3E}">
        <p14:creationId xmlns:p14="http://schemas.microsoft.com/office/powerpoint/2010/main" val="88608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989</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Samuel Whittaker’s photo story </vt:lpstr>
      <vt:lpstr>Reusable bottles and me </vt:lpstr>
      <vt:lpstr>Plastic bottles </vt:lpstr>
      <vt:lpstr>Sustainability at work </vt:lpstr>
      <vt:lpstr>Sustainability at work </vt:lpstr>
      <vt:lpstr>Sustainability at home </vt:lpstr>
      <vt:lpstr>Collaboration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Samuel Whittaker’s photo story</dc:title>
  <dc:creator>Samuel Whittaker</dc:creator>
  <cp:lastModifiedBy>Samuel Whittaker</cp:lastModifiedBy>
  <cp:revision>11</cp:revision>
  <dcterms:created xsi:type="dcterms:W3CDTF">2020-07-12T17:36:00Z</dcterms:created>
  <dcterms:modified xsi:type="dcterms:W3CDTF">2020-07-12T18:31:34Z</dcterms:modified>
</cp:coreProperties>
</file>