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6" r:id="rId5"/>
    <p:sldId id="258" r:id="rId6"/>
    <p:sldId id="259" r:id="rId7"/>
    <p:sldId id="260" r:id="rId8"/>
    <p:sldId id="261" r:id="rId9"/>
    <p:sldId id="262" r:id="rId10"/>
    <p:sldId id="263" r:id="rId11"/>
    <p:sldId id="264"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81" dt="2026-10-15T18:50:47.762"/>
    <p1510:client id="{4B2F4EBD-B605-4BC7-98C9-3261587A3717}" v="43" dt="2026-10-15T20:05:57.158"/>
    <p1510:client id="{B60F65A2-1F7E-FDAA-064A-4E3BB13BBF35}" v="1" dt="2026-10-15T19:49:35.149"/>
    <p1510:client id="{D2FF3ED1-BFC6-1599-55BA-C97F18E384B1}" v="99" dt="2026-10-15T18:36:21.20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15/10/2026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15/10/2026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15/10/2026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15/10/2026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15/10/2026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15/10/2026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15/10/2026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15/10/2026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15/10/2026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15/10/2026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15/10/2026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15/10/2026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hyperlink" Target="https://www.jobs.nhs.uk" TargetMode="External"/><Relationship Id="rId2" Type="http://schemas.openxmlformats.org/officeDocument/2006/relationships/hyperlink" Target="https://www.healthcareers.nhs.uk/explore-roles/nursing/roles-nursing/mental-health-nurse" TargetMode="External"/><Relationship Id="rId1" Type="http://schemas.openxmlformats.org/officeDocument/2006/relationships/slideLayout" Target="../slideLayouts/slideLayout7.xml"/><Relationship Id="rId5" Type="http://schemas.openxmlformats.org/officeDocument/2006/relationships/hyperlink" Target="https://www.england.nhs.uk/nursingmidwifery/delivering-the-nhs-ltp/mental-health-nursing/" TargetMode="External"/><Relationship Id="rId4" Type="http://schemas.openxmlformats.org/officeDocument/2006/relationships/hyperlink" Target="https://www.jobs.nhs.uk/candidate/search/results?searchFormType=main&amp;keyword=mental%20health%20nurse&amp;language=e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58081"/>
            <a:ext cx="10286999" cy="4090194"/>
          </a:xfrm>
        </p:spPr>
        <p:txBody>
          <a:bodyPr/>
          <a:lstStyle/>
          <a:p>
            <a:pPr>
              <a:lnSpc>
                <a:spcPct val="150000"/>
              </a:lnSpc>
              <a:spcBef>
                <a:spcPts val="1000"/>
              </a:spcBef>
            </a:pPr>
            <a:r>
              <a:rPr lang="en-GB" sz="2400" b="1">
                <a:latin typeface="Aptos"/>
              </a:rPr>
              <a:t>Name</a:t>
            </a:r>
            <a:r>
              <a:rPr lang="en-GB" sz="2400">
                <a:latin typeface="Aptos"/>
              </a:rPr>
              <a:t>: Samson </a:t>
            </a:r>
            <a:r>
              <a:rPr lang="en-GB" sz="2400" err="1">
                <a:latin typeface="Aptos"/>
              </a:rPr>
              <a:t>Boher</a:t>
            </a:r>
            <a:r>
              <a:rPr lang="en-GB" sz="2400">
                <a:latin typeface="Aptos"/>
              </a:rPr>
              <a:t> Joseph</a:t>
            </a:r>
            <a:endParaRPr lang="en-US" sz="2400">
              <a:latin typeface="Aptos"/>
            </a:endParaRPr>
          </a:p>
          <a:p>
            <a:pPr>
              <a:lnSpc>
                <a:spcPct val="150000"/>
              </a:lnSpc>
              <a:spcBef>
                <a:spcPts val="1000"/>
              </a:spcBef>
            </a:pPr>
            <a:r>
              <a:rPr lang="en-GB" sz="2400" b="1">
                <a:latin typeface="Aptos"/>
              </a:rPr>
              <a:t>Student ID: </a:t>
            </a:r>
            <a:r>
              <a:rPr lang="en-GB" sz="2400">
                <a:latin typeface="Aptos"/>
              </a:rPr>
              <a:t>2523179</a:t>
            </a:r>
            <a:endParaRPr lang="en-US" sz="2400">
              <a:latin typeface="Aptos"/>
            </a:endParaRPr>
          </a:p>
          <a:p>
            <a:pPr>
              <a:lnSpc>
                <a:spcPct val="150000"/>
              </a:lnSpc>
              <a:spcBef>
                <a:spcPts val="1000"/>
              </a:spcBef>
            </a:pPr>
            <a:r>
              <a:rPr lang="en-GB" sz="2400" b="1">
                <a:latin typeface="Aptos"/>
              </a:rPr>
              <a:t>Module Code:</a:t>
            </a:r>
            <a:r>
              <a:rPr lang="en-GB" sz="2400">
                <a:latin typeface="Aptos"/>
              </a:rPr>
              <a:t> LCHS4009</a:t>
            </a:r>
            <a:endParaRPr lang="en-GB">
              <a:solidFill>
                <a:srgbClr val="FFFFFF"/>
              </a:solidFill>
              <a:latin typeface="Aptos Display"/>
            </a:endParaRPr>
          </a:p>
          <a:p>
            <a:pPr>
              <a:lnSpc>
                <a:spcPct val="150000"/>
              </a:lnSpc>
              <a:spcBef>
                <a:spcPts val="1000"/>
              </a:spcBef>
            </a:pPr>
            <a:r>
              <a:rPr lang="en-GB" sz="2400" b="1">
                <a:latin typeface="Aptos"/>
              </a:rPr>
              <a:t>Module:</a:t>
            </a:r>
            <a:r>
              <a:rPr lang="en-GB" sz="2400">
                <a:latin typeface="Aptos"/>
              </a:rPr>
              <a:t> </a:t>
            </a:r>
            <a:r>
              <a:rPr lang="en-GB" sz="2400">
                <a:solidFill>
                  <a:srgbClr val="1D2125"/>
                </a:solidFill>
                <a:highlight>
                  <a:srgbClr val="FFFFFF"/>
                </a:highlight>
                <a:ea typeface="+mj-lt"/>
                <a:cs typeface="+mj-lt"/>
              </a:rPr>
              <a:t>Professional Career Development within Health and Social Care </a:t>
            </a:r>
            <a:endParaRPr lang="en-US" sz="2400">
              <a:latin typeface="Aptos"/>
            </a:endParaRPr>
          </a:p>
          <a:p>
            <a:pPr>
              <a:lnSpc>
                <a:spcPct val="150000"/>
              </a:lnSpc>
              <a:spcBef>
                <a:spcPts val="1000"/>
              </a:spcBef>
            </a:pPr>
            <a:r>
              <a:rPr lang="en-GB" sz="2400" b="1">
                <a:latin typeface="Aptos"/>
              </a:rPr>
              <a:t>Lecturer:</a:t>
            </a:r>
            <a:r>
              <a:rPr lang="en-GB" sz="2400">
                <a:latin typeface="Aptos"/>
              </a:rPr>
              <a:t> Dr Besty  Jose</a:t>
            </a:r>
          </a:p>
          <a:p>
            <a:endParaRPr lang="en-GB"/>
          </a:p>
        </p:txBody>
      </p:sp>
      <p:sp>
        <p:nvSpPr>
          <p:cNvPr id="4" name="Subtitle 2">
            <a:extLst>
              <a:ext uri="{FF2B5EF4-FFF2-40B4-BE49-F238E27FC236}">
                <a16:creationId xmlns:a16="http://schemas.microsoft.com/office/drawing/2014/main" id="{9950E21B-DB97-AFD3-39AC-BEE926C28603}"/>
              </a:ext>
            </a:extLst>
          </p:cNvPr>
          <p:cNvSpPr>
            <a:spLocks noGrp="1"/>
          </p:cNvSpPr>
          <p:nvPr/>
        </p:nvSpPr>
        <p:spPr>
          <a:xfrm>
            <a:off x="1524000" y="1192774"/>
            <a:ext cx="9144000" cy="4065026"/>
          </a:xfrm>
          <a:prstGeom prst="rect">
            <a:avLst/>
          </a:prstGeom>
        </p:spPr>
        <p:txBody>
          <a:bodyPr vert="horz" lIns="91440" tIns="45720" rIns="91440" bIns="45720" rtlCol="0" anchor="t">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endParaRPr lang="en-GB"/>
          </a:p>
          <a:p>
            <a:endParaRPr lang="en-GB"/>
          </a:p>
        </p:txBody>
      </p:sp>
      <p:sp>
        <p:nvSpPr>
          <p:cNvPr id="5" name="Subtitle 2">
            <a:extLst>
              <a:ext uri="{FF2B5EF4-FFF2-40B4-BE49-F238E27FC236}">
                <a16:creationId xmlns:a16="http://schemas.microsoft.com/office/drawing/2014/main" id="{26B54ABC-FE37-63EC-1627-00C3FF84C5FE}"/>
              </a:ext>
            </a:extLst>
          </p:cNvPr>
          <p:cNvSpPr>
            <a:spLocks noGrp="1"/>
          </p:cNvSpPr>
          <p:nvPr/>
        </p:nvSpPr>
        <p:spPr>
          <a:xfrm>
            <a:off x="1524000" y="1192774"/>
            <a:ext cx="9144000" cy="4065026"/>
          </a:xfrm>
          <a:prstGeom prst="rect">
            <a:avLst/>
          </a:prstGeom>
        </p:spPr>
        <p:txBody>
          <a:bodyPr vert="horz" lIns="91440" tIns="45720" rIns="91440" bIns="45720" rtlCol="0" anchor="t">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endParaRPr lang="en-GB"/>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800CE66E-95B7-B76D-251B-2D444556CDE2}"/>
              </a:ext>
            </a:extLst>
          </p:cNvPr>
          <p:cNvSpPr>
            <a:spLocks noGrp="1"/>
          </p:cNvSpPr>
          <p:nvPr/>
        </p:nvSpPr>
        <p:spPr>
          <a:xfrm>
            <a:off x="339884" y="244634"/>
            <a:ext cx="11610974" cy="5363369"/>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50000"/>
              </a:lnSpc>
              <a:buNone/>
            </a:pPr>
            <a:r>
              <a:rPr lang="en-GB" sz="2000" b="1">
                <a:latin typeface="Arial"/>
                <a:cs typeface="Arial"/>
              </a:rPr>
              <a:t>Introduction</a:t>
            </a:r>
            <a:endParaRPr lang="en-US"/>
          </a:p>
          <a:p>
            <a:pPr marL="0" indent="0">
              <a:lnSpc>
                <a:spcPct val="150000"/>
              </a:lnSpc>
              <a:buNone/>
            </a:pPr>
            <a:r>
              <a:rPr lang="en-GB" sz="2000">
                <a:latin typeface="Arial"/>
                <a:cs typeface="Arial"/>
              </a:rPr>
              <a:t>Good morning. In this presentation, I will discuss my chosen career within the UK Health and Social Care sector, which is </a:t>
            </a:r>
            <a:r>
              <a:rPr lang="en-GB" sz="2000" b="1">
                <a:latin typeface="Arial"/>
                <a:cs typeface="Arial"/>
              </a:rPr>
              <a:t>Mental Health Nursing</a:t>
            </a:r>
            <a:r>
              <a:rPr lang="en-GB" sz="2000">
                <a:latin typeface="Arial"/>
                <a:cs typeface="Arial"/>
              </a:rPr>
              <a:t>. Mental health nurses play a vital role in supporting people experiencing mental health conditions and promoting recovery, independence, and wellbeing. According to NHS Health Careers, mental health nurses build therapeutic relationships with service users, provide treatments, assess risks, and work closely with multidisciplinary teams to support recovery (NHS Health Careers, 2026). </a:t>
            </a:r>
          </a:p>
          <a:p>
            <a:pPr marL="0" indent="0">
              <a:lnSpc>
                <a:spcPct val="150000"/>
              </a:lnSpc>
              <a:buNone/>
            </a:pPr>
            <a:r>
              <a:rPr lang="en-GB" sz="2000">
                <a:latin typeface="Arial"/>
                <a:cs typeface="Arial"/>
              </a:rPr>
              <a:t>I will examine a current job advertisement, conduct a personal SWOT analysis, and explain how my strengths can help me overcome weaknesses and reduce threats while making the most of opportunities available to pursue this career.</a:t>
            </a:r>
          </a:p>
          <a:p>
            <a:endParaRPr lang="en-GB" sz="2000">
              <a:latin typeface="Arial"/>
              <a:cs typeface="Arial"/>
            </a:endParaRPr>
          </a:p>
        </p:txBody>
      </p:sp>
    </p:spTree>
    <p:extLst>
      <p:ext uri="{BB962C8B-B14F-4D97-AF65-F5344CB8AC3E}">
        <p14:creationId xmlns:p14="http://schemas.microsoft.com/office/powerpoint/2010/main" val="41383800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BD1CE6F9-34C3-D26D-0AB5-DF65E4E5A807}"/>
              </a:ext>
            </a:extLst>
          </p:cNvPr>
          <p:cNvSpPr>
            <a:spLocks noGrp="1"/>
          </p:cNvSpPr>
          <p:nvPr/>
        </p:nvSpPr>
        <p:spPr>
          <a:xfrm>
            <a:off x="564357" y="1242219"/>
            <a:ext cx="10789443" cy="4934744"/>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50000"/>
              </a:lnSpc>
              <a:buNone/>
            </a:pPr>
            <a:r>
              <a:rPr lang="en-GB" sz="2000">
                <a:latin typeface="Segoe UI"/>
                <a:cs typeface="Segoe UI"/>
              </a:rPr>
              <a:t>Mental health nurses work in hospitals, specialist units, community mental health teams, and residential settings. Their role involves supporting individuals experiencing a range of mental health conditions, helping them manage symptoms and improve their quality of life (NHS Health Careers, 2026). </a:t>
            </a:r>
            <a:endParaRPr lang="en-US">
              <a:latin typeface="Segoe UI"/>
              <a:cs typeface="Segoe UI"/>
            </a:endParaRPr>
          </a:p>
          <a:p>
            <a:pPr>
              <a:lnSpc>
                <a:spcPct val="100000"/>
              </a:lnSpc>
            </a:pPr>
            <a:r>
              <a:rPr lang="en-GB" sz="2000">
                <a:latin typeface="Segoe UI"/>
                <a:cs typeface="Segoe UI"/>
              </a:rPr>
              <a:t>Job title: Mental Health Nurse</a:t>
            </a:r>
          </a:p>
          <a:p>
            <a:pPr>
              <a:lnSpc>
                <a:spcPct val="100000"/>
              </a:lnSpc>
            </a:pPr>
            <a:r>
              <a:rPr lang="en-GB" sz="2000">
                <a:latin typeface="Segoe UI"/>
                <a:cs typeface="Segoe UI"/>
              </a:rPr>
              <a:t>Employer: West London NHS Trust</a:t>
            </a:r>
          </a:p>
          <a:p>
            <a:pPr>
              <a:lnSpc>
                <a:spcPct val="100000"/>
              </a:lnSpc>
            </a:pPr>
            <a:r>
              <a:rPr lang="en-GB" sz="2000">
                <a:latin typeface="Segoe UI"/>
                <a:cs typeface="Segoe UI"/>
              </a:rPr>
              <a:t>Location: Hounslow (TW3 3EB)</a:t>
            </a:r>
          </a:p>
          <a:p>
            <a:pPr>
              <a:lnSpc>
                <a:spcPct val="100000"/>
              </a:lnSpc>
            </a:pPr>
            <a:r>
              <a:rPr lang="en-GB" sz="2000">
                <a:latin typeface="Segoe UI"/>
                <a:cs typeface="Segoe UI"/>
              </a:rPr>
              <a:t>Salary: £45,953 to £54,254 per year</a:t>
            </a:r>
          </a:p>
          <a:p>
            <a:pPr>
              <a:lnSpc>
                <a:spcPct val="100000"/>
              </a:lnSpc>
            </a:pPr>
            <a:r>
              <a:rPr lang="en-GB" sz="2000">
                <a:latin typeface="Segoe UI"/>
                <a:cs typeface="Segoe UI"/>
              </a:rPr>
              <a:t>Date posted: 13 October 2026</a:t>
            </a:r>
          </a:p>
          <a:p>
            <a:pPr>
              <a:lnSpc>
                <a:spcPct val="100000"/>
              </a:lnSpc>
            </a:pPr>
            <a:r>
              <a:rPr lang="en-GB" sz="2000">
                <a:latin typeface="Segoe UI"/>
                <a:cs typeface="Segoe UI"/>
              </a:rPr>
              <a:t>Closing date: 27 October 2026</a:t>
            </a:r>
          </a:p>
          <a:p>
            <a:pPr>
              <a:lnSpc>
                <a:spcPct val="100000"/>
              </a:lnSpc>
            </a:pPr>
            <a:r>
              <a:rPr lang="en-GB" sz="2000">
                <a:latin typeface="Segoe UI"/>
                <a:cs typeface="Segoe UI"/>
              </a:rPr>
              <a:t>Contract: Permanent</a:t>
            </a:r>
          </a:p>
          <a:p>
            <a:pPr>
              <a:lnSpc>
                <a:spcPct val="100000"/>
              </a:lnSpc>
            </a:pPr>
            <a:r>
              <a:rPr lang="en-GB" sz="2000">
                <a:latin typeface="Segoe UI"/>
                <a:cs typeface="Segoe UI"/>
              </a:rPr>
              <a:t>Working pattern: Full-time</a:t>
            </a:r>
          </a:p>
        </p:txBody>
      </p:sp>
      <p:sp>
        <p:nvSpPr>
          <p:cNvPr id="3" name="Title 1">
            <a:extLst>
              <a:ext uri="{FF2B5EF4-FFF2-40B4-BE49-F238E27FC236}">
                <a16:creationId xmlns:a16="http://schemas.microsoft.com/office/drawing/2014/main" id="{C0F3AD4B-8577-FFD7-BA8C-2E2162642637}"/>
              </a:ext>
            </a:extLst>
          </p:cNvPr>
          <p:cNvSpPr>
            <a:spLocks noGrp="1"/>
          </p:cNvSpPr>
          <p:nvPr/>
        </p:nvSpPr>
        <p:spPr>
          <a:xfrm>
            <a:off x="838200" y="36512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000" b="1">
                <a:latin typeface="Arial"/>
                <a:cs typeface="Arial"/>
              </a:rPr>
              <a:t>Chosen Career and Current Job Advert</a:t>
            </a:r>
          </a:p>
          <a:p>
            <a:endParaRPr lang="en-GB" sz="2000" b="1">
              <a:latin typeface="Arial"/>
              <a:cs typeface="Arial"/>
            </a:endParaRPr>
          </a:p>
        </p:txBody>
      </p:sp>
    </p:spTree>
    <p:extLst>
      <p:ext uri="{BB962C8B-B14F-4D97-AF65-F5344CB8AC3E}">
        <p14:creationId xmlns:p14="http://schemas.microsoft.com/office/powerpoint/2010/main" val="276077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61515F9E-5514-C495-08B6-B233980A9376}"/>
              </a:ext>
            </a:extLst>
          </p:cNvPr>
          <p:cNvSpPr>
            <a:spLocks noGrp="1"/>
          </p:cNvSpPr>
          <p:nvPr/>
        </p:nvSpPr>
        <p:spPr>
          <a:xfrm>
            <a:off x="1156851" y="637762"/>
            <a:ext cx="9888496" cy="900131"/>
          </a:xfrm>
          <a:prstGeom prst="rect">
            <a:avLst/>
          </a:prstGeom>
        </p:spPr>
        <p:txBody>
          <a:bodyPr vert="horz" lIns="91440" tIns="45720" rIns="91440" bIns="45720" rtlCol="0" anchor="ctr">
            <a:normAutofit fontScale="8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228600" indent="-228600">
              <a:spcBef>
                <a:spcPts val="1000"/>
              </a:spcBef>
            </a:pPr>
            <a:r>
              <a:rPr lang="en-GB" sz="4000" b="1">
                <a:latin typeface="Aptos"/>
              </a:rPr>
              <a:t>Chosen Career and Current Job Advert</a:t>
            </a:r>
            <a:r>
              <a:rPr lang="en-GB" sz="4000" b="1">
                <a:solidFill>
                  <a:srgbClr val="FF0000"/>
                </a:solidFill>
                <a:latin typeface="Aptos"/>
              </a:rPr>
              <a:t>.</a:t>
            </a:r>
            <a:r>
              <a:rPr lang="en-GB" sz="4000" b="1">
                <a:solidFill>
                  <a:schemeClr val="bg1"/>
                </a:solidFill>
                <a:latin typeface="Aptos"/>
              </a:rPr>
              <a:t> and Current Job Adver</a:t>
            </a:r>
            <a:endParaRPr lang="en-US" sz="4000" b="1">
              <a:solidFill>
                <a:schemeClr val="bg1"/>
              </a:solidFill>
              <a:latin typeface="Aptos"/>
            </a:endParaRPr>
          </a:p>
        </p:txBody>
      </p:sp>
      <p:sp>
        <p:nvSpPr>
          <p:cNvPr id="4" name="Content Placeholder 2">
            <a:extLst>
              <a:ext uri="{FF2B5EF4-FFF2-40B4-BE49-F238E27FC236}">
                <a16:creationId xmlns:a16="http://schemas.microsoft.com/office/drawing/2014/main" id="{6B40E759-4221-1E1D-F5CF-E26DF000E762}"/>
              </a:ext>
            </a:extLst>
          </p:cNvPr>
          <p:cNvSpPr>
            <a:spLocks noGrp="1"/>
          </p:cNvSpPr>
          <p:nvPr/>
        </p:nvSpPr>
        <p:spPr>
          <a:xfrm>
            <a:off x="891388" y="1272463"/>
            <a:ext cx="10155213" cy="4904499"/>
          </a:xfrm>
          <a:prstGeom prst="rect">
            <a:avLst/>
          </a:prstGeom>
        </p:spPr>
        <p:txBody>
          <a:bodyPr vert="horz" lIns="91440" tIns="45720" rIns="91440" bIns="45720" rtlCol="0" anchor="t">
            <a:normAutofit fontScale="8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50000"/>
              </a:lnSpc>
              <a:buNone/>
            </a:pPr>
            <a:r>
              <a:rPr lang="en-GB" sz="2000">
                <a:latin typeface="Arial"/>
                <a:cs typeface="Arial"/>
              </a:rPr>
              <a:t>The job requires a qualified and registered Mental Health Nurse with strong communication and interpersonal skills. Mental health nurses must build trusting relationships quickly and support patients through challenging situations. NHS Health Careers states that successful mental health nurses develop effective relationships with patients, families, and carers and are trained to identify risks of harm to themselves or others (NHS Health Careers, 2026). The role also requires teamwork, </a:t>
            </a:r>
          </a:p>
          <a:p>
            <a:pPr>
              <a:lnSpc>
                <a:spcPct val="150000"/>
              </a:lnSpc>
            </a:pPr>
            <a:r>
              <a:rPr lang="en-GB" sz="2000">
                <a:latin typeface="Arial"/>
                <a:cs typeface="Arial"/>
              </a:rPr>
              <a:t>Emotional resilience, </a:t>
            </a:r>
          </a:p>
          <a:p>
            <a:pPr>
              <a:lnSpc>
                <a:spcPct val="150000"/>
              </a:lnSpc>
            </a:pPr>
            <a:r>
              <a:rPr lang="en-GB" sz="2000">
                <a:latin typeface="Arial"/>
                <a:cs typeface="Arial"/>
              </a:rPr>
              <a:t>Accurate record keeping, </a:t>
            </a:r>
          </a:p>
          <a:p>
            <a:pPr>
              <a:lnSpc>
                <a:spcPct val="150000"/>
              </a:lnSpc>
            </a:pPr>
            <a:r>
              <a:rPr lang="en-GB" sz="2000">
                <a:latin typeface="Arial"/>
                <a:cs typeface="Arial"/>
              </a:rPr>
              <a:t>Safeguarding awareness, and an </a:t>
            </a:r>
          </a:p>
          <a:p>
            <a:pPr>
              <a:lnSpc>
                <a:spcPct val="150000"/>
              </a:lnSpc>
            </a:pPr>
            <a:r>
              <a:rPr lang="en-GB" sz="2000">
                <a:latin typeface="Arial"/>
                <a:cs typeface="Arial"/>
              </a:rPr>
              <a:t>Understanding of patient-centred care. </a:t>
            </a:r>
          </a:p>
          <a:p>
            <a:pPr marL="0" indent="0">
              <a:lnSpc>
                <a:spcPct val="150000"/>
              </a:lnSpc>
              <a:buNone/>
            </a:pPr>
            <a:r>
              <a:rPr lang="en-GB" sz="2000">
                <a:latin typeface="Arial"/>
                <a:cs typeface="Arial"/>
              </a:rPr>
              <a:t>In addition, nurses must work collaboratively with psychiatrists, psychologists, social workers, occupational therapists, and healthcare assistants as part of a multidisciplinary team (NHS Health Careers, 2026). </a:t>
            </a:r>
          </a:p>
          <a:p>
            <a:pPr marL="0" indent="0">
              <a:buNone/>
            </a:pPr>
            <a:endParaRPr lang="en-GB" sz="2000">
              <a:latin typeface="Arial"/>
              <a:cs typeface="Arial"/>
            </a:endParaRPr>
          </a:p>
        </p:txBody>
      </p:sp>
    </p:spTree>
    <p:extLst>
      <p:ext uri="{BB962C8B-B14F-4D97-AF65-F5344CB8AC3E}">
        <p14:creationId xmlns:p14="http://schemas.microsoft.com/office/powerpoint/2010/main" val="753576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D80FC6D5-94EB-F88E-06FD-60B57AEB7456}"/>
              </a:ext>
            </a:extLst>
          </p:cNvPr>
          <p:cNvSpPr>
            <a:spLocks noGrp="1"/>
          </p:cNvSpPr>
          <p:nvPr/>
        </p:nvSpPr>
        <p:spPr>
          <a:xfrm>
            <a:off x="490818" y="132640"/>
            <a:ext cx="10515600" cy="6523336"/>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buNone/>
            </a:pPr>
            <a:r>
              <a:rPr lang="en-GB" sz="2000" b="1">
                <a:latin typeface="Arial"/>
                <a:cs typeface="Arial"/>
              </a:rPr>
              <a:t>P</a:t>
            </a:r>
            <a:r>
              <a:rPr lang="en-GB" sz="1800" b="1">
                <a:latin typeface="Arial"/>
                <a:cs typeface="Arial"/>
              </a:rPr>
              <a:t>ersonal SWOT Analysis</a:t>
            </a:r>
            <a:endParaRPr lang="en-US" sz="1800"/>
          </a:p>
          <a:p>
            <a:pPr>
              <a:lnSpc>
                <a:spcPct val="100000"/>
              </a:lnSpc>
            </a:pPr>
            <a:r>
              <a:rPr lang="en-GB" sz="1800" b="1">
                <a:latin typeface="Arial"/>
                <a:cs typeface="Arial"/>
              </a:rPr>
              <a:t>Strengths</a:t>
            </a:r>
          </a:p>
          <a:p>
            <a:pPr marL="0" indent="0">
              <a:lnSpc>
                <a:spcPct val="100000"/>
              </a:lnSpc>
              <a:buNone/>
            </a:pPr>
            <a:r>
              <a:rPr lang="en-GB" sz="1800">
                <a:latin typeface="Arial"/>
                <a:cs typeface="Arial"/>
              </a:rPr>
              <a:t>One of my main strengths is empathy. I am able to understand and appreciate other people's feelings and perspectives. This is important because mental health nurses must build trusting relationships with service users. I am also a good listener and communicate effectively with people from different backgrounds. Furthermore, I am organised and reliable, which would help me manage patient records and workloads effectively.</a:t>
            </a:r>
          </a:p>
          <a:p>
            <a:pPr>
              <a:lnSpc>
                <a:spcPct val="100000"/>
              </a:lnSpc>
            </a:pPr>
            <a:r>
              <a:rPr lang="en-GB" sz="1800" b="1">
                <a:latin typeface="Arial"/>
                <a:cs typeface="Arial"/>
              </a:rPr>
              <a:t>Weaknesses</a:t>
            </a:r>
          </a:p>
          <a:p>
            <a:pPr marL="0" indent="0">
              <a:lnSpc>
                <a:spcPct val="100000"/>
              </a:lnSpc>
              <a:buNone/>
            </a:pPr>
            <a:r>
              <a:rPr lang="en-GB" sz="1800">
                <a:latin typeface="Arial"/>
                <a:cs typeface="Arial"/>
              </a:rPr>
              <a:t>A weakness is that I currently have limited clinical experience within healthcare settings. I may also lack confidence when faced with unfamiliar situations or high-pressure environments. These are areas I will need to improve as I progress towards becoming a mental health nurse.</a:t>
            </a:r>
          </a:p>
          <a:p>
            <a:pPr>
              <a:lnSpc>
                <a:spcPct val="100000"/>
              </a:lnSpc>
            </a:pPr>
            <a:r>
              <a:rPr lang="en-GB" sz="1800" b="1">
                <a:latin typeface="Arial"/>
                <a:cs typeface="Arial"/>
              </a:rPr>
              <a:t>Opportunities</a:t>
            </a:r>
          </a:p>
          <a:p>
            <a:pPr marL="0" indent="0">
              <a:lnSpc>
                <a:spcPct val="100000"/>
              </a:lnSpc>
              <a:buNone/>
            </a:pPr>
            <a:r>
              <a:rPr lang="en-GB" sz="1800">
                <a:latin typeface="Arial"/>
                <a:cs typeface="Arial"/>
              </a:rPr>
              <a:t>There are many opportunities available, including Mental Health Nursing degree programmes, NHS placements, volunteering opportunities, apprenticeships, mentorship schemes, and continuing professional development. NHS Health Careers highlights degree routes and apprenticeship pathways into mental health nursing (NHS Health Careers, 2026). </a:t>
            </a:r>
          </a:p>
          <a:p>
            <a:pPr marL="285750" indent="-285750">
              <a:lnSpc>
                <a:spcPct val="100000"/>
              </a:lnSpc>
            </a:pPr>
            <a:r>
              <a:rPr lang="en-GB" sz="1800" b="1">
                <a:latin typeface="Arial"/>
                <a:cs typeface="Arial"/>
              </a:rPr>
              <a:t>Threats</a:t>
            </a:r>
          </a:p>
          <a:p>
            <a:pPr marL="0" indent="0">
              <a:lnSpc>
                <a:spcPct val="100000"/>
              </a:lnSpc>
              <a:buNone/>
            </a:pPr>
            <a:r>
              <a:rPr lang="en-GB" sz="1800">
                <a:latin typeface="Arial"/>
                <a:cs typeface="Arial"/>
              </a:rPr>
              <a:t>Potential threats include competition for university places, emotional stress associated with caring for vulnerable individuals, and balancing study commitments alongside work and personal responsibilities.</a:t>
            </a:r>
          </a:p>
          <a:p>
            <a:endParaRPr lang="en-GB" sz="1800">
              <a:latin typeface="Arial"/>
              <a:cs typeface="Arial"/>
            </a:endParaRPr>
          </a:p>
        </p:txBody>
      </p:sp>
    </p:spTree>
    <p:extLst>
      <p:ext uri="{BB962C8B-B14F-4D97-AF65-F5344CB8AC3E}">
        <p14:creationId xmlns:p14="http://schemas.microsoft.com/office/powerpoint/2010/main" val="5693736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17E7F93A-CD41-AED9-674B-5A27991FF13F}"/>
              </a:ext>
            </a:extLst>
          </p:cNvPr>
          <p:cNvSpPr>
            <a:spLocks noGrp="1"/>
          </p:cNvSpPr>
          <p:nvPr/>
        </p:nvSpPr>
        <p:spPr>
          <a:xfrm>
            <a:off x="198120" y="179705"/>
            <a:ext cx="11765280" cy="6627178"/>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50000"/>
              </a:lnSpc>
              <a:buNone/>
            </a:pPr>
            <a:r>
              <a:rPr lang="en-GB" sz="2000" b="1">
                <a:latin typeface="Aptos"/>
                <a:cs typeface="Arial"/>
              </a:rPr>
              <a:t>Using Strengths to Overcome Weaknesses and Threats</a:t>
            </a:r>
            <a:endParaRPr lang="en-US" sz="2000" b="1">
              <a:latin typeface="Aptos"/>
              <a:cs typeface="Arial"/>
            </a:endParaRPr>
          </a:p>
          <a:p>
            <a:pPr marL="0" indent="0">
              <a:lnSpc>
                <a:spcPct val="150000"/>
              </a:lnSpc>
              <a:buNone/>
            </a:pPr>
            <a:endParaRPr lang="en-GB" sz="2000" b="1">
              <a:latin typeface="Aptos"/>
              <a:cs typeface="Arial"/>
            </a:endParaRPr>
          </a:p>
          <a:p>
            <a:pPr marL="0" indent="0">
              <a:lnSpc>
                <a:spcPct val="150000"/>
              </a:lnSpc>
              <a:buNone/>
            </a:pPr>
            <a:r>
              <a:rPr lang="en-GB" sz="2000">
                <a:latin typeface="Arial"/>
                <a:cs typeface="Arial"/>
              </a:rPr>
              <a:t>My strengths can help me overcome many of my weaknesses and threats. For example, although I currently have limited healthcare experience, my strong communication and listening skills would help me learn quickly during university placements. By asking questions, accepting feedback, and engaging with experienced professionals, I could build confidence and develop clinical competence.</a:t>
            </a:r>
          </a:p>
          <a:p>
            <a:pPr marL="0" indent="0">
              <a:lnSpc>
                <a:spcPct val="150000"/>
              </a:lnSpc>
              <a:buNone/>
            </a:pPr>
            <a:r>
              <a:rPr lang="en-GB" sz="2000">
                <a:latin typeface="Arial"/>
                <a:cs typeface="Arial"/>
              </a:rPr>
              <a:t>Another example is emotional resilience. Working in mental health can be emotionally demanding. However, my organisational skills can help me maintain a healthy work-life balance, manage academic deadlines, and reduce stress levels.</a:t>
            </a:r>
          </a:p>
          <a:p>
            <a:pPr marL="0" indent="0">
              <a:lnSpc>
                <a:spcPct val="150000"/>
              </a:lnSpc>
              <a:buNone/>
            </a:pPr>
            <a:r>
              <a:rPr lang="en-GB" sz="2000">
                <a:latin typeface="Arial"/>
                <a:cs typeface="Arial"/>
              </a:rPr>
              <a:t>Additionally, my empathetic nature would help me establish positive therapeutic relationships with patients. This would support my professional development and improve the quality of care I provide. Therefore, by using my existing strengths effectively, I can minimise threats and gradually overcome areas of weakness.</a:t>
            </a:r>
          </a:p>
          <a:p>
            <a:pPr>
              <a:lnSpc>
                <a:spcPct val="150000"/>
              </a:lnSpc>
            </a:pPr>
            <a:endParaRPr lang="en-GB" sz="2000">
              <a:latin typeface="Arial"/>
              <a:cs typeface="Arial"/>
            </a:endParaRPr>
          </a:p>
        </p:txBody>
      </p:sp>
    </p:spTree>
    <p:extLst>
      <p:ext uri="{BB962C8B-B14F-4D97-AF65-F5344CB8AC3E}">
        <p14:creationId xmlns:p14="http://schemas.microsoft.com/office/powerpoint/2010/main" val="31323963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DB42EC-E751-25FF-6198-5BA2FAF69EC9}"/>
              </a:ext>
            </a:extLst>
          </p:cNvPr>
          <p:cNvSpPr>
            <a:spLocks noGrp="1"/>
          </p:cNvSpPr>
          <p:nvPr/>
        </p:nvSpPr>
        <p:spPr>
          <a:xfrm>
            <a:off x="838200" y="36512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a:p>
        </p:txBody>
      </p:sp>
      <p:sp>
        <p:nvSpPr>
          <p:cNvPr id="3" name="Content Placeholder 2">
            <a:extLst>
              <a:ext uri="{FF2B5EF4-FFF2-40B4-BE49-F238E27FC236}">
                <a16:creationId xmlns:a16="http://schemas.microsoft.com/office/drawing/2014/main" id="{3834AAA4-6C5C-DD72-9547-5C8B2F20E19F}"/>
              </a:ext>
            </a:extLst>
          </p:cNvPr>
          <p:cNvSpPr>
            <a:spLocks noGrp="1"/>
          </p:cNvSpPr>
          <p:nvPr/>
        </p:nvSpPr>
        <p:spPr>
          <a:xfrm>
            <a:off x="594360" y="1419225"/>
            <a:ext cx="10759440" cy="4757738"/>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sz="2000">
              <a:latin typeface="Arial Nova"/>
              <a:cs typeface="Segoe UI"/>
            </a:endParaRPr>
          </a:p>
        </p:txBody>
      </p:sp>
      <p:sp>
        <p:nvSpPr>
          <p:cNvPr id="4" name="Content Placeholder 2">
            <a:extLst>
              <a:ext uri="{FF2B5EF4-FFF2-40B4-BE49-F238E27FC236}">
                <a16:creationId xmlns:a16="http://schemas.microsoft.com/office/drawing/2014/main" id="{17E7F93A-CD41-AED9-674B-5A27991FF13F}"/>
              </a:ext>
            </a:extLst>
          </p:cNvPr>
          <p:cNvSpPr>
            <a:spLocks noGrp="1"/>
          </p:cNvSpPr>
          <p:nvPr/>
        </p:nvSpPr>
        <p:spPr>
          <a:xfrm>
            <a:off x="314960" y="365125"/>
            <a:ext cx="11282680" cy="5239544"/>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400" b="1">
                <a:latin typeface="Aptos"/>
                <a:cs typeface="Arial"/>
              </a:rPr>
              <a:t>Using Strengths to Overcome Weaknesses and Threats</a:t>
            </a:r>
            <a:endParaRPr lang="en-US" sz="2400" b="1">
              <a:latin typeface="Aptos"/>
              <a:cs typeface="Arial"/>
            </a:endParaRPr>
          </a:p>
          <a:p>
            <a:pPr marL="0" indent="0">
              <a:buNone/>
            </a:pPr>
            <a:endParaRPr lang="en-GB" sz="2400" b="1">
              <a:latin typeface="Aptos"/>
              <a:cs typeface="Arial"/>
            </a:endParaRPr>
          </a:p>
          <a:p>
            <a:pPr marL="0" indent="0">
              <a:buNone/>
            </a:pPr>
            <a:r>
              <a:rPr lang="en-GB" sz="2000">
                <a:latin typeface="Arial"/>
                <a:cs typeface="Arial"/>
              </a:rPr>
              <a:t>My strengths can help me overcome many of my weaknesses and threats. For example, although I currently have limited healthcare experience, my strong communication and listening skills would help me learn quickly during university placements. By asking questions, accepting feedback, and engaging with experienced professionals, I could build confidence and develop clinical competence.</a:t>
            </a:r>
          </a:p>
          <a:p>
            <a:pPr marL="0" indent="0">
              <a:buNone/>
            </a:pPr>
            <a:r>
              <a:rPr lang="en-GB" sz="2000">
                <a:latin typeface="Arial"/>
                <a:cs typeface="Arial"/>
              </a:rPr>
              <a:t>Another example is emotional resilience. Working in mental health can be emotionally demanding. However, my organisational skills can help me maintain a healthy work-life balance, manage academic deadlines, and reduce stress levels.</a:t>
            </a:r>
          </a:p>
          <a:p>
            <a:pPr marL="0" indent="0">
              <a:buNone/>
            </a:pPr>
            <a:r>
              <a:rPr lang="en-GB" sz="2000">
                <a:latin typeface="Arial"/>
                <a:cs typeface="Arial"/>
              </a:rPr>
              <a:t>Additionally, my empathetic nature would help me establish positive therapeutic relationships with patients. This would support my professional development and improve the quality of care I provide. By using my existing strengths effectively, I can minimise threats and gradually overcome my weaknesses.</a:t>
            </a:r>
          </a:p>
          <a:p>
            <a:endParaRPr lang="en-GB" sz="2000">
              <a:latin typeface="Arial"/>
              <a:cs typeface="Arial"/>
            </a:endParaRPr>
          </a:p>
        </p:txBody>
      </p:sp>
    </p:spTree>
    <p:extLst>
      <p:ext uri="{BB962C8B-B14F-4D97-AF65-F5344CB8AC3E}">
        <p14:creationId xmlns:p14="http://schemas.microsoft.com/office/powerpoint/2010/main" val="7661466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8A67D0A8-E48C-6B6B-4F12-E217A98EEEA2}"/>
              </a:ext>
            </a:extLst>
          </p:cNvPr>
          <p:cNvSpPr txBox="1"/>
          <p:nvPr/>
        </p:nvSpPr>
        <p:spPr>
          <a:xfrm>
            <a:off x="426720" y="2404977"/>
            <a:ext cx="10871200" cy="3728136"/>
          </a:xfrm>
          <a:prstGeom prst="rect">
            <a:avLst/>
          </a:prstGeom>
          <a:noFill/>
        </p:spPr>
        <p:txBody>
          <a:bodyPr wrap="square">
            <a:spAutoFit/>
          </a:bodyPr>
          <a:lstStyle/>
          <a:p>
            <a:pPr>
              <a:lnSpc>
                <a:spcPct val="150000"/>
              </a:lnSpc>
            </a:pPr>
            <a:r>
              <a:rPr lang="en-GB" sz="2000" b="1">
                <a:latin typeface="Arial Nova"/>
                <a:cs typeface="Segoe UI"/>
              </a:rPr>
              <a:t>NHS Health Careers (2026)</a:t>
            </a:r>
            <a:r>
              <a:rPr lang="en-GB" sz="2000">
                <a:latin typeface="Arial Nova"/>
                <a:cs typeface="Segoe UI"/>
              </a:rPr>
              <a:t> </a:t>
            </a:r>
            <a:r>
              <a:rPr lang="en-GB" sz="2000" i="1">
                <a:latin typeface="Arial Nova"/>
                <a:cs typeface="Segoe UI"/>
              </a:rPr>
              <a:t>Mental health nurse</a:t>
            </a:r>
            <a:r>
              <a:rPr lang="en-GB" sz="2000">
                <a:latin typeface="Arial Nova"/>
                <a:cs typeface="Segoe UI"/>
              </a:rPr>
              <a:t>. Available at: </a:t>
            </a:r>
            <a:r>
              <a:rPr lang="en-GB" sz="2000">
                <a:latin typeface="Arial Nova"/>
                <a:cs typeface="Segoe UI"/>
                <a:hlinkClick r:id="rId2"/>
              </a:rPr>
              <a:t>https://www.healthcareers.nhs.uk/explore-roles/nursing/roles-nursing/mental-health-nurse</a:t>
            </a:r>
            <a:r>
              <a:rPr lang="en-GB" sz="2000">
                <a:latin typeface="Arial Nova"/>
                <a:cs typeface="Segoe UI"/>
              </a:rPr>
              <a:t> (Accessed: 9 October 2026). </a:t>
            </a:r>
            <a:r>
              <a:rPr lang="en-GB" sz="2000">
                <a:latin typeface="Arial Nova"/>
                <a:cs typeface="Segoe UI"/>
                <a:hlinkClick r:id="rId2"/>
              </a:rPr>
              <a:t>[healthcareers.nhs.uk]</a:t>
            </a:r>
            <a:endParaRPr lang="en-GB" sz="2000">
              <a:latin typeface="Arial Nova"/>
            </a:endParaRPr>
          </a:p>
          <a:p>
            <a:pPr>
              <a:lnSpc>
                <a:spcPct val="150000"/>
              </a:lnSpc>
            </a:pPr>
            <a:r>
              <a:rPr lang="en-GB" sz="2000" b="1">
                <a:latin typeface="Arial Nova"/>
                <a:cs typeface="Segoe UI"/>
              </a:rPr>
              <a:t>NHS Jobs (2026)</a:t>
            </a:r>
            <a:r>
              <a:rPr lang="en-GB" sz="2000">
                <a:latin typeface="Arial Nova"/>
                <a:cs typeface="Segoe UI"/>
              </a:rPr>
              <a:t> </a:t>
            </a:r>
            <a:r>
              <a:rPr lang="en-GB" sz="2000" i="1">
                <a:latin typeface="Arial Nova"/>
                <a:cs typeface="Segoe UI"/>
              </a:rPr>
              <a:t>Mental Health Nurse, West London NHS Trust vacancy advertisement</a:t>
            </a:r>
            <a:r>
              <a:rPr lang="en-GB" sz="2000">
                <a:latin typeface="Arial Nova"/>
                <a:cs typeface="Segoe UI"/>
              </a:rPr>
              <a:t>. Available at: </a:t>
            </a:r>
            <a:r>
              <a:rPr lang="en-GB" sz="2000">
                <a:latin typeface="Arial Nova"/>
                <a:cs typeface="Segoe UI"/>
                <a:hlinkClick r:id="rId3"/>
              </a:rPr>
              <a:t>https://www.jobs.nhs.uk</a:t>
            </a:r>
            <a:r>
              <a:rPr lang="en-GB" sz="2000">
                <a:latin typeface="Arial Nova"/>
                <a:cs typeface="Segoe UI"/>
              </a:rPr>
              <a:t> (Accessed: 14 October 2026). </a:t>
            </a:r>
            <a:r>
              <a:rPr lang="en-GB" sz="2000">
                <a:latin typeface="Arial Nova"/>
                <a:cs typeface="Segoe UI"/>
                <a:hlinkClick r:id="rId4"/>
              </a:rPr>
              <a:t>[jobs.nhs.uk]</a:t>
            </a:r>
            <a:endParaRPr lang="en-GB" sz="2000">
              <a:latin typeface="Arial Nova"/>
            </a:endParaRPr>
          </a:p>
          <a:p>
            <a:pPr>
              <a:lnSpc>
                <a:spcPct val="150000"/>
              </a:lnSpc>
            </a:pPr>
            <a:r>
              <a:rPr lang="en-GB" sz="2000" b="1">
                <a:latin typeface="Arial Nova"/>
                <a:cs typeface="Segoe UI"/>
              </a:rPr>
              <a:t>NHS England (2026)</a:t>
            </a:r>
            <a:r>
              <a:rPr lang="en-GB" sz="2000">
                <a:latin typeface="Arial Nova"/>
                <a:cs typeface="Segoe UI"/>
              </a:rPr>
              <a:t> </a:t>
            </a:r>
            <a:r>
              <a:rPr lang="en-GB" sz="2000" i="1">
                <a:latin typeface="Arial Nova"/>
                <a:cs typeface="Segoe UI"/>
              </a:rPr>
              <a:t>Mental health nursing</a:t>
            </a:r>
            <a:r>
              <a:rPr lang="en-GB" sz="2000">
                <a:latin typeface="Arial Nova"/>
                <a:cs typeface="Segoe UI"/>
              </a:rPr>
              <a:t>. Available at: </a:t>
            </a:r>
            <a:r>
              <a:rPr lang="en-GB" sz="2000">
                <a:latin typeface="Arial Nova"/>
                <a:cs typeface="Segoe UI"/>
                <a:hlinkClick r:id="rId5"/>
              </a:rPr>
              <a:t>https://www.england.nhs.uk/nursingmidwifery/delivering-the-nhs-ltp/mental-health-nursing/</a:t>
            </a:r>
            <a:r>
              <a:rPr lang="en-GB" sz="2000">
                <a:latin typeface="Arial Nova"/>
                <a:cs typeface="Segoe UI"/>
              </a:rPr>
              <a:t> (Accessed: 13 October 2026). </a:t>
            </a:r>
            <a:r>
              <a:rPr lang="en-GB" sz="2000">
                <a:latin typeface="Arial Nova"/>
                <a:cs typeface="Segoe UI"/>
                <a:hlinkClick r:id="rId5"/>
              </a:rPr>
              <a:t>[england.nhs.uk]</a:t>
            </a:r>
            <a:endParaRPr lang="en-GB" sz="2000">
              <a:latin typeface="Arial Nova"/>
            </a:endParaRPr>
          </a:p>
        </p:txBody>
      </p:sp>
      <p:sp>
        <p:nvSpPr>
          <p:cNvPr id="10" name="TextBox 9">
            <a:extLst>
              <a:ext uri="{FF2B5EF4-FFF2-40B4-BE49-F238E27FC236}">
                <a16:creationId xmlns:a16="http://schemas.microsoft.com/office/drawing/2014/main" id="{70DFA581-D9D2-4D73-4FC0-522E797A1EB8}"/>
              </a:ext>
            </a:extLst>
          </p:cNvPr>
          <p:cNvSpPr txBox="1"/>
          <p:nvPr/>
        </p:nvSpPr>
        <p:spPr>
          <a:xfrm>
            <a:off x="1544320" y="182880"/>
            <a:ext cx="7599680" cy="461665"/>
          </a:xfrm>
          <a:prstGeom prst="rect">
            <a:avLst/>
          </a:prstGeom>
          <a:noFill/>
        </p:spPr>
        <p:txBody>
          <a:bodyPr wrap="square">
            <a:spAutoFit/>
          </a:bodyPr>
          <a:lstStyle/>
          <a:p>
            <a:r>
              <a:rPr lang="en-GB" sz="2400" b="1"/>
              <a:t>References</a:t>
            </a:r>
          </a:p>
        </p:txBody>
      </p:sp>
    </p:spTree>
    <p:extLst>
      <p:ext uri="{BB962C8B-B14F-4D97-AF65-F5344CB8AC3E}">
        <p14:creationId xmlns:p14="http://schemas.microsoft.com/office/powerpoint/2010/main" val="292798566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8991669DF84244A81B93216713AC0FD" ma:contentTypeVersion="5" ma:contentTypeDescription="Create a new document." ma:contentTypeScope="" ma:versionID="f655cc624ba06f0fa5f8382a2f3ee172">
  <xsd:schema xmlns:xsd="http://www.w3.org/2001/XMLSchema" xmlns:xs="http://www.w3.org/2001/XMLSchema" xmlns:p="http://schemas.microsoft.com/office/2006/metadata/properties" xmlns:ns3="901b7179-a49d-4669-ab88-101a0e80079b" targetNamespace="http://schemas.microsoft.com/office/2006/metadata/properties" ma:root="true" ma:fieldsID="25c14b31c707e5fb80d4506101873b41" ns3:_="">
    <xsd:import namespace="901b7179-a49d-4669-ab88-101a0e80079b"/>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01b7179-a49d-4669-ab88-101a0e80079b"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901b7179-a49d-4669-ab88-101a0e80079b" xsi:nil="true"/>
  </documentManagement>
</p:properties>
</file>

<file path=customXml/itemProps1.xml><?xml version="1.0" encoding="utf-8"?>
<ds:datastoreItem xmlns:ds="http://schemas.openxmlformats.org/officeDocument/2006/customXml" ds:itemID="{C4696774-B625-4641-8226-77CD3C49D363}">
  <ds:schemaRefs>
    <ds:schemaRef ds:uri="901b7179-a49d-4669-ab88-101a0e80079b"/>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992763CC-F970-4FA3-9995-6113BF7D81E8}">
  <ds:schemaRefs>
    <ds:schemaRef ds:uri="http://schemas.microsoft.com/sharepoint/v3/contenttype/forms"/>
  </ds:schemaRefs>
</ds:datastoreItem>
</file>

<file path=customXml/itemProps3.xml><?xml version="1.0" encoding="utf-8"?>
<ds:datastoreItem xmlns:ds="http://schemas.openxmlformats.org/officeDocument/2006/customXml" ds:itemID="{F3AAF747-1E0A-45AF-86DD-3AA52FB0F641}">
  <ds:schemaRefs>
    <ds:schemaRef ds:uri="901b7179-a49d-4669-ab88-101a0e80079b"/>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8</Slides>
  <Notes>0</Notes>
  <HiddenSlides>0</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Name: Samson Boher Joseph Student ID: 2523179 Module Code: LCHS4009 Module: Professional Career Development within Health and Social Care  Lecturer: Dr Besty  Jose </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2</cp:revision>
  <dcterms:created xsi:type="dcterms:W3CDTF">2026-10-15T18:05:07Z</dcterms:created>
  <dcterms:modified xsi:type="dcterms:W3CDTF">2026-10-15T20:33:10Z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0x01010028991669DF84244A81B93216713AC0FD</vt:lpwstr>
  </property>
</Properties>
</file>