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114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A399AF-CAB4-41E1-89E3-C3FE2C7FD77B}"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399AF-CAB4-41E1-89E3-C3FE2C7FD77B}"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A399AF-CAB4-41E1-89E3-C3FE2C7FD77B}"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A399AF-CAB4-41E1-89E3-C3FE2C7FD77B}"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A399AF-CAB4-41E1-89E3-C3FE2C7FD77B}"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399AF-CAB4-41E1-89E3-C3FE2C7FD77B}"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399AF-CAB4-41E1-89E3-C3FE2C7FD77B}"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399AF-CAB4-41E1-89E3-C3FE2C7FD77B}"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1B5A4-77D9-4445-8BF1-4C64FE194F6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A399AF-CAB4-41E1-89E3-C3FE2C7FD77B}" type="datetimeFigureOut">
              <a:rPr lang="en-US" smtClean="0"/>
              <a:t>10/11/2025</a:t>
            </a:fld>
            <a:endParaRPr lang="en-US"/>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C1B5A4-77D9-4445-8BF1-4C64FE194F6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1920" y="78470"/>
            <a:ext cx="9636034" cy="521970"/>
          </a:xfrm>
          <a:prstGeom prst="rect">
            <a:avLst/>
          </a:prstGeom>
          <a:solidFill>
            <a:schemeClr val="accent2">
              <a:lumMod val="60000"/>
              <a:lumOff val="40000"/>
            </a:schemeClr>
          </a:solidFill>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LCLM 5006 Developing Emotional Intelligence Skills</a:t>
            </a:r>
            <a:endParaRPr lang="en-US" altLang="en-US" sz="2800" b="1" dirty="0">
              <a:latin typeface="Times New Roman" panose="02020603050405020304" pitchFamily="18" charset="0"/>
              <a:cs typeface="Times New Roman" panose="02020603050405020304" pitchFamily="18" charset="0"/>
            </a:endParaRPr>
          </a:p>
        </p:txBody>
      </p:sp>
      <p:sp>
        <p:nvSpPr>
          <p:cNvPr id="5" name="Rectangle 4"/>
          <p:cNvSpPr/>
          <p:nvPr/>
        </p:nvSpPr>
        <p:spPr>
          <a:xfrm>
            <a:off x="121920" y="631825"/>
            <a:ext cx="4711065" cy="2225675"/>
          </a:xfrm>
          <a:prstGeom prst="rect">
            <a:avLst/>
          </a:prstGeom>
          <a:solidFill>
            <a:schemeClr val="accent4">
              <a:lumMod val="40000"/>
              <a:lumOff val="60000"/>
            </a:schemeClr>
          </a:solidFill>
        </p:spPr>
        <p:txBody>
          <a:bodyPr wrap="square">
            <a:noAutofit/>
          </a:bodyPr>
          <a:lstStyle/>
          <a:p>
            <a:pPr algn="just"/>
            <a:r>
              <a:rPr lang="en-US" sz="1000" b="1" dirty="0">
                <a:latin typeface="Times New Roman" panose="02020603050405020304" pitchFamily="18" charset="0"/>
                <a:cs typeface="Times New Roman" panose="02020603050405020304" pitchFamily="18" charset="0"/>
              </a:rPr>
              <a:t>Introduction </a:t>
            </a:r>
          </a:p>
          <a:p>
            <a:pPr algn="just"/>
            <a:r>
              <a:rPr lang="en-US" sz="1000" dirty="0">
                <a:latin typeface="Times New Roman" panose="02020603050405020304" pitchFamily="18" charset="0"/>
                <a:cs typeface="Times New Roman" panose="02020603050405020304" pitchFamily="18" charset="0"/>
              </a:rPr>
              <a:t>Emotional Intelligence (EI) is that skill of perceiving, understanding, controlling, and managing emotional states in self and in relating with others (</a:t>
            </a:r>
            <a:r>
              <a:rPr lang="en-US" sz="1000" dirty="0" err="1">
                <a:latin typeface="Times New Roman" panose="02020603050405020304" pitchFamily="18" charset="0"/>
                <a:cs typeface="Times New Roman" panose="02020603050405020304" pitchFamily="18" charset="0"/>
              </a:rPr>
              <a:t>Kurdi</a:t>
            </a:r>
            <a:r>
              <a:rPr lang="en-US" sz="1000" dirty="0">
                <a:latin typeface="Times New Roman" panose="02020603050405020304" pitchFamily="18" charset="0"/>
                <a:cs typeface="Times New Roman" panose="02020603050405020304" pitchFamily="18" charset="0"/>
              </a:rPr>
              <a:t> and </a:t>
            </a:r>
            <a:r>
              <a:rPr lang="en-US" sz="1000" dirty="0" err="1">
                <a:latin typeface="Times New Roman" panose="02020603050405020304" pitchFamily="18" charset="0"/>
                <a:cs typeface="Times New Roman" panose="02020603050405020304" pitchFamily="18" charset="0"/>
              </a:rPr>
              <a:t>Hamdy</a:t>
            </a:r>
            <a:r>
              <a:rPr lang="en-US" sz="1000" dirty="0">
                <a:latin typeface="Times New Roman" panose="02020603050405020304" pitchFamily="18" charset="0"/>
                <a:cs typeface="Times New Roman" panose="02020603050405020304" pitchFamily="18" charset="0"/>
              </a:rPr>
              <a:t>, 2020). Goleman refined the idea, distinguishing between important elements, including self-awareness, self-regulation, motivation, empathy, and social skills, which are necessary not only in personal development, but also in professional success. In the work environment EI facilitates teamwork, managing conflict and leadership and within the student experience EI promotes resilience, motivation and stress and peer management stress. According to Daniel Goleman, being out of touch with your feelings, you will be subpar in understanding others, and that the key to empathy and communication is about being self aware. The purpose of this poster is to learn about the possibility of developing emotional intelligence, to reflect on personal experience on how to deal with emotions or practice mindfulness and to know factors that lead to academic success and overcoming EI-related challenges.</a:t>
            </a:r>
          </a:p>
        </p:txBody>
      </p:sp>
      <p:sp>
        <p:nvSpPr>
          <p:cNvPr id="6" name="Rectangle 5"/>
          <p:cNvSpPr/>
          <p:nvPr/>
        </p:nvSpPr>
        <p:spPr>
          <a:xfrm>
            <a:off x="4846955" y="646430"/>
            <a:ext cx="5029835" cy="1515110"/>
          </a:xfrm>
          <a:prstGeom prst="rect">
            <a:avLst/>
          </a:prstGeom>
          <a:solidFill>
            <a:schemeClr val="accent6">
              <a:lumMod val="40000"/>
              <a:lumOff val="60000"/>
            </a:schemeClr>
          </a:solidFill>
        </p:spPr>
        <p:txBody>
          <a:bodyPr wrap="square">
            <a:noAutofit/>
          </a:bodyPr>
          <a:lstStyle/>
          <a:p>
            <a:pPr algn="just"/>
            <a:r>
              <a:rPr lang="en-US" sz="1000" b="1" dirty="0">
                <a:latin typeface="Times New Roman" panose="02020603050405020304" pitchFamily="18" charset="0"/>
                <a:cs typeface="Times New Roman" panose="02020603050405020304" pitchFamily="18" charset="0"/>
              </a:rPr>
              <a:t>Methodology </a:t>
            </a:r>
          </a:p>
          <a:p>
            <a:pPr algn="just"/>
            <a:r>
              <a:rPr lang="en-US" sz="1000" dirty="0">
                <a:latin typeface="Times New Roman" panose="02020603050405020304" pitchFamily="18" charset="0"/>
                <a:cs typeface="Times New Roman" panose="02020603050405020304" pitchFamily="18" charset="0"/>
              </a:rPr>
              <a:t>Academic research and abstract thinking helped in the preparation of this poster. To ensure this, textbooks, peer-reviewed journal articles, and reliable Internet resources were consulted to give textual support in the fields of emotional intelligence, mindfulness, and the student well-being. Classic books by </a:t>
            </a:r>
            <a:r>
              <a:rPr lang="en-US" sz="1000" dirty="0" err="1">
                <a:latin typeface="Times New Roman" panose="02020603050405020304" pitchFamily="18" charset="0"/>
                <a:cs typeface="Times New Roman" panose="02020603050405020304" pitchFamily="18" charset="0"/>
              </a:rPr>
              <a:t>Salovey</a:t>
            </a:r>
            <a:r>
              <a:rPr lang="en-US" sz="1000" dirty="0">
                <a:latin typeface="Times New Roman" panose="02020603050405020304" pitchFamily="18" charset="0"/>
                <a:cs typeface="Times New Roman" panose="02020603050405020304" pitchFamily="18" charset="0"/>
              </a:rPr>
              <a:t> and Mayer and Goleman have been supplemented by the current studies to make them up to date and discourse relevant. This literature review has been generalized with a reflective approach to linking theory with practice using my own experiences as both a student. Such a dual approach cost it to analytically discuss the topic of emotional intelligence, which was backed by both evidence-based knowledge and experience.</a:t>
            </a:r>
          </a:p>
        </p:txBody>
      </p:sp>
      <p:sp>
        <p:nvSpPr>
          <p:cNvPr id="7" name="Rectangle 6"/>
          <p:cNvSpPr/>
          <p:nvPr/>
        </p:nvSpPr>
        <p:spPr>
          <a:xfrm>
            <a:off x="121920" y="2887345"/>
            <a:ext cx="4711065" cy="1318260"/>
          </a:xfrm>
          <a:prstGeom prst="rect">
            <a:avLst/>
          </a:prstGeom>
          <a:solidFill>
            <a:schemeClr val="accent1">
              <a:lumMod val="40000"/>
              <a:lumOff val="60000"/>
            </a:schemeClr>
          </a:solidFill>
        </p:spPr>
        <p:txBody>
          <a:bodyPr wrap="square">
            <a:noAutofit/>
          </a:bodyPr>
          <a:lstStyle/>
          <a:p>
            <a:pPr algn="just"/>
            <a:r>
              <a:rPr lang="en-US" sz="1000" b="1" dirty="0">
                <a:latin typeface="Times New Roman" panose="02020603050405020304" pitchFamily="18" charset="0"/>
                <a:cs typeface="Times New Roman" panose="02020603050405020304" pitchFamily="18" charset="0"/>
              </a:rPr>
              <a:t>Developing Emotional Intelligence</a:t>
            </a:r>
          </a:p>
          <a:p>
            <a:pPr algn="just"/>
            <a:r>
              <a:rPr lang="en-US" sz="1000" dirty="0">
                <a:latin typeface="Times New Roman" panose="02020603050405020304" pitchFamily="18" charset="0"/>
                <a:cs typeface="Times New Roman" panose="02020603050405020304" pitchFamily="18" charset="0"/>
              </a:rPr>
              <a:t>Emotional Intelligence (EI) has been described as the ability to perceive, as well as discern other people and emotions (Chung, </a:t>
            </a:r>
            <a:r>
              <a:rPr lang="en-US" sz="1000" dirty="0" err="1">
                <a:latin typeface="Times New Roman" panose="02020603050405020304" pitchFamily="18" charset="0"/>
                <a:cs typeface="Times New Roman" panose="02020603050405020304" pitchFamily="18" charset="0"/>
              </a:rPr>
              <a:t>Cichocki</a:t>
            </a:r>
            <a:r>
              <a:rPr lang="en-US" sz="1000" dirty="0">
                <a:latin typeface="Times New Roman" panose="02020603050405020304" pitchFamily="18" charset="0"/>
                <a:cs typeface="Times New Roman" panose="02020603050405020304" pitchFamily="18" charset="0"/>
              </a:rPr>
              <a:t> and Chung, 2022). Goleman further extended this model in five distinct components, which included self-awareness, self-regulation, motivation, empathy and social skills. Motivation ensures the perseverance of hope towards attaining the long term goal whereas empathy enables one to know and attend to the demands of others. Lastly, effective communication, teamwork and leadership have social skills behind them (Goleman and </a:t>
            </a:r>
            <a:r>
              <a:rPr lang="en-US" sz="1000" dirty="0" err="1">
                <a:latin typeface="Times New Roman" panose="02020603050405020304" pitchFamily="18" charset="0"/>
                <a:cs typeface="Times New Roman" panose="02020603050405020304" pitchFamily="18" charset="0"/>
              </a:rPr>
              <a:t>Cherniss</a:t>
            </a:r>
            <a:r>
              <a:rPr lang="en-US" sz="1000" dirty="0">
                <a:latin typeface="Times New Roman" panose="02020603050405020304" pitchFamily="18" charset="0"/>
                <a:cs typeface="Times New Roman" panose="02020603050405020304" pitchFamily="18" charset="0"/>
              </a:rPr>
              <a:t>, 2024).</a:t>
            </a:r>
          </a:p>
          <a:p>
            <a:pPr algn="just"/>
            <a:endParaRPr lang="en-US" sz="1000" dirty="0">
              <a:latin typeface="Times New Roman" panose="02020603050405020304" pitchFamily="18" charset="0"/>
              <a:cs typeface="Times New Roman" panose="02020603050405020304" pitchFamily="18" charset="0"/>
            </a:endParaRPr>
          </a:p>
        </p:txBody>
      </p:sp>
      <p:sp>
        <p:nvSpPr>
          <p:cNvPr id="8" name="Rectangle 7"/>
          <p:cNvSpPr/>
          <p:nvPr/>
        </p:nvSpPr>
        <p:spPr>
          <a:xfrm>
            <a:off x="5739130" y="2161540"/>
            <a:ext cx="4137660" cy="1168400"/>
          </a:xfrm>
          <a:prstGeom prst="rect">
            <a:avLst/>
          </a:prstGeom>
          <a:solidFill>
            <a:schemeClr val="accent4">
              <a:lumMod val="20000"/>
              <a:lumOff val="80000"/>
            </a:schemeClr>
          </a:solidFill>
        </p:spPr>
        <p:txBody>
          <a:bodyPr wrap="square">
            <a:spAutoFit/>
          </a:bodyPr>
          <a:lstStyle/>
          <a:p>
            <a:pPr algn="just"/>
            <a:r>
              <a:rPr lang="en-US" sz="1000" b="1" dirty="0">
                <a:latin typeface="Times New Roman" panose="02020603050405020304" pitchFamily="18" charset="0"/>
                <a:cs typeface="Times New Roman" panose="02020603050405020304" pitchFamily="18" charset="0"/>
              </a:rPr>
              <a:t>Reflection: My Emotions and Mindfulness as a Student </a:t>
            </a:r>
          </a:p>
          <a:p>
            <a:pPr algn="just"/>
            <a:r>
              <a:rPr lang="en-US" sz="1000" dirty="0">
                <a:latin typeface="Times New Roman" panose="02020603050405020304" pitchFamily="18" charset="0"/>
                <a:cs typeface="Times New Roman" panose="02020603050405020304" pitchFamily="18" charset="0"/>
              </a:rPr>
              <a:t>Being a student, I have repeatedly noticed that the way I learn and make decisions and work in a team directly depend on my emotions. Stress before deadlines and examinations has been one of the biggest emotional triggers to me. Regarding deadlines. The time managerial skills like dividing work into smaller objectives minimize the overwhelming theme at work before time cuts you off (Usman Ali Khan, 2023). </a:t>
            </a:r>
          </a:p>
        </p:txBody>
      </p:sp>
      <p:sp>
        <p:nvSpPr>
          <p:cNvPr id="9" name="Rectangle 8"/>
          <p:cNvSpPr/>
          <p:nvPr/>
        </p:nvSpPr>
        <p:spPr>
          <a:xfrm>
            <a:off x="4867275" y="3412490"/>
            <a:ext cx="5038725" cy="3164840"/>
          </a:xfrm>
          <a:prstGeom prst="rect">
            <a:avLst/>
          </a:prstGeom>
          <a:solidFill>
            <a:schemeClr val="accent1"/>
          </a:solidFill>
          <a:ln w="6350" cap="flat" cmpd="sng" algn="ctr">
            <a:solidFill>
              <a:schemeClr val="accent2"/>
            </a:solidFill>
            <a:prstDash val="dash"/>
            <a:miter lim="800000"/>
          </a:ln>
        </p:spPr>
        <p:style>
          <a:lnRef idx="0">
            <a:schemeClr val="accent2"/>
          </a:lnRef>
          <a:fillRef idx="0">
            <a:srgbClr val="FFFFFF"/>
          </a:fillRef>
          <a:effectRef idx="0">
            <a:srgbClr val="FFFFFF"/>
          </a:effectRef>
          <a:fontRef idx="minor">
            <a:schemeClr val="tx1"/>
          </a:fontRef>
        </p:style>
        <p:txBody>
          <a:bodyPr wrap="square">
            <a:noAutofit/>
          </a:bodyPr>
          <a:lstStyle/>
          <a:p>
            <a:pPr algn="just"/>
            <a:r>
              <a:rPr lang="en-US" sz="1000" b="1" dirty="0">
                <a:latin typeface="Arial" panose="020B0604020202020204" pitchFamily="34" charset="0"/>
                <a:cs typeface="Arial" panose="020B0604020202020204" pitchFamily="34" charset="0"/>
              </a:rPr>
              <a:t>Factors for Success in Studies &amp; Addressing EI Challenges </a:t>
            </a:r>
          </a:p>
          <a:p>
            <a:pPr algn="just"/>
            <a:r>
              <a:rPr lang="en-US" sz="1000" dirty="0">
                <a:latin typeface="Arial" panose="020B0604020202020204" pitchFamily="34" charset="0"/>
                <a:cs typeface="Arial" panose="020B0604020202020204" pitchFamily="34" charset="0"/>
              </a:rPr>
              <a:t>Unless a person has the right cognitive ability, academic success does not depend only on cognitive strength but a combination of emotional and </a:t>
            </a:r>
            <a:r>
              <a:rPr lang="en-US" sz="1000" dirty="0" err="1">
                <a:latin typeface="Arial" panose="020B0604020202020204" pitchFamily="34" charset="0"/>
                <a:cs typeface="Arial" panose="020B0604020202020204" pitchFamily="34" charset="0"/>
              </a:rPr>
              <a:t>behavioural</a:t>
            </a:r>
            <a:r>
              <a:rPr lang="en-US" sz="1000" dirty="0">
                <a:latin typeface="Arial" panose="020B0604020202020204" pitchFamily="34" charset="0"/>
                <a:cs typeface="Arial" panose="020B0604020202020204" pitchFamily="34" charset="0"/>
              </a:rPr>
              <a:t> variables, which are strongly associated with emotional intelligence. Motivation, resilience, discipline, communication, and peer networks are considered to be among the most significant success factors. Persistence can be achieved through motivation in a stressful module and resilience helps students cope with the disappointment of bad grades or failed projects. Amazon, Discipline facilitates the continuity of study, effective communication facilitates group exercise, the cooperation with peers, and communication with lecturers (</a:t>
            </a:r>
            <a:r>
              <a:rPr lang="en-US" sz="1000" dirty="0" err="1">
                <a:latin typeface="Arial" panose="020B0604020202020204" pitchFamily="34" charset="0"/>
                <a:cs typeface="Arial" panose="020B0604020202020204" pitchFamily="34" charset="0"/>
              </a:rPr>
              <a:t>Vlachopoulos</a:t>
            </a:r>
            <a:r>
              <a:rPr lang="en-US" sz="1000" dirty="0">
                <a:latin typeface="Arial" panose="020B0604020202020204" pitchFamily="34" charset="0"/>
                <a:cs typeface="Arial" panose="020B0604020202020204" pitchFamily="34" charset="0"/>
              </a:rPr>
              <a:t> and </a:t>
            </a:r>
            <a:r>
              <a:rPr lang="en-US" sz="1000" dirty="0" err="1">
                <a:latin typeface="Arial" panose="020B0604020202020204" pitchFamily="34" charset="0"/>
                <a:cs typeface="Arial" panose="020B0604020202020204" pitchFamily="34" charset="0"/>
              </a:rPr>
              <a:t>Makri</a:t>
            </a:r>
            <a:r>
              <a:rPr lang="en-US" sz="1000" dirty="0">
                <a:latin typeface="Arial" panose="020B0604020202020204" pitchFamily="34" charset="0"/>
                <a:cs typeface="Arial" panose="020B0604020202020204" pitchFamily="34" charset="0"/>
              </a:rPr>
              <a:t>, 2019). </a:t>
            </a:r>
          </a:p>
          <a:p>
            <a:pPr algn="just"/>
            <a:r>
              <a:rPr lang="en-US" sz="1000" dirty="0">
                <a:latin typeface="Arial" panose="020B0604020202020204" pitchFamily="34" charset="0"/>
                <a:cs typeface="Arial" panose="020B0604020202020204" pitchFamily="34" charset="0"/>
              </a:rPr>
              <a:t>In spite of these, there are usually obstacles that affect performance by the students.Cultural barriers also like to influence communication and expressing emotions especially in one of the diverse learning environments where things are run differently. Psychological exhaustion under the influence of uncompromising work both with studies and with personal life also has an effect on the level of focus and well-being. The difficulty can be solved with the help of various emerging emotionally intelligent methods. The procrastination can be countered by setting SMART goals (Specific, Measurable, Achievable, Relevant, Time-bound), which keeps the focus and breaks down the big success by getting sensible steps towards the long-term success (</a:t>
            </a:r>
            <a:r>
              <a:rPr lang="en-US" sz="1000" dirty="0" err="1">
                <a:latin typeface="Arial" panose="020B0604020202020204" pitchFamily="34" charset="0"/>
                <a:cs typeface="Arial" panose="020B0604020202020204" pitchFamily="34" charset="0"/>
              </a:rPr>
              <a:t>Yanamadala</a:t>
            </a:r>
            <a:r>
              <a:rPr lang="en-US" sz="1000" dirty="0">
                <a:latin typeface="Arial" panose="020B0604020202020204" pitchFamily="34" charset="0"/>
                <a:cs typeface="Arial" panose="020B0604020202020204" pitchFamily="34" charset="0"/>
              </a:rPr>
              <a:t> and Weiss, 2022).</a:t>
            </a:r>
          </a:p>
        </p:txBody>
      </p:sp>
      <p:sp>
        <p:nvSpPr>
          <p:cNvPr id="10" name="Rectangle 9"/>
          <p:cNvSpPr/>
          <p:nvPr/>
        </p:nvSpPr>
        <p:spPr>
          <a:xfrm>
            <a:off x="53340" y="4235450"/>
            <a:ext cx="4779645" cy="1694180"/>
          </a:xfrm>
          <a:prstGeom prst="rect">
            <a:avLst/>
          </a:prstGeom>
          <a:solidFill>
            <a:schemeClr val="accent6">
              <a:lumMod val="20000"/>
              <a:lumOff val="80000"/>
            </a:schemeClr>
          </a:solidFill>
        </p:spPr>
        <p:txBody>
          <a:bodyPr wrap="square">
            <a:noAutofit/>
          </a:bodyPr>
          <a:lstStyle/>
          <a:p>
            <a:pPr algn="just"/>
            <a:r>
              <a:rPr lang="en-US" sz="900" b="1" dirty="0">
                <a:latin typeface="Times New Roman" panose="02020603050405020304" pitchFamily="18" charset="0"/>
                <a:cs typeface="Times New Roman" panose="02020603050405020304" pitchFamily="18" charset="0"/>
              </a:rPr>
              <a:t>Conclusion </a:t>
            </a:r>
          </a:p>
          <a:p>
            <a:pPr algn="just"/>
            <a:r>
              <a:rPr lang="en-US" sz="900" dirty="0">
                <a:latin typeface="Times New Roman" panose="02020603050405020304" pitchFamily="18" charset="0"/>
                <a:cs typeface="Times New Roman" panose="02020603050405020304" pitchFamily="18" charset="0"/>
              </a:rPr>
              <a:t>The emotional intelligence (EI) is an aggregated ability, which creates an academic and professional training basis. By enabling individuals to recognize, channel and apply emotions towards positive purposes, EI will result in physical and emotional resilience, inspiration and collaboration, the secrets of behaviors that lead to successes in learning scenarios and work setting. Self-knowledge and practices on mindfulness have been found to enhance emotional regulation, diminish stress and greater concentration so that suddenly a student can tackle a deadline, presentation, and group work to better utilize the available resources. Reflexive practice was used to come to the realization that EI development is not an impression or impressionist process but a lifelong learning-adapting-implementing strategies in new situations. My reflection show that the skill of EI leads to the short-term and long-term academic achievement not only but to the ability to be employed and resilient, as well as a leader. </a:t>
            </a:r>
          </a:p>
        </p:txBody>
      </p:sp>
      <p:sp>
        <p:nvSpPr>
          <p:cNvPr id="11" name="Rectangle 10"/>
          <p:cNvSpPr/>
          <p:nvPr/>
        </p:nvSpPr>
        <p:spPr>
          <a:xfrm>
            <a:off x="0" y="6211570"/>
            <a:ext cx="4832985" cy="645160"/>
          </a:xfrm>
          <a:prstGeom prst="rect">
            <a:avLst/>
          </a:prstGeom>
          <a:solidFill>
            <a:schemeClr val="bg2">
              <a:lumMod val="90000"/>
            </a:schemeClr>
          </a:solidFill>
        </p:spPr>
        <p:txBody>
          <a:bodyPr wrap="square">
            <a:spAutoFit/>
          </a:bodyPr>
          <a:lstStyle/>
          <a:p>
            <a:pPr algn="just"/>
            <a:r>
              <a:rPr lang="en-US" sz="400" dirty="0">
                <a:latin typeface="Times New Roman" panose="02020603050405020304" pitchFamily="18" charset="0"/>
                <a:cs typeface="Times New Roman" panose="02020603050405020304" pitchFamily="18" charset="0"/>
              </a:rPr>
              <a:t>Reference</a:t>
            </a:r>
          </a:p>
          <a:p>
            <a:pPr algn="just"/>
            <a:r>
              <a:rPr lang="en-US" sz="400" dirty="0">
                <a:latin typeface="Times New Roman" panose="02020603050405020304" pitchFamily="18" charset="0"/>
                <a:cs typeface="Times New Roman" panose="02020603050405020304" pitchFamily="18" charset="0"/>
              </a:rPr>
              <a:t>Chung, S.R., </a:t>
            </a:r>
            <a:r>
              <a:rPr lang="en-US" sz="400" dirty="0" err="1">
                <a:latin typeface="Times New Roman" panose="02020603050405020304" pitchFamily="18" charset="0"/>
                <a:cs typeface="Times New Roman" panose="02020603050405020304" pitchFamily="18" charset="0"/>
              </a:rPr>
              <a:t>Cichocki</a:t>
            </a:r>
            <a:r>
              <a:rPr lang="en-US" sz="400" dirty="0">
                <a:latin typeface="Times New Roman" panose="02020603050405020304" pitchFamily="18" charset="0"/>
                <a:cs typeface="Times New Roman" panose="02020603050405020304" pitchFamily="18" charset="0"/>
              </a:rPr>
              <a:t>, M.N. and Chung, K.C. (2022). Building Emotional Intelligence. Plastic &amp; Reconstructive Surgery, 151(1), pp.1–5.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://doi.org/10.1097/prs.0000000000009756.</a:t>
            </a:r>
          </a:p>
          <a:p>
            <a:pPr algn="just"/>
            <a:r>
              <a:rPr lang="en-US" sz="400" dirty="0">
                <a:latin typeface="Times New Roman" panose="02020603050405020304" pitchFamily="18" charset="0"/>
                <a:cs typeface="Times New Roman" panose="02020603050405020304" pitchFamily="18" charset="0"/>
              </a:rPr>
              <a:t>Goleman, D. and </a:t>
            </a:r>
            <a:r>
              <a:rPr lang="en-US" sz="400" dirty="0" err="1">
                <a:latin typeface="Times New Roman" panose="02020603050405020304" pitchFamily="18" charset="0"/>
                <a:cs typeface="Times New Roman" panose="02020603050405020304" pitchFamily="18" charset="0"/>
              </a:rPr>
              <a:t>Cherniss</a:t>
            </a:r>
            <a:r>
              <a:rPr lang="en-US" sz="400" dirty="0">
                <a:latin typeface="Times New Roman" panose="02020603050405020304" pitchFamily="18" charset="0"/>
                <a:cs typeface="Times New Roman" panose="02020603050405020304" pitchFamily="18" charset="0"/>
              </a:rPr>
              <a:t>, C. (2024). OPTIMAL LEADERSHIP AND EMOTIONAL INTELLIGENCE. Leader to leader, 2024(113).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://doi.org/10.1002/ltl.20813.</a:t>
            </a:r>
          </a:p>
          <a:p>
            <a:pPr algn="just"/>
            <a:r>
              <a:rPr lang="en-US" sz="400" dirty="0" err="1">
                <a:latin typeface="Times New Roman" panose="02020603050405020304" pitchFamily="18" charset="0"/>
                <a:cs typeface="Times New Roman" panose="02020603050405020304" pitchFamily="18" charset="0"/>
              </a:rPr>
              <a:t>Kurdi</a:t>
            </a:r>
            <a:r>
              <a:rPr lang="en-US" sz="400" dirty="0">
                <a:latin typeface="Times New Roman" panose="02020603050405020304" pitchFamily="18" charset="0"/>
                <a:cs typeface="Times New Roman" panose="02020603050405020304" pitchFamily="18" charset="0"/>
              </a:rPr>
              <a:t>, S. and </a:t>
            </a:r>
            <a:r>
              <a:rPr lang="en-US" sz="400" dirty="0" err="1">
                <a:latin typeface="Times New Roman" panose="02020603050405020304" pitchFamily="18" charset="0"/>
                <a:cs typeface="Times New Roman" panose="02020603050405020304" pitchFamily="18" charset="0"/>
              </a:rPr>
              <a:t>Hamdy</a:t>
            </a:r>
            <a:r>
              <a:rPr lang="en-US" sz="400" dirty="0">
                <a:latin typeface="Times New Roman" panose="02020603050405020304" pitchFamily="18" charset="0"/>
                <a:cs typeface="Times New Roman" panose="02020603050405020304" pitchFamily="18" charset="0"/>
              </a:rPr>
              <a:t>, N. (2020). Emotional Intelligence: What do we know and what is new? A Review. </a:t>
            </a:r>
            <a:r>
              <a:rPr lang="en-US" sz="400" dirty="0" err="1">
                <a:latin typeface="Times New Roman" panose="02020603050405020304" pitchFamily="18" charset="0"/>
                <a:cs typeface="Times New Roman" panose="02020603050405020304" pitchFamily="18" charset="0"/>
              </a:rPr>
              <a:t>Minia</a:t>
            </a:r>
            <a:r>
              <a:rPr lang="en-US" sz="400" dirty="0">
                <a:latin typeface="Times New Roman" panose="02020603050405020304" pitchFamily="18" charset="0"/>
                <a:cs typeface="Times New Roman" panose="02020603050405020304" pitchFamily="18" charset="0"/>
              </a:rPr>
              <a:t> Journal of Medical Research, 31(2), pp.363–370.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://doi.org/10.21608/mjmr.2022.221099.</a:t>
            </a:r>
          </a:p>
          <a:p>
            <a:pPr algn="just"/>
            <a:r>
              <a:rPr lang="en-US" sz="400" dirty="0">
                <a:latin typeface="Times New Roman" panose="02020603050405020304" pitchFamily="18" charset="0"/>
                <a:cs typeface="Times New Roman" panose="02020603050405020304" pitchFamily="18" charset="0"/>
              </a:rPr>
              <a:t>Usman Ali Khan (2023). EFFECTIVE TIME MANAGEMENT TECHNIQUES FOR BUSY BUSINESS MANAGERS. Global Journal of Econometrics and Finance, [online] 1(01), pp.49–61. Available at: https://gjeaf.com/index.php/Journal/article/view/24.</a:t>
            </a:r>
          </a:p>
          <a:p>
            <a:pPr algn="just"/>
            <a:r>
              <a:rPr lang="en-US" sz="400" dirty="0" err="1">
                <a:latin typeface="Times New Roman" panose="02020603050405020304" pitchFamily="18" charset="0"/>
                <a:cs typeface="Times New Roman" panose="02020603050405020304" pitchFamily="18" charset="0"/>
              </a:rPr>
              <a:t>Vlachopoulos</a:t>
            </a:r>
            <a:r>
              <a:rPr lang="en-US" sz="400" dirty="0">
                <a:latin typeface="Times New Roman" panose="02020603050405020304" pitchFamily="18" charset="0"/>
                <a:cs typeface="Times New Roman" panose="02020603050405020304" pitchFamily="18" charset="0"/>
              </a:rPr>
              <a:t>, D. and </a:t>
            </a:r>
            <a:r>
              <a:rPr lang="en-US" sz="400" dirty="0" err="1">
                <a:latin typeface="Times New Roman" panose="02020603050405020304" pitchFamily="18" charset="0"/>
                <a:cs typeface="Times New Roman" panose="02020603050405020304" pitchFamily="18" charset="0"/>
              </a:rPr>
              <a:t>Makri</a:t>
            </a:r>
            <a:r>
              <a:rPr lang="en-US" sz="400" dirty="0">
                <a:latin typeface="Times New Roman" panose="02020603050405020304" pitchFamily="18" charset="0"/>
                <a:cs typeface="Times New Roman" panose="02020603050405020304" pitchFamily="18" charset="0"/>
              </a:rPr>
              <a:t>, A. (2019). Online communication and interaction in distance higher education: A framework study of good practice. International Review of Education, 65(4), pp.605–632.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://doi.org/10.1007/s11159-019-09792-3.</a:t>
            </a:r>
          </a:p>
          <a:p>
            <a:pPr algn="just"/>
            <a:r>
              <a:rPr lang="en-US" sz="400" dirty="0" err="1">
                <a:latin typeface="Times New Roman" panose="02020603050405020304" pitchFamily="18" charset="0"/>
                <a:cs typeface="Times New Roman" panose="02020603050405020304" pitchFamily="18" charset="0"/>
              </a:rPr>
              <a:t>Yanamadala</a:t>
            </a:r>
            <a:r>
              <a:rPr lang="en-US" sz="400" dirty="0">
                <a:latin typeface="Times New Roman" panose="02020603050405020304" pitchFamily="18" charset="0"/>
                <a:cs typeface="Times New Roman" panose="02020603050405020304" pitchFamily="18" charset="0"/>
              </a:rPr>
              <a:t>, V. and Weiss, B. (2022). Setting and Achieving Goals. The Successful Health Care Professional’s Guide, [online] pp.21–29. </a:t>
            </a:r>
            <a:r>
              <a:rPr lang="en-US" sz="400" dirty="0" err="1">
                <a:latin typeface="Times New Roman" panose="02020603050405020304" pitchFamily="18" charset="0"/>
                <a:cs typeface="Times New Roman" panose="02020603050405020304" pitchFamily="18" charset="0"/>
              </a:rPr>
              <a:t>doi:https</a:t>
            </a:r>
            <a:r>
              <a:rPr lang="en-US" sz="400" dirty="0">
                <a:latin typeface="Times New Roman" panose="02020603050405020304" pitchFamily="18" charset="0"/>
                <a:cs typeface="Times New Roman" panose="02020603050405020304" pitchFamily="18" charset="0"/>
              </a:rPr>
              <a:t>://doi.org/10.1007/978-3-030-95950-0_4.</a:t>
            </a:r>
          </a:p>
        </p:txBody>
      </p:sp>
      <p:pic>
        <p:nvPicPr>
          <p:cNvPr id="13" name="Picture 12"/>
          <p:cNvPicPr>
            <a:picLocks noChangeAspect="1"/>
          </p:cNvPicPr>
          <p:nvPr/>
        </p:nvPicPr>
        <p:blipFill>
          <a:blip r:embed="rId2"/>
          <a:stretch>
            <a:fillRect/>
          </a:stretch>
        </p:blipFill>
        <p:spPr>
          <a:xfrm>
            <a:off x="5001260" y="2205990"/>
            <a:ext cx="569595" cy="616585"/>
          </a:xfrm>
          <a:prstGeom prst="rect">
            <a:avLst/>
          </a:prstGeom>
        </p:spPr>
      </p:pic>
      <p:pic>
        <p:nvPicPr>
          <p:cNvPr id="14" name="Picture 13"/>
          <p:cNvPicPr>
            <a:picLocks noChangeAspect="1"/>
          </p:cNvPicPr>
          <p:nvPr/>
        </p:nvPicPr>
        <p:blipFill>
          <a:blip r:embed="rId3"/>
          <a:stretch>
            <a:fillRect/>
          </a:stretch>
        </p:blipFill>
        <p:spPr>
          <a:xfrm>
            <a:off x="5001260" y="2837815"/>
            <a:ext cx="605790" cy="559435"/>
          </a:xfrm>
          <a:prstGeom prst="rect">
            <a:avLst/>
          </a:prstGeom>
        </p:spPr>
      </p:pic>
      <p:pic>
        <p:nvPicPr>
          <p:cNvPr id="15" name="Picture 14"/>
          <p:cNvPicPr>
            <a:picLocks noChangeAspect="1"/>
          </p:cNvPicPr>
          <p:nvPr/>
        </p:nvPicPr>
        <p:blipFill>
          <a:blip r:embed="rId4"/>
          <a:stretch>
            <a:fillRect/>
          </a:stretch>
        </p:blipFill>
        <p:spPr>
          <a:xfrm>
            <a:off x="3948430" y="5859780"/>
            <a:ext cx="550545" cy="351790"/>
          </a:xfrm>
          <a:prstGeom prst="rect">
            <a:avLst/>
          </a:prstGeom>
        </p:spPr>
      </p:pic>
      <p:pic>
        <p:nvPicPr>
          <p:cNvPr id="16" name="Picture 15"/>
          <p:cNvPicPr>
            <a:picLocks noChangeAspect="1"/>
          </p:cNvPicPr>
          <p:nvPr/>
        </p:nvPicPr>
        <p:blipFill>
          <a:blip r:embed="rId5"/>
          <a:stretch>
            <a:fillRect/>
          </a:stretch>
        </p:blipFill>
        <p:spPr>
          <a:xfrm>
            <a:off x="8843645" y="6421120"/>
            <a:ext cx="1028065" cy="439420"/>
          </a:xfrm>
          <a:prstGeom prst="rect">
            <a:avLst/>
          </a:prstGeom>
        </p:spPr>
      </p:pic>
      <p:pic>
        <p:nvPicPr>
          <p:cNvPr id="17" name="Picture 16"/>
          <p:cNvPicPr>
            <a:picLocks noChangeAspect="1"/>
          </p:cNvPicPr>
          <p:nvPr/>
        </p:nvPicPr>
        <p:blipFill>
          <a:blip r:embed="rId6"/>
          <a:stretch>
            <a:fillRect/>
          </a:stretch>
        </p:blipFill>
        <p:spPr>
          <a:xfrm>
            <a:off x="7111365" y="6508750"/>
            <a:ext cx="1732280" cy="347980"/>
          </a:xfrm>
          <a:prstGeom prst="rect">
            <a:avLst/>
          </a:prstGeom>
        </p:spPr>
      </p:pic>
      <p:sp>
        <p:nvSpPr>
          <p:cNvPr id="2" name="Text Box 1"/>
          <p:cNvSpPr txBox="1"/>
          <p:nvPr/>
        </p:nvSpPr>
        <p:spPr>
          <a:xfrm>
            <a:off x="8271510" y="377825"/>
            <a:ext cx="1801495" cy="313055"/>
          </a:xfrm>
          <a:prstGeom prst="rect">
            <a:avLst/>
          </a:prstGeom>
          <a:noFill/>
        </p:spPr>
        <p:txBody>
          <a:bodyPr wrap="square" rtlCol="0">
            <a:noAutofit/>
          </a:bodyPr>
          <a:lstStyle/>
          <a:p>
            <a:r>
              <a:rPr lang="en-US" altLang="en-US" sz="1200"/>
              <a:t>2316612 Leonard </a:t>
            </a:r>
            <a:r>
              <a:rPr lang="en-GB" altLang="en-US" sz="1200"/>
              <a:t>P</a:t>
            </a:r>
            <a:r>
              <a:rPr lang="en-US" altLang="en-US" sz="1200"/>
              <a:t>aci</a:t>
            </a: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6740</Words>
  <Application>Microsoft Office PowerPoint</Application>
  <PresentationFormat>A4 Paper (210x297 mm)</PresentationFormat>
  <Paragraphs>32</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leonard paci</cp:lastModifiedBy>
  <cp:revision>10</cp:revision>
  <dcterms:created xsi:type="dcterms:W3CDTF">2025-10-03T12:04:00Z</dcterms:created>
  <dcterms:modified xsi:type="dcterms:W3CDTF">2025-10-11T13:03:59Z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5C71F74A76DC4F61B419CDA21535DFD4_12</vt:lpwstr>
  </property>
  <property fmtid="{D5CDD505-2E9C-101B-9397-08002B2CF9AE}" pid="3" name="KSOProductBuildVer">
    <vt:lpwstr>1033-12.2.0.22549</vt:lpwstr>
  </property>
</Properties>
</file>