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40"/>
  </p:notesMasterIdLst>
  <p:handoutMasterIdLst>
    <p:handoutMasterId r:id="rId41"/>
  </p:handoutMasterIdLst>
  <p:sldIdLst>
    <p:sldId id="367" r:id="rId2"/>
    <p:sldId id="364" r:id="rId3"/>
    <p:sldId id="312" r:id="rId4"/>
    <p:sldId id="365" r:id="rId5"/>
    <p:sldId id="351" r:id="rId6"/>
    <p:sldId id="311" r:id="rId7"/>
    <p:sldId id="287" r:id="rId8"/>
    <p:sldId id="352" r:id="rId9"/>
    <p:sldId id="354" r:id="rId10"/>
    <p:sldId id="353" r:id="rId11"/>
    <p:sldId id="361" r:id="rId12"/>
    <p:sldId id="362" r:id="rId13"/>
    <p:sldId id="288" r:id="rId14"/>
    <p:sldId id="337" r:id="rId15"/>
    <p:sldId id="280" r:id="rId16"/>
    <p:sldId id="318" r:id="rId17"/>
    <p:sldId id="319" r:id="rId18"/>
    <p:sldId id="328" r:id="rId19"/>
    <p:sldId id="329" r:id="rId20"/>
    <p:sldId id="355" r:id="rId21"/>
    <p:sldId id="313" r:id="rId22"/>
    <p:sldId id="344" r:id="rId23"/>
    <p:sldId id="343" r:id="rId24"/>
    <p:sldId id="346" r:id="rId25"/>
    <p:sldId id="345" r:id="rId26"/>
    <p:sldId id="330" r:id="rId27"/>
    <p:sldId id="331" r:id="rId28"/>
    <p:sldId id="315" r:id="rId29"/>
    <p:sldId id="356" r:id="rId30"/>
    <p:sldId id="340" r:id="rId31"/>
    <p:sldId id="333" r:id="rId32"/>
    <p:sldId id="321" r:id="rId33"/>
    <p:sldId id="322" r:id="rId34"/>
    <p:sldId id="363" r:id="rId35"/>
    <p:sldId id="324" r:id="rId36"/>
    <p:sldId id="341" r:id="rId37"/>
    <p:sldId id="358" r:id="rId38"/>
    <p:sldId id="300" r:id="rId39"/>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432FF"/>
    <a:srgbClr val="7A81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500" autoAdjust="0"/>
    <p:restoredTop sz="94576" autoAdjust="0"/>
  </p:normalViewPr>
  <p:slideViewPr>
    <p:cSldViewPr>
      <p:cViewPr varScale="1">
        <p:scale>
          <a:sx n="85" d="100"/>
          <a:sy n="85" d="100"/>
        </p:scale>
        <p:origin x="848" y="17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0" Type="http://schemas.openxmlformats.org/officeDocument/2006/relationships/slide" Target="slides/slide19.xml"/><Relationship Id="rId41" Type="http://schemas.openxmlformats.org/officeDocument/2006/relationships/handoutMaster" Target="handoutMasters/handout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93E4C8B-7178-49F5-9E13-A35F854CCEF3}" type="doc">
      <dgm:prSet loTypeId="urn:microsoft.com/office/officeart/2005/8/layout/arrow1" loCatId="relationship" qsTypeId="urn:microsoft.com/office/officeart/2005/8/quickstyle/simple1" qsCatId="simple" csTypeId="urn:microsoft.com/office/officeart/2005/8/colors/accent1_2" csCatId="accent1" phldr="1"/>
      <dgm:spPr/>
      <dgm:t>
        <a:bodyPr/>
        <a:lstStyle/>
        <a:p>
          <a:endParaRPr lang="en-GB"/>
        </a:p>
      </dgm:t>
    </dgm:pt>
    <dgm:pt modelId="{C4AEC232-26AA-47A9-866E-F84A7F8C2766}">
      <dgm:prSet phldrT="[Text]"/>
      <dgm:spPr/>
      <dgm:t>
        <a:bodyPr/>
        <a:lstStyle/>
        <a:p>
          <a:r>
            <a:rPr lang="en-GB" dirty="0"/>
            <a:t>Positive feedback builds ATTRACTION</a:t>
          </a:r>
        </a:p>
      </dgm:t>
    </dgm:pt>
    <dgm:pt modelId="{EF24A3AE-7DD3-4097-9AA5-D0DD313F803D}" type="parTrans" cxnId="{66FCDE1A-D9DB-453B-B24C-2EE53BBB9E3C}">
      <dgm:prSet/>
      <dgm:spPr/>
      <dgm:t>
        <a:bodyPr/>
        <a:lstStyle/>
        <a:p>
          <a:endParaRPr lang="en-GB"/>
        </a:p>
      </dgm:t>
    </dgm:pt>
    <dgm:pt modelId="{9FA6C518-C6A0-421E-B4C1-473AD0BD281B}" type="sibTrans" cxnId="{66FCDE1A-D9DB-453B-B24C-2EE53BBB9E3C}">
      <dgm:prSet/>
      <dgm:spPr/>
      <dgm:t>
        <a:bodyPr/>
        <a:lstStyle/>
        <a:p>
          <a:endParaRPr lang="en-GB"/>
        </a:p>
      </dgm:t>
    </dgm:pt>
    <dgm:pt modelId="{F517909D-7F63-45B3-B5DD-18935CF9F20A}">
      <dgm:prSet phldrT="[Text]"/>
      <dgm:spPr/>
      <dgm:t>
        <a:bodyPr/>
        <a:lstStyle/>
        <a:p>
          <a:r>
            <a:rPr lang="en-GB" dirty="0"/>
            <a:t>Negative feedback builds AVERSION</a:t>
          </a:r>
        </a:p>
      </dgm:t>
    </dgm:pt>
    <dgm:pt modelId="{7B3535C9-6B4D-4570-94C4-23935F304487}" type="parTrans" cxnId="{390DDF46-D95A-4D26-8235-9BD603A01484}">
      <dgm:prSet/>
      <dgm:spPr/>
      <dgm:t>
        <a:bodyPr/>
        <a:lstStyle/>
        <a:p>
          <a:endParaRPr lang="en-GB"/>
        </a:p>
      </dgm:t>
    </dgm:pt>
    <dgm:pt modelId="{04EAB217-521F-4BB0-A4D6-8705B96A40CE}" type="sibTrans" cxnId="{390DDF46-D95A-4D26-8235-9BD603A01484}">
      <dgm:prSet/>
      <dgm:spPr/>
      <dgm:t>
        <a:bodyPr/>
        <a:lstStyle/>
        <a:p>
          <a:endParaRPr lang="en-GB"/>
        </a:p>
      </dgm:t>
    </dgm:pt>
    <dgm:pt modelId="{30B55D06-5D38-4DA0-A9BD-9E99D2478004}" type="pres">
      <dgm:prSet presAssocID="{F93E4C8B-7178-49F5-9E13-A35F854CCEF3}" presName="cycle" presStyleCnt="0">
        <dgm:presLayoutVars>
          <dgm:dir/>
          <dgm:resizeHandles val="exact"/>
        </dgm:presLayoutVars>
      </dgm:prSet>
      <dgm:spPr/>
    </dgm:pt>
    <dgm:pt modelId="{906ADA3D-F07B-4BA3-9D6F-ACA803874F57}" type="pres">
      <dgm:prSet presAssocID="{C4AEC232-26AA-47A9-866E-F84A7F8C2766}" presName="arrow" presStyleLbl="node1" presStyleIdx="0" presStyleCnt="2">
        <dgm:presLayoutVars>
          <dgm:bulletEnabled val="1"/>
        </dgm:presLayoutVars>
      </dgm:prSet>
      <dgm:spPr/>
    </dgm:pt>
    <dgm:pt modelId="{D147A863-980E-49E7-ABAF-596A46B29A5E}" type="pres">
      <dgm:prSet presAssocID="{F517909D-7F63-45B3-B5DD-18935CF9F20A}" presName="arrow" presStyleLbl="node1" presStyleIdx="1" presStyleCnt="2">
        <dgm:presLayoutVars>
          <dgm:bulletEnabled val="1"/>
        </dgm:presLayoutVars>
      </dgm:prSet>
      <dgm:spPr/>
    </dgm:pt>
  </dgm:ptLst>
  <dgm:cxnLst>
    <dgm:cxn modelId="{66FCDE1A-D9DB-453B-B24C-2EE53BBB9E3C}" srcId="{F93E4C8B-7178-49F5-9E13-A35F854CCEF3}" destId="{C4AEC232-26AA-47A9-866E-F84A7F8C2766}" srcOrd="0" destOrd="0" parTransId="{EF24A3AE-7DD3-4097-9AA5-D0DD313F803D}" sibTransId="{9FA6C518-C6A0-421E-B4C1-473AD0BD281B}"/>
    <dgm:cxn modelId="{71259728-EFF3-4BD9-ABAF-93F79E2869CD}" type="presOf" srcId="{F517909D-7F63-45B3-B5DD-18935CF9F20A}" destId="{D147A863-980E-49E7-ABAF-596A46B29A5E}" srcOrd="0" destOrd="0" presId="urn:microsoft.com/office/officeart/2005/8/layout/arrow1"/>
    <dgm:cxn modelId="{390DDF46-D95A-4D26-8235-9BD603A01484}" srcId="{F93E4C8B-7178-49F5-9E13-A35F854CCEF3}" destId="{F517909D-7F63-45B3-B5DD-18935CF9F20A}" srcOrd="1" destOrd="0" parTransId="{7B3535C9-6B4D-4570-94C4-23935F304487}" sibTransId="{04EAB217-521F-4BB0-A4D6-8705B96A40CE}"/>
    <dgm:cxn modelId="{0F64838B-85CB-4A73-8FD4-FD8EDB48D586}" type="presOf" srcId="{C4AEC232-26AA-47A9-866E-F84A7F8C2766}" destId="{906ADA3D-F07B-4BA3-9D6F-ACA803874F57}" srcOrd="0" destOrd="0" presId="urn:microsoft.com/office/officeart/2005/8/layout/arrow1"/>
    <dgm:cxn modelId="{3FB47BD8-3391-41A7-8EA0-617E7A0AF8B0}" type="presOf" srcId="{F93E4C8B-7178-49F5-9E13-A35F854CCEF3}" destId="{30B55D06-5D38-4DA0-A9BD-9E99D2478004}" srcOrd="0" destOrd="0" presId="urn:microsoft.com/office/officeart/2005/8/layout/arrow1"/>
    <dgm:cxn modelId="{B9050A76-3267-4ED6-8E7D-06B05A0E2FB5}" type="presParOf" srcId="{30B55D06-5D38-4DA0-A9BD-9E99D2478004}" destId="{906ADA3D-F07B-4BA3-9D6F-ACA803874F57}" srcOrd="0" destOrd="0" presId="urn:microsoft.com/office/officeart/2005/8/layout/arrow1"/>
    <dgm:cxn modelId="{782546CA-1C6D-4819-9A38-D547C40920CC}" type="presParOf" srcId="{30B55D06-5D38-4DA0-A9BD-9E99D2478004}" destId="{D147A863-980E-49E7-ABAF-596A46B29A5E}" srcOrd="1" destOrd="0" presId="urn:microsoft.com/office/officeart/2005/8/layout/arrow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B39E3D4-690A-4BAA-BABB-4904F5187239}" type="doc">
      <dgm:prSet loTypeId="urn:microsoft.com/office/officeart/2005/8/layout/cycle5" loCatId="cycle" qsTypeId="urn:microsoft.com/office/officeart/2005/8/quickstyle/simple1" qsCatId="simple" csTypeId="urn:microsoft.com/office/officeart/2005/8/colors/accent1_2" csCatId="accent1" phldr="1"/>
      <dgm:spPr/>
      <dgm:t>
        <a:bodyPr/>
        <a:lstStyle/>
        <a:p>
          <a:endParaRPr lang="en-US"/>
        </a:p>
      </dgm:t>
    </dgm:pt>
    <dgm:pt modelId="{2BD5DF9A-AE20-4F75-9C76-BF1865F5834F}">
      <dgm:prSet phldrT="[Text]" custT="1"/>
      <dgm:spPr>
        <a:solidFill>
          <a:schemeClr val="accent2"/>
        </a:solidFill>
        <a:ln>
          <a:noFill/>
        </a:ln>
      </dgm:spPr>
      <dgm:t>
        <a:bodyPr/>
        <a:lstStyle/>
        <a:p>
          <a:r>
            <a:rPr lang="en-US" sz="2800" dirty="0">
              <a:solidFill>
                <a:schemeClr val="tx1"/>
              </a:solidFill>
            </a:rPr>
            <a:t>Concrete Experience</a:t>
          </a:r>
        </a:p>
      </dgm:t>
    </dgm:pt>
    <dgm:pt modelId="{1F100AAE-A543-4ED3-A87C-B523554DFDF2}" type="parTrans" cxnId="{AB4F6118-3E3B-4FF9-B1C7-5F48203B5E83}">
      <dgm:prSet/>
      <dgm:spPr/>
      <dgm:t>
        <a:bodyPr/>
        <a:lstStyle/>
        <a:p>
          <a:endParaRPr lang="en-US" sz="3200"/>
        </a:p>
      </dgm:t>
    </dgm:pt>
    <dgm:pt modelId="{1E7589E2-1B06-4C53-953B-C70012A125F3}" type="sibTrans" cxnId="{AB4F6118-3E3B-4FF9-B1C7-5F48203B5E83}">
      <dgm:prSet/>
      <dgm:spPr/>
      <dgm:t>
        <a:bodyPr/>
        <a:lstStyle/>
        <a:p>
          <a:endParaRPr lang="en-US" sz="3200"/>
        </a:p>
      </dgm:t>
    </dgm:pt>
    <dgm:pt modelId="{76352FBB-F42A-4AD6-AE13-6D529BC78E13}">
      <dgm:prSet phldrT="[Text]" custT="1"/>
      <dgm:spPr>
        <a:solidFill>
          <a:schemeClr val="accent2"/>
        </a:solidFill>
        <a:ln>
          <a:noFill/>
        </a:ln>
      </dgm:spPr>
      <dgm:t>
        <a:bodyPr/>
        <a:lstStyle/>
        <a:p>
          <a:r>
            <a:rPr lang="en-US" sz="2800" dirty="0">
              <a:solidFill>
                <a:schemeClr val="tx1"/>
              </a:solidFill>
            </a:rPr>
            <a:t>Reflective Observation</a:t>
          </a:r>
        </a:p>
      </dgm:t>
    </dgm:pt>
    <dgm:pt modelId="{C87BE66F-80DB-4220-BAE7-4A384361069D}" type="parTrans" cxnId="{0BB2C26E-E7B0-453D-9435-96061FE3DCBF}">
      <dgm:prSet/>
      <dgm:spPr/>
      <dgm:t>
        <a:bodyPr/>
        <a:lstStyle/>
        <a:p>
          <a:endParaRPr lang="en-US" sz="3200"/>
        </a:p>
      </dgm:t>
    </dgm:pt>
    <dgm:pt modelId="{1C9473B6-9572-4BA5-AA5F-66A932BC11D8}" type="sibTrans" cxnId="{0BB2C26E-E7B0-453D-9435-96061FE3DCBF}">
      <dgm:prSet/>
      <dgm:spPr/>
      <dgm:t>
        <a:bodyPr/>
        <a:lstStyle/>
        <a:p>
          <a:endParaRPr lang="en-US" sz="3200"/>
        </a:p>
      </dgm:t>
    </dgm:pt>
    <dgm:pt modelId="{F41545D8-F962-4D88-8714-9596B5820063}">
      <dgm:prSet phldrT="[Text]" custT="1"/>
      <dgm:spPr>
        <a:solidFill>
          <a:schemeClr val="accent2"/>
        </a:solidFill>
        <a:ln>
          <a:noFill/>
        </a:ln>
      </dgm:spPr>
      <dgm:t>
        <a:bodyPr/>
        <a:lstStyle/>
        <a:p>
          <a:r>
            <a:rPr lang="en-US" sz="2400" dirty="0">
              <a:solidFill>
                <a:schemeClr val="tx1"/>
              </a:solidFill>
            </a:rPr>
            <a:t>Abstract </a:t>
          </a:r>
          <a:r>
            <a:rPr lang="en-US" sz="2400" dirty="0" err="1">
              <a:solidFill>
                <a:schemeClr val="tx1"/>
              </a:solidFill>
            </a:rPr>
            <a:t>Conceptualisation</a:t>
          </a:r>
          <a:endParaRPr lang="en-US" sz="2400" dirty="0">
            <a:solidFill>
              <a:schemeClr val="tx1"/>
            </a:solidFill>
          </a:endParaRPr>
        </a:p>
      </dgm:t>
    </dgm:pt>
    <dgm:pt modelId="{11BD67E3-61F6-46CF-B2DC-BA7FD60E4488}" type="parTrans" cxnId="{3D1970D1-C046-4DF5-8F7F-6FE30123394F}">
      <dgm:prSet/>
      <dgm:spPr/>
      <dgm:t>
        <a:bodyPr/>
        <a:lstStyle/>
        <a:p>
          <a:endParaRPr lang="en-US" sz="3200"/>
        </a:p>
      </dgm:t>
    </dgm:pt>
    <dgm:pt modelId="{6E4862A3-262C-4259-B867-A853DBCB6248}" type="sibTrans" cxnId="{3D1970D1-C046-4DF5-8F7F-6FE30123394F}">
      <dgm:prSet/>
      <dgm:spPr/>
      <dgm:t>
        <a:bodyPr/>
        <a:lstStyle/>
        <a:p>
          <a:endParaRPr lang="en-US" sz="3200"/>
        </a:p>
      </dgm:t>
    </dgm:pt>
    <dgm:pt modelId="{45A72AFD-A99C-4C21-B8E9-EB335D52737D}">
      <dgm:prSet phldrT="[Text]" custT="1"/>
      <dgm:spPr>
        <a:solidFill>
          <a:schemeClr val="accent2"/>
        </a:solidFill>
        <a:ln>
          <a:noFill/>
        </a:ln>
      </dgm:spPr>
      <dgm:t>
        <a:bodyPr/>
        <a:lstStyle/>
        <a:p>
          <a:r>
            <a:rPr lang="en-US" sz="2800" dirty="0">
              <a:solidFill>
                <a:schemeClr val="tx1"/>
              </a:solidFill>
            </a:rPr>
            <a:t>Active Experimentation</a:t>
          </a:r>
        </a:p>
      </dgm:t>
    </dgm:pt>
    <dgm:pt modelId="{D7A1743E-7131-4EB3-B2BE-AD753C10F13E}" type="parTrans" cxnId="{95C48E61-2944-4C71-BBB9-4BEC72E05F51}">
      <dgm:prSet/>
      <dgm:spPr/>
      <dgm:t>
        <a:bodyPr/>
        <a:lstStyle/>
        <a:p>
          <a:endParaRPr lang="en-US" sz="3200"/>
        </a:p>
      </dgm:t>
    </dgm:pt>
    <dgm:pt modelId="{6E04871E-F7D9-4BAE-8384-4969310AA7C5}" type="sibTrans" cxnId="{95C48E61-2944-4C71-BBB9-4BEC72E05F51}">
      <dgm:prSet/>
      <dgm:spPr/>
      <dgm:t>
        <a:bodyPr/>
        <a:lstStyle/>
        <a:p>
          <a:endParaRPr lang="en-US" sz="3200"/>
        </a:p>
      </dgm:t>
    </dgm:pt>
    <dgm:pt modelId="{0FE8433D-3F42-469D-92EC-945FC5FCE5A0}" type="pres">
      <dgm:prSet presAssocID="{DB39E3D4-690A-4BAA-BABB-4904F5187239}" presName="cycle" presStyleCnt="0">
        <dgm:presLayoutVars>
          <dgm:dir/>
          <dgm:resizeHandles val="exact"/>
        </dgm:presLayoutVars>
      </dgm:prSet>
      <dgm:spPr/>
    </dgm:pt>
    <dgm:pt modelId="{0CCC36A4-453B-48E9-BA5C-DA554FC2C33A}" type="pres">
      <dgm:prSet presAssocID="{2BD5DF9A-AE20-4F75-9C76-BF1865F5834F}" presName="node" presStyleLbl="node1" presStyleIdx="0" presStyleCnt="4" custScaleX="158812">
        <dgm:presLayoutVars>
          <dgm:bulletEnabled val="1"/>
        </dgm:presLayoutVars>
      </dgm:prSet>
      <dgm:spPr/>
    </dgm:pt>
    <dgm:pt modelId="{2CEC1BDC-ACA3-4C44-A71E-A5AA0B2960CE}" type="pres">
      <dgm:prSet presAssocID="{2BD5DF9A-AE20-4F75-9C76-BF1865F5834F}" presName="spNode" presStyleCnt="0"/>
      <dgm:spPr/>
    </dgm:pt>
    <dgm:pt modelId="{989711EA-1A1C-451B-BAAE-454D42019FC4}" type="pres">
      <dgm:prSet presAssocID="{1E7589E2-1B06-4C53-953B-C70012A125F3}" presName="sibTrans" presStyleLbl="sibTrans1D1" presStyleIdx="0" presStyleCnt="4"/>
      <dgm:spPr/>
    </dgm:pt>
    <dgm:pt modelId="{354DFD9B-85F8-4DFA-BE5F-B1F22CAB2E5F}" type="pres">
      <dgm:prSet presAssocID="{76352FBB-F42A-4AD6-AE13-6D529BC78E13}" presName="node" presStyleLbl="node1" presStyleIdx="1" presStyleCnt="4" custScaleX="158812">
        <dgm:presLayoutVars>
          <dgm:bulletEnabled val="1"/>
        </dgm:presLayoutVars>
      </dgm:prSet>
      <dgm:spPr/>
    </dgm:pt>
    <dgm:pt modelId="{591E0D4D-5E68-4CC7-A5AB-23E992FB0A56}" type="pres">
      <dgm:prSet presAssocID="{76352FBB-F42A-4AD6-AE13-6D529BC78E13}" presName="spNode" presStyleCnt="0"/>
      <dgm:spPr/>
    </dgm:pt>
    <dgm:pt modelId="{4A28A1DF-EA57-4E4F-A2A7-77D6B7C9FE07}" type="pres">
      <dgm:prSet presAssocID="{1C9473B6-9572-4BA5-AA5F-66A932BC11D8}" presName="sibTrans" presStyleLbl="sibTrans1D1" presStyleIdx="1" presStyleCnt="4"/>
      <dgm:spPr/>
    </dgm:pt>
    <dgm:pt modelId="{1F8D3BA9-A4F2-43E1-96C0-419C0FBC8EB9}" type="pres">
      <dgm:prSet presAssocID="{F41545D8-F962-4D88-8714-9596B5820063}" presName="node" presStyleLbl="node1" presStyleIdx="2" presStyleCnt="4" custScaleX="184981">
        <dgm:presLayoutVars>
          <dgm:bulletEnabled val="1"/>
        </dgm:presLayoutVars>
      </dgm:prSet>
      <dgm:spPr/>
    </dgm:pt>
    <dgm:pt modelId="{F0082C35-F683-42D4-AE7C-6DF28B1AD2A9}" type="pres">
      <dgm:prSet presAssocID="{F41545D8-F962-4D88-8714-9596B5820063}" presName="spNode" presStyleCnt="0"/>
      <dgm:spPr/>
    </dgm:pt>
    <dgm:pt modelId="{876E0E87-05F3-4BD8-B01D-6F6FF0A5D85F}" type="pres">
      <dgm:prSet presAssocID="{6E4862A3-262C-4259-B867-A853DBCB6248}" presName="sibTrans" presStyleLbl="sibTrans1D1" presStyleIdx="2" presStyleCnt="4"/>
      <dgm:spPr/>
    </dgm:pt>
    <dgm:pt modelId="{A2A4F2CF-32E6-4E83-84A7-40F17AB548E8}" type="pres">
      <dgm:prSet presAssocID="{45A72AFD-A99C-4C21-B8E9-EB335D52737D}" presName="node" presStyleLbl="node1" presStyleIdx="3" presStyleCnt="4" custScaleX="158812" custScaleY="130898">
        <dgm:presLayoutVars>
          <dgm:bulletEnabled val="1"/>
        </dgm:presLayoutVars>
      </dgm:prSet>
      <dgm:spPr/>
    </dgm:pt>
    <dgm:pt modelId="{CE3A0855-F9E9-4CDA-B8B0-9AB2B4B9A4CC}" type="pres">
      <dgm:prSet presAssocID="{45A72AFD-A99C-4C21-B8E9-EB335D52737D}" presName="spNode" presStyleCnt="0"/>
      <dgm:spPr/>
    </dgm:pt>
    <dgm:pt modelId="{D8495171-1A1D-4CFA-BE0D-DC235C4E2AF6}" type="pres">
      <dgm:prSet presAssocID="{6E04871E-F7D9-4BAE-8384-4969310AA7C5}" presName="sibTrans" presStyleLbl="sibTrans1D1" presStyleIdx="3" presStyleCnt="4"/>
      <dgm:spPr/>
    </dgm:pt>
  </dgm:ptLst>
  <dgm:cxnLst>
    <dgm:cxn modelId="{AB4F6118-3E3B-4FF9-B1C7-5F48203B5E83}" srcId="{DB39E3D4-690A-4BAA-BABB-4904F5187239}" destId="{2BD5DF9A-AE20-4F75-9C76-BF1865F5834F}" srcOrd="0" destOrd="0" parTransId="{1F100AAE-A543-4ED3-A87C-B523554DFDF2}" sibTransId="{1E7589E2-1B06-4C53-953B-C70012A125F3}"/>
    <dgm:cxn modelId="{B3C1C229-118E-4EC8-B9EB-B374B825EADB}" type="presOf" srcId="{76352FBB-F42A-4AD6-AE13-6D529BC78E13}" destId="{354DFD9B-85F8-4DFA-BE5F-B1F22CAB2E5F}" srcOrd="0" destOrd="0" presId="urn:microsoft.com/office/officeart/2005/8/layout/cycle5"/>
    <dgm:cxn modelId="{0A714E2D-0E0A-46DE-848E-0B08EE5AC797}" type="presOf" srcId="{45A72AFD-A99C-4C21-B8E9-EB335D52737D}" destId="{A2A4F2CF-32E6-4E83-84A7-40F17AB548E8}" srcOrd="0" destOrd="0" presId="urn:microsoft.com/office/officeart/2005/8/layout/cycle5"/>
    <dgm:cxn modelId="{B9479036-63DE-4B99-B514-F1AE2068D89F}" type="presOf" srcId="{1C9473B6-9572-4BA5-AA5F-66A932BC11D8}" destId="{4A28A1DF-EA57-4E4F-A2A7-77D6B7C9FE07}" srcOrd="0" destOrd="0" presId="urn:microsoft.com/office/officeart/2005/8/layout/cycle5"/>
    <dgm:cxn modelId="{B18D635E-4495-4C38-BF9E-52B564D37E83}" type="presOf" srcId="{DB39E3D4-690A-4BAA-BABB-4904F5187239}" destId="{0FE8433D-3F42-469D-92EC-945FC5FCE5A0}" srcOrd="0" destOrd="0" presId="urn:microsoft.com/office/officeart/2005/8/layout/cycle5"/>
    <dgm:cxn modelId="{95C48E61-2944-4C71-BBB9-4BEC72E05F51}" srcId="{DB39E3D4-690A-4BAA-BABB-4904F5187239}" destId="{45A72AFD-A99C-4C21-B8E9-EB335D52737D}" srcOrd="3" destOrd="0" parTransId="{D7A1743E-7131-4EB3-B2BE-AD753C10F13E}" sibTransId="{6E04871E-F7D9-4BAE-8384-4969310AA7C5}"/>
    <dgm:cxn modelId="{0BB2C26E-E7B0-453D-9435-96061FE3DCBF}" srcId="{DB39E3D4-690A-4BAA-BABB-4904F5187239}" destId="{76352FBB-F42A-4AD6-AE13-6D529BC78E13}" srcOrd="1" destOrd="0" parTransId="{C87BE66F-80DB-4220-BAE7-4A384361069D}" sibTransId="{1C9473B6-9572-4BA5-AA5F-66A932BC11D8}"/>
    <dgm:cxn modelId="{607E506F-3C2B-404D-BCA1-B88827B5AFF7}" type="presOf" srcId="{1E7589E2-1B06-4C53-953B-C70012A125F3}" destId="{989711EA-1A1C-451B-BAAE-454D42019FC4}" srcOrd="0" destOrd="0" presId="urn:microsoft.com/office/officeart/2005/8/layout/cycle5"/>
    <dgm:cxn modelId="{F72F3A73-8464-4A30-9C28-4C8D88191943}" type="presOf" srcId="{2BD5DF9A-AE20-4F75-9C76-BF1865F5834F}" destId="{0CCC36A4-453B-48E9-BA5C-DA554FC2C33A}" srcOrd="0" destOrd="0" presId="urn:microsoft.com/office/officeart/2005/8/layout/cycle5"/>
    <dgm:cxn modelId="{24CBF180-F0A7-4F57-A124-C10954967291}" type="presOf" srcId="{6E4862A3-262C-4259-B867-A853DBCB6248}" destId="{876E0E87-05F3-4BD8-B01D-6F6FF0A5D85F}" srcOrd="0" destOrd="0" presId="urn:microsoft.com/office/officeart/2005/8/layout/cycle5"/>
    <dgm:cxn modelId="{E26CBBCA-C5FA-4EBD-A18A-BE3EAB33255F}" type="presOf" srcId="{F41545D8-F962-4D88-8714-9596B5820063}" destId="{1F8D3BA9-A4F2-43E1-96C0-419C0FBC8EB9}" srcOrd="0" destOrd="0" presId="urn:microsoft.com/office/officeart/2005/8/layout/cycle5"/>
    <dgm:cxn modelId="{3D1970D1-C046-4DF5-8F7F-6FE30123394F}" srcId="{DB39E3D4-690A-4BAA-BABB-4904F5187239}" destId="{F41545D8-F962-4D88-8714-9596B5820063}" srcOrd="2" destOrd="0" parTransId="{11BD67E3-61F6-46CF-B2DC-BA7FD60E4488}" sibTransId="{6E4862A3-262C-4259-B867-A853DBCB6248}"/>
    <dgm:cxn modelId="{92F1E5EC-4673-4E8C-898A-FA9FBB693531}" type="presOf" srcId="{6E04871E-F7D9-4BAE-8384-4969310AA7C5}" destId="{D8495171-1A1D-4CFA-BE0D-DC235C4E2AF6}" srcOrd="0" destOrd="0" presId="urn:microsoft.com/office/officeart/2005/8/layout/cycle5"/>
    <dgm:cxn modelId="{5A60817E-7A4F-4FC5-9F41-CBD82A554488}" type="presParOf" srcId="{0FE8433D-3F42-469D-92EC-945FC5FCE5A0}" destId="{0CCC36A4-453B-48E9-BA5C-DA554FC2C33A}" srcOrd="0" destOrd="0" presId="urn:microsoft.com/office/officeart/2005/8/layout/cycle5"/>
    <dgm:cxn modelId="{4DB1391C-36F6-451A-A25B-33B946D78D4C}" type="presParOf" srcId="{0FE8433D-3F42-469D-92EC-945FC5FCE5A0}" destId="{2CEC1BDC-ACA3-4C44-A71E-A5AA0B2960CE}" srcOrd="1" destOrd="0" presId="urn:microsoft.com/office/officeart/2005/8/layout/cycle5"/>
    <dgm:cxn modelId="{526D3017-793A-4C07-94C4-B703BA8B1321}" type="presParOf" srcId="{0FE8433D-3F42-469D-92EC-945FC5FCE5A0}" destId="{989711EA-1A1C-451B-BAAE-454D42019FC4}" srcOrd="2" destOrd="0" presId="urn:microsoft.com/office/officeart/2005/8/layout/cycle5"/>
    <dgm:cxn modelId="{FB4E4398-E2E3-45D7-9EEE-A40FAAACFAE0}" type="presParOf" srcId="{0FE8433D-3F42-469D-92EC-945FC5FCE5A0}" destId="{354DFD9B-85F8-4DFA-BE5F-B1F22CAB2E5F}" srcOrd="3" destOrd="0" presId="urn:microsoft.com/office/officeart/2005/8/layout/cycle5"/>
    <dgm:cxn modelId="{DE06EDBA-F7E6-4D25-BE29-B33767B161A3}" type="presParOf" srcId="{0FE8433D-3F42-469D-92EC-945FC5FCE5A0}" destId="{591E0D4D-5E68-4CC7-A5AB-23E992FB0A56}" srcOrd="4" destOrd="0" presId="urn:microsoft.com/office/officeart/2005/8/layout/cycle5"/>
    <dgm:cxn modelId="{BAC6788D-08CA-4A85-97CD-586F30B1387D}" type="presParOf" srcId="{0FE8433D-3F42-469D-92EC-945FC5FCE5A0}" destId="{4A28A1DF-EA57-4E4F-A2A7-77D6B7C9FE07}" srcOrd="5" destOrd="0" presId="urn:microsoft.com/office/officeart/2005/8/layout/cycle5"/>
    <dgm:cxn modelId="{54BFAD2B-7ED1-4646-BA7A-E45C467A0165}" type="presParOf" srcId="{0FE8433D-3F42-469D-92EC-945FC5FCE5A0}" destId="{1F8D3BA9-A4F2-43E1-96C0-419C0FBC8EB9}" srcOrd="6" destOrd="0" presId="urn:microsoft.com/office/officeart/2005/8/layout/cycle5"/>
    <dgm:cxn modelId="{1B37D4E3-98E7-4C73-9B3B-A180E0E9675E}" type="presParOf" srcId="{0FE8433D-3F42-469D-92EC-945FC5FCE5A0}" destId="{F0082C35-F683-42D4-AE7C-6DF28B1AD2A9}" srcOrd="7" destOrd="0" presId="urn:microsoft.com/office/officeart/2005/8/layout/cycle5"/>
    <dgm:cxn modelId="{96EC338A-8312-45D0-AD77-4C61490D53B5}" type="presParOf" srcId="{0FE8433D-3F42-469D-92EC-945FC5FCE5A0}" destId="{876E0E87-05F3-4BD8-B01D-6F6FF0A5D85F}" srcOrd="8" destOrd="0" presId="urn:microsoft.com/office/officeart/2005/8/layout/cycle5"/>
    <dgm:cxn modelId="{84292853-09F2-4BDA-B2BA-19C43109F9BC}" type="presParOf" srcId="{0FE8433D-3F42-469D-92EC-945FC5FCE5A0}" destId="{A2A4F2CF-32E6-4E83-84A7-40F17AB548E8}" srcOrd="9" destOrd="0" presId="urn:microsoft.com/office/officeart/2005/8/layout/cycle5"/>
    <dgm:cxn modelId="{A961E6FF-5445-4FC6-8788-096301945F05}" type="presParOf" srcId="{0FE8433D-3F42-469D-92EC-945FC5FCE5A0}" destId="{CE3A0855-F9E9-4CDA-B8B0-9AB2B4B9A4CC}" srcOrd="10" destOrd="0" presId="urn:microsoft.com/office/officeart/2005/8/layout/cycle5"/>
    <dgm:cxn modelId="{EB430F49-A6DC-4519-8FF8-2DB4D3632F3C}" type="presParOf" srcId="{0FE8433D-3F42-469D-92EC-945FC5FCE5A0}" destId="{D8495171-1A1D-4CFA-BE0D-DC235C4E2AF6}" srcOrd="11" destOrd="0" presId="urn:microsoft.com/office/officeart/2005/8/layout/cycle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E4A9A8A-2EBA-453A-8F13-59C66FD7BFFC}" type="doc">
      <dgm:prSet loTypeId="urn:microsoft.com/office/officeart/2005/8/layout/matrix2" loCatId="matrix" qsTypeId="urn:microsoft.com/office/officeart/2005/8/quickstyle/simple1" qsCatId="simple" csTypeId="urn:microsoft.com/office/officeart/2005/8/colors/accent1_2" csCatId="accent1" phldr="1"/>
      <dgm:spPr/>
      <dgm:t>
        <a:bodyPr/>
        <a:lstStyle/>
        <a:p>
          <a:endParaRPr lang="en-US"/>
        </a:p>
      </dgm:t>
    </dgm:pt>
    <dgm:pt modelId="{FC8A0DF1-71C5-48E6-84C7-DDB1331649B0}">
      <dgm:prSet phldrT="[Text]" custT="1"/>
      <dgm:spPr>
        <a:solidFill>
          <a:schemeClr val="accent2"/>
        </a:solidFill>
        <a:ln>
          <a:noFill/>
        </a:ln>
      </dgm:spPr>
      <dgm:t>
        <a:bodyPr/>
        <a:lstStyle/>
        <a:p>
          <a:r>
            <a:rPr lang="en-US" sz="2400" dirty="0">
              <a:solidFill>
                <a:schemeClr val="tx1"/>
              </a:solidFill>
            </a:rPr>
            <a:t>Accommodating</a:t>
          </a:r>
          <a:br>
            <a:rPr lang="en-US" sz="2400" dirty="0">
              <a:solidFill>
                <a:schemeClr val="tx1"/>
              </a:solidFill>
            </a:rPr>
          </a:br>
          <a:r>
            <a:rPr lang="en-US" sz="2400" dirty="0">
              <a:solidFill>
                <a:schemeClr val="tx1"/>
              </a:solidFill>
            </a:rPr>
            <a:t>(Feel and Do)</a:t>
          </a:r>
        </a:p>
      </dgm:t>
    </dgm:pt>
    <dgm:pt modelId="{919078A9-9AED-4D80-9A15-8DAD2E582708}" type="parTrans" cxnId="{563CE543-B772-47ED-85BD-E99D43A521DD}">
      <dgm:prSet/>
      <dgm:spPr/>
      <dgm:t>
        <a:bodyPr/>
        <a:lstStyle/>
        <a:p>
          <a:endParaRPr lang="en-US" sz="1600"/>
        </a:p>
      </dgm:t>
    </dgm:pt>
    <dgm:pt modelId="{D2A03009-84B1-4B45-876D-9915967B49EC}" type="sibTrans" cxnId="{563CE543-B772-47ED-85BD-E99D43A521DD}">
      <dgm:prSet/>
      <dgm:spPr/>
      <dgm:t>
        <a:bodyPr/>
        <a:lstStyle/>
        <a:p>
          <a:endParaRPr lang="en-US" sz="1600"/>
        </a:p>
      </dgm:t>
    </dgm:pt>
    <dgm:pt modelId="{69E0E426-1413-47A7-9DA3-5ACF827364D5}">
      <dgm:prSet phldrT="[Text]" custT="1"/>
      <dgm:spPr>
        <a:solidFill>
          <a:schemeClr val="accent2"/>
        </a:solidFill>
        <a:ln>
          <a:noFill/>
        </a:ln>
      </dgm:spPr>
      <dgm:t>
        <a:bodyPr/>
        <a:lstStyle/>
        <a:p>
          <a:r>
            <a:rPr lang="en-US" sz="2400" dirty="0">
              <a:solidFill>
                <a:schemeClr val="tx1"/>
              </a:solidFill>
            </a:rPr>
            <a:t>Diverging</a:t>
          </a:r>
          <a:br>
            <a:rPr lang="en-US" sz="2400" dirty="0">
              <a:solidFill>
                <a:schemeClr val="tx1"/>
              </a:solidFill>
            </a:rPr>
          </a:br>
          <a:r>
            <a:rPr lang="en-US" sz="2400" dirty="0">
              <a:solidFill>
                <a:schemeClr val="tx1"/>
              </a:solidFill>
            </a:rPr>
            <a:t>(Feel and Watch)</a:t>
          </a:r>
        </a:p>
      </dgm:t>
    </dgm:pt>
    <dgm:pt modelId="{BC9EC953-6BB1-4963-B6A0-E814818E45B5}" type="parTrans" cxnId="{99DD6A51-770C-40FA-8AEF-1049FB6C4949}">
      <dgm:prSet/>
      <dgm:spPr/>
      <dgm:t>
        <a:bodyPr/>
        <a:lstStyle/>
        <a:p>
          <a:endParaRPr lang="en-US" sz="1600"/>
        </a:p>
      </dgm:t>
    </dgm:pt>
    <dgm:pt modelId="{2A6E0E8F-6134-4DA8-A230-52F0BA3A73CB}" type="sibTrans" cxnId="{99DD6A51-770C-40FA-8AEF-1049FB6C4949}">
      <dgm:prSet/>
      <dgm:spPr/>
      <dgm:t>
        <a:bodyPr/>
        <a:lstStyle/>
        <a:p>
          <a:endParaRPr lang="en-US" sz="1600"/>
        </a:p>
      </dgm:t>
    </dgm:pt>
    <dgm:pt modelId="{BF642130-2635-4B5F-821D-01377509688F}">
      <dgm:prSet phldrT="[Text]" custT="1"/>
      <dgm:spPr>
        <a:solidFill>
          <a:schemeClr val="accent2"/>
        </a:solidFill>
        <a:ln>
          <a:noFill/>
        </a:ln>
      </dgm:spPr>
      <dgm:t>
        <a:bodyPr/>
        <a:lstStyle/>
        <a:p>
          <a:r>
            <a:rPr lang="en-US" sz="2400" dirty="0">
              <a:solidFill>
                <a:schemeClr val="tx1"/>
              </a:solidFill>
            </a:rPr>
            <a:t>Assimilating</a:t>
          </a:r>
          <a:br>
            <a:rPr lang="en-US" sz="2400" dirty="0">
              <a:solidFill>
                <a:schemeClr val="tx1"/>
              </a:solidFill>
            </a:rPr>
          </a:br>
          <a:r>
            <a:rPr lang="en-US" sz="2400" dirty="0">
              <a:solidFill>
                <a:schemeClr val="tx1"/>
              </a:solidFill>
            </a:rPr>
            <a:t>(Think and Watch)</a:t>
          </a:r>
        </a:p>
      </dgm:t>
    </dgm:pt>
    <dgm:pt modelId="{C9402DAE-D110-468C-9640-172AE7D7374E}" type="parTrans" cxnId="{08B21FD8-D771-4863-8A49-C7412CE17401}">
      <dgm:prSet/>
      <dgm:spPr/>
      <dgm:t>
        <a:bodyPr/>
        <a:lstStyle/>
        <a:p>
          <a:endParaRPr lang="en-US" sz="1600"/>
        </a:p>
      </dgm:t>
    </dgm:pt>
    <dgm:pt modelId="{9B5E5709-120D-4BE5-A083-4FD065EF992B}" type="sibTrans" cxnId="{08B21FD8-D771-4863-8A49-C7412CE17401}">
      <dgm:prSet/>
      <dgm:spPr/>
      <dgm:t>
        <a:bodyPr/>
        <a:lstStyle/>
        <a:p>
          <a:endParaRPr lang="en-US" sz="1600"/>
        </a:p>
      </dgm:t>
    </dgm:pt>
    <dgm:pt modelId="{47EBCA3D-EF7C-4219-8B01-B8F3A72C2FAC}">
      <dgm:prSet phldrT="[Text]" custT="1"/>
      <dgm:spPr>
        <a:solidFill>
          <a:schemeClr val="accent2"/>
        </a:solidFill>
        <a:ln>
          <a:noFill/>
        </a:ln>
      </dgm:spPr>
      <dgm:t>
        <a:bodyPr/>
        <a:lstStyle/>
        <a:p>
          <a:r>
            <a:rPr lang="en-US" sz="2400" dirty="0">
              <a:solidFill>
                <a:schemeClr val="tx1"/>
              </a:solidFill>
            </a:rPr>
            <a:t>Converging</a:t>
          </a:r>
          <a:br>
            <a:rPr lang="en-US" sz="2400" dirty="0">
              <a:solidFill>
                <a:schemeClr val="tx1"/>
              </a:solidFill>
            </a:rPr>
          </a:br>
          <a:r>
            <a:rPr lang="en-US" sz="2400" dirty="0">
              <a:solidFill>
                <a:schemeClr val="tx1"/>
              </a:solidFill>
            </a:rPr>
            <a:t>(Think and Do)</a:t>
          </a:r>
        </a:p>
      </dgm:t>
    </dgm:pt>
    <dgm:pt modelId="{52C31C3C-3F8B-4D5E-B98D-A59AD6FAB859}" type="parTrans" cxnId="{26991E3A-1E46-4751-B2B0-279E801D547D}">
      <dgm:prSet/>
      <dgm:spPr/>
      <dgm:t>
        <a:bodyPr/>
        <a:lstStyle/>
        <a:p>
          <a:endParaRPr lang="en-US" sz="1600"/>
        </a:p>
      </dgm:t>
    </dgm:pt>
    <dgm:pt modelId="{955D22BD-7B37-4F6B-873F-87709CC36931}" type="sibTrans" cxnId="{26991E3A-1E46-4751-B2B0-279E801D547D}">
      <dgm:prSet/>
      <dgm:spPr/>
      <dgm:t>
        <a:bodyPr/>
        <a:lstStyle/>
        <a:p>
          <a:endParaRPr lang="en-US" sz="1600"/>
        </a:p>
      </dgm:t>
    </dgm:pt>
    <dgm:pt modelId="{73CEED24-973A-4FA2-94C3-079FBE8E4ED4}" type="pres">
      <dgm:prSet presAssocID="{DE4A9A8A-2EBA-453A-8F13-59C66FD7BFFC}" presName="matrix" presStyleCnt="0">
        <dgm:presLayoutVars>
          <dgm:chMax val="1"/>
          <dgm:dir/>
          <dgm:resizeHandles val="exact"/>
        </dgm:presLayoutVars>
      </dgm:prSet>
      <dgm:spPr/>
    </dgm:pt>
    <dgm:pt modelId="{ACBA8E44-43A5-445C-B65B-048F8B1A4D5A}" type="pres">
      <dgm:prSet presAssocID="{DE4A9A8A-2EBA-453A-8F13-59C66FD7BFFC}" presName="axisShape" presStyleLbl="bgShp" presStyleIdx="0" presStyleCnt="1"/>
      <dgm:spPr>
        <a:solidFill>
          <a:schemeClr val="accent2"/>
        </a:solidFill>
      </dgm:spPr>
    </dgm:pt>
    <dgm:pt modelId="{A539048D-5320-4168-9CF0-C8DA90B30666}" type="pres">
      <dgm:prSet presAssocID="{DE4A9A8A-2EBA-453A-8F13-59C66FD7BFFC}" presName="rect1" presStyleLbl="node1" presStyleIdx="0" presStyleCnt="4" custScaleX="148767" custLinFactNeighborX="-26748" custLinFactNeighborY="-12050">
        <dgm:presLayoutVars>
          <dgm:chMax val="0"/>
          <dgm:chPref val="0"/>
          <dgm:bulletEnabled val="1"/>
        </dgm:presLayoutVars>
      </dgm:prSet>
      <dgm:spPr/>
    </dgm:pt>
    <dgm:pt modelId="{06460240-0EA2-4735-8845-C43D4CD6D2C1}" type="pres">
      <dgm:prSet presAssocID="{DE4A9A8A-2EBA-453A-8F13-59C66FD7BFFC}" presName="rect2" presStyleLbl="node1" presStyleIdx="1" presStyleCnt="4" custScaleX="148218" custLinFactNeighborX="26530" custLinFactNeighborY="-3783">
        <dgm:presLayoutVars>
          <dgm:chMax val="0"/>
          <dgm:chPref val="0"/>
          <dgm:bulletEnabled val="1"/>
        </dgm:presLayoutVars>
      </dgm:prSet>
      <dgm:spPr/>
    </dgm:pt>
    <dgm:pt modelId="{7C4AC12C-8016-4366-A5D4-C75AF38F1898}" type="pres">
      <dgm:prSet presAssocID="{DE4A9A8A-2EBA-453A-8F13-59C66FD7BFFC}" presName="rect3" presStyleLbl="node1" presStyleIdx="2" presStyleCnt="4" custScaleX="141811" custLinFactNeighborX="-26635" custLinFactNeighborY="10199">
        <dgm:presLayoutVars>
          <dgm:chMax val="0"/>
          <dgm:chPref val="0"/>
          <dgm:bulletEnabled val="1"/>
        </dgm:presLayoutVars>
      </dgm:prSet>
      <dgm:spPr/>
    </dgm:pt>
    <dgm:pt modelId="{F84A6D53-E0D8-4550-B099-B8345604E673}" type="pres">
      <dgm:prSet presAssocID="{DE4A9A8A-2EBA-453A-8F13-59C66FD7BFFC}" presName="rect4" presStyleLbl="node1" presStyleIdx="3" presStyleCnt="4" custScaleX="125234" custLinFactNeighborX="20886" custLinFactNeighborY="10199">
        <dgm:presLayoutVars>
          <dgm:chMax val="0"/>
          <dgm:chPref val="0"/>
          <dgm:bulletEnabled val="1"/>
        </dgm:presLayoutVars>
      </dgm:prSet>
      <dgm:spPr/>
    </dgm:pt>
  </dgm:ptLst>
  <dgm:cxnLst>
    <dgm:cxn modelId="{2610951A-6450-47B5-852E-B49A31796760}" type="presOf" srcId="{47EBCA3D-EF7C-4219-8B01-B8F3A72C2FAC}" destId="{7C4AC12C-8016-4366-A5D4-C75AF38F1898}" srcOrd="0" destOrd="0" presId="urn:microsoft.com/office/officeart/2005/8/layout/matrix2"/>
    <dgm:cxn modelId="{26991E3A-1E46-4751-B2B0-279E801D547D}" srcId="{DE4A9A8A-2EBA-453A-8F13-59C66FD7BFFC}" destId="{47EBCA3D-EF7C-4219-8B01-B8F3A72C2FAC}" srcOrd="2" destOrd="0" parTransId="{52C31C3C-3F8B-4D5E-B98D-A59AD6FAB859}" sibTransId="{955D22BD-7B37-4F6B-873F-87709CC36931}"/>
    <dgm:cxn modelId="{563CE543-B772-47ED-85BD-E99D43A521DD}" srcId="{DE4A9A8A-2EBA-453A-8F13-59C66FD7BFFC}" destId="{FC8A0DF1-71C5-48E6-84C7-DDB1331649B0}" srcOrd="0" destOrd="0" parTransId="{919078A9-9AED-4D80-9A15-8DAD2E582708}" sibTransId="{D2A03009-84B1-4B45-876D-9915967B49EC}"/>
    <dgm:cxn modelId="{99DD6A51-770C-40FA-8AEF-1049FB6C4949}" srcId="{DE4A9A8A-2EBA-453A-8F13-59C66FD7BFFC}" destId="{69E0E426-1413-47A7-9DA3-5ACF827364D5}" srcOrd="1" destOrd="0" parTransId="{BC9EC953-6BB1-4963-B6A0-E814818E45B5}" sibTransId="{2A6E0E8F-6134-4DA8-A230-52F0BA3A73CB}"/>
    <dgm:cxn modelId="{349CB181-2DC8-4F75-B9B9-6D15FF75B58E}" type="presOf" srcId="{69E0E426-1413-47A7-9DA3-5ACF827364D5}" destId="{06460240-0EA2-4735-8845-C43D4CD6D2C1}" srcOrd="0" destOrd="0" presId="urn:microsoft.com/office/officeart/2005/8/layout/matrix2"/>
    <dgm:cxn modelId="{823077D7-0911-45B0-B52D-06D46C38B31D}" type="presOf" srcId="{DE4A9A8A-2EBA-453A-8F13-59C66FD7BFFC}" destId="{73CEED24-973A-4FA2-94C3-079FBE8E4ED4}" srcOrd="0" destOrd="0" presId="urn:microsoft.com/office/officeart/2005/8/layout/matrix2"/>
    <dgm:cxn modelId="{08B21FD8-D771-4863-8A49-C7412CE17401}" srcId="{DE4A9A8A-2EBA-453A-8F13-59C66FD7BFFC}" destId="{BF642130-2635-4B5F-821D-01377509688F}" srcOrd="3" destOrd="0" parTransId="{C9402DAE-D110-468C-9640-172AE7D7374E}" sibTransId="{9B5E5709-120D-4BE5-A083-4FD065EF992B}"/>
    <dgm:cxn modelId="{FE9304E5-8048-4AE8-92E3-C0363EE25DDE}" type="presOf" srcId="{BF642130-2635-4B5F-821D-01377509688F}" destId="{F84A6D53-E0D8-4550-B099-B8345604E673}" srcOrd="0" destOrd="0" presId="urn:microsoft.com/office/officeart/2005/8/layout/matrix2"/>
    <dgm:cxn modelId="{CF4DD0E6-99B5-467A-94B8-D100152E8EBE}" type="presOf" srcId="{FC8A0DF1-71C5-48E6-84C7-DDB1331649B0}" destId="{A539048D-5320-4168-9CF0-C8DA90B30666}" srcOrd="0" destOrd="0" presId="urn:microsoft.com/office/officeart/2005/8/layout/matrix2"/>
    <dgm:cxn modelId="{EC736BE7-395E-43A6-AB7A-8EC3A10EF946}" type="presParOf" srcId="{73CEED24-973A-4FA2-94C3-079FBE8E4ED4}" destId="{ACBA8E44-43A5-445C-B65B-048F8B1A4D5A}" srcOrd="0" destOrd="0" presId="urn:microsoft.com/office/officeart/2005/8/layout/matrix2"/>
    <dgm:cxn modelId="{28153245-DD53-4C59-B289-E0FE6E525F34}" type="presParOf" srcId="{73CEED24-973A-4FA2-94C3-079FBE8E4ED4}" destId="{A539048D-5320-4168-9CF0-C8DA90B30666}" srcOrd="1" destOrd="0" presId="urn:microsoft.com/office/officeart/2005/8/layout/matrix2"/>
    <dgm:cxn modelId="{265D56EF-2374-403F-8364-A84851BDADC3}" type="presParOf" srcId="{73CEED24-973A-4FA2-94C3-079FBE8E4ED4}" destId="{06460240-0EA2-4735-8845-C43D4CD6D2C1}" srcOrd="2" destOrd="0" presId="urn:microsoft.com/office/officeart/2005/8/layout/matrix2"/>
    <dgm:cxn modelId="{32994FC2-5F45-44EB-868C-46DFAA2193A8}" type="presParOf" srcId="{73CEED24-973A-4FA2-94C3-079FBE8E4ED4}" destId="{7C4AC12C-8016-4366-A5D4-C75AF38F1898}" srcOrd="3" destOrd="0" presId="urn:microsoft.com/office/officeart/2005/8/layout/matrix2"/>
    <dgm:cxn modelId="{BD73FDE6-D735-4DBF-BC83-2196B25633C5}" type="presParOf" srcId="{73CEED24-973A-4FA2-94C3-079FBE8E4ED4}" destId="{F84A6D53-E0D8-4550-B099-B8345604E673}" srcOrd="4" destOrd="0" presId="urn:microsoft.com/office/officeart/2005/8/layout/matrix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6ADA3D-F07B-4BA3-9D6F-ACA803874F57}">
      <dsp:nvSpPr>
        <dsp:cNvPr id="0" name=""/>
        <dsp:cNvSpPr/>
      </dsp:nvSpPr>
      <dsp:spPr>
        <a:xfrm rot="16200000">
          <a:off x="313" y="761249"/>
          <a:ext cx="3586405" cy="3586405"/>
        </a:xfrm>
        <a:prstGeom prst="upArrow">
          <a:avLst>
            <a:gd name="adj1" fmla="val 50000"/>
            <a:gd name="adj2" fmla="val 35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en-GB" sz="2800" kern="1200" dirty="0"/>
            <a:t>Positive feedback builds ATTRACTION</a:t>
          </a:r>
        </a:p>
      </dsp:txBody>
      <dsp:txXfrm rot="5400000">
        <a:off x="627935" y="1657849"/>
        <a:ext cx="2958784" cy="1793203"/>
      </dsp:txXfrm>
    </dsp:sp>
    <dsp:sp modelId="{D147A863-980E-49E7-ABAF-596A46B29A5E}">
      <dsp:nvSpPr>
        <dsp:cNvPr id="0" name=""/>
        <dsp:cNvSpPr/>
      </dsp:nvSpPr>
      <dsp:spPr>
        <a:xfrm rot="5400000">
          <a:off x="3946571" y="761249"/>
          <a:ext cx="3586405" cy="3586405"/>
        </a:xfrm>
        <a:prstGeom prst="upArrow">
          <a:avLst>
            <a:gd name="adj1" fmla="val 50000"/>
            <a:gd name="adj2" fmla="val 35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en-GB" sz="2800" kern="1200" dirty="0"/>
            <a:t>Negative feedback builds AVERSION</a:t>
          </a:r>
        </a:p>
      </dsp:txBody>
      <dsp:txXfrm rot="-5400000">
        <a:off x="3946572" y="1657850"/>
        <a:ext cx="2958784" cy="179320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CC36A4-453B-48E9-BA5C-DA554FC2C33A}">
      <dsp:nvSpPr>
        <dsp:cNvPr id="0" name=""/>
        <dsp:cNvSpPr/>
      </dsp:nvSpPr>
      <dsp:spPr>
        <a:xfrm>
          <a:off x="1153959" y="77133"/>
          <a:ext cx="2345536" cy="960002"/>
        </a:xfrm>
        <a:prstGeom prst="roundRect">
          <a:avLst/>
        </a:prstGeom>
        <a:solidFill>
          <a:schemeClr val="accent2"/>
        </a:solid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dirty="0">
              <a:solidFill>
                <a:schemeClr val="tx1"/>
              </a:solidFill>
            </a:rPr>
            <a:t>Concrete Experience</a:t>
          </a:r>
        </a:p>
      </dsp:txBody>
      <dsp:txXfrm>
        <a:off x="1200822" y="123996"/>
        <a:ext cx="2251810" cy="866276"/>
      </dsp:txXfrm>
    </dsp:sp>
    <dsp:sp modelId="{989711EA-1A1C-451B-BAAE-454D42019FC4}">
      <dsp:nvSpPr>
        <dsp:cNvPr id="0" name=""/>
        <dsp:cNvSpPr/>
      </dsp:nvSpPr>
      <dsp:spPr>
        <a:xfrm>
          <a:off x="455965" y="841113"/>
          <a:ext cx="3173567" cy="3173567"/>
        </a:xfrm>
        <a:custGeom>
          <a:avLst/>
          <a:gdLst/>
          <a:ahLst/>
          <a:cxnLst/>
          <a:rect l="0" t="0" r="0" b="0"/>
          <a:pathLst>
            <a:path>
              <a:moveTo>
                <a:pt x="2501057" y="289869"/>
              </a:moveTo>
              <a:arcTo wR="1586783" hR="1586783" stAng="18310942" swAng="1178117"/>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354DFD9B-85F8-4DFA-BE5F-B1F22CAB2E5F}">
      <dsp:nvSpPr>
        <dsp:cNvPr id="0" name=""/>
        <dsp:cNvSpPr/>
      </dsp:nvSpPr>
      <dsp:spPr>
        <a:xfrm>
          <a:off x="2740742" y="1663917"/>
          <a:ext cx="2345536" cy="960002"/>
        </a:xfrm>
        <a:prstGeom prst="roundRect">
          <a:avLst/>
        </a:prstGeom>
        <a:solidFill>
          <a:schemeClr val="accent2"/>
        </a:solid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dirty="0">
              <a:solidFill>
                <a:schemeClr val="tx1"/>
              </a:solidFill>
            </a:rPr>
            <a:t>Reflective Observation</a:t>
          </a:r>
        </a:p>
      </dsp:txBody>
      <dsp:txXfrm>
        <a:off x="2787605" y="1710780"/>
        <a:ext cx="2251810" cy="866276"/>
      </dsp:txXfrm>
    </dsp:sp>
    <dsp:sp modelId="{4A28A1DF-EA57-4E4F-A2A7-77D6B7C9FE07}">
      <dsp:nvSpPr>
        <dsp:cNvPr id="0" name=""/>
        <dsp:cNvSpPr/>
      </dsp:nvSpPr>
      <dsp:spPr>
        <a:xfrm>
          <a:off x="455965" y="273156"/>
          <a:ext cx="3173567" cy="3173567"/>
        </a:xfrm>
        <a:custGeom>
          <a:avLst/>
          <a:gdLst/>
          <a:ahLst/>
          <a:cxnLst/>
          <a:rect l="0" t="0" r="0" b="0"/>
          <a:pathLst>
            <a:path>
              <a:moveTo>
                <a:pt x="2883697" y="2501057"/>
              </a:moveTo>
              <a:arcTo wR="1586783" hR="1586783" stAng="2110942" swAng="1178117"/>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1F8D3BA9-A4F2-43E1-96C0-419C0FBC8EB9}">
      <dsp:nvSpPr>
        <dsp:cNvPr id="0" name=""/>
        <dsp:cNvSpPr/>
      </dsp:nvSpPr>
      <dsp:spPr>
        <a:xfrm>
          <a:off x="960710" y="3250700"/>
          <a:ext cx="2732033" cy="960002"/>
        </a:xfrm>
        <a:prstGeom prst="roundRect">
          <a:avLst/>
        </a:prstGeom>
        <a:solidFill>
          <a:schemeClr val="accent2"/>
        </a:solid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Abstract </a:t>
          </a:r>
          <a:r>
            <a:rPr lang="en-US" sz="2400" kern="1200" dirty="0" err="1">
              <a:solidFill>
                <a:schemeClr val="tx1"/>
              </a:solidFill>
            </a:rPr>
            <a:t>Conceptualisation</a:t>
          </a:r>
          <a:endParaRPr lang="en-US" sz="2400" kern="1200" dirty="0">
            <a:solidFill>
              <a:schemeClr val="tx1"/>
            </a:solidFill>
          </a:endParaRPr>
        </a:p>
      </dsp:txBody>
      <dsp:txXfrm>
        <a:off x="1007573" y="3297563"/>
        <a:ext cx="2638307" cy="866276"/>
      </dsp:txXfrm>
    </dsp:sp>
    <dsp:sp modelId="{876E0E87-05F3-4BD8-B01D-6F6FF0A5D85F}">
      <dsp:nvSpPr>
        <dsp:cNvPr id="0" name=""/>
        <dsp:cNvSpPr/>
      </dsp:nvSpPr>
      <dsp:spPr>
        <a:xfrm>
          <a:off x="1116931" y="328457"/>
          <a:ext cx="3173567" cy="3173567"/>
        </a:xfrm>
        <a:custGeom>
          <a:avLst/>
          <a:gdLst/>
          <a:ahLst/>
          <a:cxnLst/>
          <a:rect l="0" t="0" r="0" b="0"/>
          <a:pathLst>
            <a:path>
              <a:moveTo>
                <a:pt x="619150" y="2844387"/>
              </a:moveTo>
              <a:arcTo wR="1586783" hR="1586783" stAng="7654537" swAng="890926"/>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A2A4F2CF-32E6-4E83-84A7-40F17AB548E8}">
      <dsp:nvSpPr>
        <dsp:cNvPr id="0" name=""/>
        <dsp:cNvSpPr/>
      </dsp:nvSpPr>
      <dsp:spPr>
        <a:xfrm>
          <a:off x="-432824" y="1515606"/>
          <a:ext cx="2345536" cy="1256623"/>
        </a:xfrm>
        <a:prstGeom prst="roundRect">
          <a:avLst/>
        </a:prstGeom>
        <a:solidFill>
          <a:schemeClr val="accent2"/>
        </a:solid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dirty="0">
              <a:solidFill>
                <a:schemeClr val="tx1"/>
              </a:solidFill>
            </a:rPr>
            <a:t>Active Experimentation</a:t>
          </a:r>
        </a:p>
      </dsp:txBody>
      <dsp:txXfrm>
        <a:off x="-371481" y="1576949"/>
        <a:ext cx="2222850" cy="1133937"/>
      </dsp:txXfrm>
    </dsp:sp>
    <dsp:sp modelId="{D8495171-1A1D-4CFA-BE0D-DC235C4E2AF6}">
      <dsp:nvSpPr>
        <dsp:cNvPr id="0" name=""/>
        <dsp:cNvSpPr/>
      </dsp:nvSpPr>
      <dsp:spPr>
        <a:xfrm>
          <a:off x="1116931" y="785811"/>
          <a:ext cx="3173567" cy="3173567"/>
        </a:xfrm>
        <a:custGeom>
          <a:avLst/>
          <a:gdLst/>
          <a:ahLst/>
          <a:cxnLst/>
          <a:rect l="0" t="0" r="0" b="0"/>
          <a:pathLst>
            <a:path>
              <a:moveTo>
                <a:pt x="329179" y="619150"/>
              </a:moveTo>
              <a:arcTo wR="1586783" hR="1586783" stAng="13054537" swAng="890926"/>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BA8E44-43A5-445C-B65B-048F8B1A4D5A}">
      <dsp:nvSpPr>
        <dsp:cNvPr id="0" name=""/>
        <dsp:cNvSpPr/>
      </dsp:nvSpPr>
      <dsp:spPr>
        <a:xfrm>
          <a:off x="726638" y="0"/>
          <a:ext cx="4201948" cy="4201948"/>
        </a:xfrm>
        <a:prstGeom prst="quadArrow">
          <a:avLst>
            <a:gd name="adj1" fmla="val 2000"/>
            <a:gd name="adj2" fmla="val 4000"/>
            <a:gd name="adj3" fmla="val 5000"/>
          </a:avLst>
        </a:prstGeom>
        <a:solidFill>
          <a:schemeClr val="accent2"/>
        </a:solidFill>
        <a:ln>
          <a:noFill/>
        </a:ln>
        <a:effectLst/>
      </dsp:spPr>
      <dsp:style>
        <a:lnRef idx="0">
          <a:scrgbClr r="0" g="0" b="0"/>
        </a:lnRef>
        <a:fillRef idx="1">
          <a:scrgbClr r="0" g="0" b="0"/>
        </a:fillRef>
        <a:effectRef idx="0">
          <a:scrgbClr r="0" g="0" b="0"/>
        </a:effectRef>
        <a:fontRef idx="minor"/>
      </dsp:style>
    </dsp:sp>
    <dsp:sp modelId="{A539048D-5320-4168-9CF0-C8DA90B30666}">
      <dsp:nvSpPr>
        <dsp:cNvPr id="0" name=""/>
        <dsp:cNvSpPr/>
      </dsp:nvSpPr>
      <dsp:spPr>
        <a:xfrm>
          <a:off x="140357" y="70592"/>
          <a:ext cx="2500444" cy="1680779"/>
        </a:xfrm>
        <a:prstGeom prst="roundRect">
          <a:avLst/>
        </a:prstGeom>
        <a:solidFill>
          <a:schemeClr val="accent2"/>
        </a:solid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Accommodating</a:t>
          </a:r>
          <a:br>
            <a:rPr lang="en-US" sz="2400" kern="1200" dirty="0">
              <a:solidFill>
                <a:schemeClr val="tx1"/>
              </a:solidFill>
            </a:rPr>
          </a:br>
          <a:r>
            <a:rPr lang="en-US" sz="2400" kern="1200" dirty="0">
              <a:solidFill>
                <a:schemeClr val="tx1"/>
              </a:solidFill>
            </a:rPr>
            <a:t>(Feel and Do)</a:t>
          </a:r>
        </a:p>
      </dsp:txBody>
      <dsp:txXfrm>
        <a:off x="222406" y="152641"/>
        <a:ext cx="2336346" cy="1516681"/>
      </dsp:txXfrm>
    </dsp:sp>
    <dsp:sp modelId="{06460240-0EA2-4735-8845-C43D4CD6D2C1}">
      <dsp:nvSpPr>
        <dsp:cNvPr id="0" name=""/>
        <dsp:cNvSpPr/>
      </dsp:nvSpPr>
      <dsp:spPr>
        <a:xfrm>
          <a:off x="3015372" y="209542"/>
          <a:ext cx="2491217" cy="1680779"/>
        </a:xfrm>
        <a:prstGeom prst="roundRect">
          <a:avLst/>
        </a:prstGeom>
        <a:solidFill>
          <a:schemeClr val="accent2"/>
        </a:solid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Diverging</a:t>
          </a:r>
          <a:br>
            <a:rPr lang="en-US" sz="2400" kern="1200" dirty="0">
              <a:solidFill>
                <a:schemeClr val="tx1"/>
              </a:solidFill>
            </a:rPr>
          </a:br>
          <a:r>
            <a:rPr lang="en-US" sz="2400" kern="1200" dirty="0">
              <a:solidFill>
                <a:schemeClr val="tx1"/>
              </a:solidFill>
            </a:rPr>
            <a:t>(Feel and Watch)</a:t>
          </a:r>
        </a:p>
      </dsp:txBody>
      <dsp:txXfrm>
        <a:off x="3097421" y="291591"/>
        <a:ext cx="2327119" cy="1516681"/>
      </dsp:txXfrm>
    </dsp:sp>
    <dsp:sp modelId="{7C4AC12C-8016-4366-A5D4-C75AF38F1898}">
      <dsp:nvSpPr>
        <dsp:cNvPr id="0" name=""/>
        <dsp:cNvSpPr/>
      </dsp:nvSpPr>
      <dsp:spPr>
        <a:xfrm>
          <a:off x="200714" y="2419464"/>
          <a:ext cx="2383529" cy="1680779"/>
        </a:xfrm>
        <a:prstGeom prst="roundRect">
          <a:avLst/>
        </a:prstGeom>
        <a:solidFill>
          <a:schemeClr val="accent2"/>
        </a:solid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Converging</a:t>
          </a:r>
          <a:br>
            <a:rPr lang="en-US" sz="2400" kern="1200" dirty="0">
              <a:solidFill>
                <a:schemeClr val="tx1"/>
              </a:solidFill>
            </a:rPr>
          </a:br>
          <a:r>
            <a:rPr lang="en-US" sz="2400" kern="1200" dirty="0">
              <a:solidFill>
                <a:schemeClr val="tx1"/>
              </a:solidFill>
            </a:rPr>
            <a:t>(Think and Do)</a:t>
          </a:r>
        </a:p>
      </dsp:txBody>
      <dsp:txXfrm>
        <a:off x="282763" y="2501513"/>
        <a:ext cx="2219431" cy="1516681"/>
      </dsp:txXfrm>
    </dsp:sp>
    <dsp:sp modelId="{F84A6D53-E0D8-4550-B099-B8345604E673}">
      <dsp:nvSpPr>
        <dsp:cNvPr id="0" name=""/>
        <dsp:cNvSpPr/>
      </dsp:nvSpPr>
      <dsp:spPr>
        <a:xfrm>
          <a:off x="3113664" y="2419464"/>
          <a:ext cx="2104907" cy="1680779"/>
        </a:xfrm>
        <a:prstGeom prst="roundRect">
          <a:avLst/>
        </a:prstGeom>
        <a:solidFill>
          <a:schemeClr val="accent2"/>
        </a:solid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Assimilating</a:t>
          </a:r>
          <a:br>
            <a:rPr lang="en-US" sz="2400" kern="1200" dirty="0">
              <a:solidFill>
                <a:schemeClr val="tx1"/>
              </a:solidFill>
            </a:rPr>
          </a:br>
          <a:r>
            <a:rPr lang="en-US" sz="2400" kern="1200" dirty="0">
              <a:solidFill>
                <a:schemeClr val="tx1"/>
              </a:solidFill>
            </a:rPr>
            <a:t>(Think and Watch)</a:t>
          </a:r>
        </a:p>
      </dsp:txBody>
      <dsp:txXfrm>
        <a:off x="3195713" y="2501513"/>
        <a:ext cx="1940809" cy="1516681"/>
      </dsp:txXfrm>
    </dsp:sp>
  </dsp:spTree>
</dsp:drawing>
</file>

<file path=ppt/diagrams/layout1.xml><?xml version="1.0" encoding="utf-8"?>
<dgm:layoutDef xmlns:dgm="http://schemas.openxmlformats.org/drawingml/2006/diagram" xmlns:a="http://schemas.openxmlformats.org/drawingml/2006/main" uniqueId="urn:microsoft.com/office/officeart/2005/8/layout/arrow1">
  <dgm:title val=""/>
  <dgm:desc val=""/>
  <dgm:catLst>
    <dgm:cat type="relationship" pri="7000"/>
    <dgm:cat type="process" pri="32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ycle">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equ" val="2">
        <dgm:constrLst>
          <dgm:constr type="primFontSz" for="ch" ptType="node" op="equ" val="65"/>
          <dgm:constr type="w" for="ch" ptType="node" refType="w"/>
          <dgm:constr type="h" for="ch" ptType="node" refType="w" refFor="ch" refPtType="node"/>
          <dgm:constr type="sibSp" refType="w" refFor="ch" refPtType="node" fact="0.1"/>
          <dgm:constr type="diam" refType="w" refFor="ch" refPtType="node" fact="1.1"/>
        </dgm:constrLst>
      </dgm:if>
      <dgm:if name="Name11" axis="ch" ptType="node" func="cnt" op="equ" val="5">
        <dgm:constrLst>
          <dgm:constr type="primFontSz" for="ch" ptType="node" op="equ" val="65"/>
          <dgm:constr type="w" for="ch" ptType="node" refType="w"/>
          <dgm:constr type="h" for="ch" ptType="node" refType="w" refFor="ch" refPtType="node"/>
          <dgm:constr type="sibSp" refType="w" refFor="ch" refPtType="node" fact="-0.24"/>
        </dgm:constrLst>
      </dgm:if>
      <dgm:if name="Name12" axis="ch" ptType="node" func="cnt" op="equ" val="6">
        <dgm:constrLst>
          <dgm:constr type="primFontSz" for="ch" ptType="node" op="equ" val="65"/>
          <dgm:constr type="w" for="ch" ptType="node" refType="w"/>
          <dgm:constr type="h" for="ch" ptType="node" refType="w" refFor="ch" refPtType="node"/>
          <dgm:constr type="sibSp" refType="w" refFor="ch" refPtType="node" fact="-0.2"/>
        </dgm:constrLst>
      </dgm:if>
      <dgm:if name="Name13" axis="ch" ptType="node" func="cnt" op="equ" val="8">
        <dgm:constrLst>
          <dgm:constr type="primFontSz" for="ch" ptType="node" op="equ" val="65"/>
          <dgm:constr type="w" for="ch" ptType="node" refType="w"/>
          <dgm:constr type="h" for="ch" ptType="node" refType="w" refFor="ch" refPtType="node"/>
          <dgm:constr type="sibSp" refType="w" refFor="ch" refPtType="node" fact="-0.15"/>
        </dgm:constrLst>
      </dgm:if>
      <dgm:if name="Name14" axis="ch" ptType="node" func="cnt" op="equ" val="10">
        <dgm:constrLst>
          <dgm:constr type="primFontSz" for="ch" ptType="node" op="lte" val="65"/>
          <dgm:constr type="w" for="ch" ptType="node" refType="w"/>
          <dgm:constr type="h" for="ch" ptType="node" refType="w" refFor="ch" refPtType="node"/>
          <dgm:constr type="sibSp" refType="w" refFor="ch" refPtType="node" fact="-0.24"/>
        </dgm:constrLst>
      </dgm:if>
      <dgm:else name="Name15">
        <dgm:constrLst>
          <dgm:constr type="primFontSz" for="ch" ptType="node" op="equ" val="65"/>
          <dgm:constr type="w" for="ch" ptType="node" refType="w"/>
          <dgm:constr type="h" for="ch" ptType="node" refType="w" refFor="ch" refPtType="node"/>
          <dgm:constr type="sibSp" refType="w" refFor="ch" refPtType="node" fact="-0.35"/>
        </dgm:constrLst>
      </dgm:else>
    </dgm:choose>
    <dgm:ruleLst/>
    <dgm:forEach name="Name16" axis="ch" ptType="node">
      <dgm:layoutNode name="arrow">
        <dgm:varLst>
          <dgm:bulletEnabled val="1"/>
        </dgm:varLst>
        <dgm:alg type="tx"/>
        <dgm:shape xmlns:r="http://schemas.openxmlformats.org/officeDocument/2006/relationships" type="upArrow" r:blip="">
          <dgm:adjLst>
            <dgm:adj idx="2" val="0.35"/>
          </dgm:adjLst>
        </dgm:shape>
        <dgm:presOf axis="desOrSelf" ptType="node"/>
        <dgm:constrLst/>
        <dgm:ruleLst>
          <dgm:rule type="primFontSz" val="5" fact="NaN" max="NaN"/>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matrix2">
  <dgm:title val=""/>
  <dgm:desc val=""/>
  <dgm:catLst>
    <dgm:cat type="matrix" pri="3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l" for="ch" forName="rect1" refType="w" fact="0.065"/>
          <dgm:constr type="t" for="ch" forName="rect1" refType="h" fact="0.065"/>
          <dgm:constr type="w" for="ch" forName="rect2" refType="w" fact="0.4"/>
          <dgm:constr type="h" for="ch" forName="rect2" refType="h" fact="0.4"/>
          <dgm:constr type="r" for="ch" forName="rect2" refType="w" fact="0.935"/>
          <dgm:constr type="t" for="ch" forName="rect2" refType="h" fact="0.065"/>
          <dgm:constr type="w" for="ch" forName="rect3" refType="w" fact="0.4"/>
          <dgm:constr type="h" for="ch" forName="rect3" refType="w" fact="0.4"/>
          <dgm:constr type="l" for="ch" forName="rect3" refType="w" fact="0.065"/>
          <dgm:constr type="b" for="ch" forName="rect3" refType="h" fact="0.935"/>
          <dgm:constr type="w" for="ch" forName="rect4" refType="w" fact="0.4"/>
          <dgm:constr type="h" for="ch" forName="rect4" refType="h" fact="0.4"/>
          <dgm:constr type="r" for="ch" forName="rect4" refType="w" fact="0.935"/>
          <dgm:constr type="b" for="ch" forName="rect4" refType="h" fact="0.935"/>
        </dgm:constrLst>
      </dgm:if>
      <dgm:else name="Name2">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r" for="ch" forName="rect1" refType="w" fact="0.935"/>
          <dgm:constr type="t" for="ch" forName="rect1" refType="h" fact="0.065"/>
          <dgm:constr type="w" for="ch" forName="rect2" refType="w" fact="0.4"/>
          <dgm:constr type="h" for="ch" forName="rect2" refType="h" fact="0.4"/>
          <dgm:constr type="l" for="ch" forName="rect2" refType="w" fact="0.065"/>
          <dgm:constr type="t" for="ch" forName="rect2" refType="h" fact="0.065"/>
          <dgm:constr type="w" for="ch" forName="rect3" refType="w" fact="0.4"/>
          <dgm:constr type="h" for="ch" forName="rect3" refType="w" fact="0.4"/>
          <dgm:constr type="r" for="ch" forName="rect3" refType="w" fact="0.935"/>
          <dgm:constr type="b" for="ch" forName="rect3" refType="h" fact="0.935"/>
          <dgm:constr type="w" for="ch" forName="rect4" refType="w" fact="0.4"/>
          <dgm:constr type="h" for="ch" forName="rect4" refType="h" fact="0.4"/>
          <dgm:constr type="l" for="ch" forName="rect4" refType="w" fact="0.065"/>
          <dgm:constr type="b" for="ch" forName="rect4" refType="h" fact="0.935"/>
        </dgm:constrLst>
      </dgm:else>
    </dgm:choose>
    <dgm:ruleLst/>
    <dgm:choose name="Name3">
      <dgm:if name="Name4" axis="ch" ptType="node" func="cnt" op="gte" val="1">
        <dgm:layoutNode name="axisShape" styleLbl="bgShp">
          <dgm:alg type="sp"/>
          <dgm:shape xmlns:r="http://schemas.openxmlformats.org/officeDocument/2006/relationships" type="quadArrow" r:blip="">
            <dgm:adjLst>
              <dgm:adj idx="1" val="0.02"/>
              <dgm:adj idx="2" val="0.04"/>
              <dgm:adj idx="3" val="0.05"/>
            </dgm:adjLst>
          </dgm:shape>
          <dgm:presOf/>
          <dgm:constrLst/>
          <dgm:ruleLst/>
        </dgm:layoutNode>
        <dgm:layoutNode name="rect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People have different characteristics, which may make some jobs easier for some people than others. This poses a question: are we interested in equality or equity? </a:t>
            </a:r>
          </a:p>
          <a:p>
            <a:endParaRPr lang="en-GB" dirty="0"/>
          </a:p>
          <a:p>
            <a:r>
              <a:rPr lang="en-GB" sz="1200" b="1" i="0" kern="1200" dirty="0">
                <a:solidFill>
                  <a:schemeClr val="tx1"/>
                </a:solidFill>
                <a:effectLst/>
                <a:latin typeface="+mn-lt"/>
                <a:ea typeface="+mn-ea"/>
                <a:cs typeface="+mn-cs"/>
              </a:rPr>
              <a:t>Equity and equality</a:t>
            </a:r>
            <a:r>
              <a:rPr lang="en-GB" sz="1200" b="0" i="0" kern="1200" dirty="0">
                <a:solidFill>
                  <a:schemeClr val="tx1"/>
                </a:solidFill>
                <a:effectLst/>
                <a:latin typeface="+mn-lt"/>
                <a:ea typeface="+mn-ea"/>
                <a:cs typeface="+mn-cs"/>
              </a:rPr>
              <a:t> are two strategies we can use in an effort to produce fairness. </a:t>
            </a:r>
            <a:r>
              <a:rPr lang="en-GB" sz="1200" b="1" i="0" kern="1200" dirty="0">
                <a:solidFill>
                  <a:schemeClr val="tx1"/>
                </a:solidFill>
                <a:effectLst/>
                <a:latin typeface="+mn-lt"/>
                <a:ea typeface="+mn-ea"/>
                <a:cs typeface="+mn-cs"/>
              </a:rPr>
              <a:t>Equity</a:t>
            </a:r>
            <a:r>
              <a:rPr lang="en-GB" sz="1200" b="0" i="0" kern="1200" dirty="0">
                <a:solidFill>
                  <a:schemeClr val="tx1"/>
                </a:solidFill>
                <a:effectLst/>
                <a:latin typeface="+mn-lt"/>
                <a:ea typeface="+mn-ea"/>
                <a:cs typeface="+mn-cs"/>
              </a:rPr>
              <a:t> is giving everyone what they need to be successful. </a:t>
            </a:r>
            <a:r>
              <a:rPr lang="en-GB" sz="1200" b="1" i="0" kern="1200" dirty="0">
                <a:solidFill>
                  <a:schemeClr val="tx1"/>
                </a:solidFill>
                <a:effectLst/>
                <a:latin typeface="+mn-lt"/>
                <a:ea typeface="+mn-ea"/>
                <a:cs typeface="+mn-cs"/>
              </a:rPr>
              <a:t>Equality</a:t>
            </a:r>
            <a:r>
              <a:rPr lang="en-GB" sz="1200" b="0" i="0" kern="1200" dirty="0">
                <a:solidFill>
                  <a:schemeClr val="tx1"/>
                </a:solidFill>
                <a:effectLst/>
                <a:latin typeface="+mn-lt"/>
                <a:ea typeface="+mn-ea"/>
                <a:cs typeface="+mn-cs"/>
              </a:rPr>
              <a:t> is treating everyone the same. </a:t>
            </a:r>
            <a:r>
              <a:rPr lang="en-GB" sz="1200" b="1" i="0" kern="1200" dirty="0">
                <a:solidFill>
                  <a:schemeClr val="tx1"/>
                </a:solidFill>
                <a:effectLst/>
                <a:latin typeface="+mn-lt"/>
                <a:ea typeface="+mn-ea"/>
                <a:cs typeface="+mn-cs"/>
              </a:rPr>
              <a:t>Equality</a:t>
            </a:r>
            <a:r>
              <a:rPr lang="en-GB" sz="1200" b="0" i="0" kern="1200" dirty="0">
                <a:solidFill>
                  <a:schemeClr val="tx1"/>
                </a:solidFill>
                <a:effectLst/>
                <a:latin typeface="+mn-lt"/>
                <a:ea typeface="+mn-ea"/>
                <a:cs typeface="+mn-cs"/>
              </a:rPr>
              <a:t> aims to promote fairness, but it can only work if everyone starts from the same starting point, has the same opportunities </a:t>
            </a:r>
            <a:r>
              <a:rPr lang="en-GB" sz="1200" b="1" i="0" kern="1200" dirty="0">
                <a:solidFill>
                  <a:schemeClr val="tx1"/>
                </a:solidFill>
                <a:effectLst/>
                <a:latin typeface="+mn-lt"/>
                <a:ea typeface="+mn-ea"/>
                <a:cs typeface="+mn-cs"/>
              </a:rPr>
              <a:t>and</a:t>
            </a:r>
            <a:r>
              <a:rPr lang="en-GB" sz="1200" b="0" i="0" kern="1200" dirty="0">
                <a:solidFill>
                  <a:schemeClr val="tx1"/>
                </a:solidFill>
                <a:effectLst/>
                <a:latin typeface="+mn-lt"/>
                <a:ea typeface="+mn-ea"/>
                <a:cs typeface="+mn-cs"/>
              </a:rPr>
              <a:t> needs the same help</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Equality Act 2010 </a:t>
            </a:r>
          </a:p>
          <a:p>
            <a:r>
              <a:rPr lang="en-GB" sz="1200" b="0" i="0" kern="1200" dirty="0">
                <a:solidFill>
                  <a:schemeClr val="tx1"/>
                </a:solidFill>
                <a:effectLst/>
                <a:latin typeface="+mn-lt"/>
                <a:ea typeface="+mn-ea"/>
                <a:cs typeface="+mn-cs"/>
              </a:rPr>
              <a:t>The Equality Act came into force from October 2010 providing a modern, single legal framework with clear law to better tackle disadvantage and discrimination.</a:t>
            </a:r>
            <a:endParaRPr lang="en-GB" dirty="0"/>
          </a:p>
        </p:txBody>
      </p:sp>
      <p:sp>
        <p:nvSpPr>
          <p:cNvPr id="4" name="Slide Number Placeholder 3"/>
          <p:cNvSpPr>
            <a:spLocks noGrp="1"/>
          </p:cNvSpPr>
          <p:nvPr>
            <p:ph type="sldNum" sz="quarter" idx="5"/>
          </p:nvPr>
        </p:nvSpPr>
        <p:spPr/>
        <p:txBody>
          <a:bodyPr/>
          <a:lstStyle/>
          <a:p>
            <a:fld id="{0FA51642-5812-4B97-9C9A-F6E8B7A84FEC}" type="slidenum">
              <a:rPr lang="en-GB" smtClean="0"/>
              <a:t>3</a:t>
            </a:fld>
            <a:endParaRPr lang="en-GB"/>
          </a:p>
        </p:txBody>
      </p:sp>
    </p:spTree>
    <p:extLst>
      <p:ext uri="{BB962C8B-B14F-4D97-AF65-F5344CB8AC3E}">
        <p14:creationId xmlns:p14="http://schemas.microsoft.com/office/powerpoint/2010/main" val="367609006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People have different characteristics, which may make some jobs easier for some people than others. This poses a question: are we interested in equality or equity? In business, we tend to worry about equality because of regulations that are all about fairness. As managers, we also worry about equity because we want consistent performance.</a:t>
            </a:r>
          </a:p>
        </p:txBody>
      </p:sp>
      <p:sp>
        <p:nvSpPr>
          <p:cNvPr id="4" name="Slide Number Placeholder 3"/>
          <p:cNvSpPr>
            <a:spLocks noGrp="1"/>
          </p:cNvSpPr>
          <p:nvPr>
            <p:ph type="sldNum" sz="quarter" idx="5"/>
          </p:nvPr>
        </p:nvSpPr>
        <p:spPr/>
        <p:txBody>
          <a:bodyPr/>
          <a:lstStyle/>
          <a:p>
            <a:fld id="{0FA51642-5812-4B97-9C9A-F6E8B7A84FEC}" type="slidenum">
              <a:rPr lang="en-GB" smtClean="0"/>
              <a:t>4</a:t>
            </a:fld>
            <a:endParaRPr lang="en-GB"/>
          </a:p>
        </p:txBody>
      </p:sp>
    </p:spTree>
    <p:extLst>
      <p:ext uri="{BB962C8B-B14F-4D97-AF65-F5344CB8AC3E}">
        <p14:creationId xmlns:p14="http://schemas.microsoft.com/office/powerpoint/2010/main" val="29363497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are common ability tests?</a:t>
            </a:r>
          </a:p>
          <a:p>
            <a:endParaRPr lang="en-GB" dirty="0"/>
          </a:p>
          <a:p>
            <a:r>
              <a:rPr lang="en-GB" dirty="0"/>
              <a:t>How could we measure aptitude? One proposal is that personality is a proxy for this, as it measures our preferences, which will relate to our motivation to do certain things and </a:t>
            </a:r>
            <a:r>
              <a:rPr lang="en-GB"/>
              <a:t>how relatively easy </a:t>
            </a:r>
            <a:r>
              <a:rPr lang="en-GB" dirty="0"/>
              <a:t>we will find them.</a:t>
            </a:r>
          </a:p>
        </p:txBody>
      </p:sp>
      <p:sp>
        <p:nvSpPr>
          <p:cNvPr id="4" name="Slide Number Placeholder 3"/>
          <p:cNvSpPr>
            <a:spLocks noGrp="1"/>
          </p:cNvSpPr>
          <p:nvPr>
            <p:ph type="sldNum" sz="quarter" idx="5"/>
          </p:nvPr>
        </p:nvSpPr>
        <p:spPr/>
        <p:txBody>
          <a:bodyPr/>
          <a:lstStyle/>
          <a:p>
            <a:fld id="{0FA51642-5812-4B97-9C9A-F6E8B7A84FEC}" type="slidenum">
              <a:rPr lang="en-GB" smtClean="0"/>
              <a:t>6</a:t>
            </a:fld>
            <a:endParaRPr lang="en-GB"/>
          </a:p>
        </p:txBody>
      </p:sp>
    </p:spTree>
    <p:extLst>
      <p:ext uri="{BB962C8B-B14F-4D97-AF65-F5344CB8AC3E}">
        <p14:creationId xmlns:p14="http://schemas.microsoft.com/office/powerpoint/2010/main" val="100779835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per Daniel Goleman. Controversial.</a:t>
            </a:r>
          </a:p>
        </p:txBody>
      </p:sp>
      <p:sp>
        <p:nvSpPr>
          <p:cNvPr id="4" name="Slide Number Placeholder 3"/>
          <p:cNvSpPr>
            <a:spLocks noGrp="1"/>
          </p:cNvSpPr>
          <p:nvPr>
            <p:ph type="sldNum" sz="quarter" idx="10"/>
          </p:nvPr>
        </p:nvSpPr>
        <p:spPr/>
        <p:txBody>
          <a:bodyPr/>
          <a:lstStyle/>
          <a:p>
            <a:fld id="{1EF87553-A13C-4BE8-BD58-A7EB7CB2CAC9}" type="slidenum">
              <a:rPr lang="en-GB" smtClean="0"/>
              <a:t>7</a:t>
            </a:fld>
            <a:endParaRPr lang="en-GB"/>
          </a:p>
        </p:txBody>
      </p:sp>
    </p:spTree>
    <p:extLst>
      <p:ext uri="{BB962C8B-B14F-4D97-AF65-F5344CB8AC3E}">
        <p14:creationId xmlns:p14="http://schemas.microsoft.com/office/powerpoint/2010/main" val="19809584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government believes that it can. Budget has been at least £250 Million so far, and targets have reportedly been regularly beaten.</a:t>
            </a:r>
          </a:p>
          <a:p>
            <a:endParaRPr lang="en-GB" dirty="0"/>
          </a:p>
          <a:p>
            <a:r>
              <a:rPr lang="en-GB" dirty="0"/>
              <a:t>What do we call the process when we change our behaviour and/ or the drivers of it?</a:t>
            </a:r>
          </a:p>
        </p:txBody>
      </p:sp>
      <p:sp>
        <p:nvSpPr>
          <p:cNvPr id="4" name="Slide Number Placeholder 3"/>
          <p:cNvSpPr>
            <a:spLocks noGrp="1"/>
          </p:cNvSpPr>
          <p:nvPr>
            <p:ph type="sldNum" sz="quarter" idx="5"/>
          </p:nvPr>
        </p:nvSpPr>
        <p:spPr/>
        <p:txBody>
          <a:bodyPr/>
          <a:lstStyle/>
          <a:p>
            <a:fld id="{0FA51642-5812-4B97-9C9A-F6E8B7A84FEC}" type="slidenum">
              <a:rPr lang="en-GB" smtClean="0"/>
              <a:t>14</a:t>
            </a:fld>
            <a:endParaRPr lang="en-GB"/>
          </a:p>
        </p:txBody>
      </p:sp>
    </p:spTree>
    <p:extLst>
      <p:ext uri="{BB962C8B-B14F-4D97-AF65-F5344CB8AC3E}">
        <p14:creationId xmlns:p14="http://schemas.microsoft.com/office/powerpoint/2010/main" val="24571477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One of the earliest and probably best known was Ivan Pavlov. He discovered the effect by accident when researching the action of salivary glands in dogs. He was the first Russian winner of the </a:t>
            </a:r>
            <a:r>
              <a:rPr lang="en-GB" dirty="0" err="1"/>
              <a:t>nobel</a:t>
            </a:r>
            <a:r>
              <a:rPr lang="en-GB" dirty="0"/>
              <a:t> prize.</a:t>
            </a:r>
          </a:p>
          <a:p>
            <a:r>
              <a:rPr lang="en-GB" dirty="0"/>
              <a:t>When the dogs were fed, they salivated to aid digestion. At feeding time a bell would ring. Over time, Pavlov noticed that when the bell rang, the dogs started to drool, even if the food wasn’t yet ready. The </a:t>
            </a:r>
            <a:r>
              <a:rPr lang="en-GB" dirty="0" err="1"/>
              <a:t>salivatory</a:t>
            </a:r>
            <a:r>
              <a:rPr lang="en-GB" dirty="0"/>
              <a:t> response was triggered by the bell.</a:t>
            </a:r>
          </a:p>
          <a:p>
            <a:endParaRPr lang="en-GB" dirty="0"/>
          </a:p>
          <a:p>
            <a:r>
              <a:rPr lang="en-GB" dirty="0"/>
              <a:t>Conditioning works in both directions: it can create a response to the environment, or it can reduce it. Repeated exposure to a stimulus with no clear consequence gradually reduces sensitivity to the stimulus. This is called habituation.</a:t>
            </a:r>
          </a:p>
        </p:txBody>
      </p:sp>
      <p:sp>
        <p:nvSpPr>
          <p:cNvPr id="4" name="Slide Number Placeholder 3"/>
          <p:cNvSpPr>
            <a:spLocks noGrp="1"/>
          </p:cNvSpPr>
          <p:nvPr>
            <p:ph type="sldNum" sz="quarter" idx="10"/>
          </p:nvPr>
        </p:nvSpPr>
        <p:spPr/>
        <p:txBody>
          <a:bodyPr/>
          <a:lstStyle/>
          <a:p>
            <a:fld id="{AEDA2FA7-0A2C-4A12-B32A-487FBEB1B710}" type="slidenum">
              <a:rPr lang="en-GB" smtClean="0"/>
              <a:t>16</a:t>
            </a:fld>
            <a:endParaRPr lang="en-GB"/>
          </a:p>
        </p:txBody>
      </p:sp>
    </p:spTree>
    <p:extLst>
      <p:ext uri="{BB962C8B-B14F-4D97-AF65-F5344CB8AC3E}">
        <p14:creationId xmlns:p14="http://schemas.microsoft.com/office/powerpoint/2010/main" val="167672167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John Watson was a Behaviourist, interested in how the environment formed behaviour in the 1920’s.</a:t>
            </a:r>
          </a:p>
          <a:p>
            <a:endParaRPr lang="en-GB" dirty="0"/>
          </a:p>
          <a:p>
            <a:r>
              <a:rPr lang="en-GB" dirty="0"/>
              <a:t>Albert (not real name) was initially unafraid of a range of objects, from real and stuffed animals to masks.</a:t>
            </a:r>
          </a:p>
          <a:p>
            <a:endParaRPr lang="en-GB" dirty="0"/>
          </a:p>
          <a:p>
            <a:r>
              <a:rPr lang="en-GB" dirty="0"/>
              <a:t>Watson gave the baby an object, and made a loud noise to scare him. Over time, Albert became afraid without any noise being needed.</a:t>
            </a:r>
          </a:p>
          <a:p>
            <a:endParaRPr lang="en-GB" dirty="0"/>
          </a:p>
          <a:p>
            <a:endParaRPr lang="en-GB" dirty="0"/>
          </a:p>
          <a:p>
            <a:endParaRPr lang="en-GB" dirty="0"/>
          </a:p>
        </p:txBody>
      </p:sp>
      <p:sp>
        <p:nvSpPr>
          <p:cNvPr id="4" name="Slide Number Placeholder 3"/>
          <p:cNvSpPr>
            <a:spLocks noGrp="1"/>
          </p:cNvSpPr>
          <p:nvPr>
            <p:ph type="sldNum" sz="quarter" idx="10"/>
          </p:nvPr>
        </p:nvSpPr>
        <p:spPr/>
        <p:txBody>
          <a:bodyPr/>
          <a:lstStyle/>
          <a:p>
            <a:fld id="{1EF87553-A13C-4BE8-BD58-A7EB7CB2CAC9}" type="slidenum">
              <a:rPr lang="en-GB" smtClean="0"/>
              <a:t>17</a:t>
            </a:fld>
            <a:endParaRPr lang="en-GB"/>
          </a:p>
        </p:txBody>
      </p:sp>
    </p:spTree>
    <p:extLst>
      <p:ext uri="{BB962C8B-B14F-4D97-AF65-F5344CB8AC3E}">
        <p14:creationId xmlns:p14="http://schemas.microsoft.com/office/powerpoint/2010/main" val="221090647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0:36 Video</a:t>
            </a:r>
          </a:p>
          <a:p>
            <a:r>
              <a:rPr lang="en-GB" dirty="0"/>
              <a:t>Classical conditioning – US Office</a:t>
            </a:r>
          </a:p>
        </p:txBody>
      </p:sp>
      <p:sp>
        <p:nvSpPr>
          <p:cNvPr id="4" name="Slide Number Placeholder 3"/>
          <p:cNvSpPr>
            <a:spLocks noGrp="1"/>
          </p:cNvSpPr>
          <p:nvPr>
            <p:ph type="sldNum" sz="quarter" idx="10"/>
          </p:nvPr>
        </p:nvSpPr>
        <p:spPr/>
        <p:txBody>
          <a:bodyPr/>
          <a:lstStyle/>
          <a:p>
            <a:fld id="{1EF87553-A13C-4BE8-BD58-A7EB7CB2CAC9}" type="slidenum">
              <a:rPr lang="en-GB" smtClean="0"/>
              <a:t>18</a:t>
            </a:fld>
            <a:endParaRPr lang="en-GB"/>
          </a:p>
        </p:txBody>
      </p:sp>
    </p:spTree>
    <p:extLst>
      <p:ext uri="{BB962C8B-B14F-4D97-AF65-F5344CB8AC3E}">
        <p14:creationId xmlns:p14="http://schemas.microsoft.com/office/powerpoint/2010/main" val="188073411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Frequency – the more often we do something, the more likely it Is to become conditioned</a:t>
            </a:r>
          </a:p>
          <a:p>
            <a:r>
              <a:rPr lang="en-GB" dirty="0"/>
              <a:t>Nature: Next slide</a:t>
            </a:r>
          </a:p>
          <a:p>
            <a:r>
              <a:rPr lang="en-GB" dirty="0"/>
              <a:t>Delay: longer delay is less effective. Immediate is best.</a:t>
            </a:r>
          </a:p>
          <a:p>
            <a:r>
              <a:rPr lang="en-GB" dirty="0"/>
              <a:t>Consistency: consistent works more quickly, but extinction is quicker. Periodic or random is slower, but fades more slowly.</a:t>
            </a:r>
          </a:p>
          <a:p>
            <a:r>
              <a:rPr lang="en-GB" dirty="0"/>
              <a:t>Context: the associations that develop are dependent on context. Strong association is linked to how important the context is to an individual. Novelty also makes the context more memorable. Both of these are closely linked to the emotional content.</a:t>
            </a:r>
          </a:p>
        </p:txBody>
      </p:sp>
      <p:sp>
        <p:nvSpPr>
          <p:cNvPr id="4" name="Slide Number Placeholder 3"/>
          <p:cNvSpPr>
            <a:spLocks noGrp="1"/>
          </p:cNvSpPr>
          <p:nvPr>
            <p:ph type="sldNum" sz="quarter" idx="10"/>
          </p:nvPr>
        </p:nvSpPr>
        <p:spPr/>
        <p:txBody>
          <a:bodyPr/>
          <a:lstStyle/>
          <a:p>
            <a:fld id="{1EF87553-A13C-4BE8-BD58-A7EB7CB2CAC9}" type="slidenum">
              <a:rPr lang="en-GB" smtClean="0"/>
              <a:t>21</a:t>
            </a:fld>
            <a:endParaRPr lang="en-GB"/>
          </a:p>
        </p:txBody>
      </p:sp>
    </p:spTree>
    <p:extLst>
      <p:ext uri="{BB962C8B-B14F-4D97-AF65-F5344CB8AC3E}">
        <p14:creationId xmlns:p14="http://schemas.microsoft.com/office/powerpoint/2010/main" val="235234865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Feedback can be (there are different definitions of negative and punishment out there): positive – something good happens, negative – something bad stops, punishment – something bad happens. I prefer a simpler bad/ good definition.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Is criticism positive or negative?</a:t>
            </a:r>
          </a:p>
          <a:p>
            <a:endParaRPr lang="en-GB" dirty="0"/>
          </a:p>
        </p:txBody>
      </p:sp>
      <p:sp>
        <p:nvSpPr>
          <p:cNvPr id="4" name="Slide Number Placeholder 3"/>
          <p:cNvSpPr>
            <a:spLocks noGrp="1"/>
          </p:cNvSpPr>
          <p:nvPr>
            <p:ph type="sldNum" sz="quarter" idx="5"/>
          </p:nvPr>
        </p:nvSpPr>
        <p:spPr/>
        <p:txBody>
          <a:bodyPr/>
          <a:lstStyle/>
          <a:p>
            <a:fld id="{0FA51642-5812-4B97-9C9A-F6E8B7A84FEC}" type="slidenum">
              <a:rPr lang="en-GB" smtClean="0"/>
              <a:t>22</a:t>
            </a:fld>
            <a:endParaRPr lang="en-GB"/>
          </a:p>
        </p:txBody>
      </p:sp>
    </p:spTree>
    <p:extLst>
      <p:ext uri="{BB962C8B-B14F-4D97-AF65-F5344CB8AC3E}">
        <p14:creationId xmlns:p14="http://schemas.microsoft.com/office/powerpoint/2010/main" val="80299799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1:00 video</a:t>
            </a:r>
          </a:p>
          <a:p>
            <a:r>
              <a:rPr lang="en-GB" dirty="0"/>
              <a:t>Ronnie the wonder</a:t>
            </a:r>
            <a:r>
              <a:rPr lang="en-GB" baseline="0" dirty="0"/>
              <a:t> dog</a:t>
            </a:r>
            <a:endParaRPr lang="en-GB" dirty="0"/>
          </a:p>
        </p:txBody>
      </p:sp>
      <p:sp>
        <p:nvSpPr>
          <p:cNvPr id="4" name="Slide Number Placeholder 3"/>
          <p:cNvSpPr>
            <a:spLocks noGrp="1"/>
          </p:cNvSpPr>
          <p:nvPr>
            <p:ph type="sldNum" sz="quarter" idx="5"/>
          </p:nvPr>
        </p:nvSpPr>
        <p:spPr/>
        <p:txBody>
          <a:bodyPr/>
          <a:lstStyle/>
          <a:p>
            <a:fld id="{0FA51642-5812-4B97-9C9A-F6E8B7A84FEC}" type="slidenum">
              <a:rPr lang="en-GB" smtClean="0"/>
              <a:t>23</a:t>
            </a:fld>
            <a:endParaRPr lang="en-GB"/>
          </a:p>
        </p:txBody>
      </p:sp>
    </p:spTree>
    <p:extLst>
      <p:ext uri="{BB962C8B-B14F-4D97-AF65-F5344CB8AC3E}">
        <p14:creationId xmlns:p14="http://schemas.microsoft.com/office/powerpoint/2010/main" val="409382975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Answer: it depends – do we want to create attraction or aversion?</a:t>
            </a:r>
          </a:p>
        </p:txBody>
      </p:sp>
      <p:sp>
        <p:nvSpPr>
          <p:cNvPr id="4" name="Slide Number Placeholder 3"/>
          <p:cNvSpPr>
            <a:spLocks noGrp="1"/>
          </p:cNvSpPr>
          <p:nvPr>
            <p:ph type="sldNum" sz="quarter" idx="5"/>
          </p:nvPr>
        </p:nvSpPr>
        <p:spPr/>
        <p:txBody>
          <a:bodyPr/>
          <a:lstStyle/>
          <a:p>
            <a:fld id="{0FA51642-5812-4B97-9C9A-F6E8B7A84FEC}" type="slidenum">
              <a:rPr lang="en-GB" smtClean="0"/>
              <a:t>24</a:t>
            </a:fld>
            <a:endParaRPr lang="en-GB"/>
          </a:p>
        </p:txBody>
      </p:sp>
    </p:spTree>
    <p:extLst>
      <p:ext uri="{BB962C8B-B14F-4D97-AF65-F5344CB8AC3E}">
        <p14:creationId xmlns:p14="http://schemas.microsoft.com/office/powerpoint/2010/main" val="132246405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But negates what came before.</a:t>
            </a:r>
          </a:p>
        </p:txBody>
      </p:sp>
      <p:sp>
        <p:nvSpPr>
          <p:cNvPr id="4" name="Slide Number Placeholder 3"/>
          <p:cNvSpPr>
            <a:spLocks noGrp="1"/>
          </p:cNvSpPr>
          <p:nvPr>
            <p:ph type="sldNum" sz="quarter" idx="5"/>
          </p:nvPr>
        </p:nvSpPr>
        <p:spPr/>
        <p:txBody>
          <a:bodyPr/>
          <a:lstStyle/>
          <a:p>
            <a:fld id="{0FA51642-5812-4B97-9C9A-F6E8B7A84FEC}" type="slidenum">
              <a:rPr lang="en-GB" smtClean="0"/>
              <a:t>25</a:t>
            </a:fld>
            <a:endParaRPr lang="en-GB"/>
          </a:p>
        </p:txBody>
      </p:sp>
    </p:spTree>
    <p:extLst>
      <p:ext uri="{BB962C8B-B14F-4D97-AF65-F5344CB8AC3E}">
        <p14:creationId xmlns:p14="http://schemas.microsoft.com/office/powerpoint/2010/main" val="182897655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2:55 Video</a:t>
            </a:r>
          </a:p>
          <a:p>
            <a:r>
              <a:rPr lang="en-GB" dirty="0"/>
              <a:t>Power of habit</a:t>
            </a:r>
          </a:p>
        </p:txBody>
      </p:sp>
      <p:sp>
        <p:nvSpPr>
          <p:cNvPr id="4" name="Slide Number Placeholder 3"/>
          <p:cNvSpPr>
            <a:spLocks noGrp="1"/>
          </p:cNvSpPr>
          <p:nvPr>
            <p:ph type="sldNum" sz="quarter" idx="10"/>
          </p:nvPr>
        </p:nvSpPr>
        <p:spPr/>
        <p:txBody>
          <a:bodyPr/>
          <a:lstStyle/>
          <a:p>
            <a:fld id="{1EF87553-A13C-4BE8-BD58-A7EB7CB2CAC9}" type="slidenum">
              <a:rPr lang="en-GB" smtClean="0"/>
              <a:t>26</a:t>
            </a:fld>
            <a:endParaRPr lang="en-GB"/>
          </a:p>
        </p:txBody>
      </p:sp>
    </p:spTree>
    <p:extLst>
      <p:ext uri="{BB962C8B-B14F-4D97-AF65-F5344CB8AC3E}">
        <p14:creationId xmlns:p14="http://schemas.microsoft.com/office/powerpoint/2010/main" val="23239213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Link this to beliefs (how the world IS) and Values (how the world SHOULD BE)</a:t>
            </a:r>
          </a:p>
          <a:p>
            <a:r>
              <a:rPr lang="en-GB" dirty="0"/>
              <a:t>Descriptive norms are very powerful. This is why role models are so important</a:t>
            </a:r>
          </a:p>
          <a:p>
            <a:r>
              <a:rPr lang="en-GB" dirty="0"/>
              <a:t>This can be implied: e.g. broken window effect – visible signs of crime</a:t>
            </a:r>
            <a:r>
              <a:rPr lang="en-GB" baseline="0" dirty="0"/>
              <a:t> create an environment that encourages more crime. </a:t>
            </a:r>
            <a:endParaRPr lang="en-GB" dirty="0"/>
          </a:p>
        </p:txBody>
      </p:sp>
      <p:sp>
        <p:nvSpPr>
          <p:cNvPr id="4" name="Slide Number Placeholder 3"/>
          <p:cNvSpPr>
            <a:spLocks noGrp="1"/>
          </p:cNvSpPr>
          <p:nvPr>
            <p:ph type="sldNum" sz="quarter" idx="10"/>
          </p:nvPr>
        </p:nvSpPr>
        <p:spPr/>
        <p:txBody>
          <a:bodyPr/>
          <a:lstStyle/>
          <a:p>
            <a:fld id="{1EF87553-A13C-4BE8-BD58-A7EB7CB2CAC9}" type="slidenum">
              <a:rPr lang="en-GB" smtClean="0"/>
              <a:t>27</a:t>
            </a:fld>
            <a:endParaRPr lang="en-GB"/>
          </a:p>
        </p:txBody>
      </p:sp>
    </p:spTree>
    <p:extLst>
      <p:ext uri="{BB962C8B-B14F-4D97-AF65-F5344CB8AC3E}">
        <p14:creationId xmlns:p14="http://schemas.microsoft.com/office/powerpoint/2010/main" val="109565594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2:26 Video Mirror neurons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Social learning theory suggests that we can acquire conditioned behaviours through witnessing other people.</a:t>
            </a:r>
          </a:p>
          <a:p>
            <a:endParaRPr lang="en-GB" dirty="0"/>
          </a:p>
        </p:txBody>
      </p:sp>
      <p:sp>
        <p:nvSpPr>
          <p:cNvPr id="4" name="Slide Number Placeholder 3"/>
          <p:cNvSpPr>
            <a:spLocks noGrp="1"/>
          </p:cNvSpPr>
          <p:nvPr>
            <p:ph type="sldNum" sz="quarter" idx="10"/>
          </p:nvPr>
        </p:nvSpPr>
        <p:spPr/>
        <p:txBody>
          <a:bodyPr/>
          <a:lstStyle/>
          <a:p>
            <a:fld id="{1EF87553-A13C-4BE8-BD58-A7EB7CB2CAC9}" type="slidenum">
              <a:rPr lang="en-GB" smtClean="0"/>
              <a:t>28</a:t>
            </a:fld>
            <a:endParaRPr lang="en-GB"/>
          </a:p>
        </p:txBody>
      </p:sp>
    </p:spTree>
    <p:extLst>
      <p:ext uri="{BB962C8B-B14F-4D97-AF65-F5344CB8AC3E}">
        <p14:creationId xmlns:p14="http://schemas.microsoft.com/office/powerpoint/2010/main" val="346279987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6:30 Video Outliers – value of hard work</a:t>
            </a:r>
          </a:p>
        </p:txBody>
      </p:sp>
      <p:sp>
        <p:nvSpPr>
          <p:cNvPr id="4" name="Slide Number Placeholder 3"/>
          <p:cNvSpPr>
            <a:spLocks noGrp="1"/>
          </p:cNvSpPr>
          <p:nvPr>
            <p:ph type="sldNum" sz="quarter" idx="10"/>
          </p:nvPr>
        </p:nvSpPr>
        <p:spPr/>
        <p:txBody>
          <a:bodyPr/>
          <a:lstStyle/>
          <a:p>
            <a:fld id="{1EF87553-A13C-4BE8-BD58-A7EB7CB2CAC9}" type="slidenum">
              <a:rPr lang="en-GB" smtClean="0"/>
              <a:t>30</a:t>
            </a:fld>
            <a:endParaRPr lang="en-GB"/>
          </a:p>
        </p:txBody>
      </p:sp>
    </p:spTree>
    <p:extLst>
      <p:ext uri="{BB962C8B-B14F-4D97-AF65-F5344CB8AC3E}">
        <p14:creationId xmlns:p14="http://schemas.microsoft.com/office/powerpoint/2010/main" val="68743405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David Kolb, in the 70s/ 80s</a:t>
            </a:r>
          </a:p>
          <a:p>
            <a:r>
              <a:rPr lang="en-GB" dirty="0"/>
              <a:t>A similar model used in business is DADA: Data, Analysis, Decision, Action </a:t>
            </a:r>
          </a:p>
        </p:txBody>
      </p:sp>
      <p:sp>
        <p:nvSpPr>
          <p:cNvPr id="4" name="Slide Number Placeholder 3"/>
          <p:cNvSpPr>
            <a:spLocks noGrp="1"/>
          </p:cNvSpPr>
          <p:nvPr>
            <p:ph type="sldNum" sz="quarter" idx="10"/>
          </p:nvPr>
        </p:nvSpPr>
        <p:spPr/>
        <p:txBody>
          <a:bodyPr/>
          <a:lstStyle/>
          <a:p>
            <a:fld id="{1EF87553-A13C-4BE8-BD58-A7EB7CB2CAC9}" type="slidenum">
              <a:rPr lang="en-GB" smtClean="0"/>
              <a:t>31</a:t>
            </a:fld>
            <a:endParaRPr lang="en-GB"/>
          </a:p>
        </p:txBody>
      </p:sp>
    </p:spTree>
    <p:extLst>
      <p:ext uri="{BB962C8B-B14F-4D97-AF65-F5344CB8AC3E}">
        <p14:creationId xmlns:p14="http://schemas.microsoft.com/office/powerpoint/2010/main" val="98139936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From Kolb again</a:t>
            </a:r>
          </a:p>
          <a:p>
            <a:r>
              <a:rPr lang="en-GB" sz="1200" b="1" i="0" u="none" strike="noStrike" kern="1200" dirty="0">
                <a:solidFill>
                  <a:schemeClr val="tx1"/>
                </a:solidFill>
                <a:effectLst/>
                <a:latin typeface="+mn-lt"/>
                <a:ea typeface="+mn-ea"/>
                <a:cs typeface="+mn-cs"/>
              </a:rPr>
              <a:t>Accommodating</a:t>
            </a:r>
            <a:r>
              <a:rPr lang="en-GB" sz="1200" b="0" i="0" u="none" strike="noStrike" kern="1200" dirty="0">
                <a:solidFill>
                  <a:schemeClr val="tx1"/>
                </a:solidFill>
                <a:effectLst/>
                <a:latin typeface="+mn-lt"/>
                <a:ea typeface="+mn-ea"/>
                <a:cs typeface="+mn-cs"/>
              </a:rPr>
              <a:t> (doing and feeling - CE/AE) </a:t>
            </a:r>
          </a:p>
          <a:p>
            <a:r>
              <a:rPr lang="en-GB" sz="1200" b="0" i="0" u="none" strike="noStrike" kern="1200" dirty="0">
                <a:solidFill>
                  <a:schemeClr val="tx1"/>
                </a:solidFill>
                <a:effectLst/>
                <a:latin typeface="+mn-lt"/>
                <a:ea typeface="+mn-ea"/>
                <a:cs typeface="+mn-cs"/>
              </a:rPr>
              <a:t>The Accommodating learning style is 'hands-on,' and relies on intuition rather than logic. These people use other people's analysis, and prefer to take a practical, experiential approach. They are attracted to new challenges and experiences, and to carrying out plans.</a:t>
            </a:r>
          </a:p>
          <a:p>
            <a:r>
              <a:rPr lang="en-GB" sz="1200" b="0" i="0" u="none" strike="noStrike" kern="1200" dirty="0">
                <a:solidFill>
                  <a:schemeClr val="tx1"/>
                </a:solidFill>
                <a:effectLst/>
                <a:latin typeface="+mn-lt"/>
                <a:ea typeface="+mn-ea"/>
                <a:cs typeface="+mn-cs"/>
              </a:rPr>
              <a:t>They commonly act on 'gut' instinct rather than logical analysis. People with an accommodating learning style will tend to rely on others for information than carry out their own analysis. This learning style is prevalent within the general population.</a:t>
            </a:r>
          </a:p>
          <a:p>
            <a:endParaRPr lang="en-GB" sz="1200" b="1" i="0" u="none" strike="noStrike" kern="1200" dirty="0">
              <a:solidFill>
                <a:schemeClr val="tx1"/>
              </a:solidFill>
              <a:effectLst/>
              <a:latin typeface="+mn-lt"/>
              <a:ea typeface="+mn-ea"/>
              <a:cs typeface="+mn-cs"/>
            </a:endParaRPr>
          </a:p>
          <a:p>
            <a:endParaRPr lang="en-GB" sz="1200" b="1" i="0" u="none" strike="noStrike" kern="1200" dirty="0">
              <a:solidFill>
                <a:schemeClr val="tx1"/>
              </a:solidFill>
              <a:effectLst/>
              <a:latin typeface="+mn-lt"/>
              <a:ea typeface="+mn-ea"/>
              <a:cs typeface="+mn-cs"/>
            </a:endParaRPr>
          </a:p>
          <a:p>
            <a:r>
              <a:rPr lang="en-GB" sz="1200" b="1" i="0" u="none" strike="noStrike" kern="1200" dirty="0">
                <a:solidFill>
                  <a:schemeClr val="tx1"/>
                </a:solidFill>
                <a:effectLst/>
                <a:latin typeface="+mn-lt"/>
                <a:ea typeface="+mn-ea"/>
                <a:cs typeface="+mn-cs"/>
              </a:rPr>
              <a:t>Diverging</a:t>
            </a:r>
            <a:r>
              <a:rPr lang="en-GB" sz="1200" b="0" i="0" u="none" strike="noStrike" kern="1200" dirty="0">
                <a:solidFill>
                  <a:schemeClr val="tx1"/>
                </a:solidFill>
                <a:effectLst/>
                <a:latin typeface="+mn-lt"/>
                <a:ea typeface="+mn-ea"/>
                <a:cs typeface="+mn-cs"/>
              </a:rPr>
              <a:t> (feeling and watching - CE/RO) </a:t>
            </a:r>
          </a:p>
          <a:p>
            <a:r>
              <a:rPr lang="en-GB" sz="1200" b="0" i="0" u="none" strike="noStrike" kern="1200" dirty="0">
                <a:solidFill>
                  <a:schemeClr val="tx1"/>
                </a:solidFill>
                <a:effectLst/>
                <a:latin typeface="+mn-lt"/>
                <a:ea typeface="+mn-ea"/>
                <a:cs typeface="+mn-cs"/>
              </a:rPr>
              <a:t>These people are able to look at things from different perspectives. They are sensitive. They prefer to watch rather than do, tending to gather information and use imagination to solve problems. They are best at viewing concrete situations from several different viewpoints. </a:t>
            </a:r>
          </a:p>
          <a:p>
            <a:r>
              <a:rPr lang="en-GB" sz="1200" b="0" i="0" u="none" strike="noStrike" kern="1200" dirty="0">
                <a:solidFill>
                  <a:schemeClr val="tx1"/>
                </a:solidFill>
                <a:effectLst/>
                <a:latin typeface="+mn-lt"/>
                <a:ea typeface="+mn-ea"/>
                <a:cs typeface="+mn-cs"/>
              </a:rPr>
              <a:t>Kolb called this style 'diverging' because these people perform better in situations that require ideas-generation, for example, brainstorming. People with a diverging learning style have broad cultural interests and like to gather information. </a:t>
            </a:r>
          </a:p>
          <a:p>
            <a:r>
              <a:rPr lang="en-GB" sz="1200" b="0" i="0" u="none" strike="noStrike" kern="1200" dirty="0">
                <a:solidFill>
                  <a:schemeClr val="tx1"/>
                </a:solidFill>
                <a:effectLst/>
                <a:latin typeface="+mn-lt"/>
                <a:ea typeface="+mn-ea"/>
                <a:cs typeface="+mn-cs"/>
              </a:rPr>
              <a:t>They are interested in people, tend to be imaginative and emotional, and tend to be strong in the arts. People with the diverging style prefer to work in groups, to listen with an open mind and to receive personal feedback.</a:t>
            </a:r>
          </a:p>
          <a:p>
            <a:endParaRPr lang="en-GB" dirty="0"/>
          </a:p>
          <a:p>
            <a:r>
              <a:rPr lang="en-GB" sz="1200" b="1" i="0" u="none" strike="noStrike" kern="1200" dirty="0">
                <a:solidFill>
                  <a:schemeClr val="tx1"/>
                </a:solidFill>
                <a:effectLst/>
                <a:latin typeface="+mn-lt"/>
                <a:ea typeface="+mn-ea"/>
                <a:cs typeface="+mn-cs"/>
              </a:rPr>
              <a:t>Assimilating</a:t>
            </a:r>
            <a:r>
              <a:rPr lang="en-GB" sz="1200" b="0" i="0" u="none" strike="noStrike" kern="1200" dirty="0">
                <a:solidFill>
                  <a:schemeClr val="tx1"/>
                </a:solidFill>
                <a:effectLst/>
                <a:latin typeface="+mn-lt"/>
                <a:ea typeface="+mn-ea"/>
                <a:cs typeface="+mn-cs"/>
              </a:rPr>
              <a:t> (watching and thinking - AC/RO) </a:t>
            </a:r>
          </a:p>
          <a:p>
            <a:r>
              <a:rPr lang="en-GB" sz="1200" b="0" i="0" u="none" strike="noStrike" kern="1200" dirty="0">
                <a:solidFill>
                  <a:schemeClr val="tx1"/>
                </a:solidFill>
                <a:effectLst/>
                <a:latin typeface="+mn-lt"/>
                <a:ea typeface="+mn-ea"/>
                <a:cs typeface="+mn-cs"/>
              </a:rPr>
              <a:t>The Assimilating learning preference involves a concise, logical approach. Ideas and concepts are more important than people. These people require good clear explanation rather than a practical opportunity. They excel at understanding wide-ranging information and organizing it in a clear, logical format. </a:t>
            </a:r>
          </a:p>
          <a:p>
            <a:r>
              <a:rPr lang="en-GB" sz="1200" b="0" i="0" u="none" strike="noStrike" kern="1200" dirty="0">
                <a:solidFill>
                  <a:schemeClr val="tx1"/>
                </a:solidFill>
                <a:effectLst/>
                <a:latin typeface="+mn-lt"/>
                <a:ea typeface="+mn-ea"/>
                <a:cs typeface="+mn-cs"/>
              </a:rPr>
              <a:t>People with an assimilating learning style are less focused on people and more interested in ideas and abstract concepts.  People with this style are more attracted to logically sound theories than approaches based on practical value. </a:t>
            </a:r>
          </a:p>
          <a:p>
            <a:r>
              <a:rPr lang="en-GB" sz="1200" b="0" i="0" u="none" strike="noStrike" kern="1200" dirty="0">
                <a:solidFill>
                  <a:schemeClr val="tx1"/>
                </a:solidFill>
                <a:effectLst/>
                <a:latin typeface="+mn-lt"/>
                <a:ea typeface="+mn-ea"/>
                <a:cs typeface="+mn-cs"/>
              </a:rPr>
              <a:t>This learning style is important for effectiveness in information and science careers. In formal learning situations, people with this style prefer readings, lectures, exploring analytical models, and having time to think things through.</a:t>
            </a:r>
          </a:p>
          <a:p>
            <a:endParaRPr lang="en-GB" dirty="0"/>
          </a:p>
          <a:p>
            <a:r>
              <a:rPr lang="en-GB" sz="1200" b="1" i="0" u="none" strike="noStrike" kern="1200" dirty="0">
                <a:solidFill>
                  <a:schemeClr val="tx1"/>
                </a:solidFill>
                <a:effectLst/>
                <a:latin typeface="+mn-lt"/>
                <a:ea typeface="+mn-ea"/>
                <a:cs typeface="+mn-cs"/>
              </a:rPr>
              <a:t>Converging </a:t>
            </a:r>
            <a:r>
              <a:rPr lang="en-GB" sz="1200" b="0" i="0" u="none" strike="noStrike" kern="1200" dirty="0">
                <a:solidFill>
                  <a:schemeClr val="tx1"/>
                </a:solidFill>
                <a:effectLst/>
                <a:latin typeface="+mn-lt"/>
                <a:ea typeface="+mn-ea"/>
                <a:cs typeface="+mn-cs"/>
              </a:rPr>
              <a:t>(doing and thinking - AC/AE) </a:t>
            </a:r>
          </a:p>
          <a:p>
            <a:r>
              <a:rPr lang="en-GB" sz="1200" b="0" i="0" u="none" strike="noStrike" kern="1200" dirty="0">
                <a:solidFill>
                  <a:schemeClr val="tx1"/>
                </a:solidFill>
                <a:effectLst/>
                <a:latin typeface="+mn-lt"/>
                <a:ea typeface="+mn-ea"/>
                <a:cs typeface="+mn-cs"/>
              </a:rPr>
              <a:t>People with a converging learning style can solve problems and will use their learning to find solutions to practical issues. They prefer technical tasks, and are less concerned with people and interpersonal aspects. </a:t>
            </a:r>
          </a:p>
          <a:p>
            <a:r>
              <a:rPr lang="en-GB" sz="1200" b="0" i="0" u="none" strike="noStrike" kern="1200" dirty="0">
                <a:solidFill>
                  <a:schemeClr val="tx1"/>
                </a:solidFill>
                <a:effectLst/>
                <a:latin typeface="+mn-lt"/>
                <a:ea typeface="+mn-ea"/>
                <a:cs typeface="+mn-cs"/>
              </a:rPr>
              <a:t>People with a converging learning style are best at finding practical uses for ideas and theories. They can solve problems and make decisions by finding solutions to questions and problems. </a:t>
            </a:r>
          </a:p>
          <a:p>
            <a:r>
              <a:rPr lang="en-GB" sz="1200" b="0" i="0" u="none" strike="noStrike" kern="1200" dirty="0">
                <a:solidFill>
                  <a:schemeClr val="tx1"/>
                </a:solidFill>
                <a:effectLst/>
                <a:latin typeface="+mn-lt"/>
                <a:ea typeface="+mn-ea"/>
                <a:cs typeface="+mn-cs"/>
              </a:rPr>
              <a:t>People with a converging learning style are more attracted to technical tasks and problems than social or interpersonal issues. A converging learning style enables specialist and technology abilities. People with a converging style like to experiment with new ideas, to simulate, and to work with practical applications.</a:t>
            </a:r>
          </a:p>
          <a:p>
            <a:endParaRPr lang="en-GB" dirty="0"/>
          </a:p>
        </p:txBody>
      </p:sp>
      <p:sp>
        <p:nvSpPr>
          <p:cNvPr id="4" name="Slide Number Placeholder 3"/>
          <p:cNvSpPr>
            <a:spLocks noGrp="1"/>
          </p:cNvSpPr>
          <p:nvPr>
            <p:ph type="sldNum" sz="quarter" idx="10"/>
          </p:nvPr>
        </p:nvSpPr>
        <p:spPr/>
        <p:txBody>
          <a:bodyPr/>
          <a:lstStyle/>
          <a:p>
            <a:fld id="{1EF87553-A13C-4BE8-BD58-A7EB7CB2CAC9}" type="slidenum">
              <a:rPr lang="en-GB" smtClean="0"/>
              <a:t>32</a:t>
            </a:fld>
            <a:endParaRPr lang="en-GB"/>
          </a:p>
        </p:txBody>
      </p:sp>
    </p:spTree>
    <p:extLst>
      <p:ext uri="{BB962C8B-B14F-4D97-AF65-F5344CB8AC3E}">
        <p14:creationId xmlns:p14="http://schemas.microsoft.com/office/powerpoint/2010/main" val="352754113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Types of knowledge have been linked to types of learning. Tacit connects events and context (i.e. classic conditioning) whereas Explicit links cause and effect (operant). Explicit has to be conscious. Tacit can be either.</a:t>
            </a:r>
          </a:p>
        </p:txBody>
      </p:sp>
      <p:sp>
        <p:nvSpPr>
          <p:cNvPr id="4" name="Slide Number Placeholder 3"/>
          <p:cNvSpPr>
            <a:spLocks noGrp="1"/>
          </p:cNvSpPr>
          <p:nvPr>
            <p:ph type="sldNum" sz="quarter" idx="5"/>
          </p:nvPr>
        </p:nvSpPr>
        <p:spPr/>
        <p:txBody>
          <a:bodyPr/>
          <a:lstStyle/>
          <a:p>
            <a:fld id="{0FA51642-5812-4B97-9C9A-F6E8B7A84FEC}" type="slidenum">
              <a:rPr lang="en-GB" smtClean="0"/>
              <a:t>33</a:t>
            </a:fld>
            <a:endParaRPr lang="en-GB"/>
          </a:p>
        </p:txBody>
      </p:sp>
    </p:spTree>
    <p:extLst>
      <p:ext uri="{BB962C8B-B14F-4D97-AF65-F5344CB8AC3E}">
        <p14:creationId xmlns:p14="http://schemas.microsoft.com/office/powerpoint/2010/main" val="198264399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Types of knowledge have been linked to types of learning. Tacit connects events and context (i.e. classic conditioning) whereas Explicit links cause and effect (operant). Explicit has to be conscious. Tacit can be either.</a:t>
            </a:r>
          </a:p>
        </p:txBody>
      </p:sp>
      <p:sp>
        <p:nvSpPr>
          <p:cNvPr id="4" name="Slide Number Placeholder 3"/>
          <p:cNvSpPr>
            <a:spLocks noGrp="1"/>
          </p:cNvSpPr>
          <p:nvPr>
            <p:ph type="sldNum" sz="quarter" idx="5"/>
          </p:nvPr>
        </p:nvSpPr>
        <p:spPr/>
        <p:txBody>
          <a:bodyPr/>
          <a:lstStyle/>
          <a:p>
            <a:fld id="{0FA51642-5812-4B97-9C9A-F6E8B7A84FEC}" type="slidenum">
              <a:rPr lang="en-GB" smtClean="0"/>
              <a:t>34</a:t>
            </a:fld>
            <a:endParaRPr lang="en-GB"/>
          </a:p>
        </p:txBody>
      </p:sp>
    </p:spTree>
    <p:extLst>
      <p:ext uri="{BB962C8B-B14F-4D97-AF65-F5344CB8AC3E}">
        <p14:creationId xmlns:p14="http://schemas.microsoft.com/office/powerpoint/2010/main" val="275610383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Paraphrased from Mullins</a:t>
            </a:r>
          </a:p>
        </p:txBody>
      </p:sp>
      <p:sp>
        <p:nvSpPr>
          <p:cNvPr id="4" name="Slide Number Placeholder 3"/>
          <p:cNvSpPr>
            <a:spLocks noGrp="1"/>
          </p:cNvSpPr>
          <p:nvPr>
            <p:ph type="sldNum" sz="quarter" idx="5"/>
          </p:nvPr>
        </p:nvSpPr>
        <p:spPr/>
        <p:txBody>
          <a:bodyPr/>
          <a:lstStyle/>
          <a:p>
            <a:fld id="{0FA51642-5812-4B97-9C9A-F6E8B7A84FEC}" type="slidenum">
              <a:rPr lang="en-GB" smtClean="0"/>
              <a:t>35</a:t>
            </a:fld>
            <a:endParaRPr lang="en-GB"/>
          </a:p>
        </p:txBody>
      </p:sp>
    </p:spTree>
    <p:extLst>
      <p:ext uri="{BB962C8B-B14F-4D97-AF65-F5344CB8AC3E}">
        <p14:creationId xmlns:p14="http://schemas.microsoft.com/office/powerpoint/2010/main" val="290928817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1:44 Video – coaching (how to train your dragon)</a:t>
            </a:r>
          </a:p>
        </p:txBody>
      </p:sp>
      <p:sp>
        <p:nvSpPr>
          <p:cNvPr id="4" name="Slide Number Placeholder 3"/>
          <p:cNvSpPr>
            <a:spLocks noGrp="1"/>
          </p:cNvSpPr>
          <p:nvPr>
            <p:ph type="sldNum" sz="quarter" idx="5"/>
          </p:nvPr>
        </p:nvSpPr>
        <p:spPr/>
        <p:txBody>
          <a:bodyPr/>
          <a:lstStyle/>
          <a:p>
            <a:fld id="{0FA51642-5812-4B97-9C9A-F6E8B7A84FEC}" type="slidenum">
              <a:rPr lang="en-GB" smtClean="0"/>
              <a:t>36</a:t>
            </a:fld>
            <a:endParaRPr lang="en-GB"/>
          </a:p>
        </p:txBody>
      </p:sp>
    </p:spTree>
    <p:extLst>
      <p:ext uri="{BB962C8B-B14F-4D97-AF65-F5344CB8AC3E}">
        <p14:creationId xmlns:p14="http://schemas.microsoft.com/office/powerpoint/2010/main" val="162493311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08/03/2022</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08/03/2022</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08/03/2022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08/03/2022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08/03/2022</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08/03/2022</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08/03/2022</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08/03/2022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08/03/2022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08/03/2022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08/03/2022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White_Titleonly_1">
    <p:spTree>
      <p:nvGrpSpPr>
        <p:cNvPr id="1" name=""/>
        <p:cNvGrpSpPr/>
        <p:nvPr/>
      </p:nvGrpSpPr>
      <p:grpSpPr>
        <a:xfrm>
          <a:off x="0" y="0"/>
          <a:ext cx="0" cy="0"/>
          <a:chOff x="0" y="0"/>
          <a:chExt cx="0" cy="0"/>
        </a:xfrm>
      </p:grpSpPr>
      <p:sp>
        <p:nvSpPr>
          <p:cNvPr id="7" name="Title 1"/>
          <p:cNvSpPr>
            <a:spLocks noGrp="1"/>
          </p:cNvSpPr>
          <p:nvPr>
            <p:ph type="ctrTitle" hasCustomPrompt="1"/>
          </p:nvPr>
        </p:nvSpPr>
        <p:spPr>
          <a:xfrm>
            <a:off x="685800" y="728663"/>
            <a:ext cx="7772400" cy="657225"/>
          </a:xfrm>
          <a:prstGeom prst="rect">
            <a:avLst/>
          </a:prstGeom>
        </p:spPr>
        <p:txBody>
          <a:bodyPr anchor="b"/>
          <a:lstStyle>
            <a:lvl1pPr algn="l">
              <a:defRPr sz="4000" b="1">
                <a:solidFill>
                  <a:schemeClr val="tx1"/>
                </a:solidFill>
              </a:defRPr>
            </a:lvl1pPr>
          </a:lstStyle>
          <a:p>
            <a:r>
              <a:rPr lang="en-US" dirty="0"/>
              <a:t>This is the headline</a:t>
            </a:r>
          </a:p>
        </p:txBody>
      </p:sp>
    </p:spTree>
    <p:extLst>
      <p:ext uri="{BB962C8B-B14F-4D97-AF65-F5344CB8AC3E}">
        <p14:creationId xmlns:p14="http://schemas.microsoft.com/office/powerpoint/2010/main" val="367921887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Purple_Content_1">
    <p:spTree>
      <p:nvGrpSpPr>
        <p:cNvPr id="1" name=""/>
        <p:cNvGrpSpPr/>
        <p:nvPr/>
      </p:nvGrpSpPr>
      <p:grpSpPr>
        <a:xfrm>
          <a:off x="0" y="0"/>
          <a:ext cx="0" cy="0"/>
          <a:chOff x="0" y="0"/>
          <a:chExt cx="0" cy="0"/>
        </a:xfrm>
      </p:grpSpPr>
      <p:sp>
        <p:nvSpPr>
          <p:cNvPr id="7" name="Title 1"/>
          <p:cNvSpPr>
            <a:spLocks noGrp="1"/>
          </p:cNvSpPr>
          <p:nvPr>
            <p:ph type="ctrTitle" hasCustomPrompt="1"/>
          </p:nvPr>
        </p:nvSpPr>
        <p:spPr>
          <a:xfrm>
            <a:off x="685800" y="728663"/>
            <a:ext cx="7772400" cy="657225"/>
          </a:xfrm>
          <a:prstGeom prst="rect">
            <a:avLst/>
          </a:prstGeom>
        </p:spPr>
        <p:txBody>
          <a:bodyPr anchor="b"/>
          <a:lstStyle>
            <a:lvl1pPr algn="l">
              <a:defRPr sz="4000" b="1">
                <a:solidFill>
                  <a:schemeClr val="bg1"/>
                </a:solidFill>
              </a:defRPr>
            </a:lvl1pPr>
          </a:lstStyle>
          <a:p>
            <a:r>
              <a:rPr lang="en-US" dirty="0"/>
              <a:t>This is the headline</a:t>
            </a:r>
          </a:p>
        </p:txBody>
      </p:sp>
      <p:sp>
        <p:nvSpPr>
          <p:cNvPr id="4" name="Text Placeholder 3">
            <a:extLst>
              <a:ext uri="{FF2B5EF4-FFF2-40B4-BE49-F238E27FC236}">
                <a16:creationId xmlns:a16="http://schemas.microsoft.com/office/drawing/2014/main" id="{B952596E-37D0-4DD5-A38A-EC7A4F15A54D}"/>
              </a:ext>
            </a:extLst>
          </p:cNvPr>
          <p:cNvSpPr>
            <a:spLocks noGrp="1"/>
          </p:cNvSpPr>
          <p:nvPr>
            <p:ph type="body" sz="quarter" idx="10" hasCustomPrompt="1"/>
          </p:nvPr>
        </p:nvSpPr>
        <p:spPr>
          <a:xfrm>
            <a:off x="685800" y="1842052"/>
            <a:ext cx="7772400" cy="3596723"/>
          </a:xfrm>
          <a:prstGeom prst="rect">
            <a:avLst/>
          </a:prstGeom>
        </p:spPr>
        <p:txBody>
          <a:bodyPr/>
          <a:lstStyle>
            <a:lvl1pPr marL="0" indent="0">
              <a:buFont typeface="Arial" panose="020B0604020202020204" pitchFamily="34" charset="0"/>
              <a:buNone/>
              <a:defRPr sz="2100">
                <a:solidFill>
                  <a:schemeClr val="bg1"/>
                </a:solidFill>
              </a:defRPr>
            </a:lvl1pPr>
            <a:lvl2pPr marL="457200" indent="0">
              <a:buNone/>
              <a:defRPr sz="2000"/>
            </a:lvl2pPr>
            <a:lvl3pPr>
              <a:defRPr sz="1800"/>
            </a:lvl3pPr>
          </a:lstStyle>
          <a:p>
            <a:pPr lvl="0"/>
            <a:r>
              <a:rPr lang="en-GB" dirty="0"/>
              <a:t>This is the body text</a:t>
            </a:r>
            <a:br>
              <a:rPr lang="en-GB" dirty="0"/>
            </a:br>
            <a:br>
              <a:rPr lang="en-GB" dirty="0"/>
            </a:br>
            <a:r>
              <a:rPr lang="en-GB" dirty="0"/>
              <a:t>This is our Business branded template. A selection of colourful templates can be chosen from in the New Slide tab. Other presentation templates are available from </a:t>
            </a:r>
            <a:r>
              <a:rPr lang="en-GB" dirty="0" err="1"/>
              <a:t>OurLSBU</a:t>
            </a:r>
            <a:r>
              <a:rPr lang="en-GB" dirty="0"/>
              <a:t>: https://our.lsbu.ac.uk/home/how-to/lsbu-brand-toolkit. </a:t>
            </a:r>
            <a:br>
              <a:rPr lang="en-GB" dirty="0"/>
            </a:br>
            <a:br>
              <a:rPr lang="en-GB" dirty="0"/>
            </a:br>
            <a:r>
              <a:rPr lang="en-GB" dirty="0"/>
              <a:t>Arial is used because it is common across all computers and is a clear, legible sans serif, similar to our corporate font, Gilroy</a:t>
            </a:r>
          </a:p>
        </p:txBody>
      </p:sp>
    </p:spTree>
    <p:extLst>
      <p:ext uri="{BB962C8B-B14F-4D97-AF65-F5344CB8AC3E}">
        <p14:creationId xmlns:p14="http://schemas.microsoft.com/office/powerpoint/2010/main" val="395578355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White_Content_1">
    <p:spTree>
      <p:nvGrpSpPr>
        <p:cNvPr id="1" name=""/>
        <p:cNvGrpSpPr/>
        <p:nvPr/>
      </p:nvGrpSpPr>
      <p:grpSpPr>
        <a:xfrm>
          <a:off x="0" y="0"/>
          <a:ext cx="0" cy="0"/>
          <a:chOff x="0" y="0"/>
          <a:chExt cx="0" cy="0"/>
        </a:xfrm>
      </p:grpSpPr>
      <p:sp>
        <p:nvSpPr>
          <p:cNvPr id="7" name="Title 1"/>
          <p:cNvSpPr>
            <a:spLocks noGrp="1"/>
          </p:cNvSpPr>
          <p:nvPr>
            <p:ph type="ctrTitle" hasCustomPrompt="1"/>
          </p:nvPr>
        </p:nvSpPr>
        <p:spPr>
          <a:xfrm>
            <a:off x="685800" y="728663"/>
            <a:ext cx="7772400" cy="657225"/>
          </a:xfrm>
          <a:prstGeom prst="rect">
            <a:avLst/>
          </a:prstGeom>
        </p:spPr>
        <p:txBody>
          <a:bodyPr anchor="b"/>
          <a:lstStyle>
            <a:lvl1pPr algn="l">
              <a:defRPr sz="4000" b="1">
                <a:solidFill>
                  <a:schemeClr val="tx1"/>
                </a:solidFill>
              </a:defRPr>
            </a:lvl1pPr>
          </a:lstStyle>
          <a:p>
            <a:r>
              <a:rPr lang="en-US" dirty="0"/>
              <a:t>This is the headline</a:t>
            </a:r>
          </a:p>
        </p:txBody>
      </p:sp>
      <p:sp>
        <p:nvSpPr>
          <p:cNvPr id="4" name="Text Placeholder 3">
            <a:extLst>
              <a:ext uri="{FF2B5EF4-FFF2-40B4-BE49-F238E27FC236}">
                <a16:creationId xmlns:a16="http://schemas.microsoft.com/office/drawing/2014/main" id="{D9B95403-0BD0-49BA-A107-DDC39AD36D53}"/>
              </a:ext>
            </a:extLst>
          </p:cNvPr>
          <p:cNvSpPr>
            <a:spLocks noGrp="1"/>
          </p:cNvSpPr>
          <p:nvPr>
            <p:ph type="body" sz="quarter" idx="10" hasCustomPrompt="1"/>
          </p:nvPr>
        </p:nvSpPr>
        <p:spPr>
          <a:xfrm>
            <a:off x="685800" y="1842052"/>
            <a:ext cx="7772400" cy="3596723"/>
          </a:xfrm>
          <a:prstGeom prst="rect">
            <a:avLst/>
          </a:prstGeom>
        </p:spPr>
        <p:txBody>
          <a:bodyPr/>
          <a:lstStyle>
            <a:lvl1pPr marL="0" indent="0">
              <a:buFont typeface="Arial" panose="020B0604020202020204" pitchFamily="34" charset="0"/>
              <a:buNone/>
              <a:defRPr sz="2100"/>
            </a:lvl1pPr>
            <a:lvl2pPr marL="457200" indent="0">
              <a:buNone/>
              <a:defRPr sz="2000"/>
            </a:lvl2pPr>
            <a:lvl3pPr>
              <a:defRPr sz="1800"/>
            </a:lvl3pPr>
          </a:lstStyle>
          <a:p>
            <a:pPr lvl="0"/>
            <a:r>
              <a:rPr lang="en-GB" dirty="0"/>
              <a:t>This is the body text</a:t>
            </a:r>
            <a:br>
              <a:rPr lang="en-GB" dirty="0"/>
            </a:br>
            <a:br>
              <a:rPr lang="en-GB" dirty="0"/>
            </a:br>
            <a:r>
              <a:rPr lang="en-GB" dirty="0"/>
              <a:t>This is our Business branded template. A selection of colourful templates can be chosen from in the New Slide tab. Other presentation templates are available from </a:t>
            </a:r>
            <a:r>
              <a:rPr lang="en-GB" dirty="0" err="1"/>
              <a:t>OurLSBU</a:t>
            </a:r>
            <a:r>
              <a:rPr lang="en-GB" dirty="0"/>
              <a:t>: https://our.lsbu.ac.uk/home/how-to/lsbu-brand-toolkit. </a:t>
            </a:r>
            <a:br>
              <a:rPr lang="en-GB" dirty="0"/>
            </a:br>
            <a:br>
              <a:rPr lang="en-GB" dirty="0"/>
            </a:br>
            <a:r>
              <a:rPr lang="en-GB" dirty="0"/>
              <a:t>Arial is used because it is common across all computers and is a clear, legible sans serif, similar to our corporate font, Gilroy</a:t>
            </a:r>
          </a:p>
        </p:txBody>
      </p:sp>
    </p:spTree>
    <p:extLst>
      <p:ext uri="{BB962C8B-B14F-4D97-AF65-F5344CB8AC3E}">
        <p14:creationId xmlns:p14="http://schemas.microsoft.com/office/powerpoint/2010/main" val="14032318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Purple_2xContent_1">
    <p:spTree>
      <p:nvGrpSpPr>
        <p:cNvPr id="1" name=""/>
        <p:cNvGrpSpPr/>
        <p:nvPr/>
      </p:nvGrpSpPr>
      <p:grpSpPr>
        <a:xfrm>
          <a:off x="0" y="0"/>
          <a:ext cx="0" cy="0"/>
          <a:chOff x="0" y="0"/>
          <a:chExt cx="0" cy="0"/>
        </a:xfrm>
      </p:grpSpPr>
      <p:sp>
        <p:nvSpPr>
          <p:cNvPr id="7" name="Title 1"/>
          <p:cNvSpPr>
            <a:spLocks noGrp="1"/>
          </p:cNvSpPr>
          <p:nvPr>
            <p:ph type="ctrTitle" hasCustomPrompt="1"/>
          </p:nvPr>
        </p:nvSpPr>
        <p:spPr>
          <a:xfrm>
            <a:off x="685800" y="728663"/>
            <a:ext cx="7772400" cy="657225"/>
          </a:xfrm>
          <a:prstGeom prst="rect">
            <a:avLst/>
          </a:prstGeom>
        </p:spPr>
        <p:txBody>
          <a:bodyPr anchor="b"/>
          <a:lstStyle>
            <a:lvl1pPr algn="l">
              <a:defRPr sz="4000" b="1">
                <a:solidFill>
                  <a:schemeClr val="bg1"/>
                </a:solidFill>
              </a:defRPr>
            </a:lvl1pPr>
          </a:lstStyle>
          <a:p>
            <a:r>
              <a:rPr lang="en-US" dirty="0"/>
              <a:t>This is the headline</a:t>
            </a:r>
          </a:p>
        </p:txBody>
      </p:sp>
      <p:sp>
        <p:nvSpPr>
          <p:cNvPr id="5" name="Content Placeholder 2">
            <a:extLst>
              <a:ext uri="{FF2B5EF4-FFF2-40B4-BE49-F238E27FC236}">
                <a16:creationId xmlns:a16="http://schemas.microsoft.com/office/drawing/2014/main" id="{7FB76C57-FECC-4F18-8359-33A2B7430EEF}"/>
              </a:ext>
            </a:extLst>
          </p:cNvPr>
          <p:cNvSpPr>
            <a:spLocks noGrp="1"/>
          </p:cNvSpPr>
          <p:nvPr>
            <p:ph sz="quarter" idx="11"/>
          </p:nvPr>
        </p:nvSpPr>
        <p:spPr>
          <a:xfrm>
            <a:off x="685800" y="1841500"/>
            <a:ext cx="3740150" cy="3597275"/>
          </a:xfrm>
          <a:prstGeom prst="rect">
            <a:avLst/>
          </a:prstGeom>
        </p:spPr>
        <p:txBody>
          <a:bodyPr/>
          <a:lstStyle>
            <a:lvl1pPr>
              <a:defRPr sz="2100">
                <a:solidFill>
                  <a:schemeClr val="bg1"/>
                </a:solidFill>
              </a:defRPr>
            </a:lvl1pPr>
            <a:lvl2pPr>
              <a:defRPr sz="2000">
                <a:solidFill>
                  <a:schemeClr val="bg1"/>
                </a:solidFill>
              </a:defRPr>
            </a:lvl2pPr>
            <a:lvl3pPr>
              <a:defRPr sz="1800">
                <a:solidFill>
                  <a:schemeClr val="bg1"/>
                </a:solidFill>
              </a:defRPr>
            </a:lvl3pPr>
            <a:lvl4pPr>
              <a:defRPr sz="1600">
                <a:solidFill>
                  <a:schemeClr val="bg1"/>
                </a:solidFill>
              </a:defRPr>
            </a:lvl4pPr>
            <a:lvl5pPr>
              <a:defRPr sz="1600">
                <a:solidFill>
                  <a:schemeClr val="bg1"/>
                </a:solidFill>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6" name="Content Placeholder 2">
            <a:extLst>
              <a:ext uri="{FF2B5EF4-FFF2-40B4-BE49-F238E27FC236}">
                <a16:creationId xmlns:a16="http://schemas.microsoft.com/office/drawing/2014/main" id="{87241AAE-6A17-40A3-8F3F-241D6FF1AF31}"/>
              </a:ext>
            </a:extLst>
          </p:cNvPr>
          <p:cNvSpPr>
            <a:spLocks noGrp="1"/>
          </p:cNvSpPr>
          <p:nvPr>
            <p:ph sz="quarter" idx="12"/>
          </p:nvPr>
        </p:nvSpPr>
        <p:spPr>
          <a:xfrm>
            <a:off x="4718050" y="1841499"/>
            <a:ext cx="3740150" cy="3597275"/>
          </a:xfrm>
          <a:prstGeom prst="rect">
            <a:avLst/>
          </a:prstGeom>
        </p:spPr>
        <p:txBody>
          <a:bodyPr/>
          <a:lstStyle>
            <a:lvl1pPr>
              <a:defRPr sz="2100">
                <a:solidFill>
                  <a:schemeClr val="bg1"/>
                </a:solidFill>
              </a:defRPr>
            </a:lvl1pPr>
            <a:lvl2pPr>
              <a:defRPr sz="2000">
                <a:solidFill>
                  <a:schemeClr val="bg1"/>
                </a:solidFill>
              </a:defRPr>
            </a:lvl2pPr>
            <a:lvl3pPr>
              <a:defRPr sz="1800">
                <a:solidFill>
                  <a:schemeClr val="bg1"/>
                </a:solidFill>
              </a:defRPr>
            </a:lvl3pPr>
            <a:lvl4pPr>
              <a:defRPr sz="1600">
                <a:solidFill>
                  <a:schemeClr val="bg1"/>
                </a:solidFill>
              </a:defRPr>
            </a:lvl4pPr>
            <a:lvl5pPr>
              <a:defRPr sz="1600">
                <a:solidFill>
                  <a:schemeClr val="bg1"/>
                </a:solidFill>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407023688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Purple_Titleonly_1">
    <p:spTree>
      <p:nvGrpSpPr>
        <p:cNvPr id="1" name=""/>
        <p:cNvGrpSpPr/>
        <p:nvPr/>
      </p:nvGrpSpPr>
      <p:grpSpPr>
        <a:xfrm>
          <a:off x="0" y="0"/>
          <a:ext cx="0" cy="0"/>
          <a:chOff x="0" y="0"/>
          <a:chExt cx="0" cy="0"/>
        </a:xfrm>
      </p:grpSpPr>
      <p:sp>
        <p:nvSpPr>
          <p:cNvPr id="7" name="Title 1"/>
          <p:cNvSpPr>
            <a:spLocks noGrp="1"/>
          </p:cNvSpPr>
          <p:nvPr>
            <p:ph type="ctrTitle" hasCustomPrompt="1"/>
          </p:nvPr>
        </p:nvSpPr>
        <p:spPr>
          <a:xfrm>
            <a:off x="685800" y="728663"/>
            <a:ext cx="7772400" cy="657225"/>
          </a:xfrm>
          <a:prstGeom prst="rect">
            <a:avLst/>
          </a:prstGeom>
        </p:spPr>
        <p:txBody>
          <a:bodyPr anchor="b"/>
          <a:lstStyle>
            <a:lvl1pPr algn="l">
              <a:defRPr sz="4000" b="1">
                <a:solidFill>
                  <a:schemeClr val="bg1"/>
                </a:solidFill>
              </a:defRPr>
            </a:lvl1pPr>
          </a:lstStyle>
          <a:p>
            <a:r>
              <a:rPr lang="en-US" dirty="0"/>
              <a:t>This is the headline</a:t>
            </a:r>
          </a:p>
        </p:txBody>
      </p:sp>
    </p:spTree>
    <p:extLst>
      <p:ext uri="{BB962C8B-B14F-4D97-AF65-F5344CB8AC3E}">
        <p14:creationId xmlns:p14="http://schemas.microsoft.com/office/powerpoint/2010/main" val="26155079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8"/>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08/03/2022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 id="2147483789" r:id="rId12"/>
    <p:sldLayoutId id="2147483790" r:id="rId13"/>
    <p:sldLayoutId id="2147483791" r:id="rId14"/>
    <p:sldLayoutId id="2147483792" r:id="rId15"/>
    <p:sldLayoutId id="2147483793" r:id="rId16"/>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13.xml"/><Relationship Id="rId4" Type="http://schemas.openxmlformats.org/officeDocument/2006/relationships/image" Target="../media/image10.png"/></Relationships>
</file>

<file path=ppt/slides/_rels/slide8.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13.xml"/><Relationship Id="rId5" Type="http://schemas.openxmlformats.org/officeDocument/2006/relationships/image" Target="../media/image15.png"/><Relationship Id="rId4" Type="http://schemas.openxmlformats.org/officeDocument/2006/relationships/image" Target="../media/image14.png"/></Relationships>
</file>

<file path=ppt/slides/_rels/slide1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15.xml"/></Relationships>
</file>

<file path=ppt/slides/_rels/slide1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6.xml"/><Relationship Id="rId1" Type="http://schemas.openxmlformats.org/officeDocument/2006/relationships/slideLayout" Target="../slideLayouts/slideLayout15.xml"/></Relationships>
</file>

<file path=ppt/slides/_rels/slide1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7.xml"/><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14.xml"/><Relationship Id="rId1" Type="http://schemas.openxmlformats.org/officeDocument/2006/relationships/video" Target="https://www.youtube.com/embed/LSHWzOXJDSs" TargetMode="External"/><Relationship Id="rId4" Type="http://schemas.openxmlformats.org/officeDocument/2006/relationships/image" Target="../media/image20.jpeg"/></Relationships>
</file>

<file path=ppt/slides/_rels/slide1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15.xml"/></Relationships>
</file>

<file path=ppt/slides/_rels/slide20.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hyperlink" Target="https://www.youtube.com/watch?v=H6LEcM0E0io" TargetMode="External"/><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9.xml"/><Relationship Id="rId1" Type="http://schemas.openxmlformats.org/officeDocument/2006/relationships/slideLayout" Target="../slideLayouts/slideLayout15.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0.xml"/><Relationship Id="rId1" Type="http://schemas.openxmlformats.org/officeDocument/2006/relationships/slideLayout" Target="../slideLayouts/slideLayout1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16.xml"/><Relationship Id="rId1" Type="http://schemas.openxmlformats.org/officeDocument/2006/relationships/video" Target="https://www.youtube.com/embed/8ahF8evemBA" TargetMode="External"/><Relationship Id="rId4" Type="http://schemas.openxmlformats.org/officeDocument/2006/relationships/image" Target="../media/image24.jpeg"/></Relationships>
</file>

<file path=ppt/slides/_rels/slide2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16.xml"/><Relationship Id="rId1" Type="http://schemas.openxmlformats.org/officeDocument/2006/relationships/video" Target="https://www.youtube.com/embed/wQLHwSphu-M" TargetMode="External"/><Relationship Id="rId4" Type="http://schemas.openxmlformats.org/officeDocument/2006/relationships/image" Target="../media/image26.png"/></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4.xml"/></Relationships>
</file>

<file path=ppt/slides/_rels/slide28.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16.xml"/><Relationship Id="rId1" Type="http://schemas.openxmlformats.org/officeDocument/2006/relationships/video" Target="https://www.youtube.com/embed/YAHgBAjcBbg" TargetMode="External"/><Relationship Id="rId4" Type="http://schemas.openxmlformats.org/officeDocument/2006/relationships/image" Target="../media/image26.png"/></Relationships>
</file>

<file path=ppt/slides/_rels/slide29.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14.xml"/></Relationships>
</file>

<file path=ppt/slides/_rels/slide30.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16.xml"/><Relationship Id="rId1" Type="http://schemas.openxmlformats.org/officeDocument/2006/relationships/video" Target="https://www.youtube.com/embed/WBob67xwuGk" TargetMode="External"/><Relationship Id="rId4" Type="http://schemas.openxmlformats.org/officeDocument/2006/relationships/image" Target="../media/image26.png"/></Relationships>
</file>

<file path=ppt/slides/_rels/slide31.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8.xml"/><Relationship Id="rId1" Type="http://schemas.openxmlformats.org/officeDocument/2006/relationships/slideLayout" Target="../slideLayouts/slideLayout15.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32.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9.xml"/><Relationship Id="rId1" Type="http://schemas.openxmlformats.org/officeDocument/2006/relationships/slideLayout" Target="../slideLayouts/slideLayout15.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4.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4.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4.xml"/></Relationships>
</file>

<file path=ppt/slides/_rels/slide36.xml.rels><?xml version="1.0" encoding="UTF-8" standalone="yes"?>
<Relationships xmlns="http://schemas.openxmlformats.org/package/2006/relationships"><Relationship Id="rId3" Type="http://schemas.openxmlformats.org/officeDocument/2006/relationships/notesSlide" Target="../notesSlides/notesSlide23.xml"/><Relationship Id="rId2" Type="http://schemas.openxmlformats.org/officeDocument/2006/relationships/slideLayout" Target="../slideLayouts/slideLayout16.xml"/><Relationship Id="rId1" Type="http://schemas.openxmlformats.org/officeDocument/2006/relationships/video" Target="https://www.youtube.com/embed/guclKsL-JbY" TargetMode="External"/><Relationship Id="rId4" Type="http://schemas.openxmlformats.org/officeDocument/2006/relationships/image" Target="../media/image26.png"/></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8.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ABB85C-E184-3D49-8024-7AAB4E247977}"/>
              </a:ext>
            </a:extLst>
          </p:cNvPr>
          <p:cNvSpPr>
            <a:spLocks noGrp="1"/>
          </p:cNvSpPr>
          <p:nvPr>
            <p:ph type="title"/>
          </p:nvPr>
        </p:nvSpPr>
        <p:spPr/>
        <p:txBody>
          <a:bodyPr/>
          <a:lstStyle/>
          <a:p>
            <a:endParaRPr lang="en-US"/>
          </a:p>
        </p:txBody>
      </p:sp>
      <p:sp>
        <p:nvSpPr>
          <p:cNvPr id="4" name="Date Placeholder 3">
            <a:extLst>
              <a:ext uri="{FF2B5EF4-FFF2-40B4-BE49-F238E27FC236}">
                <a16:creationId xmlns:a16="http://schemas.microsoft.com/office/drawing/2014/main" id="{A9A5F0D1-F081-8447-8E28-437826BD1AAD}"/>
              </a:ext>
            </a:extLst>
          </p:cNvPr>
          <p:cNvSpPr>
            <a:spLocks noGrp="1"/>
          </p:cNvSpPr>
          <p:nvPr>
            <p:ph type="dt" sz="half" idx="10"/>
          </p:nvPr>
        </p:nvSpPr>
        <p:spPr/>
        <p:txBody>
          <a:bodyPr/>
          <a:lstStyle/>
          <a:p>
            <a:pPr>
              <a:defRPr/>
            </a:pPr>
            <a:fld id="{2303D31F-598B-47EE-BA37-93F097A3D676}" type="datetime1">
              <a:rPr lang="en-GB" altLang="en-US" smtClean="0"/>
              <a:pPr>
                <a:defRPr/>
              </a:pPr>
              <a:t>08/03/2022</a:t>
            </a:fld>
            <a:endParaRPr lang="en-GB" altLang="en-US"/>
          </a:p>
        </p:txBody>
      </p:sp>
      <p:sp>
        <p:nvSpPr>
          <p:cNvPr id="5" name="Slide Number Placeholder 4">
            <a:extLst>
              <a:ext uri="{FF2B5EF4-FFF2-40B4-BE49-F238E27FC236}">
                <a16:creationId xmlns:a16="http://schemas.microsoft.com/office/drawing/2014/main" id="{551EEDE7-30E2-E847-AB48-CB573F1575ED}"/>
              </a:ext>
            </a:extLst>
          </p:cNvPr>
          <p:cNvSpPr>
            <a:spLocks noGrp="1"/>
          </p:cNvSpPr>
          <p:nvPr>
            <p:ph type="sldNum" sz="quarter" idx="12"/>
          </p:nvPr>
        </p:nvSpPr>
        <p:spPr/>
        <p:txBody>
          <a:bodyPr/>
          <a:lstStyle/>
          <a:p>
            <a:pPr>
              <a:defRPr/>
            </a:pPr>
            <a:fld id="{6550E941-99E4-4403-A917-B30FF69A9617}" type="slidenum">
              <a:rPr lang="en-GB" altLang="en-US" smtClean="0"/>
              <a:pPr>
                <a:defRPr/>
              </a:pPr>
              <a:t>1</a:t>
            </a:fld>
            <a:endParaRPr lang="en-GB" altLang="en-US"/>
          </a:p>
        </p:txBody>
      </p:sp>
      <p:pic>
        <p:nvPicPr>
          <p:cNvPr id="6" name="Content Placeholder 5">
            <a:extLst>
              <a:ext uri="{FF2B5EF4-FFF2-40B4-BE49-F238E27FC236}">
                <a16:creationId xmlns:a16="http://schemas.microsoft.com/office/drawing/2014/main" id="{E2E89C18-E863-B44B-89F3-426DEE7AE5E2}"/>
              </a:ext>
            </a:extLst>
          </p:cNvPr>
          <p:cNvPicPr>
            <a:picLocks noGrp="1"/>
          </p:cNvPicPr>
          <p:nvPr>
            <p:ph idx="1"/>
          </p:nvPr>
        </p:nvPicPr>
        <p:blipFill rotWithShape="1">
          <a:blip r:embed="rId2"/>
          <a:srcRect b="18262"/>
          <a:stretch/>
        </p:blipFill>
        <p:spPr bwMode="auto">
          <a:xfrm>
            <a:off x="0" y="0"/>
            <a:ext cx="9143999" cy="5733256"/>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40586177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509981-45C1-4C17-A16D-1574773514CE}"/>
              </a:ext>
            </a:extLst>
          </p:cNvPr>
          <p:cNvSpPr>
            <a:spLocks noGrp="1"/>
          </p:cNvSpPr>
          <p:nvPr>
            <p:ph type="ctrTitle"/>
          </p:nvPr>
        </p:nvSpPr>
        <p:spPr>
          <a:xfrm>
            <a:off x="685800" y="85381"/>
            <a:ext cx="7772400" cy="657225"/>
          </a:xfrm>
        </p:spPr>
        <p:txBody>
          <a:bodyPr/>
          <a:lstStyle/>
          <a:p>
            <a:r>
              <a:rPr lang="en-GB" dirty="0"/>
              <a:t>Subjects for today…</a:t>
            </a:r>
          </a:p>
        </p:txBody>
      </p:sp>
      <p:sp>
        <p:nvSpPr>
          <p:cNvPr id="3" name="Content Placeholder 2">
            <a:extLst>
              <a:ext uri="{FF2B5EF4-FFF2-40B4-BE49-F238E27FC236}">
                <a16:creationId xmlns:a16="http://schemas.microsoft.com/office/drawing/2014/main" id="{EFBD1784-79F5-4D93-99D6-54580B43C860}"/>
              </a:ext>
            </a:extLst>
          </p:cNvPr>
          <p:cNvSpPr>
            <a:spLocks noGrp="1"/>
          </p:cNvSpPr>
          <p:nvPr>
            <p:ph type="body" sz="quarter" idx="10"/>
          </p:nvPr>
        </p:nvSpPr>
        <p:spPr>
          <a:xfrm>
            <a:off x="87833" y="980728"/>
            <a:ext cx="8887495" cy="3596723"/>
          </a:xfrm>
        </p:spPr>
        <p:txBody>
          <a:bodyPr/>
          <a:lstStyle/>
          <a:p>
            <a:pPr marL="342900" indent="-342900">
              <a:buFont typeface="Arial" panose="020B0604020202020204" pitchFamily="34" charset="0"/>
              <a:buChar char="•"/>
            </a:pPr>
            <a:r>
              <a:rPr lang="en-GB" sz="2400" dirty="0"/>
              <a:t>Equality vs Equity </a:t>
            </a:r>
          </a:p>
          <a:p>
            <a:pPr marL="342900" indent="-342900">
              <a:buFont typeface="Arial" panose="020B0604020202020204" pitchFamily="34" charset="0"/>
              <a:buChar char="•"/>
            </a:pPr>
            <a:r>
              <a:rPr lang="en-GB" sz="2400" dirty="0"/>
              <a:t>Aptitude Vs Ability</a:t>
            </a:r>
          </a:p>
          <a:p>
            <a:pPr marL="342900" indent="-342900">
              <a:buFont typeface="Arial" panose="020B0604020202020204" pitchFamily="34" charset="0"/>
              <a:buChar char="•"/>
            </a:pPr>
            <a:r>
              <a:rPr lang="en-GB" sz="2400" dirty="0"/>
              <a:t>Emotional Intelligence</a:t>
            </a:r>
          </a:p>
          <a:p>
            <a:r>
              <a:rPr lang="en-GB" sz="2400" dirty="0"/>
              <a:t>How we learn</a:t>
            </a:r>
          </a:p>
          <a:p>
            <a:pPr lvl="1"/>
            <a:r>
              <a:rPr lang="en-GB" sz="2400" dirty="0"/>
              <a:t>Unconsciously</a:t>
            </a:r>
          </a:p>
          <a:p>
            <a:pPr lvl="1"/>
            <a:r>
              <a:rPr lang="en-GB" sz="2400" dirty="0"/>
              <a:t>Consciously</a:t>
            </a:r>
          </a:p>
          <a:p>
            <a:pPr lvl="1"/>
            <a:r>
              <a:rPr lang="en-GB" sz="2400" dirty="0"/>
              <a:t>What factors affect this</a:t>
            </a:r>
          </a:p>
          <a:p>
            <a:r>
              <a:rPr lang="en-GB" sz="2400" dirty="0"/>
              <a:t>Which approaches to learning may work best for us</a:t>
            </a:r>
          </a:p>
          <a:p>
            <a:r>
              <a:rPr lang="en-GB" sz="2400" dirty="0"/>
              <a:t>Why learning is challenge for organisations</a:t>
            </a:r>
          </a:p>
          <a:p>
            <a:r>
              <a:rPr lang="en-GB" sz="2400" dirty="0"/>
              <a:t>How we can help others to learn</a:t>
            </a:r>
          </a:p>
        </p:txBody>
      </p:sp>
      <p:pic>
        <p:nvPicPr>
          <p:cNvPr id="6" name="Content Placeholder 5">
            <a:extLst>
              <a:ext uri="{FF2B5EF4-FFF2-40B4-BE49-F238E27FC236}">
                <a16:creationId xmlns:a16="http://schemas.microsoft.com/office/drawing/2014/main" id="{3ACE1EAE-AFEC-42CC-8A44-04DAFA6BA204}"/>
              </a:ext>
            </a:extLst>
          </p:cNvPr>
          <p:cNvPicPr>
            <a:picLocks noGrp="1" noChangeAspect="1"/>
          </p:cNvPicPr>
          <p:nvPr>
            <p:ph sz="quarter" idx="4294967295"/>
          </p:nvPr>
        </p:nvPicPr>
        <p:blipFill>
          <a:blip r:embed="rId2"/>
          <a:stretch>
            <a:fillRect/>
          </a:stretch>
        </p:blipFill>
        <p:spPr>
          <a:xfrm>
            <a:off x="5724128" y="908720"/>
            <a:ext cx="3251200" cy="3251200"/>
          </a:xfrm>
          <a:prstGeom prst="rect">
            <a:avLst/>
          </a:prstGeom>
        </p:spPr>
      </p:pic>
    </p:spTree>
    <p:extLst>
      <p:ext uri="{BB962C8B-B14F-4D97-AF65-F5344CB8AC3E}">
        <p14:creationId xmlns:p14="http://schemas.microsoft.com/office/powerpoint/2010/main" val="8498336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Image result for equality and law"/>
          <p:cNvPicPr>
            <a:picLocks noChangeAspect="1" noChangeArrowheads="1"/>
          </p:cNvPicPr>
          <p:nvPr/>
        </p:nvPicPr>
        <p:blipFill>
          <a:blip r:embed="rId3">
            <a:duotone>
              <a:schemeClr val="bg2">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295248" y="188640"/>
            <a:ext cx="8525224" cy="494307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24467EE9-28AF-4E96-BB69-9D972EFEEF01}"/>
              </a:ext>
            </a:extLst>
          </p:cNvPr>
          <p:cNvSpPr>
            <a:spLocks noGrp="1"/>
          </p:cNvSpPr>
          <p:nvPr>
            <p:ph type="ctrTitle"/>
          </p:nvPr>
        </p:nvSpPr>
        <p:spPr/>
        <p:txBody>
          <a:bodyPr/>
          <a:lstStyle/>
          <a:p>
            <a:pPr algn="ctr"/>
            <a:r>
              <a:rPr lang="en-GB" sz="2800" dirty="0"/>
              <a:t>Equality vs Equity</a:t>
            </a:r>
          </a:p>
        </p:txBody>
      </p:sp>
      <p:sp>
        <p:nvSpPr>
          <p:cNvPr id="3" name="TextBox 2"/>
          <p:cNvSpPr txBox="1"/>
          <p:nvPr/>
        </p:nvSpPr>
        <p:spPr>
          <a:xfrm>
            <a:off x="577215" y="1987899"/>
            <a:ext cx="7989570" cy="2677656"/>
          </a:xfrm>
          <a:prstGeom prst="rect">
            <a:avLst/>
          </a:prstGeom>
          <a:noFill/>
        </p:spPr>
        <p:txBody>
          <a:bodyPr wrap="square" rtlCol="0">
            <a:spAutoFit/>
          </a:bodyPr>
          <a:lstStyle/>
          <a:p>
            <a:r>
              <a:rPr lang="en-GB" sz="2800" dirty="0"/>
              <a:t>Equal treatment is fine if everyone starts at the same level and has the same needs</a:t>
            </a:r>
          </a:p>
          <a:p>
            <a:r>
              <a:rPr lang="en-GB" sz="2800" dirty="0"/>
              <a:t>With equity, people have equal access to opportunities. It sets up an advantageous environment for both the employees and the employer.</a:t>
            </a:r>
          </a:p>
        </p:txBody>
      </p:sp>
      <p:sp>
        <p:nvSpPr>
          <p:cNvPr id="5" name="TextBox 4"/>
          <p:cNvSpPr txBox="1"/>
          <p:nvPr/>
        </p:nvSpPr>
        <p:spPr>
          <a:xfrm>
            <a:off x="1143000" y="4870101"/>
            <a:ext cx="7532370" cy="523220"/>
          </a:xfrm>
          <a:prstGeom prst="rect">
            <a:avLst/>
          </a:prstGeom>
          <a:noFill/>
        </p:spPr>
        <p:txBody>
          <a:bodyPr wrap="square" rtlCol="0">
            <a:spAutoFit/>
          </a:bodyPr>
          <a:lstStyle/>
          <a:p>
            <a:r>
              <a:rPr lang="en-GB" sz="2800" dirty="0"/>
              <a:t>Are there laws ensuring equality and equity?</a:t>
            </a:r>
          </a:p>
        </p:txBody>
      </p:sp>
    </p:spTree>
    <p:extLst>
      <p:ext uri="{BB962C8B-B14F-4D97-AF65-F5344CB8AC3E}">
        <p14:creationId xmlns:p14="http://schemas.microsoft.com/office/powerpoint/2010/main" val="28970965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467EE9-28AF-4E96-BB69-9D972EFEEF01}"/>
              </a:ext>
            </a:extLst>
          </p:cNvPr>
          <p:cNvSpPr>
            <a:spLocks noGrp="1"/>
          </p:cNvSpPr>
          <p:nvPr>
            <p:ph type="ctrTitle"/>
          </p:nvPr>
        </p:nvSpPr>
        <p:spPr>
          <a:xfrm>
            <a:off x="181744" y="99754"/>
            <a:ext cx="8780512" cy="657225"/>
          </a:xfrm>
        </p:spPr>
        <p:txBody>
          <a:bodyPr/>
          <a:lstStyle/>
          <a:p>
            <a:r>
              <a:rPr lang="en-GB" sz="3600" dirty="0"/>
              <a:t>Are we all the same? : Equity vs Equality</a:t>
            </a:r>
          </a:p>
        </p:txBody>
      </p:sp>
      <p:pic>
        <p:nvPicPr>
          <p:cNvPr id="6146" name="Picture 2" descr="mage result for equity vs equality&quot;"/>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44378" y="756979"/>
            <a:ext cx="8055244" cy="48790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161754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Image result for equality and law"/>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9552" y="116632"/>
            <a:ext cx="7992888" cy="55012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357314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Image result for aptitude vs ability"/>
          <p:cNvPicPr>
            <a:picLocks noChangeAspect="1" noChangeArrowheads="1"/>
          </p:cNvPicPr>
          <p:nvPr/>
        </p:nvPicPr>
        <p:blipFill>
          <a:blip r:embed="rId3">
            <a:duotone>
              <a:schemeClr val="bg2">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139476" y="116631"/>
            <a:ext cx="8865046" cy="5470769"/>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B8FA203D-922D-4365-99FF-8648059BB5D4}"/>
              </a:ext>
            </a:extLst>
          </p:cNvPr>
          <p:cNvSpPr>
            <a:spLocks noGrp="1"/>
          </p:cNvSpPr>
          <p:nvPr>
            <p:ph type="ctrTitle"/>
          </p:nvPr>
        </p:nvSpPr>
        <p:spPr>
          <a:xfrm>
            <a:off x="256108" y="396430"/>
            <a:ext cx="7772400" cy="657225"/>
          </a:xfrm>
        </p:spPr>
        <p:txBody>
          <a:bodyPr anchor="ctr"/>
          <a:lstStyle/>
          <a:p>
            <a:r>
              <a:rPr lang="en-GB" dirty="0">
                <a:solidFill>
                  <a:schemeClr val="tx1"/>
                </a:solidFill>
              </a:rPr>
              <a:t>Aptitude and Ability</a:t>
            </a:r>
          </a:p>
        </p:txBody>
      </p:sp>
      <p:sp>
        <p:nvSpPr>
          <p:cNvPr id="3" name="Content Placeholder 2">
            <a:extLst>
              <a:ext uri="{FF2B5EF4-FFF2-40B4-BE49-F238E27FC236}">
                <a16:creationId xmlns:a16="http://schemas.microsoft.com/office/drawing/2014/main" id="{52E3CE5D-FCF7-44DF-A7F5-ACC4A69E24BD}"/>
              </a:ext>
            </a:extLst>
          </p:cNvPr>
          <p:cNvSpPr>
            <a:spLocks noGrp="1"/>
          </p:cNvSpPr>
          <p:nvPr>
            <p:ph type="body" sz="quarter" idx="10"/>
          </p:nvPr>
        </p:nvSpPr>
        <p:spPr>
          <a:xfrm>
            <a:off x="248642" y="1990678"/>
            <a:ext cx="8646715" cy="3596723"/>
          </a:xfrm>
        </p:spPr>
        <p:txBody>
          <a:bodyPr/>
          <a:lstStyle/>
          <a:p>
            <a:pPr marL="342900" indent="-342900">
              <a:buFont typeface="Arial" panose="020B0604020202020204" pitchFamily="34" charset="0"/>
              <a:buChar char="•"/>
            </a:pPr>
            <a:r>
              <a:rPr lang="en-GB" sz="2800" dirty="0">
                <a:solidFill>
                  <a:schemeClr val="tx1"/>
                </a:solidFill>
              </a:rPr>
              <a:t>Aptitude is the potential to do something. Aptitude is an ability – it is the ability to learn</a:t>
            </a:r>
          </a:p>
          <a:p>
            <a:pPr marL="342900" indent="-342900">
              <a:buFont typeface="Arial" panose="020B0604020202020204" pitchFamily="34" charset="0"/>
              <a:buChar char="•"/>
            </a:pPr>
            <a:r>
              <a:rPr lang="en-GB" sz="2800" dirty="0">
                <a:solidFill>
                  <a:schemeClr val="tx1"/>
                </a:solidFill>
              </a:rPr>
              <a:t>Ability is the level of skill or competence that we have reached</a:t>
            </a:r>
          </a:p>
          <a:p>
            <a:r>
              <a:rPr lang="en-GB" sz="2800" dirty="0">
                <a:solidFill>
                  <a:schemeClr val="tx1"/>
                </a:solidFill>
              </a:rPr>
              <a:t>It is important to distinguish between the two</a:t>
            </a:r>
          </a:p>
          <a:p>
            <a:r>
              <a:rPr lang="en-GB" sz="2800" dirty="0">
                <a:solidFill>
                  <a:schemeClr val="tx1"/>
                </a:solidFill>
              </a:rPr>
              <a:t>Assessments generally measure ability, as potential is very hard to identify</a:t>
            </a:r>
          </a:p>
        </p:txBody>
      </p:sp>
    </p:spTree>
    <p:extLst>
      <p:ext uri="{BB962C8B-B14F-4D97-AF65-F5344CB8AC3E}">
        <p14:creationId xmlns:p14="http://schemas.microsoft.com/office/powerpoint/2010/main" val="13828083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E39BBD-9F72-4C8F-AAC1-87BF72FAFF47}"/>
              </a:ext>
            </a:extLst>
          </p:cNvPr>
          <p:cNvSpPr>
            <a:spLocks noGrp="1"/>
          </p:cNvSpPr>
          <p:nvPr>
            <p:ph type="ctrTitle"/>
          </p:nvPr>
        </p:nvSpPr>
        <p:spPr/>
        <p:txBody>
          <a:bodyPr/>
          <a:lstStyle/>
          <a:p>
            <a:r>
              <a:rPr lang="en-GB" dirty="0"/>
              <a:t>Emotional Intelligence (recap)</a:t>
            </a:r>
          </a:p>
        </p:txBody>
      </p:sp>
      <p:sp>
        <p:nvSpPr>
          <p:cNvPr id="4" name="Content Placeholder 3">
            <a:extLst>
              <a:ext uri="{FF2B5EF4-FFF2-40B4-BE49-F238E27FC236}">
                <a16:creationId xmlns:a16="http://schemas.microsoft.com/office/drawing/2014/main" id="{8B6EF20F-3B5F-4751-8969-4015EAE41042}"/>
              </a:ext>
            </a:extLst>
          </p:cNvPr>
          <p:cNvSpPr>
            <a:spLocks noGrp="1"/>
          </p:cNvSpPr>
          <p:nvPr>
            <p:ph type="body" sz="quarter" idx="10"/>
          </p:nvPr>
        </p:nvSpPr>
        <p:spPr>
          <a:xfrm>
            <a:off x="467544" y="548681"/>
            <a:ext cx="8280920" cy="4452296"/>
          </a:xfrm>
        </p:spPr>
        <p:txBody>
          <a:bodyPr/>
          <a:lstStyle/>
          <a:p>
            <a:r>
              <a:rPr lang="en-GB" sz="2800" dirty="0">
                <a:solidFill>
                  <a:schemeClr val="tx1"/>
                </a:solidFill>
              </a:rPr>
              <a:t>Interpersonal and intrapersonal ability has been identified as a key area for development in business</a:t>
            </a:r>
          </a:p>
          <a:p>
            <a:r>
              <a:rPr lang="en-GB" sz="2800" dirty="0">
                <a:solidFill>
                  <a:schemeClr val="tx1"/>
                </a:solidFill>
              </a:rPr>
              <a:t>These are generally combined as emotional intelligence</a:t>
            </a:r>
          </a:p>
          <a:p>
            <a:r>
              <a:rPr lang="en-GB" sz="2800" dirty="0">
                <a:solidFill>
                  <a:schemeClr val="tx1"/>
                </a:solidFill>
              </a:rPr>
              <a:t>Emotional intelligence is made up of five parts:</a:t>
            </a:r>
          </a:p>
          <a:p>
            <a:pPr marL="800100" lvl="1" indent="-342900">
              <a:buFont typeface="Arial" panose="020B0604020202020204" pitchFamily="34" charset="0"/>
              <a:buChar char="•"/>
            </a:pPr>
            <a:r>
              <a:rPr lang="en-GB" sz="2800" dirty="0"/>
              <a:t>Self-awareness</a:t>
            </a:r>
          </a:p>
          <a:p>
            <a:pPr marL="800100" lvl="1" indent="-342900">
              <a:buFont typeface="Arial" panose="020B0604020202020204" pitchFamily="34" charset="0"/>
              <a:buChar char="•"/>
            </a:pPr>
            <a:r>
              <a:rPr lang="en-GB" sz="2800" dirty="0"/>
              <a:t>Self-regulation</a:t>
            </a:r>
          </a:p>
          <a:p>
            <a:pPr marL="800100" lvl="1" indent="-342900">
              <a:buFont typeface="Arial" panose="020B0604020202020204" pitchFamily="34" charset="0"/>
              <a:buChar char="•"/>
            </a:pPr>
            <a:r>
              <a:rPr lang="en-GB" sz="2800" dirty="0"/>
              <a:t>Empathy</a:t>
            </a:r>
          </a:p>
          <a:p>
            <a:pPr marL="800100" lvl="1" indent="-342900">
              <a:buFont typeface="Arial" panose="020B0604020202020204" pitchFamily="34" charset="0"/>
              <a:buChar char="•"/>
            </a:pPr>
            <a:r>
              <a:rPr lang="en-GB" sz="2800" dirty="0"/>
              <a:t>Social skill</a:t>
            </a:r>
          </a:p>
          <a:p>
            <a:pPr marL="800100" lvl="1" indent="-342900">
              <a:buFont typeface="Arial" panose="020B0604020202020204" pitchFamily="34" charset="0"/>
              <a:buChar char="•"/>
            </a:pPr>
            <a:r>
              <a:rPr lang="en-GB" sz="2800" dirty="0"/>
              <a:t>Motivation</a:t>
            </a:r>
            <a:endParaRPr lang="en-GB" sz="2400" dirty="0"/>
          </a:p>
        </p:txBody>
      </p:sp>
      <p:pic>
        <p:nvPicPr>
          <p:cNvPr id="7" name="Picture 6">
            <a:extLst>
              <a:ext uri="{FF2B5EF4-FFF2-40B4-BE49-F238E27FC236}">
                <a16:creationId xmlns:a16="http://schemas.microsoft.com/office/drawing/2014/main" id="{4CCF11D8-7E80-487A-8EF4-24C177CF0CB0}"/>
              </a:ext>
            </a:extLst>
          </p:cNvPr>
          <p:cNvPicPr>
            <a:picLocks noChangeAspect="1"/>
          </p:cNvPicPr>
          <p:nvPr/>
        </p:nvPicPr>
        <p:blipFill>
          <a:blip r:embed="rId3"/>
          <a:stretch>
            <a:fillRect/>
          </a:stretch>
        </p:blipFill>
        <p:spPr>
          <a:xfrm>
            <a:off x="6311353" y="2536317"/>
            <a:ext cx="2146847" cy="2146847"/>
          </a:xfrm>
          <a:prstGeom prst="rect">
            <a:avLst/>
          </a:prstGeom>
        </p:spPr>
      </p:pic>
      <p:pic>
        <p:nvPicPr>
          <p:cNvPr id="5" name="Picture 4">
            <a:extLst>
              <a:ext uri="{FF2B5EF4-FFF2-40B4-BE49-F238E27FC236}">
                <a16:creationId xmlns:a16="http://schemas.microsoft.com/office/drawing/2014/main" id="{BF9718AE-5C62-4835-B53D-5F2DB29061E6}"/>
              </a:ext>
            </a:extLst>
          </p:cNvPr>
          <p:cNvPicPr>
            <a:picLocks noChangeAspect="1"/>
          </p:cNvPicPr>
          <p:nvPr/>
        </p:nvPicPr>
        <p:blipFill>
          <a:blip r:embed="rId4"/>
          <a:stretch>
            <a:fillRect/>
          </a:stretch>
        </p:blipFill>
        <p:spPr>
          <a:xfrm>
            <a:off x="4149562" y="3212976"/>
            <a:ext cx="2146847" cy="2146847"/>
          </a:xfrm>
          <a:prstGeom prst="rect">
            <a:avLst/>
          </a:prstGeom>
        </p:spPr>
      </p:pic>
    </p:spTree>
    <p:extLst>
      <p:ext uri="{BB962C8B-B14F-4D97-AF65-F5344CB8AC3E}">
        <p14:creationId xmlns:p14="http://schemas.microsoft.com/office/powerpoint/2010/main" val="29590507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00" name="Picture 4" descr="Image result for discuss"/>
          <p:cNvPicPr>
            <a:picLocks noChangeAspect="1" noChangeArrowheads="1"/>
          </p:cNvPicPr>
          <p:nvPr/>
        </p:nvPicPr>
        <p:blipFill rotWithShape="1">
          <a:blip r:embed="rId2">
            <a:extLst>
              <a:ext uri="{28A0092B-C50C-407E-A947-70E740481C1C}">
                <a14:useLocalDpi xmlns:a14="http://schemas.microsoft.com/office/drawing/2010/main" val="0"/>
              </a:ext>
            </a:extLst>
          </a:blip>
          <a:srcRect b="7732"/>
          <a:stretch/>
        </p:blipFill>
        <p:spPr bwMode="auto">
          <a:xfrm>
            <a:off x="107504" y="1143326"/>
            <a:ext cx="8861554" cy="4402562"/>
          </a:xfrm>
          <a:prstGeom prst="rect">
            <a:avLst/>
          </a:prstGeom>
          <a:noFill/>
          <a:extLst>
            <a:ext uri="{909E8E84-426E-40DD-AFC4-6F175D3DCCD1}">
              <a14:hiddenFill xmlns:a14="http://schemas.microsoft.com/office/drawing/2010/main">
                <a:solidFill>
                  <a:srgbClr val="FFFFFF"/>
                </a:solidFill>
              </a14:hiddenFill>
            </a:ext>
          </a:extLst>
        </p:spPr>
      </p:pic>
      <p:sp>
        <p:nvSpPr>
          <p:cNvPr id="3" name="Title 2"/>
          <p:cNvSpPr>
            <a:spLocks noGrp="1"/>
          </p:cNvSpPr>
          <p:nvPr>
            <p:ph type="ctrTitle"/>
          </p:nvPr>
        </p:nvSpPr>
        <p:spPr>
          <a:xfrm>
            <a:off x="410002" y="322582"/>
            <a:ext cx="8410470" cy="657225"/>
          </a:xfrm>
        </p:spPr>
        <p:txBody>
          <a:bodyPr/>
          <a:lstStyle/>
          <a:p>
            <a:br>
              <a:rPr lang="en-GB" dirty="0"/>
            </a:br>
            <a:br>
              <a:rPr lang="en-GB" dirty="0"/>
            </a:br>
            <a:br>
              <a:rPr lang="en-GB" dirty="0"/>
            </a:br>
            <a:br>
              <a:rPr lang="en-GB" dirty="0"/>
            </a:br>
            <a:br>
              <a:rPr lang="en-GB" dirty="0"/>
            </a:br>
            <a:r>
              <a:rPr lang="en-GB" sz="3600" dirty="0"/>
              <a:t>Is Emotional Intelligence Important?</a:t>
            </a:r>
            <a:endParaRPr lang="en-GB" dirty="0"/>
          </a:p>
        </p:txBody>
      </p:sp>
      <p:sp>
        <p:nvSpPr>
          <p:cNvPr id="8" name="TextBox 7"/>
          <p:cNvSpPr txBox="1"/>
          <p:nvPr/>
        </p:nvSpPr>
        <p:spPr>
          <a:xfrm>
            <a:off x="174942" y="1312112"/>
            <a:ext cx="3611880" cy="1569660"/>
          </a:xfrm>
          <a:prstGeom prst="rect">
            <a:avLst/>
          </a:prstGeom>
          <a:noFill/>
        </p:spPr>
        <p:txBody>
          <a:bodyPr wrap="square" rtlCol="0">
            <a:spAutoFit/>
          </a:bodyPr>
          <a:lstStyle/>
          <a:p>
            <a:r>
              <a:rPr lang="en-GB" sz="3200" dirty="0"/>
              <a:t>For university?</a:t>
            </a:r>
          </a:p>
          <a:p>
            <a:r>
              <a:rPr lang="en-GB" sz="3200" dirty="0"/>
              <a:t>For work?</a:t>
            </a:r>
          </a:p>
          <a:p>
            <a:r>
              <a:rPr lang="en-GB" sz="3200" dirty="0"/>
              <a:t>In life?</a:t>
            </a:r>
          </a:p>
        </p:txBody>
      </p:sp>
    </p:spTree>
    <p:extLst>
      <p:ext uri="{BB962C8B-B14F-4D97-AF65-F5344CB8AC3E}">
        <p14:creationId xmlns:p14="http://schemas.microsoft.com/office/powerpoint/2010/main" val="27872596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95536" y="44624"/>
            <a:ext cx="7772400" cy="657225"/>
          </a:xfrm>
        </p:spPr>
        <p:txBody>
          <a:bodyPr/>
          <a:lstStyle/>
          <a:p>
            <a:pPr fontAlgn="base"/>
            <a:r>
              <a:rPr lang="en-GB" dirty="0"/>
              <a:t>Emotional Intelligence @ Work</a:t>
            </a:r>
          </a:p>
        </p:txBody>
      </p:sp>
      <p:sp>
        <p:nvSpPr>
          <p:cNvPr id="3" name="Text Placeholder 2"/>
          <p:cNvSpPr>
            <a:spLocks noGrp="1"/>
          </p:cNvSpPr>
          <p:nvPr>
            <p:ph type="body" sz="quarter" idx="10"/>
          </p:nvPr>
        </p:nvSpPr>
        <p:spPr>
          <a:xfrm>
            <a:off x="386627" y="764705"/>
            <a:ext cx="8352928" cy="4896544"/>
          </a:xfrm>
        </p:spPr>
        <p:txBody>
          <a:bodyPr/>
          <a:lstStyle/>
          <a:p>
            <a:pPr fontAlgn="base"/>
            <a:r>
              <a:rPr lang="en-GB" sz="1800" b="1" dirty="0"/>
              <a:t>Give feedback not criticism.</a:t>
            </a:r>
            <a:r>
              <a:rPr lang="en-GB" sz="1800" dirty="0"/>
              <a:t> Challenge behaviour, not people.</a:t>
            </a:r>
          </a:p>
          <a:p>
            <a:pPr fontAlgn="base"/>
            <a:r>
              <a:rPr lang="en-GB" sz="1800" b="1" dirty="0"/>
              <a:t>If criticised, acknowledge appropriate responsibility.</a:t>
            </a:r>
            <a:r>
              <a:rPr lang="en-GB" sz="1800" dirty="0"/>
              <a:t> Then see it as an opportunity to solve a problem.</a:t>
            </a:r>
          </a:p>
          <a:p>
            <a:pPr fontAlgn="base"/>
            <a:r>
              <a:rPr lang="en-GB" sz="1800" b="1" dirty="0"/>
              <a:t>Identify and cultivate key people who would be useful when difficulties occur.</a:t>
            </a:r>
            <a:r>
              <a:rPr lang="en-GB" sz="1800" dirty="0"/>
              <a:t> They will respond more willingly, when you need them.</a:t>
            </a:r>
          </a:p>
          <a:p>
            <a:pPr fontAlgn="base"/>
            <a:r>
              <a:rPr lang="en-GB" sz="1800" b="1" dirty="0"/>
              <a:t>Be available to talk to people.</a:t>
            </a:r>
            <a:r>
              <a:rPr lang="en-GB" sz="1800" dirty="0"/>
              <a:t> This is more important the more senior you become in an organisation. Set achievable targets, e.g. ‘I’ll make two points at the meeting.’ If someone is shouting, don’t shout back. Keep eye contact and say what you want to say calmly. Acknowledge new ideas even if they’re hopeless. Instant dismissal crushes creativity.</a:t>
            </a:r>
          </a:p>
          <a:p>
            <a:pPr fontAlgn="base"/>
            <a:r>
              <a:rPr lang="en-GB" sz="1800" b="1" dirty="0"/>
              <a:t>Take the role of the other person</a:t>
            </a:r>
            <a:r>
              <a:rPr lang="en-GB" sz="1800" dirty="0"/>
              <a:t> – colleague, boss, employee, customer. What do they want to achieve?</a:t>
            </a:r>
          </a:p>
          <a:p>
            <a:pPr fontAlgn="base"/>
            <a:r>
              <a:rPr lang="en-GB" sz="1800" b="1" dirty="0"/>
              <a:t>In times of uncertainty keep everyone informed.</a:t>
            </a:r>
            <a:r>
              <a:rPr lang="en-GB" sz="1800" dirty="0"/>
              <a:t> Lack of knowledge creates distrust and low morale.</a:t>
            </a:r>
          </a:p>
          <a:p>
            <a:pPr fontAlgn="base"/>
            <a:r>
              <a:rPr lang="en-GB" sz="1800" b="1" dirty="0"/>
              <a:t>Listen.</a:t>
            </a:r>
            <a:r>
              <a:rPr lang="en-GB" sz="1800" dirty="0"/>
              <a:t> It’s the best source of information. Check you’re hearing what’s being said accurately.</a:t>
            </a:r>
          </a:p>
          <a:p>
            <a:endParaRPr lang="en-GB" sz="1600" dirty="0"/>
          </a:p>
        </p:txBody>
      </p:sp>
    </p:spTree>
    <p:extLst>
      <p:ext uri="{BB962C8B-B14F-4D97-AF65-F5344CB8AC3E}">
        <p14:creationId xmlns:p14="http://schemas.microsoft.com/office/powerpoint/2010/main" val="42329907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07504" y="332656"/>
            <a:ext cx="8708504" cy="657225"/>
          </a:xfrm>
        </p:spPr>
        <p:txBody>
          <a:bodyPr/>
          <a:lstStyle/>
          <a:p>
            <a:r>
              <a:rPr lang="en-GB" sz="3600" dirty="0"/>
              <a:t>Emotional Intelligence and Leadership</a:t>
            </a:r>
          </a:p>
        </p:txBody>
      </p:sp>
      <p:sp>
        <p:nvSpPr>
          <p:cNvPr id="3" name="Text Placeholder 2"/>
          <p:cNvSpPr>
            <a:spLocks noGrp="1"/>
          </p:cNvSpPr>
          <p:nvPr>
            <p:ph type="body" sz="quarter" idx="10"/>
          </p:nvPr>
        </p:nvSpPr>
        <p:spPr>
          <a:xfrm>
            <a:off x="323528" y="1340768"/>
            <a:ext cx="7772400" cy="3596723"/>
          </a:xfrm>
        </p:spPr>
        <p:txBody>
          <a:bodyPr/>
          <a:lstStyle/>
          <a:p>
            <a:pPr fontAlgn="base"/>
            <a:r>
              <a:rPr lang="en-GB" dirty="0"/>
              <a:t>Leaders lead by example, inspiring, not afraid of difficult stuff, focused and driven (motivation)</a:t>
            </a:r>
          </a:p>
          <a:p>
            <a:pPr fontAlgn="base"/>
            <a:r>
              <a:rPr lang="en-GB" dirty="0"/>
              <a:t>Leaders are confident, honest, direct, consistent (self-awareness)</a:t>
            </a:r>
          </a:p>
          <a:p>
            <a:pPr fontAlgn="base"/>
            <a:r>
              <a:rPr lang="en-GB" dirty="0"/>
              <a:t>Leaders are clear, decisive, straight forward, intuitive (self-regulation)</a:t>
            </a:r>
          </a:p>
          <a:p>
            <a:pPr fontAlgn="base"/>
            <a:r>
              <a:rPr lang="en-GB" dirty="0"/>
              <a:t>Leaders are good communicators, approachable and listen to others (social skills)</a:t>
            </a:r>
          </a:p>
          <a:p>
            <a:pPr fontAlgn="base"/>
            <a:r>
              <a:rPr lang="en-GB" dirty="0"/>
              <a:t>Leaders are empathetic, influential (empathy)</a:t>
            </a:r>
          </a:p>
          <a:p>
            <a:endParaRPr lang="en-GB" dirty="0"/>
          </a:p>
        </p:txBody>
      </p:sp>
    </p:spTree>
    <p:extLst>
      <p:ext uri="{BB962C8B-B14F-4D97-AF65-F5344CB8AC3E}">
        <p14:creationId xmlns:p14="http://schemas.microsoft.com/office/powerpoint/2010/main" val="19838807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95536" y="116632"/>
            <a:ext cx="7772400" cy="657225"/>
          </a:xfrm>
        </p:spPr>
        <p:txBody>
          <a:bodyPr/>
          <a:lstStyle/>
          <a:p>
            <a:pPr fontAlgn="base"/>
            <a:r>
              <a:rPr lang="en-GB" dirty="0"/>
              <a:t>Emotional Intelligence @ Work</a:t>
            </a:r>
          </a:p>
        </p:txBody>
      </p:sp>
      <p:sp>
        <p:nvSpPr>
          <p:cNvPr id="3" name="Text Placeholder 2"/>
          <p:cNvSpPr>
            <a:spLocks noGrp="1"/>
          </p:cNvSpPr>
          <p:nvPr>
            <p:ph type="body" sz="quarter" idx="10"/>
          </p:nvPr>
        </p:nvSpPr>
        <p:spPr>
          <a:xfrm>
            <a:off x="251520" y="692696"/>
            <a:ext cx="8496944" cy="5036587"/>
          </a:xfrm>
        </p:spPr>
        <p:txBody>
          <a:bodyPr/>
          <a:lstStyle/>
          <a:p>
            <a:pPr fontAlgn="base"/>
            <a:r>
              <a:rPr lang="en-GB" sz="2400" b="1" dirty="0"/>
              <a:t>Give feedback not criticism.</a:t>
            </a:r>
            <a:r>
              <a:rPr lang="en-GB" sz="2400" dirty="0"/>
              <a:t> Challenge behaviour, not people.</a:t>
            </a:r>
          </a:p>
          <a:p>
            <a:pPr fontAlgn="base"/>
            <a:r>
              <a:rPr lang="en-GB" sz="2400" b="1" dirty="0"/>
              <a:t>If criticised, acknowledge appropriate responsibility.</a:t>
            </a:r>
            <a:r>
              <a:rPr lang="en-GB" sz="2400" dirty="0"/>
              <a:t> Then see it as an opportunity to solve a problem.</a:t>
            </a:r>
          </a:p>
          <a:p>
            <a:pPr fontAlgn="base"/>
            <a:r>
              <a:rPr lang="en-GB" sz="2400" b="1" dirty="0"/>
              <a:t>Identify and cultivate key people who would be useful when difficulties occur.</a:t>
            </a:r>
            <a:r>
              <a:rPr lang="en-GB" sz="2400" dirty="0"/>
              <a:t> They will respond more willingly, when you need them.</a:t>
            </a:r>
          </a:p>
          <a:p>
            <a:pPr fontAlgn="base"/>
            <a:r>
              <a:rPr lang="en-GB" sz="2400" b="1" dirty="0"/>
              <a:t>Be available to talk to people.</a:t>
            </a:r>
            <a:r>
              <a:rPr lang="en-GB" sz="2400" dirty="0"/>
              <a:t> This is more important the more senior you become in an organisation. Set achievable targets, e.g. ‘I’ll make two points at the meeting.’ If someone is shouting, don’t shout back. Keep eye contact and say what you want to say calmly. Acknowledge new ideas even if they’re hopeless. Instant dismissal crushes creativity.</a:t>
            </a:r>
          </a:p>
          <a:p>
            <a:endParaRPr lang="en-GB" sz="1600" dirty="0"/>
          </a:p>
        </p:txBody>
      </p:sp>
    </p:spTree>
    <p:extLst>
      <p:ext uri="{BB962C8B-B14F-4D97-AF65-F5344CB8AC3E}">
        <p14:creationId xmlns:p14="http://schemas.microsoft.com/office/powerpoint/2010/main" val="27956516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95536" y="332656"/>
            <a:ext cx="7772400" cy="657225"/>
          </a:xfrm>
        </p:spPr>
        <p:txBody>
          <a:bodyPr/>
          <a:lstStyle/>
          <a:p>
            <a:pPr fontAlgn="base"/>
            <a:r>
              <a:rPr lang="en-GB" dirty="0"/>
              <a:t>Emotional Intelligence At Work</a:t>
            </a:r>
          </a:p>
        </p:txBody>
      </p:sp>
      <p:sp>
        <p:nvSpPr>
          <p:cNvPr id="3" name="Text Placeholder 2"/>
          <p:cNvSpPr>
            <a:spLocks noGrp="1"/>
          </p:cNvSpPr>
          <p:nvPr>
            <p:ph type="body" sz="quarter" idx="10"/>
          </p:nvPr>
        </p:nvSpPr>
        <p:spPr>
          <a:xfrm>
            <a:off x="395536" y="989881"/>
            <a:ext cx="8352928" cy="5036587"/>
          </a:xfrm>
        </p:spPr>
        <p:txBody>
          <a:bodyPr/>
          <a:lstStyle/>
          <a:p>
            <a:pPr fontAlgn="base"/>
            <a:r>
              <a:rPr lang="en-GB" sz="2800" b="1" dirty="0"/>
              <a:t>Take the role of the other person</a:t>
            </a:r>
            <a:r>
              <a:rPr lang="en-GB" sz="2800" dirty="0"/>
              <a:t> – colleague, boss, employee, customer. What do they want to achieve?</a:t>
            </a:r>
          </a:p>
          <a:p>
            <a:pPr fontAlgn="base"/>
            <a:r>
              <a:rPr lang="en-GB" sz="2800" b="1" dirty="0"/>
              <a:t>In times of uncertainty keep everyone informed.</a:t>
            </a:r>
            <a:r>
              <a:rPr lang="en-GB" sz="2800" dirty="0"/>
              <a:t> Lack of knowledge creates distrust and low morale.</a:t>
            </a:r>
          </a:p>
          <a:p>
            <a:pPr fontAlgn="base"/>
            <a:r>
              <a:rPr lang="en-GB" sz="2800" b="1" dirty="0"/>
              <a:t>Listen.</a:t>
            </a:r>
            <a:r>
              <a:rPr lang="en-GB" sz="2800" dirty="0"/>
              <a:t> It’s the best source of information. Check you’re hearing what’s being said accurately.</a:t>
            </a:r>
          </a:p>
          <a:p>
            <a:endParaRPr lang="en-GB" sz="1600" dirty="0"/>
          </a:p>
        </p:txBody>
      </p:sp>
    </p:spTree>
    <p:extLst>
      <p:ext uri="{BB962C8B-B14F-4D97-AF65-F5344CB8AC3E}">
        <p14:creationId xmlns:p14="http://schemas.microsoft.com/office/powerpoint/2010/main" val="375370004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D056B09-451F-40C8-9851-2D57767885FE}"/>
              </a:ext>
            </a:extLst>
          </p:cNvPr>
          <p:cNvSpPr>
            <a:spLocks noGrp="1"/>
          </p:cNvSpPr>
          <p:nvPr>
            <p:ph type="ctrTitle"/>
          </p:nvPr>
        </p:nvSpPr>
        <p:spPr/>
        <p:txBody>
          <a:bodyPr>
            <a:normAutofit fontScale="90000"/>
          </a:bodyPr>
          <a:lstStyle/>
          <a:p>
            <a:r>
              <a:rPr lang="en-GB" dirty="0"/>
              <a:t>Beliefs, Attitudes and Values</a:t>
            </a:r>
          </a:p>
        </p:txBody>
      </p:sp>
      <p:sp>
        <p:nvSpPr>
          <p:cNvPr id="5" name="Content Placeholder 4">
            <a:extLst>
              <a:ext uri="{FF2B5EF4-FFF2-40B4-BE49-F238E27FC236}">
                <a16:creationId xmlns:a16="http://schemas.microsoft.com/office/drawing/2014/main" id="{087693A6-984C-48E8-81C5-BC23A8D0D262}"/>
              </a:ext>
            </a:extLst>
          </p:cNvPr>
          <p:cNvSpPr>
            <a:spLocks noGrp="1"/>
          </p:cNvSpPr>
          <p:nvPr>
            <p:ph type="body" sz="quarter" idx="10"/>
          </p:nvPr>
        </p:nvSpPr>
        <p:spPr>
          <a:xfrm>
            <a:off x="323528" y="1019552"/>
            <a:ext cx="8496944" cy="4309533"/>
          </a:xfrm>
        </p:spPr>
        <p:txBody>
          <a:bodyPr/>
          <a:lstStyle/>
          <a:p>
            <a:r>
              <a:rPr lang="en-GB" sz="2800" dirty="0">
                <a:solidFill>
                  <a:schemeClr val="tx1"/>
                </a:solidFill>
              </a:rPr>
              <a:t>Beliefs: What we hold to be true in the world as it </a:t>
            </a:r>
            <a:r>
              <a:rPr lang="en-GB" sz="2800" i="1" dirty="0">
                <a:solidFill>
                  <a:schemeClr val="tx1"/>
                </a:solidFill>
              </a:rPr>
              <a:t>is</a:t>
            </a:r>
            <a:endParaRPr lang="en-GB" sz="2800" dirty="0">
              <a:solidFill>
                <a:schemeClr val="tx1"/>
              </a:solidFill>
            </a:endParaRPr>
          </a:p>
          <a:p>
            <a:r>
              <a:rPr lang="en-GB" sz="2800" dirty="0">
                <a:solidFill>
                  <a:schemeClr val="tx1"/>
                </a:solidFill>
              </a:rPr>
              <a:t>Values: What we think the world </a:t>
            </a:r>
            <a:r>
              <a:rPr lang="en-GB" sz="2800" i="1" dirty="0">
                <a:solidFill>
                  <a:schemeClr val="tx1"/>
                </a:solidFill>
              </a:rPr>
              <a:t>should</a:t>
            </a:r>
            <a:r>
              <a:rPr lang="en-GB" sz="2800" dirty="0">
                <a:solidFill>
                  <a:schemeClr val="tx1"/>
                </a:solidFill>
              </a:rPr>
              <a:t> be like</a:t>
            </a:r>
          </a:p>
          <a:p>
            <a:r>
              <a:rPr lang="en-GB" sz="2800" dirty="0">
                <a:solidFill>
                  <a:schemeClr val="tx1"/>
                </a:solidFill>
              </a:rPr>
              <a:t>Attitudes: The position we take when choosing how to act – a combination of values, beliefs and context</a:t>
            </a:r>
          </a:p>
        </p:txBody>
      </p:sp>
      <p:grpSp>
        <p:nvGrpSpPr>
          <p:cNvPr id="14" name="Group 13">
            <a:extLst>
              <a:ext uri="{FF2B5EF4-FFF2-40B4-BE49-F238E27FC236}">
                <a16:creationId xmlns:a16="http://schemas.microsoft.com/office/drawing/2014/main" id="{5FAEEAA8-24E3-4D9D-9634-31131C1553D8}"/>
              </a:ext>
            </a:extLst>
          </p:cNvPr>
          <p:cNvGrpSpPr/>
          <p:nvPr/>
        </p:nvGrpSpPr>
        <p:grpSpPr>
          <a:xfrm>
            <a:off x="1311625" y="3922189"/>
            <a:ext cx="6232718" cy="1440000"/>
            <a:chOff x="1376854" y="3922189"/>
            <a:chExt cx="6232718" cy="1440000"/>
          </a:xfrm>
        </p:grpSpPr>
        <p:pic>
          <p:nvPicPr>
            <p:cNvPr id="7" name="Picture 6">
              <a:extLst>
                <a:ext uri="{FF2B5EF4-FFF2-40B4-BE49-F238E27FC236}">
                  <a16:creationId xmlns:a16="http://schemas.microsoft.com/office/drawing/2014/main" id="{D4ADD181-C654-4FA1-A0E5-A52F78E378EE}"/>
                </a:ext>
              </a:extLst>
            </p:cNvPr>
            <p:cNvPicPr>
              <a:picLocks noChangeAspect="1"/>
            </p:cNvPicPr>
            <p:nvPr/>
          </p:nvPicPr>
          <p:blipFill>
            <a:blip r:embed="rId2"/>
            <a:stretch>
              <a:fillRect/>
            </a:stretch>
          </p:blipFill>
          <p:spPr>
            <a:xfrm>
              <a:off x="2974427" y="3922189"/>
              <a:ext cx="1440000" cy="1440000"/>
            </a:xfrm>
            <a:prstGeom prst="rect">
              <a:avLst/>
            </a:prstGeom>
          </p:spPr>
        </p:pic>
        <p:pic>
          <p:nvPicPr>
            <p:cNvPr id="9" name="Picture 8">
              <a:extLst>
                <a:ext uri="{FF2B5EF4-FFF2-40B4-BE49-F238E27FC236}">
                  <a16:creationId xmlns:a16="http://schemas.microsoft.com/office/drawing/2014/main" id="{2CB4E891-17E4-4B3C-BCE3-6DD20E01CD0A}"/>
                </a:ext>
              </a:extLst>
            </p:cNvPr>
            <p:cNvPicPr>
              <a:picLocks noChangeAspect="1"/>
            </p:cNvPicPr>
            <p:nvPr/>
          </p:nvPicPr>
          <p:blipFill>
            <a:blip r:embed="rId3"/>
            <a:stretch>
              <a:fillRect/>
            </a:stretch>
          </p:blipFill>
          <p:spPr>
            <a:xfrm>
              <a:off x="1376854" y="3922189"/>
              <a:ext cx="1440000" cy="1440000"/>
            </a:xfrm>
            <a:prstGeom prst="rect">
              <a:avLst/>
            </a:prstGeom>
          </p:spPr>
        </p:pic>
        <p:pic>
          <p:nvPicPr>
            <p:cNvPr id="11" name="Picture 10">
              <a:extLst>
                <a:ext uri="{FF2B5EF4-FFF2-40B4-BE49-F238E27FC236}">
                  <a16:creationId xmlns:a16="http://schemas.microsoft.com/office/drawing/2014/main" id="{0B947945-52C7-4874-B6A3-26272E21D790}"/>
                </a:ext>
              </a:extLst>
            </p:cNvPr>
            <p:cNvPicPr>
              <a:picLocks noChangeAspect="1"/>
            </p:cNvPicPr>
            <p:nvPr/>
          </p:nvPicPr>
          <p:blipFill>
            <a:blip r:embed="rId4"/>
            <a:stretch>
              <a:fillRect/>
            </a:stretch>
          </p:blipFill>
          <p:spPr>
            <a:xfrm>
              <a:off x="4572000" y="3922189"/>
              <a:ext cx="1440000" cy="1440000"/>
            </a:xfrm>
            <a:prstGeom prst="rect">
              <a:avLst/>
            </a:prstGeom>
          </p:spPr>
        </p:pic>
        <p:pic>
          <p:nvPicPr>
            <p:cNvPr id="13" name="Picture 12">
              <a:extLst>
                <a:ext uri="{FF2B5EF4-FFF2-40B4-BE49-F238E27FC236}">
                  <a16:creationId xmlns:a16="http://schemas.microsoft.com/office/drawing/2014/main" id="{EDB7EF7B-7977-41C0-9F5D-4FA2FE2382D0}"/>
                </a:ext>
              </a:extLst>
            </p:cNvPr>
            <p:cNvPicPr>
              <a:picLocks noChangeAspect="1"/>
            </p:cNvPicPr>
            <p:nvPr/>
          </p:nvPicPr>
          <p:blipFill>
            <a:blip r:embed="rId5"/>
            <a:stretch>
              <a:fillRect/>
            </a:stretch>
          </p:blipFill>
          <p:spPr>
            <a:xfrm>
              <a:off x="6169572" y="3922189"/>
              <a:ext cx="1440000" cy="1440000"/>
            </a:xfrm>
            <a:prstGeom prst="rect">
              <a:avLst/>
            </a:prstGeom>
          </p:spPr>
        </p:pic>
      </p:grpSp>
    </p:spTree>
    <p:extLst>
      <p:ext uri="{BB962C8B-B14F-4D97-AF65-F5344CB8AC3E}">
        <p14:creationId xmlns:p14="http://schemas.microsoft.com/office/powerpoint/2010/main" val="122204726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467EE9-28AF-4E96-BB69-9D972EFEEF01}"/>
              </a:ext>
            </a:extLst>
          </p:cNvPr>
          <p:cNvSpPr>
            <a:spLocks noGrp="1"/>
          </p:cNvSpPr>
          <p:nvPr>
            <p:ph type="ctrTitle"/>
          </p:nvPr>
        </p:nvSpPr>
        <p:spPr>
          <a:xfrm>
            <a:off x="323528" y="188641"/>
            <a:ext cx="7772400" cy="504056"/>
          </a:xfrm>
        </p:spPr>
        <p:txBody>
          <a:bodyPr/>
          <a:lstStyle/>
          <a:p>
            <a:r>
              <a:rPr lang="en-GB" sz="4400" dirty="0"/>
              <a:t>Does our behaviour change?</a:t>
            </a:r>
          </a:p>
        </p:txBody>
      </p:sp>
      <p:pic>
        <p:nvPicPr>
          <p:cNvPr id="1026" name="Picture 2" descr="Image result for change 4 life">
            <a:extLst>
              <a:ext uri="{FF2B5EF4-FFF2-40B4-BE49-F238E27FC236}">
                <a16:creationId xmlns:a16="http://schemas.microsoft.com/office/drawing/2014/main" id="{959F8947-E9EB-4053-90B5-C0A5C6D2B9E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3528" y="692698"/>
            <a:ext cx="8496944" cy="47525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4964805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60732C-03F0-4F38-BD90-960482D222E1}"/>
              </a:ext>
            </a:extLst>
          </p:cNvPr>
          <p:cNvSpPr>
            <a:spLocks noGrp="1"/>
          </p:cNvSpPr>
          <p:nvPr>
            <p:ph type="ctrTitle"/>
          </p:nvPr>
        </p:nvSpPr>
        <p:spPr/>
        <p:txBody>
          <a:bodyPr/>
          <a:lstStyle/>
          <a:p>
            <a:r>
              <a:rPr lang="en-GB" dirty="0"/>
              <a:t>Today’s BIG IDEA</a:t>
            </a:r>
          </a:p>
        </p:txBody>
      </p:sp>
      <p:sp>
        <p:nvSpPr>
          <p:cNvPr id="7" name="Text Placeholder 6">
            <a:extLst>
              <a:ext uri="{FF2B5EF4-FFF2-40B4-BE49-F238E27FC236}">
                <a16:creationId xmlns:a16="http://schemas.microsoft.com/office/drawing/2014/main" id="{FBEB551C-9840-4758-9779-D53053C1D93A}"/>
              </a:ext>
            </a:extLst>
          </p:cNvPr>
          <p:cNvSpPr>
            <a:spLocks noGrp="1"/>
          </p:cNvSpPr>
          <p:nvPr>
            <p:ph sz="quarter" idx="11"/>
          </p:nvPr>
        </p:nvSpPr>
        <p:spPr>
          <a:xfrm>
            <a:off x="539552" y="1196752"/>
            <a:ext cx="4769069" cy="3597275"/>
          </a:xfrm>
        </p:spPr>
        <p:txBody>
          <a:bodyPr/>
          <a:lstStyle/>
          <a:p>
            <a:pPr marL="342900" indent="-342900">
              <a:buFont typeface="Arial" panose="020B0604020202020204" pitchFamily="34" charset="0"/>
              <a:buChar char="•"/>
            </a:pPr>
            <a:r>
              <a:rPr lang="en-GB" sz="2800" dirty="0">
                <a:solidFill>
                  <a:schemeClr val="tx1"/>
                </a:solidFill>
              </a:rPr>
              <a:t>Effectiveness depends on behaviour</a:t>
            </a:r>
          </a:p>
          <a:p>
            <a:pPr marL="342900" indent="-342900">
              <a:buFont typeface="Arial" panose="020B0604020202020204" pitchFamily="34" charset="0"/>
              <a:buChar char="•"/>
            </a:pPr>
            <a:r>
              <a:rPr lang="en-GB" sz="2800" dirty="0">
                <a:solidFill>
                  <a:schemeClr val="tx1"/>
                </a:solidFill>
              </a:rPr>
              <a:t>Behaviour can be changed by learning</a:t>
            </a:r>
          </a:p>
          <a:p>
            <a:pPr marL="342900" indent="-342900">
              <a:buFont typeface="Arial" panose="020B0604020202020204" pitchFamily="34" charset="0"/>
              <a:buChar char="•"/>
            </a:pPr>
            <a:r>
              <a:rPr lang="en-GB" sz="2800" dirty="0">
                <a:solidFill>
                  <a:schemeClr val="tx1"/>
                </a:solidFill>
              </a:rPr>
              <a:t>Effectiveness depends on encouraging the learning of appropriate behaviour</a:t>
            </a:r>
          </a:p>
        </p:txBody>
      </p:sp>
      <p:pic>
        <p:nvPicPr>
          <p:cNvPr id="18" name="Content Placeholder 17">
            <a:extLst>
              <a:ext uri="{FF2B5EF4-FFF2-40B4-BE49-F238E27FC236}">
                <a16:creationId xmlns:a16="http://schemas.microsoft.com/office/drawing/2014/main" id="{F1CDF60F-2C43-4645-8CF8-737A76ED6E13}"/>
              </a:ext>
            </a:extLst>
          </p:cNvPr>
          <p:cNvPicPr>
            <a:picLocks noGrp="1" noChangeAspect="1"/>
          </p:cNvPicPr>
          <p:nvPr>
            <p:ph sz="quarter" idx="12"/>
          </p:nvPr>
        </p:nvPicPr>
        <p:blipFill>
          <a:blip r:embed="rId2"/>
          <a:stretch>
            <a:fillRect/>
          </a:stretch>
        </p:blipFill>
        <p:spPr>
          <a:xfrm>
            <a:off x="5076056" y="1385888"/>
            <a:ext cx="3250794" cy="3250794"/>
          </a:xfrm>
        </p:spPr>
      </p:pic>
    </p:spTree>
    <p:extLst>
      <p:ext uri="{BB962C8B-B14F-4D97-AF65-F5344CB8AC3E}">
        <p14:creationId xmlns:p14="http://schemas.microsoft.com/office/powerpoint/2010/main" val="13405201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576B4777-1641-4F56-B4DA-47D0589E41CC}"/>
              </a:ext>
            </a:extLst>
          </p:cNvPr>
          <p:cNvSpPr>
            <a:spLocks noGrp="1"/>
          </p:cNvSpPr>
          <p:nvPr>
            <p:ph type="ctrTitle"/>
          </p:nvPr>
        </p:nvSpPr>
        <p:spPr/>
        <p:txBody>
          <a:bodyPr>
            <a:normAutofit fontScale="90000"/>
          </a:bodyPr>
          <a:lstStyle/>
          <a:p>
            <a:r>
              <a:rPr lang="en-GB" dirty="0"/>
              <a:t>Classical Conditioning is…</a:t>
            </a:r>
          </a:p>
        </p:txBody>
      </p:sp>
      <p:sp>
        <p:nvSpPr>
          <p:cNvPr id="8" name="Content Placeholder 7">
            <a:extLst>
              <a:ext uri="{FF2B5EF4-FFF2-40B4-BE49-F238E27FC236}">
                <a16:creationId xmlns:a16="http://schemas.microsoft.com/office/drawing/2014/main" id="{88871F84-A191-498B-AD57-8984BEC708C3}"/>
              </a:ext>
            </a:extLst>
          </p:cNvPr>
          <p:cNvSpPr>
            <a:spLocks noGrp="1"/>
          </p:cNvSpPr>
          <p:nvPr>
            <p:ph sz="quarter" idx="11"/>
          </p:nvPr>
        </p:nvSpPr>
        <p:spPr>
          <a:xfrm>
            <a:off x="179513" y="637198"/>
            <a:ext cx="3700290" cy="4159954"/>
          </a:xfrm>
        </p:spPr>
        <p:txBody>
          <a:bodyPr/>
          <a:lstStyle/>
          <a:p>
            <a:r>
              <a:rPr lang="en-GB" sz="2400" dirty="0">
                <a:solidFill>
                  <a:schemeClr val="tx1"/>
                </a:solidFill>
              </a:rPr>
              <a:t>The association of a stimulus and response;</a:t>
            </a:r>
          </a:p>
          <a:p>
            <a:r>
              <a:rPr lang="en-GB" sz="2400" dirty="0">
                <a:solidFill>
                  <a:schemeClr val="tx1"/>
                </a:solidFill>
              </a:rPr>
              <a:t>Over time conditioned parties will react to the stimulus whether the consequence is valid or not;</a:t>
            </a:r>
          </a:p>
          <a:p>
            <a:r>
              <a:rPr lang="en-GB" sz="2400" dirty="0">
                <a:solidFill>
                  <a:schemeClr val="tx1"/>
                </a:solidFill>
              </a:rPr>
              <a:t>Over time the effect diminishes – this is called extinction</a:t>
            </a:r>
          </a:p>
        </p:txBody>
      </p:sp>
      <p:pic>
        <p:nvPicPr>
          <p:cNvPr id="10" name="Content Placeholder 9">
            <a:extLst>
              <a:ext uri="{FF2B5EF4-FFF2-40B4-BE49-F238E27FC236}">
                <a16:creationId xmlns:a16="http://schemas.microsoft.com/office/drawing/2014/main" id="{A84FC34A-2324-4D8D-BEDF-E8085E240332}"/>
              </a:ext>
            </a:extLst>
          </p:cNvPr>
          <p:cNvPicPr>
            <a:picLocks noGrp="1" noChangeAspect="1"/>
          </p:cNvPicPr>
          <p:nvPr>
            <p:ph sz="quarter" idx="12"/>
          </p:nvPr>
        </p:nvPicPr>
        <p:blipFill>
          <a:blip r:embed="rId3"/>
          <a:stretch>
            <a:fillRect/>
          </a:stretch>
        </p:blipFill>
        <p:spPr>
          <a:xfrm>
            <a:off x="4274999" y="494806"/>
            <a:ext cx="4689488" cy="3744643"/>
          </a:xfrm>
          <a:prstGeom prst="rect">
            <a:avLst/>
          </a:prstGeom>
        </p:spPr>
      </p:pic>
    </p:spTree>
    <p:extLst>
      <p:ext uri="{BB962C8B-B14F-4D97-AF65-F5344CB8AC3E}">
        <p14:creationId xmlns:p14="http://schemas.microsoft.com/office/powerpoint/2010/main" val="248221806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63E456-E1BC-4840-95FA-7FC14BC03EAB}"/>
              </a:ext>
            </a:extLst>
          </p:cNvPr>
          <p:cNvSpPr>
            <a:spLocks noGrp="1"/>
          </p:cNvSpPr>
          <p:nvPr>
            <p:ph type="ctrTitle"/>
          </p:nvPr>
        </p:nvSpPr>
        <p:spPr/>
        <p:txBody>
          <a:bodyPr>
            <a:normAutofit fontScale="90000"/>
          </a:bodyPr>
          <a:lstStyle/>
          <a:p>
            <a:r>
              <a:rPr lang="en-GB" dirty="0"/>
              <a:t>The story of Little Albert…</a:t>
            </a:r>
          </a:p>
        </p:txBody>
      </p:sp>
      <p:pic>
        <p:nvPicPr>
          <p:cNvPr id="5" name="Content Placeholder 4">
            <a:extLst>
              <a:ext uri="{FF2B5EF4-FFF2-40B4-BE49-F238E27FC236}">
                <a16:creationId xmlns:a16="http://schemas.microsoft.com/office/drawing/2014/main" id="{18A994BE-2F94-43E9-A787-B29374E1A4C7}"/>
              </a:ext>
            </a:extLst>
          </p:cNvPr>
          <p:cNvPicPr>
            <a:picLocks noGrp="1" noChangeAspect="1"/>
          </p:cNvPicPr>
          <p:nvPr>
            <p:ph sz="quarter" idx="11"/>
          </p:nvPr>
        </p:nvPicPr>
        <p:blipFill rotWithShape="1">
          <a:blip r:embed="rId3"/>
          <a:stretch/>
        </p:blipFill>
        <p:spPr>
          <a:xfrm>
            <a:off x="179513" y="260648"/>
            <a:ext cx="5616623" cy="5184575"/>
          </a:xfrm>
          <a:prstGeom prst="rect">
            <a:avLst/>
          </a:prstGeom>
        </p:spPr>
      </p:pic>
      <p:sp>
        <p:nvSpPr>
          <p:cNvPr id="4" name="Content Placeholder 3">
            <a:extLst>
              <a:ext uri="{FF2B5EF4-FFF2-40B4-BE49-F238E27FC236}">
                <a16:creationId xmlns:a16="http://schemas.microsoft.com/office/drawing/2014/main" id="{088EA0E6-9A58-4FF7-9875-C60A24CD6CDC}"/>
              </a:ext>
            </a:extLst>
          </p:cNvPr>
          <p:cNvSpPr>
            <a:spLocks noGrp="1"/>
          </p:cNvSpPr>
          <p:nvPr>
            <p:ph sz="quarter" idx="12"/>
          </p:nvPr>
        </p:nvSpPr>
        <p:spPr>
          <a:xfrm>
            <a:off x="5975650" y="260648"/>
            <a:ext cx="3168350" cy="4581932"/>
          </a:xfrm>
        </p:spPr>
        <p:txBody>
          <a:bodyPr/>
          <a:lstStyle/>
          <a:p>
            <a:pPr marL="342900" indent="-342900">
              <a:buFont typeface="Arial" panose="020B0604020202020204" pitchFamily="34" charset="0"/>
              <a:buChar char="•"/>
            </a:pPr>
            <a:r>
              <a:rPr lang="en-GB" sz="2800" dirty="0">
                <a:solidFill>
                  <a:schemeClr val="tx1"/>
                </a:solidFill>
              </a:rPr>
              <a:t>Albert is the name given to a baby used in a famous experiment</a:t>
            </a:r>
          </a:p>
          <a:p>
            <a:pPr marL="342900" indent="-342900">
              <a:buFont typeface="Arial" panose="020B0604020202020204" pitchFamily="34" charset="0"/>
              <a:buChar char="•"/>
            </a:pPr>
            <a:r>
              <a:rPr lang="en-GB" sz="2800" dirty="0">
                <a:solidFill>
                  <a:schemeClr val="tx1"/>
                </a:solidFill>
              </a:rPr>
              <a:t>He was conditioned to be afraid of white, fluffy objects</a:t>
            </a:r>
          </a:p>
          <a:p>
            <a:pPr marL="342900" indent="-342900">
              <a:buFont typeface="Arial" panose="020B0604020202020204" pitchFamily="34" charset="0"/>
              <a:buChar char="•"/>
            </a:pPr>
            <a:r>
              <a:rPr lang="en-GB" sz="2800" dirty="0">
                <a:solidFill>
                  <a:schemeClr val="tx1"/>
                </a:solidFill>
              </a:rPr>
              <a:t>Psychologists used to get away with a lot!</a:t>
            </a:r>
          </a:p>
        </p:txBody>
      </p:sp>
    </p:spTree>
    <p:extLst>
      <p:ext uri="{BB962C8B-B14F-4D97-AF65-F5344CB8AC3E}">
        <p14:creationId xmlns:p14="http://schemas.microsoft.com/office/powerpoint/2010/main" val="381432560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ctrTitle"/>
          </p:nvPr>
        </p:nvSpPr>
        <p:spPr/>
        <p:txBody>
          <a:bodyPr/>
          <a:lstStyle/>
          <a:p>
            <a:endParaRPr lang="en-GB"/>
          </a:p>
        </p:txBody>
      </p:sp>
      <p:sp>
        <p:nvSpPr>
          <p:cNvPr id="6" name="Text Placeholder 5"/>
          <p:cNvSpPr>
            <a:spLocks noGrp="1"/>
          </p:cNvSpPr>
          <p:nvPr>
            <p:ph type="body" sz="quarter" idx="10"/>
          </p:nvPr>
        </p:nvSpPr>
        <p:spPr/>
        <p:txBody>
          <a:bodyPr/>
          <a:lstStyle/>
          <a:p>
            <a:endParaRPr lang="en-GB"/>
          </a:p>
        </p:txBody>
      </p:sp>
      <p:sp>
        <p:nvSpPr>
          <p:cNvPr id="4" name="TextBox 3">
            <a:extLst>
              <a:ext uri="{FF2B5EF4-FFF2-40B4-BE49-F238E27FC236}">
                <a16:creationId xmlns:a16="http://schemas.microsoft.com/office/drawing/2014/main" id="{733B94A9-DD2A-478D-9EF6-A5143E1B67DD}"/>
              </a:ext>
            </a:extLst>
          </p:cNvPr>
          <p:cNvSpPr txBox="1"/>
          <p:nvPr/>
        </p:nvSpPr>
        <p:spPr>
          <a:xfrm>
            <a:off x="325821" y="6186409"/>
            <a:ext cx="5559972" cy="369332"/>
          </a:xfrm>
          <a:prstGeom prst="rect">
            <a:avLst/>
          </a:prstGeom>
          <a:noFill/>
        </p:spPr>
        <p:txBody>
          <a:bodyPr wrap="square" rtlCol="0">
            <a:spAutoFit/>
          </a:bodyPr>
          <a:lstStyle/>
          <a:p>
            <a:r>
              <a:rPr lang="en-GB" dirty="0">
                <a:solidFill>
                  <a:schemeClr val="accent5"/>
                </a:solidFill>
              </a:rPr>
              <a:t>https://www.youtube.com/watch?v=9i2rlymfLbE</a:t>
            </a:r>
          </a:p>
        </p:txBody>
      </p:sp>
      <p:pic>
        <p:nvPicPr>
          <p:cNvPr id="3" name="Online Media 2" title="The office classical conditioning trimmed">
            <a:hlinkClick r:id="" action="ppaction://media"/>
            <a:extLst>
              <a:ext uri="{FF2B5EF4-FFF2-40B4-BE49-F238E27FC236}">
                <a16:creationId xmlns:a16="http://schemas.microsoft.com/office/drawing/2014/main" id="{5B04311C-3CCF-43D4-BAF4-C7AD3005BD75}"/>
              </a:ext>
            </a:extLst>
          </p:cNvPr>
          <p:cNvPicPr>
            <a:picLocks noRot="1" noChangeAspect="1"/>
          </p:cNvPicPr>
          <p:nvPr>
            <a:videoFile r:link="rId1"/>
          </p:nvPr>
        </p:nvPicPr>
        <p:blipFill>
          <a:blip r:embed="rId4"/>
          <a:stretch>
            <a:fillRect/>
          </a:stretch>
        </p:blipFill>
        <p:spPr>
          <a:xfrm>
            <a:off x="404648" y="354330"/>
            <a:ext cx="8316602" cy="5205642"/>
          </a:xfrm>
          <a:prstGeom prst="rect">
            <a:avLst/>
          </a:prstGeom>
        </p:spPr>
      </p:pic>
      <p:sp>
        <p:nvSpPr>
          <p:cNvPr id="7" name="TextBox 6"/>
          <p:cNvSpPr txBox="1"/>
          <p:nvPr/>
        </p:nvSpPr>
        <p:spPr>
          <a:xfrm>
            <a:off x="685800" y="5066270"/>
            <a:ext cx="4034481" cy="369332"/>
          </a:xfrm>
          <a:prstGeom prst="rect">
            <a:avLst/>
          </a:prstGeom>
          <a:noFill/>
        </p:spPr>
        <p:txBody>
          <a:bodyPr wrap="square" rtlCol="0">
            <a:spAutoFit/>
          </a:bodyPr>
          <a:lstStyle/>
          <a:p>
            <a:r>
              <a:rPr lang="en-GB" dirty="0">
                <a:solidFill>
                  <a:schemeClr val="bg1"/>
                </a:solidFill>
              </a:rPr>
              <a:t>Classical Conditioning</a:t>
            </a:r>
          </a:p>
        </p:txBody>
      </p:sp>
    </p:spTree>
    <p:extLst>
      <p:ext uri="{BB962C8B-B14F-4D97-AF65-F5344CB8AC3E}">
        <p14:creationId xmlns:p14="http://schemas.microsoft.com/office/powerpoint/2010/main" val="307059077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1ECA42-BE36-4899-AD15-F27B00EF881B}"/>
              </a:ext>
            </a:extLst>
          </p:cNvPr>
          <p:cNvSpPr>
            <a:spLocks noGrp="1"/>
          </p:cNvSpPr>
          <p:nvPr>
            <p:ph type="ctrTitle"/>
          </p:nvPr>
        </p:nvSpPr>
        <p:spPr/>
        <p:txBody>
          <a:bodyPr>
            <a:normAutofit fontScale="90000"/>
          </a:bodyPr>
          <a:lstStyle/>
          <a:p>
            <a:r>
              <a:rPr lang="en-GB" dirty="0"/>
              <a:t>Operant Conditioning is…</a:t>
            </a:r>
          </a:p>
        </p:txBody>
      </p:sp>
      <p:sp>
        <p:nvSpPr>
          <p:cNvPr id="3" name="Subtitle 2">
            <a:extLst>
              <a:ext uri="{FF2B5EF4-FFF2-40B4-BE49-F238E27FC236}">
                <a16:creationId xmlns:a16="http://schemas.microsoft.com/office/drawing/2014/main" id="{3FA73630-0513-4263-865B-3ABA39D44B64}"/>
              </a:ext>
            </a:extLst>
          </p:cNvPr>
          <p:cNvSpPr>
            <a:spLocks noGrp="1"/>
          </p:cNvSpPr>
          <p:nvPr>
            <p:ph sz="quarter" idx="11"/>
          </p:nvPr>
        </p:nvSpPr>
        <p:spPr>
          <a:xfrm>
            <a:off x="179513" y="548680"/>
            <a:ext cx="5040559" cy="4680520"/>
          </a:xfrm>
        </p:spPr>
        <p:txBody>
          <a:bodyPr/>
          <a:lstStyle/>
          <a:p>
            <a:r>
              <a:rPr lang="en-GB" sz="2800" dirty="0">
                <a:solidFill>
                  <a:schemeClr val="tx1"/>
                </a:solidFill>
              </a:rPr>
              <a:t>The association of a stimulus, selected response and consequence</a:t>
            </a:r>
          </a:p>
          <a:p>
            <a:pPr marL="0" indent="0">
              <a:buNone/>
            </a:pPr>
            <a:endParaRPr lang="en-GB" sz="2800" dirty="0">
              <a:solidFill>
                <a:schemeClr val="tx1"/>
              </a:solidFill>
            </a:endParaRPr>
          </a:p>
          <a:p>
            <a:r>
              <a:rPr lang="en-GB" sz="2800" dirty="0">
                <a:solidFill>
                  <a:schemeClr val="tx1"/>
                </a:solidFill>
              </a:rPr>
              <a:t>Over time conditioned parties will react to the stimulus with the relevant response, whether the consequence is valid or not</a:t>
            </a:r>
          </a:p>
          <a:p>
            <a:endParaRPr lang="en-GB" sz="2400" dirty="0"/>
          </a:p>
        </p:txBody>
      </p:sp>
      <p:pic>
        <p:nvPicPr>
          <p:cNvPr id="6" name="Content Placeholder 5">
            <a:extLst>
              <a:ext uri="{FF2B5EF4-FFF2-40B4-BE49-F238E27FC236}">
                <a16:creationId xmlns:a16="http://schemas.microsoft.com/office/drawing/2014/main" id="{909B1FB6-AB3C-4817-ADC3-B748D2FAB17C}"/>
              </a:ext>
            </a:extLst>
          </p:cNvPr>
          <p:cNvPicPr>
            <a:picLocks noGrp="1" noChangeAspect="1"/>
          </p:cNvPicPr>
          <p:nvPr>
            <p:ph sz="quarter" idx="12"/>
          </p:nvPr>
        </p:nvPicPr>
        <p:blipFill>
          <a:blip r:embed="rId2"/>
          <a:stretch>
            <a:fillRect/>
          </a:stretch>
        </p:blipFill>
        <p:spPr>
          <a:xfrm>
            <a:off x="5671851" y="404664"/>
            <a:ext cx="3468721" cy="4536504"/>
          </a:xfrm>
          <a:prstGeom prst="rect">
            <a:avLst/>
          </a:prstGeom>
        </p:spPr>
      </p:pic>
    </p:spTree>
    <p:extLst>
      <p:ext uri="{BB962C8B-B14F-4D97-AF65-F5344CB8AC3E}">
        <p14:creationId xmlns:p14="http://schemas.microsoft.com/office/powerpoint/2010/main" val="158881209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6941" y="280581"/>
            <a:ext cx="9036496" cy="657225"/>
          </a:xfrm>
        </p:spPr>
        <p:txBody>
          <a:bodyPr/>
          <a:lstStyle/>
          <a:p>
            <a:r>
              <a:rPr lang="en-GB" sz="2800" dirty="0"/>
              <a:t>Classical Conditioning vs Operant Conditioning</a:t>
            </a:r>
          </a:p>
        </p:txBody>
      </p:sp>
      <p:sp>
        <p:nvSpPr>
          <p:cNvPr id="3" name="Text Placeholder 2"/>
          <p:cNvSpPr>
            <a:spLocks noGrp="1"/>
          </p:cNvSpPr>
          <p:nvPr>
            <p:ph type="body" sz="quarter" idx="10"/>
          </p:nvPr>
        </p:nvSpPr>
        <p:spPr>
          <a:xfrm>
            <a:off x="1088682" y="937806"/>
            <a:ext cx="7772400" cy="493375"/>
          </a:xfrm>
        </p:spPr>
        <p:txBody>
          <a:bodyPr/>
          <a:lstStyle/>
          <a:p>
            <a:r>
              <a:rPr lang="en-GB" dirty="0">
                <a:hlinkClick r:id="rId2"/>
              </a:rPr>
              <a:t>https://www.youtube.com/watch?v=H6LEcM0E0io</a:t>
            </a:r>
            <a:endParaRPr lang="en-GB" dirty="0"/>
          </a:p>
        </p:txBody>
      </p:sp>
      <p:pic>
        <p:nvPicPr>
          <p:cNvPr id="5126" name="Picture 6" descr="Image result for difference between classical conditioning and operant conditioni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1809" y="1595031"/>
            <a:ext cx="8620382" cy="399421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8530467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4D1FFA-0580-4A24-BDD7-B61B72F0B6AE}"/>
              </a:ext>
            </a:extLst>
          </p:cNvPr>
          <p:cNvSpPr>
            <a:spLocks noGrp="1"/>
          </p:cNvSpPr>
          <p:nvPr>
            <p:ph type="ctrTitle"/>
          </p:nvPr>
        </p:nvSpPr>
        <p:spPr/>
        <p:txBody>
          <a:bodyPr>
            <a:normAutofit fontScale="90000"/>
          </a:bodyPr>
          <a:lstStyle/>
          <a:p>
            <a:r>
              <a:rPr lang="en-GB" dirty="0"/>
              <a:t>Conditioning Factors</a:t>
            </a:r>
          </a:p>
        </p:txBody>
      </p:sp>
      <p:sp>
        <p:nvSpPr>
          <p:cNvPr id="3" name="Content Placeholder 2">
            <a:extLst>
              <a:ext uri="{FF2B5EF4-FFF2-40B4-BE49-F238E27FC236}">
                <a16:creationId xmlns:a16="http://schemas.microsoft.com/office/drawing/2014/main" id="{B6F50469-2D36-4308-88B3-1B9F6C14693C}"/>
              </a:ext>
            </a:extLst>
          </p:cNvPr>
          <p:cNvSpPr>
            <a:spLocks noGrp="1"/>
          </p:cNvSpPr>
          <p:nvPr>
            <p:ph sz="quarter" idx="11"/>
          </p:nvPr>
        </p:nvSpPr>
        <p:spPr>
          <a:xfrm>
            <a:off x="268002" y="1163972"/>
            <a:ext cx="3973909" cy="4530055"/>
          </a:xfrm>
        </p:spPr>
        <p:txBody>
          <a:bodyPr/>
          <a:lstStyle/>
          <a:p>
            <a:r>
              <a:rPr lang="en-GB" sz="2800" dirty="0">
                <a:solidFill>
                  <a:schemeClr val="tx1"/>
                </a:solidFill>
              </a:rPr>
              <a:t>Feedback:</a:t>
            </a:r>
          </a:p>
          <a:p>
            <a:r>
              <a:rPr lang="en-GB" sz="2800" dirty="0">
                <a:solidFill>
                  <a:schemeClr val="tx1"/>
                </a:solidFill>
              </a:rPr>
              <a:t>Frequency</a:t>
            </a:r>
          </a:p>
          <a:p>
            <a:pPr lvl="1"/>
            <a:r>
              <a:rPr lang="en-GB" sz="2800" dirty="0">
                <a:solidFill>
                  <a:schemeClr val="tx1"/>
                </a:solidFill>
              </a:rPr>
              <a:t>Nature, Delay, Consistency</a:t>
            </a:r>
          </a:p>
          <a:p>
            <a:r>
              <a:rPr lang="en-GB" sz="2800" dirty="0">
                <a:solidFill>
                  <a:schemeClr val="tx1"/>
                </a:solidFill>
              </a:rPr>
              <a:t>Context</a:t>
            </a:r>
          </a:p>
          <a:p>
            <a:pPr lvl="1"/>
            <a:r>
              <a:rPr lang="en-GB" sz="2800" dirty="0">
                <a:solidFill>
                  <a:schemeClr val="tx1"/>
                </a:solidFill>
              </a:rPr>
              <a:t>Salience, Novelty</a:t>
            </a:r>
          </a:p>
        </p:txBody>
      </p:sp>
      <p:pic>
        <p:nvPicPr>
          <p:cNvPr id="6" name="Content Placeholder 5">
            <a:extLst>
              <a:ext uri="{FF2B5EF4-FFF2-40B4-BE49-F238E27FC236}">
                <a16:creationId xmlns:a16="http://schemas.microsoft.com/office/drawing/2014/main" id="{65488D02-A515-4A4E-8E0D-54CFCF91757B}"/>
              </a:ext>
            </a:extLst>
          </p:cNvPr>
          <p:cNvPicPr>
            <a:picLocks noGrp="1" noChangeAspect="1"/>
          </p:cNvPicPr>
          <p:nvPr>
            <p:ph sz="quarter" idx="12"/>
          </p:nvPr>
        </p:nvPicPr>
        <p:blipFill>
          <a:blip r:embed="rId3"/>
          <a:stretch>
            <a:fillRect/>
          </a:stretch>
        </p:blipFill>
        <p:spPr>
          <a:xfrm>
            <a:off x="4519711" y="728663"/>
            <a:ext cx="3973910" cy="4657889"/>
          </a:xfrm>
          <a:prstGeom prst="rect">
            <a:avLst/>
          </a:prstGeom>
        </p:spPr>
      </p:pic>
    </p:spTree>
    <p:extLst>
      <p:ext uri="{BB962C8B-B14F-4D97-AF65-F5344CB8AC3E}">
        <p14:creationId xmlns:p14="http://schemas.microsoft.com/office/powerpoint/2010/main" val="356983606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641121-8638-47A4-9CC2-13CCB000F210}"/>
              </a:ext>
            </a:extLst>
          </p:cNvPr>
          <p:cNvSpPr>
            <a:spLocks noGrp="1"/>
          </p:cNvSpPr>
          <p:nvPr>
            <p:ph type="ctrTitle"/>
          </p:nvPr>
        </p:nvSpPr>
        <p:spPr/>
        <p:txBody>
          <a:bodyPr/>
          <a:lstStyle/>
          <a:p>
            <a:r>
              <a:rPr lang="en-GB" dirty="0">
                <a:solidFill>
                  <a:schemeClr val="tx1"/>
                </a:solidFill>
              </a:rPr>
              <a:t>Valence: Positive or Negative</a:t>
            </a:r>
          </a:p>
        </p:txBody>
      </p:sp>
      <p:graphicFrame>
        <p:nvGraphicFramePr>
          <p:cNvPr id="3" name="Diagram 2">
            <a:extLst>
              <a:ext uri="{FF2B5EF4-FFF2-40B4-BE49-F238E27FC236}">
                <a16:creationId xmlns:a16="http://schemas.microsoft.com/office/drawing/2014/main" id="{F879C366-2AC2-446C-98A6-C674A448F794}"/>
              </a:ext>
            </a:extLst>
          </p:cNvPr>
          <p:cNvGraphicFramePr/>
          <p:nvPr/>
        </p:nvGraphicFramePr>
        <p:xfrm>
          <a:off x="790904" y="1050158"/>
          <a:ext cx="7533290" cy="510890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1247366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862CB8-4693-485B-B523-ECD4C930C782}"/>
              </a:ext>
            </a:extLst>
          </p:cNvPr>
          <p:cNvSpPr>
            <a:spLocks noGrp="1"/>
          </p:cNvSpPr>
          <p:nvPr>
            <p:ph type="ctrTitle"/>
          </p:nvPr>
        </p:nvSpPr>
        <p:spPr/>
        <p:txBody>
          <a:bodyPr/>
          <a:lstStyle/>
          <a:p>
            <a:endParaRPr lang="en-GB"/>
          </a:p>
        </p:txBody>
      </p:sp>
      <p:pic>
        <p:nvPicPr>
          <p:cNvPr id="3" name="Online Media 2" title="Ronnie the wonder dog">
            <a:hlinkClick r:id="" action="ppaction://media"/>
            <a:extLst>
              <a:ext uri="{FF2B5EF4-FFF2-40B4-BE49-F238E27FC236}">
                <a16:creationId xmlns:a16="http://schemas.microsoft.com/office/drawing/2014/main" id="{59BBCEAF-98DA-43D4-8601-5CD2359C6004}"/>
              </a:ext>
            </a:extLst>
          </p:cNvPr>
          <p:cNvPicPr>
            <a:picLocks noRot="1" noChangeAspect="1"/>
          </p:cNvPicPr>
          <p:nvPr>
            <a:videoFile r:link="rId1"/>
          </p:nvPr>
        </p:nvPicPr>
        <p:blipFill>
          <a:blip r:embed="rId4"/>
          <a:stretch>
            <a:fillRect/>
          </a:stretch>
        </p:blipFill>
        <p:spPr>
          <a:xfrm>
            <a:off x="381876" y="345989"/>
            <a:ext cx="8426961" cy="6178379"/>
          </a:xfrm>
          <a:prstGeom prst="rect">
            <a:avLst/>
          </a:prstGeom>
        </p:spPr>
      </p:pic>
    </p:spTree>
    <p:extLst>
      <p:ext uri="{BB962C8B-B14F-4D97-AF65-F5344CB8AC3E}">
        <p14:creationId xmlns:p14="http://schemas.microsoft.com/office/powerpoint/2010/main" val="6044811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DC941F-261A-496D-8EE6-74E8640C1D9E}"/>
              </a:ext>
            </a:extLst>
          </p:cNvPr>
          <p:cNvSpPr>
            <a:spLocks noGrp="1"/>
          </p:cNvSpPr>
          <p:nvPr>
            <p:ph type="ctrTitle"/>
          </p:nvPr>
        </p:nvSpPr>
        <p:spPr/>
        <p:txBody>
          <a:bodyPr anchor="ctr"/>
          <a:lstStyle/>
          <a:p>
            <a:r>
              <a:rPr lang="en-GB" dirty="0"/>
              <a:t>Which works best, positive or negative feedback?</a:t>
            </a:r>
          </a:p>
        </p:txBody>
      </p:sp>
      <p:pic>
        <p:nvPicPr>
          <p:cNvPr id="4" name="Picture 3">
            <a:extLst>
              <a:ext uri="{FF2B5EF4-FFF2-40B4-BE49-F238E27FC236}">
                <a16:creationId xmlns:a16="http://schemas.microsoft.com/office/drawing/2014/main" id="{E39DCE50-5848-423C-B9B4-FC9C444D3210}"/>
              </a:ext>
            </a:extLst>
          </p:cNvPr>
          <p:cNvPicPr>
            <a:picLocks noChangeAspect="1"/>
          </p:cNvPicPr>
          <p:nvPr/>
        </p:nvPicPr>
        <p:blipFill>
          <a:blip r:embed="rId3"/>
          <a:stretch>
            <a:fillRect/>
          </a:stretch>
        </p:blipFill>
        <p:spPr>
          <a:xfrm>
            <a:off x="353335" y="2260222"/>
            <a:ext cx="8437329" cy="3068524"/>
          </a:xfrm>
          <a:prstGeom prst="rect">
            <a:avLst/>
          </a:prstGeom>
        </p:spPr>
      </p:pic>
    </p:spTree>
    <p:extLst>
      <p:ext uri="{BB962C8B-B14F-4D97-AF65-F5344CB8AC3E}">
        <p14:creationId xmlns:p14="http://schemas.microsoft.com/office/powerpoint/2010/main" val="237746592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B5974A-14FD-4F43-9DBE-6304F6B7A297}"/>
              </a:ext>
            </a:extLst>
          </p:cNvPr>
          <p:cNvSpPr>
            <a:spLocks noGrp="1"/>
          </p:cNvSpPr>
          <p:nvPr>
            <p:ph type="ctrTitle"/>
          </p:nvPr>
        </p:nvSpPr>
        <p:spPr/>
        <p:txBody>
          <a:bodyPr anchor="ctr"/>
          <a:lstStyle/>
          <a:p>
            <a:r>
              <a:rPr lang="en-GB" dirty="0"/>
              <a:t>What one word can turn positive into negative?</a:t>
            </a:r>
          </a:p>
        </p:txBody>
      </p:sp>
      <p:sp>
        <p:nvSpPr>
          <p:cNvPr id="3" name="TextBox 2">
            <a:extLst>
              <a:ext uri="{FF2B5EF4-FFF2-40B4-BE49-F238E27FC236}">
                <a16:creationId xmlns:a16="http://schemas.microsoft.com/office/drawing/2014/main" id="{FAFF17E8-25F3-48F9-B2D5-B79C8E74A0AE}"/>
              </a:ext>
            </a:extLst>
          </p:cNvPr>
          <p:cNvSpPr txBox="1"/>
          <p:nvPr/>
        </p:nvSpPr>
        <p:spPr>
          <a:xfrm>
            <a:off x="1707931" y="1996969"/>
            <a:ext cx="5728138" cy="3154710"/>
          </a:xfrm>
          <a:prstGeom prst="rect">
            <a:avLst/>
          </a:prstGeom>
          <a:noFill/>
        </p:spPr>
        <p:txBody>
          <a:bodyPr wrap="square" rtlCol="0">
            <a:spAutoFit/>
          </a:bodyPr>
          <a:lstStyle/>
          <a:p>
            <a:pPr algn="ctr"/>
            <a:r>
              <a:rPr lang="en-GB" sz="19900" b="1" dirty="0">
                <a:solidFill>
                  <a:srgbClr val="FF0000"/>
                </a:solidFill>
              </a:rPr>
              <a:t>BUT</a:t>
            </a:r>
          </a:p>
        </p:txBody>
      </p:sp>
    </p:spTree>
    <p:extLst>
      <p:ext uri="{BB962C8B-B14F-4D97-AF65-F5344CB8AC3E}">
        <p14:creationId xmlns:p14="http://schemas.microsoft.com/office/powerpoint/2010/main" val="39087154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B959D98F-8328-4069-9CB5-3B029AEB2B1E}"/>
              </a:ext>
            </a:extLst>
          </p:cNvPr>
          <p:cNvSpPr>
            <a:spLocks noGrp="1"/>
          </p:cNvSpPr>
          <p:nvPr>
            <p:ph type="ctrTitle"/>
          </p:nvPr>
        </p:nvSpPr>
        <p:spPr/>
        <p:txBody>
          <a:bodyPr/>
          <a:lstStyle/>
          <a:p>
            <a:endParaRPr lang="en-GB"/>
          </a:p>
        </p:txBody>
      </p:sp>
      <p:sp>
        <p:nvSpPr>
          <p:cNvPr id="4" name="TextBox 3">
            <a:extLst>
              <a:ext uri="{FF2B5EF4-FFF2-40B4-BE49-F238E27FC236}">
                <a16:creationId xmlns:a16="http://schemas.microsoft.com/office/drawing/2014/main" id="{52E7CF70-46EC-4268-9564-289857161998}"/>
              </a:ext>
            </a:extLst>
          </p:cNvPr>
          <p:cNvSpPr txBox="1"/>
          <p:nvPr/>
        </p:nvSpPr>
        <p:spPr>
          <a:xfrm>
            <a:off x="320116" y="5221100"/>
            <a:ext cx="8823884" cy="369332"/>
          </a:xfrm>
          <a:prstGeom prst="rect">
            <a:avLst/>
          </a:prstGeom>
          <a:noFill/>
        </p:spPr>
        <p:txBody>
          <a:bodyPr wrap="square" rtlCol="0">
            <a:spAutoFit/>
          </a:bodyPr>
          <a:lstStyle/>
          <a:p>
            <a:pPr algn="r"/>
            <a:r>
              <a:rPr lang="en-GB" dirty="0">
                <a:solidFill>
                  <a:srgbClr val="7A81FF"/>
                </a:solidFill>
              </a:rPr>
              <a:t>https://www.youtube.com/watch?v=wQLHwSphu-M</a:t>
            </a:r>
          </a:p>
        </p:txBody>
      </p:sp>
      <p:pic>
        <p:nvPicPr>
          <p:cNvPr id="8" name="Online Media 4">
            <a:hlinkClick r:id="" action="ppaction://media"/>
            <a:extLst>
              <a:ext uri="{FF2B5EF4-FFF2-40B4-BE49-F238E27FC236}">
                <a16:creationId xmlns:a16="http://schemas.microsoft.com/office/drawing/2014/main" id="{784F45B7-33A5-46B2-B54B-28550B4B1631}"/>
              </a:ext>
            </a:extLst>
          </p:cNvPr>
          <p:cNvPicPr>
            <a:picLocks noRot="1" noChangeAspect="1"/>
          </p:cNvPicPr>
          <p:nvPr>
            <a:videoFile r:link="rId1"/>
          </p:nvPr>
        </p:nvPicPr>
        <p:blipFill>
          <a:blip r:embed="rId4"/>
          <a:stretch>
            <a:fillRect/>
          </a:stretch>
        </p:blipFill>
        <p:spPr>
          <a:xfrm>
            <a:off x="325821" y="264065"/>
            <a:ext cx="8566659" cy="4677103"/>
          </a:xfrm>
          <a:prstGeom prst="rect">
            <a:avLst/>
          </a:prstGeom>
        </p:spPr>
      </p:pic>
    </p:spTree>
    <p:extLst>
      <p:ext uri="{BB962C8B-B14F-4D97-AF65-F5344CB8AC3E}">
        <p14:creationId xmlns:p14="http://schemas.microsoft.com/office/powerpoint/2010/main" val="150094032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D93D5CC-46B8-477A-B644-7498DD22ECC8}"/>
              </a:ext>
            </a:extLst>
          </p:cNvPr>
          <p:cNvSpPr>
            <a:spLocks noGrp="1"/>
          </p:cNvSpPr>
          <p:nvPr>
            <p:ph type="ctrTitle"/>
          </p:nvPr>
        </p:nvSpPr>
        <p:spPr/>
        <p:txBody>
          <a:bodyPr>
            <a:normAutofit fontScale="90000"/>
          </a:bodyPr>
          <a:lstStyle/>
          <a:p>
            <a:r>
              <a:rPr lang="en-GB" dirty="0"/>
              <a:t>Our environment teaches us…</a:t>
            </a:r>
          </a:p>
        </p:txBody>
      </p:sp>
      <p:sp>
        <p:nvSpPr>
          <p:cNvPr id="5" name="Content Placeholder 4">
            <a:extLst>
              <a:ext uri="{FF2B5EF4-FFF2-40B4-BE49-F238E27FC236}">
                <a16:creationId xmlns:a16="http://schemas.microsoft.com/office/drawing/2014/main" id="{BBAF2E4D-6FD8-4CFC-8640-726AB01EC9C2}"/>
              </a:ext>
            </a:extLst>
          </p:cNvPr>
          <p:cNvSpPr>
            <a:spLocks noGrp="1"/>
          </p:cNvSpPr>
          <p:nvPr>
            <p:ph type="body" sz="quarter" idx="10"/>
          </p:nvPr>
        </p:nvSpPr>
        <p:spPr/>
        <p:txBody>
          <a:bodyPr/>
          <a:lstStyle/>
          <a:p>
            <a:pPr marL="0" indent="0">
              <a:buNone/>
            </a:pPr>
            <a:r>
              <a:rPr lang="en-GB" sz="2800" dirty="0"/>
              <a:t>“Normative Behaviour” is behaviour that we experience from our culture.</a:t>
            </a:r>
          </a:p>
          <a:p>
            <a:r>
              <a:rPr lang="en-GB" sz="2800" dirty="0"/>
              <a:t>Prescriptive/ proscriptive: What we </a:t>
            </a:r>
            <a:r>
              <a:rPr lang="en-GB" sz="2800" i="1" dirty="0"/>
              <a:t>should</a:t>
            </a:r>
            <a:r>
              <a:rPr lang="en-GB" sz="2800" dirty="0"/>
              <a:t> or </a:t>
            </a:r>
            <a:r>
              <a:rPr lang="en-GB" sz="2800" i="1" dirty="0"/>
              <a:t>shouldn’t</a:t>
            </a:r>
            <a:r>
              <a:rPr lang="en-GB" sz="2800" dirty="0"/>
              <a:t> do</a:t>
            </a:r>
          </a:p>
          <a:p>
            <a:r>
              <a:rPr lang="en-GB" sz="2800" dirty="0"/>
              <a:t>Descriptive: What other people </a:t>
            </a:r>
            <a:r>
              <a:rPr lang="en-GB" sz="2800" i="1" dirty="0"/>
              <a:t>actually</a:t>
            </a:r>
            <a:r>
              <a:rPr lang="en-GB" sz="2800" dirty="0"/>
              <a:t> do</a:t>
            </a:r>
          </a:p>
        </p:txBody>
      </p:sp>
    </p:spTree>
    <p:extLst>
      <p:ext uri="{BB962C8B-B14F-4D97-AF65-F5344CB8AC3E}">
        <p14:creationId xmlns:p14="http://schemas.microsoft.com/office/powerpoint/2010/main" val="176016033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796A07-7E4D-4B7A-B1D7-AA9913407C08}"/>
              </a:ext>
            </a:extLst>
          </p:cNvPr>
          <p:cNvSpPr>
            <a:spLocks noGrp="1"/>
          </p:cNvSpPr>
          <p:nvPr>
            <p:ph type="ctrTitle"/>
          </p:nvPr>
        </p:nvSpPr>
        <p:spPr/>
        <p:txBody>
          <a:bodyPr>
            <a:normAutofit fontScale="90000"/>
          </a:bodyPr>
          <a:lstStyle/>
          <a:p>
            <a:r>
              <a:rPr lang="en-GB" dirty="0"/>
              <a:t>Conditioning can be indirect…</a:t>
            </a:r>
          </a:p>
        </p:txBody>
      </p:sp>
      <p:pic>
        <p:nvPicPr>
          <p:cNvPr id="7" name="Online Media 5">
            <a:hlinkClick r:id="" action="ppaction://media"/>
            <a:extLst>
              <a:ext uri="{FF2B5EF4-FFF2-40B4-BE49-F238E27FC236}">
                <a16:creationId xmlns:a16="http://schemas.microsoft.com/office/drawing/2014/main" id="{A31EC2E6-9BD7-4F1E-AF26-18AC17379BC2}"/>
              </a:ext>
            </a:extLst>
          </p:cNvPr>
          <p:cNvPicPr>
            <a:picLocks noGrp="1" noRot="1" noChangeAspect="1"/>
          </p:cNvPicPr>
          <p:nvPr>
            <p:ph sz="quarter" idx="4294967295"/>
            <a:videoFile r:link="rId1"/>
          </p:nvPr>
        </p:nvPicPr>
        <p:blipFill>
          <a:blip r:embed="rId4"/>
          <a:stretch>
            <a:fillRect/>
          </a:stretch>
        </p:blipFill>
        <p:spPr>
          <a:xfrm>
            <a:off x="323528" y="329552"/>
            <a:ext cx="8496944" cy="4748718"/>
          </a:xfrm>
          <a:prstGeom prst="rect">
            <a:avLst/>
          </a:prstGeom>
        </p:spPr>
      </p:pic>
      <p:sp>
        <p:nvSpPr>
          <p:cNvPr id="4" name="TextBox 3">
            <a:extLst>
              <a:ext uri="{FF2B5EF4-FFF2-40B4-BE49-F238E27FC236}">
                <a16:creationId xmlns:a16="http://schemas.microsoft.com/office/drawing/2014/main" id="{8672AD4E-B5BF-4F10-938B-79DC09D2D94B}"/>
              </a:ext>
            </a:extLst>
          </p:cNvPr>
          <p:cNvSpPr txBox="1"/>
          <p:nvPr/>
        </p:nvSpPr>
        <p:spPr>
          <a:xfrm>
            <a:off x="3478925" y="5078270"/>
            <a:ext cx="5665075" cy="369332"/>
          </a:xfrm>
          <a:prstGeom prst="rect">
            <a:avLst/>
          </a:prstGeom>
          <a:noFill/>
        </p:spPr>
        <p:txBody>
          <a:bodyPr wrap="square" rtlCol="0">
            <a:spAutoFit/>
          </a:bodyPr>
          <a:lstStyle/>
          <a:p>
            <a:r>
              <a:rPr lang="en-GB" dirty="0">
                <a:solidFill>
                  <a:srgbClr val="7A81FF"/>
                </a:solidFill>
              </a:rPr>
              <a:t>https://www.youtube.com/watch?v=YAHgBAjcBbg</a:t>
            </a:r>
          </a:p>
        </p:txBody>
      </p:sp>
    </p:spTree>
    <p:extLst>
      <p:ext uri="{BB962C8B-B14F-4D97-AF65-F5344CB8AC3E}">
        <p14:creationId xmlns:p14="http://schemas.microsoft.com/office/powerpoint/2010/main" val="95735779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39552" y="260648"/>
            <a:ext cx="7772400" cy="657225"/>
          </a:xfrm>
        </p:spPr>
        <p:txBody>
          <a:bodyPr/>
          <a:lstStyle/>
          <a:p>
            <a:r>
              <a:rPr lang="en-GB" dirty="0"/>
              <a:t>What does this mean for you?</a:t>
            </a:r>
          </a:p>
        </p:txBody>
      </p:sp>
      <p:pic>
        <p:nvPicPr>
          <p:cNvPr id="6146" name="Picture 2" descr="Image result for making link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04701" y="917873"/>
            <a:ext cx="7975171" cy="44218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720452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2D80D3C-6719-4A55-8E31-C2944661877B}"/>
              </a:ext>
            </a:extLst>
          </p:cNvPr>
          <p:cNvSpPr>
            <a:spLocks noGrp="1"/>
          </p:cNvSpPr>
          <p:nvPr>
            <p:ph type="ctrTitle"/>
          </p:nvPr>
        </p:nvSpPr>
        <p:spPr/>
        <p:txBody>
          <a:bodyPr/>
          <a:lstStyle/>
          <a:p>
            <a:endParaRPr lang="en-GB"/>
          </a:p>
        </p:txBody>
      </p:sp>
      <p:pic>
        <p:nvPicPr>
          <p:cNvPr id="3" name="Online Media 2">
            <a:hlinkClick r:id="" action="ppaction://media"/>
            <a:extLst>
              <a:ext uri="{FF2B5EF4-FFF2-40B4-BE49-F238E27FC236}">
                <a16:creationId xmlns:a16="http://schemas.microsoft.com/office/drawing/2014/main" id="{5F901F65-ECE4-4D94-9A8C-072C445E460B}"/>
              </a:ext>
            </a:extLst>
          </p:cNvPr>
          <p:cNvPicPr>
            <a:picLocks noRot="1" noChangeAspect="1"/>
          </p:cNvPicPr>
          <p:nvPr>
            <a:videoFile r:link="rId1"/>
          </p:nvPr>
        </p:nvPicPr>
        <p:blipFill>
          <a:blip r:embed="rId4"/>
          <a:stretch>
            <a:fillRect/>
          </a:stretch>
        </p:blipFill>
        <p:spPr>
          <a:xfrm>
            <a:off x="490481" y="258534"/>
            <a:ext cx="8163038" cy="4808195"/>
          </a:xfrm>
          <a:prstGeom prst="rect">
            <a:avLst/>
          </a:prstGeom>
        </p:spPr>
      </p:pic>
      <p:sp>
        <p:nvSpPr>
          <p:cNvPr id="6" name="TextBox 5">
            <a:extLst>
              <a:ext uri="{FF2B5EF4-FFF2-40B4-BE49-F238E27FC236}">
                <a16:creationId xmlns:a16="http://schemas.microsoft.com/office/drawing/2014/main" id="{E30DE26F-294B-46A4-8E2B-E19DF242C2D6}"/>
              </a:ext>
            </a:extLst>
          </p:cNvPr>
          <p:cNvSpPr txBox="1"/>
          <p:nvPr/>
        </p:nvSpPr>
        <p:spPr>
          <a:xfrm>
            <a:off x="2627784" y="5146546"/>
            <a:ext cx="6390290" cy="369332"/>
          </a:xfrm>
          <a:prstGeom prst="rect">
            <a:avLst/>
          </a:prstGeom>
          <a:noFill/>
        </p:spPr>
        <p:txBody>
          <a:bodyPr wrap="square" rtlCol="0">
            <a:spAutoFit/>
          </a:bodyPr>
          <a:lstStyle/>
          <a:p>
            <a:pPr algn="r"/>
            <a:r>
              <a:rPr lang="en-GB" b="1" dirty="0">
                <a:solidFill>
                  <a:srgbClr val="0432FF"/>
                </a:solidFill>
              </a:rPr>
              <a:t>https://www.youtube.com/watch?v=WBob67xwuGk</a:t>
            </a:r>
          </a:p>
        </p:txBody>
      </p:sp>
    </p:spTree>
    <p:extLst>
      <p:ext uri="{BB962C8B-B14F-4D97-AF65-F5344CB8AC3E}">
        <p14:creationId xmlns:p14="http://schemas.microsoft.com/office/powerpoint/2010/main" val="51070774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B47111-280D-4B00-8539-2F3200629A11}"/>
              </a:ext>
            </a:extLst>
          </p:cNvPr>
          <p:cNvSpPr>
            <a:spLocks noGrp="1"/>
          </p:cNvSpPr>
          <p:nvPr>
            <p:ph type="ctrTitle"/>
          </p:nvPr>
        </p:nvSpPr>
        <p:spPr/>
        <p:txBody>
          <a:bodyPr>
            <a:normAutofit fontScale="90000"/>
          </a:bodyPr>
          <a:lstStyle/>
          <a:p>
            <a:r>
              <a:rPr lang="en-GB" dirty="0"/>
              <a:t>Learning Cycle </a:t>
            </a:r>
          </a:p>
        </p:txBody>
      </p:sp>
      <p:sp>
        <p:nvSpPr>
          <p:cNvPr id="5" name="Subtitle 4">
            <a:extLst>
              <a:ext uri="{FF2B5EF4-FFF2-40B4-BE49-F238E27FC236}">
                <a16:creationId xmlns:a16="http://schemas.microsoft.com/office/drawing/2014/main" id="{2BBD5455-DD94-459D-A501-BA5E31F123E7}"/>
              </a:ext>
            </a:extLst>
          </p:cNvPr>
          <p:cNvSpPr>
            <a:spLocks noGrp="1"/>
          </p:cNvSpPr>
          <p:nvPr>
            <p:ph sz="quarter" idx="11"/>
          </p:nvPr>
        </p:nvSpPr>
        <p:spPr>
          <a:xfrm>
            <a:off x="251520" y="736275"/>
            <a:ext cx="3740150" cy="3597275"/>
          </a:xfrm>
        </p:spPr>
        <p:txBody>
          <a:bodyPr>
            <a:normAutofit lnSpcReduction="10000"/>
          </a:bodyPr>
          <a:lstStyle/>
          <a:p>
            <a:r>
              <a:rPr lang="en-GB" sz="2800" dirty="0">
                <a:solidFill>
                  <a:schemeClr val="tx1"/>
                </a:solidFill>
              </a:rPr>
              <a:t>The cycle has four stages</a:t>
            </a:r>
          </a:p>
          <a:p>
            <a:pPr marL="342900" indent="-342900">
              <a:buFont typeface="Arial" panose="020B0604020202020204" pitchFamily="34" charset="0"/>
              <a:buChar char="•"/>
            </a:pPr>
            <a:r>
              <a:rPr lang="en-GB" sz="2800" dirty="0">
                <a:solidFill>
                  <a:schemeClr val="tx1"/>
                </a:solidFill>
              </a:rPr>
              <a:t>Doing something</a:t>
            </a:r>
          </a:p>
          <a:p>
            <a:pPr marL="342900" indent="-342900">
              <a:buFont typeface="Arial" panose="020B0604020202020204" pitchFamily="34" charset="0"/>
              <a:buChar char="•"/>
            </a:pPr>
            <a:r>
              <a:rPr lang="en-GB" sz="2800" dirty="0">
                <a:solidFill>
                  <a:schemeClr val="tx1"/>
                </a:solidFill>
              </a:rPr>
              <a:t>Thinking about what happened</a:t>
            </a:r>
          </a:p>
          <a:p>
            <a:pPr marL="342900" indent="-342900">
              <a:buFont typeface="Arial" panose="020B0604020202020204" pitchFamily="34" charset="0"/>
              <a:buChar char="•"/>
            </a:pPr>
            <a:r>
              <a:rPr lang="en-GB" sz="2800" dirty="0">
                <a:solidFill>
                  <a:schemeClr val="tx1"/>
                </a:solidFill>
              </a:rPr>
              <a:t> Drawing broader conclusions</a:t>
            </a:r>
          </a:p>
          <a:p>
            <a:pPr marL="342900" indent="-342900">
              <a:buFont typeface="Arial" panose="020B0604020202020204" pitchFamily="34" charset="0"/>
              <a:buChar char="•"/>
            </a:pPr>
            <a:r>
              <a:rPr lang="en-GB" sz="2800" dirty="0">
                <a:solidFill>
                  <a:schemeClr val="tx1"/>
                </a:solidFill>
              </a:rPr>
              <a:t>Acting on it</a:t>
            </a:r>
          </a:p>
        </p:txBody>
      </p:sp>
      <p:graphicFrame>
        <p:nvGraphicFramePr>
          <p:cNvPr id="7" name="Content Placeholder 6">
            <a:extLst>
              <a:ext uri="{FF2B5EF4-FFF2-40B4-BE49-F238E27FC236}">
                <a16:creationId xmlns:a16="http://schemas.microsoft.com/office/drawing/2014/main" id="{57E450BA-A602-427C-9725-25FF212AC254}"/>
              </a:ext>
            </a:extLst>
          </p:cNvPr>
          <p:cNvGraphicFramePr>
            <a:graphicFrameLocks noGrp="1"/>
          </p:cNvGraphicFramePr>
          <p:nvPr>
            <p:ph sz="quarter" idx="12"/>
            <p:extLst>
              <p:ext uri="{D42A27DB-BD31-4B8C-83A1-F6EECF244321}">
                <p14:modId xmlns:p14="http://schemas.microsoft.com/office/powerpoint/2010/main" val="1840002863"/>
              </p:ext>
            </p:extLst>
          </p:nvPr>
        </p:nvGraphicFramePr>
        <p:xfrm>
          <a:off x="4124473" y="1160824"/>
          <a:ext cx="4653455" cy="42878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p:cNvSpPr txBox="1"/>
          <p:nvPr/>
        </p:nvSpPr>
        <p:spPr>
          <a:xfrm>
            <a:off x="4731411" y="226278"/>
            <a:ext cx="3756455" cy="830997"/>
          </a:xfrm>
          <a:prstGeom prst="rect">
            <a:avLst/>
          </a:prstGeom>
          <a:noFill/>
        </p:spPr>
        <p:txBody>
          <a:bodyPr wrap="square" rtlCol="0">
            <a:spAutoFit/>
          </a:bodyPr>
          <a:lstStyle/>
          <a:p>
            <a:pPr algn="ctr"/>
            <a:r>
              <a:rPr lang="en-GB" sz="2400" b="1" dirty="0"/>
              <a:t>A key component of learning is reflection</a:t>
            </a:r>
          </a:p>
        </p:txBody>
      </p:sp>
    </p:spTree>
    <p:extLst>
      <p:ext uri="{BB962C8B-B14F-4D97-AF65-F5344CB8AC3E}">
        <p14:creationId xmlns:p14="http://schemas.microsoft.com/office/powerpoint/2010/main" val="254196252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ABBEFA-73A2-4BC3-BBFC-43FA603531AF}"/>
              </a:ext>
            </a:extLst>
          </p:cNvPr>
          <p:cNvSpPr>
            <a:spLocks noGrp="1"/>
          </p:cNvSpPr>
          <p:nvPr>
            <p:ph type="ctrTitle"/>
          </p:nvPr>
        </p:nvSpPr>
        <p:spPr/>
        <p:txBody>
          <a:bodyPr>
            <a:normAutofit fontScale="90000"/>
          </a:bodyPr>
          <a:lstStyle/>
          <a:p>
            <a:r>
              <a:rPr lang="en-GB" dirty="0"/>
              <a:t>Learning Styles</a:t>
            </a:r>
          </a:p>
        </p:txBody>
      </p:sp>
      <p:sp>
        <p:nvSpPr>
          <p:cNvPr id="4" name="Content Placeholder 3">
            <a:extLst>
              <a:ext uri="{FF2B5EF4-FFF2-40B4-BE49-F238E27FC236}">
                <a16:creationId xmlns:a16="http://schemas.microsoft.com/office/drawing/2014/main" id="{FC17CE8F-9CAB-4A37-81A4-F94ED2F7B03F}"/>
              </a:ext>
            </a:extLst>
          </p:cNvPr>
          <p:cNvSpPr>
            <a:spLocks noGrp="1"/>
          </p:cNvSpPr>
          <p:nvPr>
            <p:ph sz="quarter" idx="11"/>
          </p:nvPr>
        </p:nvSpPr>
        <p:spPr>
          <a:xfrm>
            <a:off x="92030" y="548680"/>
            <a:ext cx="3484173" cy="4530056"/>
          </a:xfrm>
        </p:spPr>
        <p:txBody>
          <a:bodyPr>
            <a:normAutofit fontScale="92500" lnSpcReduction="10000"/>
          </a:bodyPr>
          <a:lstStyle/>
          <a:p>
            <a:pPr marL="342900" indent="-342900">
              <a:buFont typeface="Arial" panose="020B0604020202020204" pitchFamily="34" charset="0"/>
              <a:buChar char="•"/>
            </a:pPr>
            <a:r>
              <a:rPr lang="en-GB" sz="2800" dirty="0">
                <a:solidFill>
                  <a:schemeClr val="tx1"/>
                </a:solidFill>
              </a:rPr>
              <a:t>Accommodating: hands-on and intuitive.</a:t>
            </a:r>
          </a:p>
          <a:p>
            <a:pPr marL="342900" indent="-342900">
              <a:buFont typeface="Arial" panose="020B0604020202020204" pitchFamily="34" charset="0"/>
              <a:buChar char="•"/>
            </a:pPr>
            <a:r>
              <a:rPr lang="en-GB" sz="2800" dirty="0">
                <a:solidFill>
                  <a:schemeClr val="tx1"/>
                </a:solidFill>
              </a:rPr>
              <a:t>Diverging: Imaginative and flexible</a:t>
            </a:r>
          </a:p>
          <a:p>
            <a:pPr marL="342900" indent="-342900">
              <a:buFont typeface="Arial" panose="020B0604020202020204" pitchFamily="34" charset="0"/>
              <a:buChar char="•"/>
            </a:pPr>
            <a:r>
              <a:rPr lang="en-GB" sz="2800" dirty="0">
                <a:solidFill>
                  <a:schemeClr val="tx1"/>
                </a:solidFill>
              </a:rPr>
              <a:t>Assimilating: Logical and conceptual. </a:t>
            </a:r>
          </a:p>
          <a:p>
            <a:pPr marL="342900" indent="-342900">
              <a:buFont typeface="Arial" panose="020B0604020202020204" pitchFamily="34" charset="0"/>
              <a:buChar char="•"/>
            </a:pPr>
            <a:r>
              <a:rPr lang="en-GB" sz="2800" dirty="0">
                <a:solidFill>
                  <a:schemeClr val="tx1"/>
                </a:solidFill>
              </a:rPr>
              <a:t>Converging: Technical, practical problem solving</a:t>
            </a:r>
          </a:p>
        </p:txBody>
      </p:sp>
      <p:sp>
        <p:nvSpPr>
          <p:cNvPr id="7" name="TextBox 6">
            <a:extLst>
              <a:ext uri="{FF2B5EF4-FFF2-40B4-BE49-F238E27FC236}">
                <a16:creationId xmlns:a16="http://schemas.microsoft.com/office/drawing/2014/main" id="{3DA83CBD-C0E8-432E-BA3B-9978A2D81818}"/>
              </a:ext>
            </a:extLst>
          </p:cNvPr>
          <p:cNvSpPr txBox="1"/>
          <p:nvPr/>
        </p:nvSpPr>
        <p:spPr>
          <a:xfrm>
            <a:off x="5496419" y="348625"/>
            <a:ext cx="1000582" cy="523220"/>
          </a:xfrm>
          <a:prstGeom prst="rect">
            <a:avLst/>
          </a:prstGeom>
          <a:noFill/>
        </p:spPr>
        <p:txBody>
          <a:bodyPr wrap="square" rtlCol="0">
            <a:spAutoFit/>
          </a:bodyPr>
          <a:lstStyle/>
          <a:p>
            <a:r>
              <a:rPr lang="en-GB" sz="2800" dirty="0"/>
              <a:t>Feel</a:t>
            </a:r>
          </a:p>
        </p:txBody>
      </p:sp>
      <p:sp>
        <p:nvSpPr>
          <p:cNvPr id="8" name="TextBox 7">
            <a:extLst>
              <a:ext uri="{FF2B5EF4-FFF2-40B4-BE49-F238E27FC236}">
                <a16:creationId xmlns:a16="http://schemas.microsoft.com/office/drawing/2014/main" id="{FEB7F77E-C49E-449C-9B77-C07347BE699A}"/>
              </a:ext>
            </a:extLst>
          </p:cNvPr>
          <p:cNvSpPr txBox="1"/>
          <p:nvPr/>
        </p:nvSpPr>
        <p:spPr>
          <a:xfrm>
            <a:off x="5364088" y="5212328"/>
            <a:ext cx="938077" cy="461665"/>
          </a:xfrm>
          <a:prstGeom prst="rect">
            <a:avLst/>
          </a:prstGeom>
          <a:noFill/>
        </p:spPr>
        <p:txBody>
          <a:bodyPr wrap="none" rtlCol="0">
            <a:spAutoFit/>
          </a:bodyPr>
          <a:lstStyle/>
          <a:p>
            <a:r>
              <a:rPr lang="en-GB" sz="2400" dirty="0"/>
              <a:t>Think</a:t>
            </a:r>
          </a:p>
        </p:txBody>
      </p:sp>
      <p:sp>
        <p:nvSpPr>
          <p:cNvPr id="9" name="TextBox 8">
            <a:extLst>
              <a:ext uri="{FF2B5EF4-FFF2-40B4-BE49-F238E27FC236}">
                <a16:creationId xmlns:a16="http://schemas.microsoft.com/office/drawing/2014/main" id="{7690296C-E574-44DC-ADA3-E7C48842AFE3}"/>
              </a:ext>
            </a:extLst>
          </p:cNvPr>
          <p:cNvSpPr txBox="1"/>
          <p:nvPr/>
        </p:nvSpPr>
        <p:spPr>
          <a:xfrm rot="16200000">
            <a:off x="3698276" y="3757808"/>
            <a:ext cx="479618" cy="369332"/>
          </a:xfrm>
          <a:prstGeom prst="rect">
            <a:avLst/>
          </a:prstGeom>
          <a:noFill/>
        </p:spPr>
        <p:txBody>
          <a:bodyPr wrap="none" rtlCol="0">
            <a:spAutoFit/>
          </a:bodyPr>
          <a:lstStyle/>
          <a:p>
            <a:r>
              <a:rPr lang="en-GB" dirty="0">
                <a:solidFill>
                  <a:schemeClr val="bg2"/>
                </a:solidFill>
              </a:rPr>
              <a:t>Do</a:t>
            </a:r>
          </a:p>
        </p:txBody>
      </p:sp>
      <p:sp>
        <p:nvSpPr>
          <p:cNvPr id="10" name="TextBox 9">
            <a:extLst>
              <a:ext uri="{FF2B5EF4-FFF2-40B4-BE49-F238E27FC236}">
                <a16:creationId xmlns:a16="http://schemas.microsoft.com/office/drawing/2014/main" id="{18077BDE-BEA9-4D3F-8C42-65A229F5ADC9}"/>
              </a:ext>
            </a:extLst>
          </p:cNvPr>
          <p:cNvSpPr txBox="1"/>
          <p:nvPr/>
        </p:nvSpPr>
        <p:spPr>
          <a:xfrm rot="5400000">
            <a:off x="8004489" y="3241492"/>
            <a:ext cx="1588363" cy="523220"/>
          </a:xfrm>
          <a:prstGeom prst="rect">
            <a:avLst/>
          </a:prstGeom>
          <a:noFill/>
        </p:spPr>
        <p:txBody>
          <a:bodyPr wrap="square" rtlCol="0">
            <a:spAutoFit/>
          </a:bodyPr>
          <a:lstStyle/>
          <a:p>
            <a:r>
              <a:rPr lang="en-GB" sz="2800" dirty="0"/>
              <a:t>Watch</a:t>
            </a:r>
          </a:p>
        </p:txBody>
      </p:sp>
      <p:graphicFrame>
        <p:nvGraphicFramePr>
          <p:cNvPr id="11" name="Content Placeholder 2">
            <a:extLst>
              <a:ext uri="{FF2B5EF4-FFF2-40B4-BE49-F238E27FC236}">
                <a16:creationId xmlns:a16="http://schemas.microsoft.com/office/drawing/2014/main" id="{DD56413B-F675-4932-B4CE-0CC230ADC9CA}"/>
              </a:ext>
            </a:extLst>
          </p:cNvPr>
          <p:cNvGraphicFramePr>
            <a:graphicFrameLocks noGrp="1"/>
          </p:cNvGraphicFramePr>
          <p:nvPr>
            <p:ph sz="quarter" idx="12"/>
            <p:extLst>
              <p:ext uri="{D42A27DB-BD31-4B8C-83A1-F6EECF244321}">
                <p14:modId xmlns:p14="http://schemas.microsoft.com/office/powerpoint/2010/main" val="118124582"/>
              </p:ext>
            </p:extLst>
          </p:nvPr>
        </p:nvGraphicFramePr>
        <p:xfrm>
          <a:off x="3025844" y="984938"/>
          <a:ext cx="5650612" cy="420194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3323879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644130-3919-46D7-8DCF-C5F2DD48E2DB}"/>
              </a:ext>
            </a:extLst>
          </p:cNvPr>
          <p:cNvSpPr>
            <a:spLocks noGrp="1"/>
          </p:cNvSpPr>
          <p:nvPr>
            <p:ph type="ctrTitle"/>
          </p:nvPr>
        </p:nvSpPr>
        <p:spPr/>
        <p:txBody>
          <a:bodyPr>
            <a:normAutofit fontScale="90000"/>
          </a:bodyPr>
          <a:lstStyle/>
          <a:p>
            <a:r>
              <a:rPr lang="en-GB" dirty="0"/>
              <a:t>Types of Knowledge</a:t>
            </a:r>
          </a:p>
        </p:txBody>
      </p:sp>
      <p:sp>
        <p:nvSpPr>
          <p:cNvPr id="5" name="Subtitle 4">
            <a:extLst>
              <a:ext uri="{FF2B5EF4-FFF2-40B4-BE49-F238E27FC236}">
                <a16:creationId xmlns:a16="http://schemas.microsoft.com/office/drawing/2014/main" id="{3A1A4051-4562-49F9-A72C-AE20C24F2B7B}"/>
              </a:ext>
            </a:extLst>
          </p:cNvPr>
          <p:cNvSpPr>
            <a:spLocks noGrp="1"/>
          </p:cNvSpPr>
          <p:nvPr>
            <p:ph type="body" sz="quarter" idx="10"/>
          </p:nvPr>
        </p:nvSpPr>
        <p:spPr/>
        <p:txBody>
          <a:bodyPr/>
          <a:lstStyle/>
          <a:p>
            <a:r>
              <a:rPr lang="en-GB" sz="2800" dirty="0"/>
              <a:t>Once we have learned something, we have acquired knowledge: skills and/ or information.</a:t>
            </a:r>
          </a:p>
          <a:p>
            <a:r>
              <a:rPr lang="en-GB" sz="2800" dirty="0"/>
              <a:t>Knowledge can be either:</a:t>
            </a:r>
          </a:p>
          <a:p>
            <a:pPr marL="342900" indent="-342900">
              <a:buFont typeface="Arial" panose="020B0604020202020204" pitchFamily="34" charset="0"/>
              <a:buChar char="•"/>
            </a:pPr>
            <a:r>
              <a:rPr lang="en-GB" sz="2800" dirty="0"/>
              <a:t>Tacit (or implicit): not available to other people – we cannot explain it</a:t>
            </a:r>
          </a:p>
          <a:p>
            <a:pPr marL="342900" indent="-342900">
              <a:buFont typeface="Arial" panose="020B0604020202020204" pitchFamily="34" charset="0"/>
              <a:buChar char="•"/>
            </a:pPr>
            <a:r>
              <a:rPr lang="en-GB" sz="2800" dirty="0"/>
              <a:t>Explicit: available to others via communication</a:t>
            </a:r>
          </a:p>
        </p:txBody>
      </p:sp>
    </p:spTree>
    <p:extLst>
      <p:ext uri="{BB962C8B-B14F-4D97-AF65-F5344CB8AC3E}">
        <p14:creationId xmlns:p14="http://schemas.microsoft.com/office/powerpoint/2010/main" val="258131683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ubtitle 4">
            <a:extLst>
              <a:ext uri="{FF2B5EF4-FFF2-40B4-BE49-F238E27FC236}">
                <a16:creationId xmlns:a16="http://schemas.microsoft.com/office/drawing/2014/main" id="{3A1A4051-4562-49F9-A72C-AE20C24F2B7B}"/>
              </a:ext>
            </a:extLst>
          </p:cNvPr>
          <p:cNvSpPr>
            <a:spLocks noGrp="1"/>
          </p:cNvSpPr>
          <p:nvPr>
            <p:ph type="body" sz="quarter" idx="10"/>
          </p:nvPr>
        </p:nvSpPr>
        <p:spPr>
          <a:xfrm>
            <a:off x="179512" y="692696"/>
            <a:ext cx="8928992" cy="3596723"/>
          </a:xfrm>
        </p:spPr>
        <p:txBody>
          <a:bodyPr/>
          <a:lstStyle/>
          <a:p>
            <a:r>
              <a:rPr lang="en-GB" sz="2800" dirty="0"/>
              <a:t>There once was a company that made very expensive widgets.  The widget machine broke down one day and no one could fix it.   The company advertised &amp; agreed to pay £5000 for anyone fixing it.  Some old hand that had fixed it previously came.  He arrived, pondered the situation and bought a hammer.  He crawled under the machine.</a:t>
            </a:r>
          </a:p>
          <a:p>
            <a:r>
              <a:rPr lang="en-GB" sz="2800" dirty="0"/>
              <a:t>Two gentle taps were heard, and the machine started to work.  The manager prepared  an itemised bill it read: </a:t>
            </a:r>
          </a:p>
          <a:p>
            <a:r>
              <a:rPr lang="en-GB" sz="2800" dirty="0"/>
              <a:t>•Use of hammer £1 and </a:t>
            </a:r>
          </a:p>
          <a:p>
            <a:r>
              <a:rPr lang="en-GB" sz="2800" dirty="0"/>
              <a:t>Knowing where to tap £4,999 </a:t>
            </a:r>
          </a:p>
          <a:p>
            <a:endParaRPr lang="en-GB" sz="2400" b="1" dirty="0">
              <a:ln w="6600">
                <a:solidFill>
                  <a:schemeClr val="accent2"/>
                </a:solidFill>
                <a:prstDash val="solid"/>
              </a:ln>
              <a:effectLst>
                <a:outerShdw dist="38100" dir="2700000" algn="tl" rotWithShape="0">
                  <a:schemeClr val="accent2"/>
                </a:outerShdw>
              </a:effectLst>
            </a:endParaRPr>
          </a:p>
        </p:txBody>
      </p:sp>
      <p:sp>
        <p:nvSpPr>
          <p:cNvPr id="6" name="Title 1">
            <a:extLst>
              <a:ext uri="{FF2B5EF4-FFF2-40B4-BE49-F238E27FC236}">
                <a16:creationId xmlns:a16="http://schemas.microsoft.com/office/drawing/2014/main" id="{E924AE1B-15C6-0047-A5BF-CF6B6CF1BF7C}"/>
              </a:ext>
            </a:extLst>
          </p:cNvPr>
          <p:cNvSpPr>
            <a:spLocks noGrp="1"/>
          </p:cNvSpPr>
          <p:nvPr>
            <p:ph type="ctrTitle"/>
          </p:nvPr>
        </p:nvSpPr>
        <p:spPr>
          <a:xfrm>
            <a:off x="179512" y="116632"/>
            <a:ext cx="7772400" cy="657225"/>
          </a:xfrm>
        </p:spPr>
        <p:txBody>
          <a:bodyPr>
            <a:normAutofit fontScale="90000"/>
          </a:bodyPr>
          <a:lstStyle/>
          <a:p>
            <a:r>
              <a:rPr lang="en-GB" dirty="0">
                <a:solidFill>
                  <a:schemeClr val="tx1"/>
                </a:solidFill>
              </a:rPr>
              <a:t>Knowledge is power…</a:t>
            </a:r>
          </a:p>
        </p:txBody>
      </p:sp>
    </p:spTree>
    <p:extLst>
      <p:ext uri="{BB962C8B-B14F-4D97-AF65-F5344CB8AC3E}">
        <p14:creationId xmlns:p14="http://schemas.microsoft.com/office/powerpoint/2010/main" val="418787654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DA0F64-82B8-4946-990D-588DDD3F7375}"/>
              </a:ext>
            </a:extLst>
          </p:cNvPr>
          <p:cNvSpPr>
            <a:spLocks noGrp="1"/>
          </p:cNvSpPr>
          <p:nvPr>
            <p:ph type="ctrTitle"/>
          </p:nvPr>
        </p:nvSpPr>
        <p:spPr>
          <a:xfrm>
            <a:off x="539552" y="332656"/>
            <a:ext cx="7772400" cy="657225"/>
          </a:xfrm>
        </p:spPr>
        <p:txBody>
          <a:bodyPr>
            <a:normAutofit fontScale="90000"/>
          </a:bodyPr>
          <a:lstStyle/>
          <a:p>
            <a:r>
              <a:rPr lang="en-GB" dirty="0"/>
              <a:t>Coaching and Mentoring</a:t>
            </a:r>
          </a:p>
        </p:txBody>
      </p:sp>
      <p:sp>
        <p:nvSpPr>
          <p:cNvPr id="5" name="Content Placeholder 4">
            <a:extLst>
              <a:ext uri="{FF2B5EF4-FFF2-40B4-BE49-F238E27FC236}">
                <a16:creationId xmlns:a16="http://schemas.microsoft.com/office/drawing/2014/main" id="{61AC6188-9F1A-4B1D-B942-79549AF16FA2}"/>
              </a:ext>
            </a:extLst>
          </p:cNvPr>
          <p:cNvSpPr>
            <a:spLocks noGrp="1"/>
          </p:cNvSpPr>
          <p:nvPr>
            <p:ph type="body" sz="quarter" idx="10"/>
          </p:nvPr>
        </p:nvSpPr>
        <p:spPr>
          <a:xfrm>
            <a:off x="179512" y="1020192"/>
            <a:ext cx="8856984" cy="4497040"/>
          </a:xfrm>
        </p:spPr>
        <p:txBody>
          <a:bodyPr>
            <a:normAutofit lnSpcReduction="10000"/>
          </a:bodyPr>
          <a:lstStyle/>
          <a:p>
            <a:r>
              <a:rPr lang="en-GB" sz="2800" dirty="0"/>
              <a:t>Both coaching and mentoring involve helping other people to learn and develop. But they are quite different. A lot of definitions exist and can be confusing.</a:t>
            </a:r>
          </a:p>
          <a:p>
            <a:r>
              <a:rPr lang="en-GB" sz="2800" dirty="0"/>
              <a:t>One pair of definitions:</a:t>
            </a:r>
          </a:p>
          <a:p>
            <a:r>
              <a:rPr lang="en-GB" sz="2800" dirty="0"/>
              <a:t>Mentoring is someone (usually senior) helping through giving something of themselves – knowledge, contacts, experience.</a:t>
            </a:r>
          </a:p>
          <a:p>
            <a:r>
              <a:rPr lang="en-GB" sz="2800" dirty="0"/>
              <a:t>Coaching is helping someone else to develop using their own internal resources.</a:t>
            </a:r>
          </a:p>
        </p:txBody>
      </p:sp>
    </p:spTree>
    <p:extLst>
      <p:ext uri="{BB962C8B-B14F-4D97-AF65-F5344CB8AC3E}">
        <p14:creationId xmlns:p14="http://schemas.microsoft.com/office/powerpoint/2010/main" val="10630580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Online Media 2">
            <a:hlinkClick r:id="" action="ppaction://media"/>
            <a:extLst>
              <a:ext uri="{FF2B5EF4-FFF2-40B4-BE49-F238E27FC236}">
                <a16:creationId xmlns:a16="http://schemas.microsoft.com/office/drawing/2014/main" id="{7472DE03-79A6-424C-ADC3-83D9330DFECA}"/>
              </a:ext>
            </a:extLst>
          </p:cNvPr>
          <p:cNvPicPr>
            <a:picLocks noGrp="1" noRot="1" noChangeAspect="1"/>
          </p:cNvPicPr>
          <p:nvPr>
            <p:ph idx="4294967295"/>
            <a:videoFile r:link="rId1"/>
          </p:nvPr>
        </p:nvPicPr>
        <p:blipFill>
          <a:blip r:embed="rId4"/>
          <a:stretch>
            <a:fillRect/>
          </a:stretch>
        </p:blipFill>
        <p:spPr>
          <a:xfrm>
            <a:off x="395536" y="298479"/>
            <a:ext cx="8352928" cy="5002729"/>
          </a:xfrm>
          <a:prstGeom prst="rect">
            <a:avLst/>
          </a:prstGeom>
        </p:spPr>
      </p:pic>
      <p:sp>
        <p:nvSpPr>
          <p:cNvPr id="4" name="TextBox 3">
            <a:extLst>
              <a:ext uri="{FF2B5EF4-FFF2-40B4-BE49-F238E27FC236}">
                <a16:creationId xmlns:a16="http://schemas.microsoft.com/office/drawing/2014/main" id="{7F285345-8A6F-4D82-AFAD-F8D204F63745}"/>
              </a:ext>
            </a:extLst>
          </p:cNvPr>
          <p:cNvSpPr txBox="1"/>
          <p:nvPr/>
        </p:nvSpPr>
        <p:spPr>
          <a:xfrm>
            <a:off x="3851920" y="5273178"/>
            <a:ext cx="5875283" cy="369332"/>
          </a:xfrm>
          <a:prstGeom prst="rect">
            <a:avLst/>
          </a:prstGeom>
          <a:noFill/>
        </p:spPr>
        <p:txBody>
          <a:bodyPr wrap="square" rtlCol="0">
            <a:spAutoFit/>
          </a:bodyPr>
          <a:lstStyle/>
          <a:p>
            <a:r>
              <a:rPr lang="en-GB" dirty="0">
                <a:solidFill>
                  <a:srgbClr val="0432FF"/>
                </a:solidFill>
              </a:rPr>
              <a:t>https://www.youtube.com/watch?v=guclKsL-JbY</a:t>
            </a:r>
          </a:p>
        </p:txBody>
      </p:sp>
    </p:spTree>
    <p:extLst>
      <p:ext uri="{BB962C8B-B14F-4D97-AF65-F5344CB8AC3E}">
        <p14:creationId xmlns:p14="http://schemas.microsoft.com/office/powerpoint/2010/main" val="419190566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sz="quarter" idx="10"/>
          </p:nvPr>
        </p:nvSpPr>
        <p:spPr>
          <a:xfrm>
            <a:off x="179512" y="656729"/>
            <a:ext cx="8707983" cy="3596723"/>
          </a:xfrm>
        </p:spPr>
        <p:txBody>
          <a:bodyPr/>
          <a:lstStyle/>
          <a:p>
            <a:r>
              <a:rPr lang="en-GB" sz="2400" dirty="0"/>
              <a:t>How to Develop your Emotional Intelligence Skills</a:t>
            </a:r>
          </a:p>
          <a:p>
            <a:r>
              <a:rPr lang="en-GB" sz="2400" dirty="0"/>
              <a:t>Emotional Intelligence and Leadership</a:t>
            </a:r>
          </a:p>
          <a:p>
            <a:r>
              <a:rPr lang="en-GB" sz="2400" dirty="0"/>
              <a:t>Unconscious Learning</a:t>
            </a:r>
          </a:p>
          <a:p>
            <a:pPr lvl="1"/>
            <a:r>
              <a:rPr lang="en-GB" sz="2400" dirty="0"/>
              <a:t>Classical Conditioning</a:t>
            </a:r>
          </a:p>
          <a:p>
            <a:pPr lvl="1"/>
            <a:r>
              <a:rPr lang="en-GB" sz="2400" dirty="0"/>
              <a:t>Operant Conditioning</a:t>
            </a:r>
          </a:p>
          <a:p>
            <a:r>
              <a:rPr lang="en-GB" sz="2400" dirty="0"/>
              <a:t>Habit</a:t>
            </a:r>
          </a:p>
          <a:p>
            <a:r>
              <a:rPr lang="en-GB" sz="2400" dirty="0"/>
              <a:t>Conditioning and Mirror Neurons</a:t>
            </a:r>
          </a:p>
          <a:p>
            <a:r>
              <a:rPr lang="en-GB" sz="2400" dirty="0"/>
              <a:t>Outliers and 10,000 hours rule</a:t>
            </a:r>
          </a:p>
          <a:p>
            <a:r>
              <a:rPr lang="en-GB" sz="2400" dirty="0"/>
              <a:t>Kolb's Learning Cycle</a:t>
            </a:r>
          </a:p>
          <a:p>
            <a:r>
              <a:rPr lang="en-GB" sz="2400" dirty="0"/>
              <a:t>Tacit and Explicit Knowledge</a:t>
            </a:r>
          </a:p>
          <a:p>
            <a:r>
              <a:rPr lang="en-GB" sz="2400" dirty="0"/>
              <a:t>Coaching and Mentoring</a:t>
            </a:r>
          </a:p>
        </p:txBody>
      </p:sp>
      <p:sp>
        <p:nvSpPr>
          <p:cNvPr id="4" name="Title 1">
            <a:extLst>
              <a:ext uri="{FF2B5EF4-FFF2-40B4-BE49-F238E27FC236}">
                <a16:creationId xmlns:a16="http://schemas.microsoft.com/office/drawing/2014/main" id="{09644130-3919-46D7-8DCF-C5F2DD48E2DB}"/>
              </a:ext>
            </a:extLst>
          </p:cNvPr>
          <p:cNvSpPr>
            <a:spLocks noGrp="1"/>
          </p:cNvSpPr>
          <p:nvPr>
            <p:ph type="ctrTitle"/>
          </p:nvPr>
        </p:nvSpPr>
        <p:spPr>
          <a:xfrm>
            <a:off x="179512" y="-496"/>
            <a:ext cx="7772400" cy="657225"/>
          </a:xfrm>
        </p:spPr>
        <p:txBody>
          <a:bodyPr>
            <a:normAutofit fontScale="90000"/>
          </a:bodyPr>
          <a:lstStyle/>
          <a:p>
            <a:r>
              <a:rPr lang="en-GB" dirty="0"/>
              <a:t>What we covered</a:t>
            </a:r>
          </a:p>
        </p:txBody>
      </p:sp>
    </p:spTree>
    <p:extLst>
      <p:ext uri="{BB962C8B-B14F-4D97-AF65-F5344CB8AC3E}">
        <p14:creationId xmlns:p14="http://schemas.microsoft.com/office/powerpoint/2010/main" val="76289180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509981-45C1-4C17-A16D-1574773514CE}"/>
              </a:ext>
            </a:extLst>
          </p:cNvPr>
          <p:cNvSpPr>
            <a:spLocks noGrp="1"/>
          </p:cNvSpPr>
          <p:nvPr>
            <p:ph type="ctrTitle"/>
          </p:nvPr>
        </p:nvSpPr>
        <p:spPr/>
        <p:txBody>
          <a:bodyPr/>
          <a:lstStyle/>
          <a:p>
            <a:r>
              <a:rPr lang="en-GB" dirty="0"/>
              <a:t>What </a:t>
            </a:r>
            <a:r>
              <a:rPr lang="en-GB"/>
              <a:t>does this mean</a:t>
            </a:r>
            <a:endParaRPr lang="en-GB" dirty="0"/>
          </a:p>
        </p:txBody>
      </p:sp>
      <p:sp>
        <p:nvSpPr>
          <p:cNvPr id="3" name="Content Placeholder 2">
            <a:extLst>
              <a:ext uri="{FF2B5EF4-FFF2-40B4-BE49-F238E27FC236}">
                <a16:creationId xmlns:a16="http://schemas.microsoft.com/office/drawing/2014/main" id="{EFBD1784-79F5-4D93-99D6-54580B43C860}"/>
              </a:ext>
            </a:extLst>
          </p:cNvPr>
          <p:cNvSpPr>
            <a:spLocks noGrp="1"/>
          </p:cNvSpPr>
          <p:nvPr>
            <p:ph sz="quarter" idx="11"/>
          </p:nvPr>
        </p:nvSpPr>
        <p:spPr>
          <a:xfrm>
            <a:off x="246019" y="332656"/>
            <a:ext cx="5956738" cy="3597275"/>
          </a:xfrm>
        </p:spPr>
        <p:txBody>
          <a:bodyPr/>
          <a:lstStyle/>
          <a:p>
            <a:r>
              <a:rPr lang="en-GB" sz="3200" dirty="0">
                <a:solidFill>
                  <a:schemeClr val="tx1"/>
                </a:solidFill>
              </a:rPr>
              <a:t>Any thoughts or questions?</a:t>
            </a:r>
          </a:p>
          <a:p>
            <a:r>
              <a:rPr lang="en-GB" sz="2800" dirty="0">
                <a:solidFill>
                  <a:schemeClr val="tx1"/>
                </a:solidFill>
              </a:rPr>
              <a:t>How we learn</a:t>
            </a:r>
          </a:p>
          <a:p>
            <a:pPr lvl="1"/>
            <a:r>
              <a:rPr lang="en-GB" sz="2800" dirty="0">
                <a:solidFill>
                  <a:schemeClr val="tx1"/>
                </a:solidFill>
              </a:rPr>
              <a:t>Unconsciously</a:t>
            </a:r>
          </a:p>
          <a:p>
            <a:pPr lvl="1"/>
            <a:r>
              <a:rPr lang="en-GB" sz="2800" dirty="0">
                <a:solidFill>
                  <a:schemeClr val="tx1"/>
                </a:solidFill>
              </a:rPr>
              <a:t>Consciously</a:t>
            </a:r>
          </a:p>
          <a:p>
            <a:pPr lvl="1"/>
            <a:r>
              <a:rPr lang="en-GB" sz="2800" dirty="0">
                <a:solidFill>
                  <a:schemeClr val="tx1"/>
                </a:solidFill>
              </a:rPr>
              <a:t>What factors affect this</a:t>
            </a:r>
          </a:p>
          <a:p>
            <a:r>
              <a:rPr lang="en-GB" sz="2800" dirty="0">
                <a:solidFill>
                  <a:schemeClr val="tx1"/>
                </a:solidFill>
              </a:rPr>
              <a:t>Which approaches to learning may work best for us</a:t>
            </a:r>
          </a:p>
          <a:p>
            <a:r>
              <a:rPr lang="en-GB" sz="2800" dirty="0">
                <a:solidFill>
                  <a:schemeClr val="tx1"/>
                </a:solidFill>
              </a:rPr>
              <a:t>Why learning is challenge for organisations</a:t>
            </a:r>
          </a:p>
          <a:p>
            <a:r>
              <a:rPr lang="en-GB" sz="2800" dirty="0">
                <a:solidFill>
                  <a:schemeClr val="tx1"/>
                </a:solidFill>
              </a:rPr>
              <a:t>How we can help others to learn</a:t>
            </a:r>
          </a:p>
        </p:txBody>
      </p:sp>
      <p:pic>
        <p:nvPicPr>
          <p:cNvPr id="8" name="Content Placeholder 7">
            <a:extLst>
              <a:ext uri="{FF2B5EF4-FFF2-40B4-BE49-F238E27FC236}">
                <a16:creationId xmlns:a16="http://schemas.microsoft.com/office/drawing/2014/main" id="{3B785471-2C08-4F83-99C2-8AE7A40F35FC}"/>
              </a:ext>
            </a:extLst>
          </p:cNvPr>
          <p:cNvPicPr>
            <a:picLocks noGrp="1" noChangeAspect="1"/>
          </p:cNvPicPr>
          <p:nvPr>
            <p:ph sz="quarter" idx="12"/>
          </p:nvPr>
        </p:nvPicPr>
        <p:blipFill>
          <a:blip r:embed="rId2"/>
          <a:stretch>
            <a:fillRect/>
          </a:stretch>
        </p:blipFill>
        <p:spPr>
          <a:xfrm>
            <a:off x="6202757" y="1129336"/>
            <a:ext cx="2579977" cy="2579977"/>
          </a:xfrm>
        </p:spPr>
      </p:pic>
    </p:spTree>
    <p:extLst>
      <p:ext uri="{BB962C8B-B14F-4D97-AF65-F5344CB8AC3E}">
        <p14:creationId xmlns:p14="http://schemas.microsoft.com/office/powerpoint/2010/main" val="226241549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2778</TotalTime>
  <Words>2842</Words>
  <Application>Microsoft Macintosh PowerPoint</Application>
  <PresentationFormat>On-screen Show (4:3)</PresentationFormat>
  <Paragraphs>261</Paragraphs>
  <Slides>38</Slides>
  <Notes>23</Notes>
  <HiddenSlides>0</HiddenSlides>
  <MMClips>6</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38</vt:i4>
      </vt:variant>
    </vt:vector>
  </HeadingPairs>
  <TitlesOfParts>
    <vt:vector size="43" baseType="lpstr">
      <vt:lpstr>Arial</vt:lpstr>
      <vt:lpstr>Calibri</vt:lpstr>
      <vt:lpstr>Myriad Pro</vt:lpstr>
      <vt:lpstr>Verdana</vt:lpstr>
      <vt:lpstr>20140311PresentationUWTSDTemplate</vt:lpstr>
      <vt:lpstr>PowerPoint Presentation</vt:lpstr>
      <vt:lpstr>Subjects for today…</vt:lpstr>
      <vt:lpstr>Equality vs Equity</vt:lpstr>
      <vt:lpstr>Are we all the same? : Equity vs Equality</vt:lpstr>
      <vt:lpstr>PowerPoint Presentation</vt:lpstr>
      <vt:lpstr>Aptitude and Ability</vt:lpstr>
      <vt:lpstr>Emotional Intelligence (recap)</vt:lpstr>
      <vt:lpstr>     Is Emotional Intelligence Important?</vt:lpstr>
      <vt:lpstr>Emotional Intelligence @ Work</vt:lpstr>
      <vt:lpstr>Emotional Intelligence and Leadership</vt:lpstr>
      <vt:lpstr>Emotional Intelligence @ Work</vt:lpstr>
      <vt:lpstr>Emotional Intelligence At Work</vt:lpstr>
      <vt:lpstr>Beliefs, Attitudes and Values</vt:lpstr>
      <vt:lpstr>Does our behaviour change?</vt:lpstr>
      <vt:lpstr>Today’s BIG IDEA</vt:lpstr>
      <vt:lpstr>Classical Conditioning is…</vt:lpstr>
      <vt:lpstr>The story of Little Albert…</vt:lpstr>
      <vt:lpstr>PowerPoint Presentation</vt:lpstr>
      <vt:lpstr>Operant Conditioning is…</vt:lpstr>
      <vt:lpstr>Classical Conditioning vs Operant Conditioning</vt:lpstr>
      <vt:lpstr>Conditioning Factors</vt:lpstr>
      <vt:lpstr>Valence: Positive or Negative</vt:lpstr>
      <vt:lpstr>PowerPoint Presentation</vt:lpstr>
      <vt:lpstr>Which works best, positive or negative feedback?</vt:lpstr>
      <vt:lpstr>What one word can turn positive into negative?</vt:lpstr>
      <vt:lpstr>PowerPoint Presentation</vt:lpstr>
      <vt:lpstr>Our environment teaches us…</vt:lpstr>
      <vt:lpstr>Conditioning can be indirect…</vt:lpstr>
      <vt:lpstr>What does this mean for you?</vt:lpstr>
      <vt:lpstr>PowerPoint Presentation</vt:lpstr>
      <vt:lpstr>Learning Cycle </vt:lpstr>
      <vt:lpstr>Learning Styles</vt:lpstr>
      <vt:lpstr>Types of Knowledge</vt:lpstr>
      <vt:lpstr>Knowledge is power…</vt:lpstr>
      <vt:lpstr>Coaching and Mentoring</vt:lpstr>
      <vt:lpstr>PowerPoint Presentation</vt:lpstr>
      <vt:lpstr>What we covered</vt:lpstr>
      <vt:lpstr>What does this mean</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Amare Desta</cp:lastModifiedBy>
  <cp:revision>160</cp:revision>
  <cp:lastPrinted>2018-07-09T15:27:01Z</cp:lastPrinted>
  <dcterms:created xsi:type="dcterms:W3CDTF">2002-10-07T19:43:58Z</dcterms:created>
  <dcterms:modified xsi:type="dcterms:W3CDTF">2022-03-08T04:46:07Z</dcterms:modified>
</cp:coreProperties>
</file>