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3" r:id="rId1"/>
    <p:sldMasterId id="2147484239" r:id="rId2"/>
  </p:sldMasterIdLst>
  <p:notesMasterIdLst>
    <p:notesMasterId r:id="rId15"/>
  </p:notesMasterIdLst>
  <p:sldIdLst>
    <p:sldId id="256" r:id="rId3"/>
    <p:sldId id="257" r:id="rId4"/>
    <p:sldId id="262" r:id="rId5"/>
    <p:sldId id="270" r:id="rId6"/>
    <p:sldId id="264" r:id="rId7"/>
    <p:sldId id="271" r:id="rId8"/>
    <p:sldId id="269" r:id="rId9"/>
    <p:sldId id="268" r:id="rId10"/>
    <p:sldId id="274" r:id="rId11"/>
    <p:sldId id="275" r:id="rId12"/>
    <p:sldId id="276"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EC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47"/>
    <p:restoredTop sz="94531"/>
  </p:normalViewPr>
  <p:slideViewPr>
    <p:cSldViewPr snapToGrid="0" snapToObjects="1">
      <p:cViewPr varScale="1">
        <p:scale>
          <a:sx n="104" d="100"/>
          <a:sy n="104" d="100"/>
        </p:scale>
        <p:origin x="11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CD553-32DE-F641-8241-43EABE19D082}" type="doc">
      <dgm:prSet loTypeId="urn:microsoft.com/office/officeart/2005/8/layout/radial6" loCatId="" qsTypeId="urn:microsoft.com/office/officeart/2005/8/quickstyle/simple1" qsCatId="simple" csTypeId="urn:microsoft.com/office/officeart/2005/8/colors/accent2_2" csCatId="accent2" phldr="1"/>
      <dgm:spPr/>
      <dgm:t>
        <a:bodyPr/>
        <a:lstStyle/>
        <a:p>
          <a:endParaRPr lang="en-US"/>
        </a:p>
      </dgm:t>
    </dgm:pt>
    <dgm:pt modelId="{C3EC9004-91E6-394C-8563-1ADFC72FD953}">
      <dgm:prSet phldrT="[Text]"/>
      <dgm:spPr>
        <a:solidFill>
          <a:schemeClr val="accent2">
            <a:lumMod val="75000"/>
          </a:schemeClr>
        </a:solidFill>
      </dgm:spPr>
      <dgm:t>
        <a:bodyPr/>
        <a:lstStyle/>
        <a:p>
          <a:r>
            <a:rPr lang="en-US" dirty="0"/>
            <a:t>Life Cycle</a:t>
          </a:r>
        </a:p>
      </dgm:t>
    </dgm:pt>
    <dgm:pt modelId="{8F11CD6B-69AC-CE42-B869-5CE3E3DBC904}" type="parTrans" cxnId="{E0BBBDD1-AB8C-6B43-BEFE-53417EA3900A}">
      <dgm:prSet/>
      <dgm:spPr/>
      <dgm:t>
        <a:bodyPr/>
        <a:lstStyle/>
        <a:p>
          <a:endParaRPr lang="en-US"/>
        </a:p>
      </dgm:t>
    </dgm:pt>
    <dgm:pt modelId="{4332C510-D53C-E44F-B25B-FEF6BD85BE97}" type="sibTrans" cxnId="{E0BBBDD1-AB8C-6B43-BEFE-53417EA3900A}">
      <dgm:prSet/>
      <dgm:spPr/>
      <dgm:t>
        <a:bodyPr/>
        <a:lstStyle/>
        <a:p>
          <a:endParaRPr lang="en-US"/>
        </a:p>
      </dgm:t>
    </dgm:pt>
    <dgm:pt modelId="{93B26133-838E-0C46-AE4E-AF852397C10B}">
      <dgm:prSet phldrT="[Text]"/>
      <dgm:spPr>
        <a:solidFill>
          <a:schemeClr val="accent2">
            <a:lumMod val="50000"/>
          </a:schemeClr>
        </a:solidFill>
      </dgm:spPr>
      <dgm:t>
        <a:bodyPr/>
        <a:lstStyle/>
        <a:p>
          <a:r>
            <a:rPr lang="en-US" dirty="0"/>
            <a:t>Initiation</a:t>
          </a:r>
        </a:p>
      </dgm:t>
    </dgm:pt>
    <dgm:pt modelId="{7BC92025-8B7A-154E-BA09-CA0446AE225A}" type="parTrans" cxnId="{D4BD7C9D-B8B3-A644-BA89-631BF9BC6239}">
      <dgm:prSet/>
      <dgm:spPr/>
      <dgm:t>
        <a:bodyPr/>
        <a:lstStyle/>
        <a:p>
          <a:endParaRPr lang="en-US"/>
        </a:p>
      </dgm:t>
    </dgm:pt>
    <dgm:pt modelId="{5B345427-3AA0-0940-9A37-00FF38F51830}" type="sibTrans" cxnId="{D4BD7C9D-B8B3-A644-BA89-631BF9BC6239}">
      <dgm:prSet/>
      <dgm:spPr/>
      <dgm:t>
        <a:bodyPr/>
        <a:lstStyle/>
        <a:p>
          <a:endParaRPr lang="en-US"/>
        </a:p>
      </dgm:t>
    </dgm:pt>
    <dgm:pt modelId="{B5313FCE-700D-2141-85CD-87759ECF308C}">
      <dgm:prSet phldrT="[Text]"/>
      <dgm:spPr>
        <a:solidFill>
          <a:schemeClr val="accent2">
            <a:lumMod val="50000"/>
          </a:schemeClr>
        </a:solidFill>
      </dgm:spPr>
      <dgm:t>
        <a:bodyPr/>
        <a:lstStyle/>
        <a:p>
          <a:r>
            <a:rPr lang="en-US" dirty="0"/>
            <a:t>Planning</a:t>
          </a:r>
        </a:p>
      </dgm:t>
    </dgm:pt>
    <dgm:pt modelId="{9EE20B3E-ACD6-894D-A104-731C0B725798}" type="parTrans" cxnId="{665BC22F-DD76-5F4E-ADF8-F9BA02AEAD87}">
      <dgm:prSet/>
      <dgm:spPr/>
      <dgm:t>
        <a:bodyPr/>
        <a:lstStyle/>
        <a:p>
          <a:endParaRPr lang="en-US"/>
        </a:p>
      </dgm:t>
    </dgm:pt>
    <dgm:pt modelId="{76D736F7-EAC4-AD46-86D2-68B827E2A033}" type="sibTrans" cxnId="{665BC22F-DD76-5F4E-ADF8-F9BA02AEAD87}">
      <dgm:prSet/>
      <dgm:spPr/>
      <dgm:t>
        <a:bodyPr/>
        <a:lstStyle/>
        <a:p>
          <a:endParaRPr lang="en-US"/>
        </a:p>
      </dgm:t>
    </dgm:pt>
    <dgm:pt modelId="{496AC4D4-274D-6D4B-B6B9-92DA010484FF}">
      <dgm:prSet phldrT="[Text]"/>
      <dgm:spPr>
        <a:solidFill>
          <a:schemeClr val="accent2">
            <a:lumMod val="50000"/>
          </a:schemeClr>
        </a:solidFill>
      </dgm:spPr>
      <dgm:t>
        <a:bodyPr/>
        <a:lstStyle/>
        <a:p>
          <a:r>
            <a:rPr lang="en-US" dirty="0"/>
            <a:t>Executing</a:t>
          </a:r>
        </a:p>
      </dgm:t>
    </dgm:pt>
    <dgm:pt modelId="{C2D5DA02-28C3-CB48-8E87-E572F5D0361D}" type="parTrans" cxnId="{787567BE-DF29-5742-9443-E41913385BEC}">
      <dgm:prSet/>
      <dgm:spPr/>
      <dgm:t>
        <a:bodyPr/>
        <a:lstStyle/>
        <a:p>
          <a:endParaRPr lang="en-US"/>
        </a:p>
      </dgm:t>
    </dgm:pt>
    <dgm:pt modelId="{CAB08F26-074D-024E-8C9A-777B1AAA5743}" type="sibTrans" cxnId="{787567BE-DF29-5742-9443-E41913385BEC}">
      <dgm:prSet/>
      <dgm:spPr/>
      <dgm:t>
        <a:bodyPr/>
        <a:lstStyle/>
        <a:p>
          <a:endParaRPr lang="en-US"/>
        </a:p>
      </dgm:t>
    </dgm:pt>
    <dgm:pt modelId="{B255EA1B-F8D7-AA4D-89C6-3B7B65879C0F}">
      <dgm:prSet phldrT="[Text]"/>
      <dgm:spPr>
        <a:solidFill>
          <a:schemeClr val="accent2">
            <a:lumMod val="50000"/>
          </a:schemeClr>
        </a:solidFill>
      </dgm:spPr>
      <dgm:t>
        <a:bodyPr/>
        <a:lstStyle/>
        <a:p>
          <a:r>
            <a:rPr lang="en-US" dirty="0"/>
            <a:t>Closing</a:t>
          </a:r>
        </a:p>
      </dgm:t>
    </dgm:pt>
    <dgm:pt modelId="{E101EC2F-02C8-3D4A-B316-66418F1C8AF6}" type="parTrans" cxnId="{7232D52E-D78E-BD41-B01C-D20A86003E0C}">
      <dgm:prSet/>
      <dgm:spPr/>
      <dgm:t>
        <a:bodyPr/>
        <a:lstStyle/>
        <a:p>
          <a:endParaRPr lang="en-US"/>
        </a:p>
      </dgm:t>
    </dgm:pt>
    <dgm:pt modelId="{877E29DC-F978-7C42-9957-CBD57C2C8C2F}" type="sibTrans" cxnId="{7232D52E-D78E-BD41-B01C-D20A86003E0C}">
      <dgm:prSet/>
      <dgm:spPr/>
      <dgm:t>
        <a:bodyPr/>
        <a:lstStyle/>
        <a:p>
          <a:endParaRPr lang="en-US"/>
        </a:p>
      </dgm:t>
    </dgm:pt>
    <dgm:pt modelId="{F8455854-BEFC-8B40-9FF3-7D6905987288}" type="pres">
      <dgm:prSet presAssocID="{EC3CD553-32DE-F641-8241-43EABE19D082}" presName="Name0" presStyleCnt="0">
        <dgm:presLayoutVars>
          <dgm:chMax val="1"/>
          <dgm:dir/>
          <dgm:animLvl val="ctr"/>
          <dgm:resizeHandles val="exact"/>
        </dgm:presLayoutVars>
      </dgm:prSet>
      <dgm:spPr/>
    </dgm:pt>
    <dgm:pt modelId="{F676F203-79BC-5E49-9597-604C0B3B8C45}" type="pres">
      <dgm:prSet presAssocID="{C3EC9004-91E6-394C-8563-1ADFC72FD953}" presName="centerShape" presStyleLbl="node0" presStyleIdx="0" presStyleCnt="1"/>
      <dgm:spPr/>
    </dgm:pt>
    <dgm:pt modelId="{B9F2414C-D6E3-884A-8461-3B4D0095A3B5}" type="pres">
      <dgm:prSet presAssocID="{93B26133-838E-0C46-AE4E-AF852397C10B}" presName="node" presStyleLbl="node1" presStyleIdx="0" presStyleCnt="4">
        <dgm:presLayoutVars>
          <dgm:bulletEnabled val="1"/>
        </dgm:presLayoutVars>
      </dgm:prSet>
      <dgm:spPr/>
    </dgm:pt>
    <dgm:pt modelId="{E67F77EC-61F4-D948-8F87-0CACB510362B}" type="pres">
      <dgm:prSet presAssocID="{93B26133-838E-0C46-AE4E-AF852397C10B}" presName="dummy" presStyleCnt="0"/>
      <dgm:spPr/>
    </dgm:pt>
    <dgm:pt modelId="{2E8E50AE-BDB2-9749-8360-3C88BEC5EACF}" type="pres">
      <dgm:prSet presAssocID="{5B345427-3AA0-0940-9A37-00FF38F51830}" presName="sibTrans" presStyleLbl="sibTrans2D1" presStyleIdx="0" presStyleCnt="4"/>
      <dgm:spPr/>
    </dgm:pt>
    <dgm:pt modelId="{684B9E99-8A75-3543-ABDA-ACE314582EB6}" type="pres">
      <dgm:prSet presAssocID="{B5313FCE-700D-2141-85CD-87759ECF308C}" presName="node" presStyleLbl="node1" presStyleIdx="1" presStyleCnt="4">
        <dgm:presLayoutVars>
          <dgm:bulletEnabled val="1"/>
        </dgm:presLayoutVars>
      </dgm:prSet>
      <dgm:spPr/>
    </dgm:pt>
    <dgm:pt modelId="{ADB73473-B736-4E44-B1BE-794EC2CB12A5}" type="pres">
      <dgm:prSet presAssocID="{B5313FCE-700D-2141-85CD-87759ECF308C}" presName="dummy" presStyleCnt="0"/>
      <dgm:spPr/>
    </dgm:pt>
    <dgm:pt modelId="{9E94DE60-E89B-BF4A-9934-721617372A78}" type="pres">
      <dgm:prSet presAssocID="{76D736F7-EAC4-AD46-86D2-68B827E2A033}" presName="sibTrans" presStyleLbl="sibTrans2D1" presStyleIdx="1" presStyleCnt="4"/>
      <dgm:spPr/>
    </dgm:pt>
    <dgm:pt modelId="{0CBF3B61-C64C-3E49-A354-18E15FAE2B66}" type="pres">
      <dgm:prSet presAssocID="{496AC4D4-274D-6D4B-B6B9-92DA010484FF}" presName="node" presStyleLbl="node1" presStyleIdx="2" presStyleCnt="4">
        <dgm:presLayoutVars>
          <dgm:bulletEnabled val="1"/>
        </dgm:presLayoutVars>
      </dgm:prSet>
      <dgm:spPr/>
    </dgm:pt>
    <dgm:pt modelId="{49AC478D-C67B-7244-BFE4-CB26C58C10C1}" type="pres">
      <dgm:prSet presAssocID="{496AC4D4-274D-6D4B-B6B9-92DA010484FF}" presName="dummy" presStyleCnt="0"/>
      <dgm:spPr/>
    </dgm:pt>
    <dgm:pt modelId="{B768ACB1-F79B-8643-AEE6-259037AE18A4}" type="pres">
      <dgm:prSet presAssocID="{CAB08F26-074D-024E-8C9A-777B1AAA5743}" presName="sibTrans" presStyleLbl="sibTrans2D1" presStyleIdx="2" presStyleCnt="4"/>
      <dgm:spPr/>
    </dgm:pt>
    <dgm:pt modelId="{3462A877-9E31-464A-8825-4FA737367F3D}" type="pres">
      <dgm:prSet presAssocID="{B255EA1B-F8D7-AA4D-89C6-3B7B65879C0F}" presName="node" presStyleLbl="node1" presStyleIdx="3" presStyleCnt="4">
        <dgm:presLayoutVars>
          <dgm:bulletEnabled val="1"/>
        </dgm:presLayoutVars>
      </dgm:prSet>
      <dgm:spPr/>
    </dgm:pt>
    <dgm:pt modelId="{013D3F71-800F-4940-A795-0217D2D33C94}" type="pres">
      <dgm:prSet presAssocID="{B255EA1B-F8D7-AA4D-89C6-3B7B65879C0F}" presName="dummy" presStyleCnt="0"/>
      <dgm:spPr/>
    </dgm:pt>
    <dgm:pt modelId="{8C04AFF3-9B65-0A47-B729-3AF6370D114D}" type="pres">
      <dgm:prSet presAssocID="{877E29DC-F978-7C42-9957-CBD57C2C8C2F}" presName="sibTrans" presStyleLbl="sibTrans2D1" presStyleIdx="3" presStyleCnt="4"/>
      <dgm:spPr/>
    </dgm:pt>
  </dgm:ptLst>
  <dgm:cxnLst>
    <dgm:cxn modelId="{D3FDF503-784A-7343-A897-CF9FDA796C71}" type="presOf" srcId="{496AC4D4-274D-6D4B-B6B9-92DA010484FF}" destId="{0CBF3B61-C64C-3E49-A354-18E15FAE2B66}" srcOrd="0" destOrd="0" presId="urn:microsoft.com/office/officeart/2005/8/layout/radial6"/>
    <dgm:cxn modelId="{7B073114-0228-6C45-93EB-078404B8F118}" type="presOf" srcId="{93B26133-838E-0C46-AE4E-AF852397C10B}" destId="{B9F2414C-D6E3-884A-8461-3B4D0095A3B5}" srcOrd="0" destOrd="0" presId="urn:microsoft.com/office/officeart/2005/8/layout/radial6"/>
    <dgm:cxn modelId="{389C8A28-CC38-D349-88D7-75B895F4A9DF}" type="presOf" srcId="{76D736F7-EAC4-AD46-86D2-68B827E2A033}" destId="{9E94DE60-E89B-BF4A-9934-721617372A78}" srcOrd="0" destOrd="0" presId="urn:microsoft.com/office/officeart/2005/8/layout/radial6"/>
    <dgm:cxn modelId="{40A6E82B-0F49-C340-8776-BF55BCE55973}" type="presOf" srcId="{877E29DC-F978-7C42-9957-CBD57C2C8C2F}" destId="{8C04AFF3-9B65-0A47-B729-3AF6370D114D}" srcOrd="0" destOrd="0" presId="urn:microsoft.com/office/officeart/2005/8/layout/radial6"/>
    <dgm:cxn modelId="{7232D52E-D78E-BD41-B01C-D20A86003E0C}" srcId="{C3EC9004-91E6-394C-8563-1ADFC72FD953}" destId="{B255EA1B-F8D7-AA4D-89C6-3B7B65879C0F}" srcOrd="3" destOrd="0" parTransId="{E101EC2F-02C8-3D4A-B316-66418F1C8AF6}" sibTransId="{877E29DC-F978-7C42-9957-CBD57C2C8C2F}"/>
    <dgm:cxn modelId="{665BC22F-DD76-5F4E-ADF8-F9BA02AEAD87}" srcId="{C3EC9004-91E6-394C-8563-1ADFC72FD953}" destId="{B5313FCE-700D-2141-85CD-87759ECF308C}" srcOrd="1" destOrd="0" parTransId="{9EE20B3E-ACD6-894D-A104-731C0B725798}" sibTransId="{76D736F7-EAC4-AD46-86D2-68B827E2A033}"/>
    <dgm:cxn modelId="{90DBCD68-D7F6-DB45-8E7E-4A3B6F528764}" type="presOf" srcId="{C3EC9004-91E6-394C-8563-1ADFC72FD953}" destId="{F676F203-79BC-5E49-9597-604C0B3B8C45}" srcOrd="0" destOrd="0" presId="urn:microsoft.com/office/officeart/2005/8/layout/radial6"/>
    <dgm:cxn modelId="{8C718882-FB96-9140-8AD0-EF084085D099}" type="presOf" srcId="{B255EA1B-F8D7-AA4D-89C6-3B7B65879C0F}" destId="{3462A877-9E31-464A-8825-4FA737367F3D}" srcOrd="0" destOrd="0" presId="urn:microsoft.com/office/officeart/2005/8/layout/radial6"/>
    <dgm:cxn modelId="{D4BD7C9D-B8B3-A644-BA89-631BF9BC6239}" srcId="{C3EC9004-91E6-394C-8563-1ADFC72FD953}" destId="{93B26133-838E-0C46-AE4E-AF852397C10B}" srcOrd="0" destOrd="0" parTransId="{7BC92025-8B7A-154E-BA09-CA0446AE225A}" sibTransId="{5B345427-3AA0-0940-9A37-00FF38F51830}"/>
    <dgm:cxn modelId="{B0B85DA5-A8D6-454F-9D69-9CF159A608E5}" type="presOf" srcId="{EC3CD553-32DE-F641-8241-43EABE19D082}" destId="{F8455854-BEFC-8B40-9FF3-7D6905987288}" srcOrd="0" destOrd="0" presId="urn:microsoft.com/office/officeart/2005/8/layout/radial6"/>
    <dgm:cxn modelId="{787567BE-DF29-5742-9443-E41913385BEC}" srcId="{C3EC9004-91E6-394C-8563-1ADFC72FD953}" destId="{496AC4D4-274D-6D4B-B6B9-92DA010484FF}" srcOrd="2" destOrd="0" parTransId="{C2D5DA02-28C3-CB48-8E87-E572F5D0361D}" sibTransId="{CAB08F26-074D-024E-8C9A-777B1AAA5743}"/>
    <dgm:cxn modelId="{025BE3C2-D225-9E48-B3C6-9B36BDB2F0E1}" type="presOf" srcId="{CAB08F26-074D-024E-8C9A-777B1AAA5743}" destId="{B768ACB1-F79B-8643-AEE6-259037AE18A4}" srcOrd="0" destOrd="0" presId="urn:microsoft.com/office/officeart/2005/8/layout/radial6"/>
    <dgm:cxn modelId="{E2C3F0CE-DC14-6443-8E3A-6A7CF86C7889}" type="presOf" srcId="{B5313FCE-700D-2141-85CD-87759ECF308C}" destId="{684B9E99-8A75-3543-ABDA-ACE314582EB6}" srcOrd="0" destOrd="0" presId="urn:microsoft.com/office/officeart/2005/8/layout/radial6"/>
    <dgm:cxn modelId="{E0BBBDD1-AB8C-6B43-BEFE-53417EA3900A}" srcId="{EC3CD553-32DE-F641-8241-43EABE19D082}" destId="{C3EC9004-91E6-394C-8563-1ADFC72FD953}" srcOrd="0" destOrd="0" parTransId="{8F11CD6B-69AC-CE42-B869-5CE3E3DBC904}" sibTransId="{4332C510-D53C-E44F-B25B-FEF6BD85BE97}"/>
    <dgm:cxn modelId="{6FDFBDD2-66CC-D14F-B5AE-158AAA26B56A}" type="presOf" srcId="{5B345427-3AA0-0940-9A37-00FF38F51830}" destId="{2E8E50AE-BDB2-9749-8360-3C88BEC5EACF}" srcOrd="0" destOrd="0" presId="urn:microsoft.com/office/officeart/2005/8/layout/radial6"/>
    <dgm:cxn modelId="{14578BE0-0C10-5F4D-B06A-A9EC587FADAB}" type="presParOf" srcId="{F8455854-BEFC-8B40-9FF3-7D6905987288}" destId="{F676F203-79BC-5E49-9597-604C0B3B8C45}" srcOrd="0" destOrd="0" presId="urn:microsoft.com/office/officeart/2005/8/layout/radial6"/>
    <dgm:cxn modelId="{0C1FAC09-DFB7-6E42-962A-5F9C5BFC9517}" type="presParOf" srcId="{F8455854-BEFC-8B40-9FF3-7D6905987288}" destId="{B9F2414C-D6E3-884A-8461-3B4D0095A3B5}" srcOrd="1" destOrd="0" presId="urn:microsoft.com/office/officeart/2005/8/layout/radial6"/>
    <dgm:cxn modelId="{939BAB78-0361-524E-8660-91004585E712}" type="presParOf" srcId="{F8455854-BEFC-8B40-9FF3-7D6905987288}" destId="{E67F77EC-61F4-D948-8F87-0CACB510362B}" srcOrd="2" destOrd="0" presId="urn:microsoft.com/office/officeart/2005/8/layout/radial6"/>
    <dgm:cxn modelId="{2D617501-4F3F-5D47-A88D-885050583B09}" type="presParOf" srcId="{F8455854-BEFC-8B40-9FF3-7D6905987288}" destId="{2E8E50AE-BDB2-9749-8360-3C88BEC5EACF}" srcOrd="3" destOrd="0" presId="urn:microsoft.com/office/officeart/2005/8/layout/radial6"/>
    <dgm:cxn modelId="{FE2ED9D4-A732-7A46-A8B9-C2F8E13A32F7}" type="presParOf" srcId="{F8455854-BEFC-8B40-9FF3-7D6905987288}" destId="{684B9E99-8A75-3543-ABDA-ACE314582EB6}" srcOrd="4" destOrd="0" presId="urn:microsoft.com/office/officeart/2005/8/layout/radial6"/>
    <dgm:cxn modelId="{BDC927E9-24D3-6849-8488-D9D40FA0D417}" type="presParOf" srcId="{F8455854-BEFC-8B40-9FF3-7D6905987288}" destId="{ADB73473-B736-4E44-B1BE-794EC2CB12A5}" srcOrd="5" destOrd="0" presId="urn:microsoft.com/office/officeart/2005/8/layout/radial6"/>
    <dgm:cxn modelId="{DB24499D-9974-8B46-AB12-146336FFE55C}" type="presParOf" srcId="{F8455854-BEFC-8B40-9FF3-7D6905987288}" destId="{9E94DE60-E89B-BF4A-9934-721617372A78}" srcOrd="6" destOrd="0" presId="urn:microsoft.com/office/officeart/2005/8/layout/radial6"/>
    <dgm:cxn modelId="{60DE5CB1-4880-764B-9F42-91019BEA377F}" type="presParOf" srcId="{F8455854-BEFC-8B40-9FF3-7D6905987288}" destId="{0CBF3B61-C64C-3E49-A354-18E15FAE2B66}" srcOrd="7" destOrd="0" presId="urn:microsoft.com/office/officeart/2005/8/layout/radial6"/>
    <dgm:cxn modelId="{E2401B6D-08F7-2E4C-A67C-9C34D6BE8673}" type="presParOf" srcId="{F8455854-BEFC-8B40-9FF3-7D6905987288}" destId="{49AC478D-C67B-7244-BFE4-CB26C58C10C1}" srcOrd="8" destOrd="0" presId="urn:microsoft.com/office/officeart/2005/8/layout/radial6"/>
    <dgm:cxn modelId="{5AA12516-49E8-C346-BEA4-BC7F32686108}" type="presParOf" srcId="{F8455854-BEFC-8B40-9FF3-7D6905987288}" destId="{B768ACB1-F79B-8643-AEE6-259037AE18A4}" srcOrd="9" destOrd="0" presId="urn:microsoft.com/office/officeart/2005/8/layout/radial6"/>
    <dgm:cxn modelId="{996A99F0-1732-2F41-BBAC-25E8D94D2F56}" type="presParOf" srcId="{F8455854-BEFC-8B40-9FF3-7D6905987288}" destId="{3462A877-9E31-464A-8825-4FA737367F3D}" srcOrd="10" destOrd="0" presId="urn:microsoft.com/office/officeart/2005/8/layout/radial6"/>
    <dgm:cxn modelId="{5464AEB4-A73D-2A40-9B60-ADA9AB780C12}" type="presParOf" srcId="{F8455854-BEFC-8B40-9FF3-7D6905987288}" destId="{013D3F71-800F-4940-A795-0217D2D33C94}" srcOrd="11" destOrd="0" presId="urn:microsoft.com/office/officeart/2005/8/layout/radial6"/>
    <dgm:cxn modelId="{81B52E36-7C13-6C43-AE36-19B626DDA28E}" type="presParOf" srcId="{F8455854-BEFC-8B40-9FF3-7D6905987288}" destId="{8C04AFF3-9B65-0A47-B729-3AF6370D114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9ADDBF-912E-B54B-8909-C8377960B95C}" type="doc">
      <dgm:prSet loTypeId="urn:microsoft.com/office/officeart/2005/8/layout/hierarchy1" loCatId="" qsTypeId="urn:microsoft.com/office/officeart/2005/8/quickstyle/simple4" qsCatId="simple" csTypeId="urn:microsoft.com/office/officeart/2005/8/colors/accent1_2" csCatId="accent1" phldr="1"/>
      <dgm:spPr/>
      <dgm:t>
        <a:bodyPr/>
        <a:lstStyle/>
        <a:p>
          <a:endParaRPr lang="en-US"/>
        </a:p>
      </dgm:t>
    </dgm:pt>
    <dgm:pt modelId="{6386F818-34F8-A749-A41F-1B0A6288F330}">
      <dgm:prSet phldrT="[Text]" custT="1"/>
      <dgm:spPr/>
      <dgm:t>
        <a:bodyPr/>
        <a:lstStyle/>
        <a:p>
          <a:r>
            <a:rPr lang="en-US" sz="1100" b="1" i="1" dirty="0"/>
            <a:t>Rise awareness on current barriers that UA refugees are facing during the Sponsorship scheme application and within UK integration experience.</a:t>
          </a:r>
        </a:p>
      </dgm:t>
    </dgm:pt>
    <dgm:pt modelId="{88CB6055-D6FE-334B-8D95-B44AA1BFBDC4}" type="parTrans" cxnId="{5EBE5B10-3A1C-634C-AA1A-C41690C5668A}">
      <dgm:prSet/>
      <dgm:spPr/>
      <dgm:t>
        <a:bodyPr/>
        <a:lstStyle/>
        <a:p>
          <a:endParaRPr lang="en-US"/>
        </a:p>
      </dgm:t>
    </dgm:pt>
    <dgm:pt modelId="{8105CF8E-0DC7-2146-AD4B-77CBBB24FFAF}" type="sibTrans" cxnId="{5EBE5B10-3A1C-634C-AA1A-C41690C5668A}">
      <dgm:prSet/>
      <dgm:spPr/>
      <dgm:t>
        <a:bodyPr/>
        <a:lstStyle/>
        <a:p>
          <a:endParaRPr lang="en-US"/>
        </a:p>
      </dgm:t>
    </dgm:pt>
    <dgm:pt modelId="{1B466E63-7A18-AD42-A12A-348BEF19DC23}">
      <dgm:prSet phldrT="[Text]" custT="1"/>
      <dgm:spPr/>
      <dgm:t>
        <a:bodyPr/>
        <a:lstStyle/>
        <a:p>
          <a:r>
            <a:rPr lang="en-US" sz="1100" b="1" i="1" dirty="0"/>
            <a:t>Identify existing problems and
barriers</a:t>
          </a:r>
        </a:p>
      </dgm:t>
    </dgm:pt>
    <dgm:pt modelId="{4EAFA9CD-6C26-2B49-BB7F-416E76169642}" type="parTrans" cxnId="{B295AF7C-6B9C-F349-9032-8EDF776253DE}">
      <dgm:prSet/>
      <dgm:spPr/>
      <dgm:t>
        <a:bodyPr/>
        <a:lstStyle/>
        <a:p>
          <a:endParaRPr lang="en-US"/>
        </a:p>
      </dgm:t>
    </dgm:pt>
    <dgm:pt modelId="{6309121C-E191-904A-A84F-89E070BAB2A8}" type="sibTrans" cxnId="{B295AF7C-6B9C-F349-9032-8EDF776253DE}">
      <dgm:prSet/>
      <dgm:spPr/>
      <dgm:t>
        <a:bodyPr/>
        <a:lstStyle/>
        <a:p>
          <a:endParaRPr lang="en-US"/>
        </a:p>
      </dgm:t>
    </dgm:pt>
    <dgm:pt modelId="{8D2F1A2B-7B72-F84D-8931-85BD5B7A7057}">
      <dgm:prSet phldrT="[Text]" custT="1"/>
      <dgm:spPr/>
      <dgm:t>
        <a:bodyPr/>
        <a:lstStyle/>
        <a:p>
          <a:r>
            <a:rPr lang="en-US" sz="1100" b="1" i="1" dirty="0"/>
            <a:t>Identify existing help in Wales</a:t>
          </a:r>
        </a:p>
      </dgm:t>
    </dgm:pt>
    <dgm:pt modelId="{73DCCA77-B840-C640-BC08-322E2D56C86A}" type="parTrans" cxnId="{6283AFCD-1E78-6F45-BFAD-92610D20B792}">
      <dgm:prSet/>
      <dgm:spPr/>
      <dgm:t>
        <a:bodyPr/>
        <a:lstStyle/>
        <a:p>
          <a:endParaRPr lang="en-US"/>
        </a:p>
      </dgm:t>
    </dgm:pt>
    <dgm:pt modelId="{AD2839DA-14C4-9843-872E-B8D46DAC8F2F}" type="sibTrans" cxnId="{6283AFCD-1E78-6F45-BFAD-92610D20B792}">
      <dgm:prSet/>
      <dgm:spPr/>
      <dgm:t>
        <a:bodyPr/>
        <a:lstStyle/>
        <a:p>
          <a:endParaRPr lang="en-US"/>
        </a:p>
      </dgm:t>
    </dgm:pt>
    <dgm:pt modelId="{015B31D7-A54D-AE41-A3B0-036A0AD36F60}">
      <dgm:prSet custT="1"/>
      <dgm:spPr/>
      <dgm:t>
        <a:bodyPr/>
        <a:lstStyle/>
        <a:p>
          <a:r>
            <a:rPr lang="en-US" sz="1100" b="1" i="1" dirty="0"/>
            <a:t>Conduct primary research:</a:t>
          </a:r>
        </a:p>
      </dgm:t>
    </dgm:pt>
    <dgm:pt modelId="{73524D1F-AE05-3F41-A91F-C93120E2B00C}" type="parTrans" cxnId="{EA3227F2-131E-1749-B698-70462999A388}">
      <dgm:prSet/>
      <dgm:spPr/>
      <dgm:t>
        <a:bodyPr/>
        <a:lstStyle/>
        <a:p>
          <a:endParaRPr lang="en-US"/>
        </a:p>
      </dgm:t>
    </dgm:pt>
    <dgm:pt modelId="{6F9A85C3-B091-1247-B7B8-91AC00FB5FE3}" type="sibTrans" cxnId="{EA3227F2-131E-1749-B698-70462999A388}">
      <dgm:prSet/>
      <dgm:spPr/>
      <dgm:t>
        <a:bodyPr/>
        <a:lstStyle/>
        <a:p>
          <a:endParaRPr lang="en-US"/>
        </a:p>
      </dgm:t>
    </dgm:pt>
    <dgm:pt modelId="{03888BAE-0726-C647-B5AE-927E96101847}">
      <dgm:prSet custT="1"/>
      <dgm:spPr/>
      <dgm:t>
        <a:bodyPr/>
        <a:lstStyle/>
        <a:p>
          <a:r>
            <a:rPr lang="en-US" sz="1100" b="1" i="1" dirty="0"/>
            <a:t>Conduct secondary research:</a:t>
          </a:r>
        </a:p>
      </dgm:t>
    </dgm:pt>
    <dgm:pt modelId="{1ACBEBD0-F9E1-2842-B38D-B830C9E2FC99}" type="parTrans" cxnId="{F8EEDEB9-D2D0-F342-B75D-5DE9509E3F4F}">
      <dgm:prSet/>
      <dgm:spPr/>
      <dgm:t>
        <a:bodyPr/>
        <a:lstStyle/>
        <a:p>
          <a:endParaRPr lang="en-US"/>
        </a:p>
      </dgm:t>
    </dgm:pt>
    <dgm:pt modelId="{2CA20755-0AC7-F64A-9C1C-417343E188B8}" type="sibTrans" cxnId="{F8EEDEB9-D2D0-F342-B75D-5DE9509E3F4F}">
      <dgm:prSet/>
      <dgm:spPr/>
      <dgm:t>
        <a:bodyPr/>
        <a:lstStyle/>
        <a:p>
          <a:endParaRPr lang="en-US"/>
        </a:p>
      </dgm:t>
    </dgm:pt>
    <dgm:pt modelId="{DDB030CC-78A7-A04A-8900-A5612B0B2357}">
      <dgm:prSet custT="1"/>
      <dgm:spPr/>
      <dgm:t>
        <a:bodyPr/>
        <a:lstStyle/>
        <a:p>
          <a:r>
            <a:rPr lang="en-US" sz="1100" b="1" i="1" dirty="0"/>
            <a:t>In-person Interviews about the
Sponsorship scheme application</a:t>
          </a:r>
        </a:p>
      </dgm:t>
    </dgm:pt>
    <dgm:pt modelId="{65ED6D7C-A3B3-754D-8BF0-7818AB430786}" type="parTrans" cxnId="{822057E6-E3E3-7A4C-97CB-892C21B21C0A}">
      <dgm:prSet/>
      <dgm:spPr/>
      <dgm:t>
        <a:bodyPr/>
        <a:lstStyle/>
        <a:p>
          <a:endParaRPr lang="en-US"/>
        </a:p>
      </dgm:t>
    </dgm:pt>
    <dgm:pt modelId="{E0846134-7FFF-4440-A811-855A4116E1E6}" type="sibTrans" cxnId="{822057E6-E3E3-7A4C-97CB-892C21B21C0A}">
      <dgm:prSet/>
      <dgm:spPr/>
      <dgm:t>
        <a:bodyPr/>
        <a:lstStyle/>
        <a:p>
          <a:endParaRPr lang="en-US"/>
        </a:p>
      </dgm:t>
    </dgm:pt>
    <dgm:pt modelId="{2C7E4945-B421-524E-9398-32A2DC6A0124}">
      <dgm:prSet custT="1"/>
      <dgm:spPr/>
      <dgm:t>
        <a:bodyPr/>
        <a:lstStyle/>
        <a:p>
          <a:pPr algn="l"/>
          <a:r>
            <a:rPr lang="en-US" sz="1000" b="1" i="1" dirty="0"/>
            <a:t>1. Speak with as many UA refugees as
possible that are already in the UK.
2. Speak with as many as possible UA asylum.
seekers that still in Ukraine.</a:t>
          </a:r>
        </a:p>
      </dgm:t>
    </dgm:pt>
    <dgm:pt modelId="{1EC58406-A2A6-054A-8684-63189F9AAB93}" type="parTrans" cxnId="{475C3C21-BB36-6842-935E-E8AF99B11981}">
      <dgm:prSet/>
      <dgm:spPr/>
      <dgm:t>
        <a:bodyPr/>
        <a:lstStyle/>
        <a:p>
          <a:endParaRPr lang="en-US"/>
        </a:p>
      </dgm:t>
    </dgm:pt>
    <dgm:pt modelId="{4CF5EB4A-BE63-B44E-888A-350797BF51E9}" type="sibTrans" cxnId="{475C3C21-BB36-6842-935E-E8AF99B11981}">
      <dgm:prSet/>
      <dgm:spPr/>
      <dgm:t>
        <a:bodyPr/>
        <a:lstStyle/>
        <a:p>
          <a:endParaRPr lang="en-US"/>
        </a:p>
      </dgm:t>
    </dgm:pt>
    <dgm:pt modelId="{6D3CD5C6-15ED-B24E-BCC7-F302E6A26C6E}">
      <dgm:prSet custT="1"/>
      <dgm:spPr/>
      <dgm:t>
        <a:bodyPr/>
        <a:lstStyle/>
        <a:p>
          <a:pPr algn="l"/>
          <a:r>
            <a:rPr lang="en-US" sz="1000" b="1" i="1" dirty="0"/>
            <a:t>1. Speak with as many as possible UK based
sponsors.</a:t>
          </a:r>
        </a:p>
      </dgm:t>
    </dgm:pt>
    <dgm:pt modelId="{F716360A-35B2-D349-AE44-C871F330D286}" type="parTrans" cxnId="{A2B943E0-42CF-C34A-8A59-717B0320ADE0}">
      <dgm:prSet/>
      <dgm:spPr/>
      <dgm:t>
        <a:bodyPr/>
        <a:lstStyle/>
        <a:p>
          <a:endParaRPr lang="en-US"/>
        </a:p>
      </dgm:t>
    </dgm:pt>
    <dgm:pt modelId="{2E781641-00ED-934D-88EA-32D5C6DE4570}" type="sibTrans" cxnId="{A2B943E0-42CF-C34A-8A59-717B0320ADE0}">
      <dgm:prSet/>
      <dgm:spPr/>
      <dgm:t>
        <a:bodyPr/>
        <a:lstStyle/>
        <a:p>
          <a:endParaRPr lang="en-US"/>
        </a:p>
      </dgm:t>
    </dgm:pt>
    <dgm:pt modelId="{67A58527-6AA9-6242-842A-B875C126D81B}">
      <dgm:prSet custT="1"/>
      <dgm:spPr/>
      <dgm:t>
        <a:bodyPr/>
        <a:lstStyle/>
        <a:p>
          <a:pPr algn="l"/>
          <a:r>
            <a:rPr lang="en-US" sz="1100" b="1" i="1" u="sng" dirty="0"/>
            <a:t>Government web sites:</a:t>
          </a:r>
          <a:r>
            <a:rPr lang="en-US" sz="800" dirty="0"/>
            <a:t>
&gt; </a:t>
          </a:r>
          <a:r>
            <a:rPr lang="en-US" sz="800" dirty="0" err="1"/>
            <a:t>httos</a:t>
          </a:r>
          <a:r>
            <a:rPr lang="en-US" sz="800" dirty="0"/>
            <a:t>://</a:t>
          </a:r>
          <a:r>
            <a:rPr lang="en-US" sz="800" dirty="0" err="1"/>
            <a:t>www.gov.uk</a:t>
          </a:r>
          <a:r>
            <a:rPr lang="en-US" sz="800" dirty="0"/>
            <a:t>/guidance
homes-for-</a:t>
          </a:r>
          <a:r>
            <a:rPr lang="en-US" sz="800" dirty="0" err="1"/>
            <a:t>ukraine</a:t>
          </a:r>
          <a:r>
            <a:rPr lang="en-US" sz="800" dirty="0"/>
            <a:t>-scheme
&gt; https://</a:t>
          </a:r>
          <a:r>
            <a:rPr lang="en-US" sz="800" dirty="0" err="1"/>
            <a:t>gov.wales</a:t>
          </a:r>
          <a:r>
            <a:rPr lang="en-US" sz="800" dirty="0"/>
            <a:t>/
&gt; https://</a:t>
          </a:r>
          <a:r>
            <a:rPr lang="en-US" sz="800" dirty="0" err="1"/>
            <a:t>research.senedd.wales</a:t>
          </a:r>
          <a:r>
            <a:rPr lang="en-US" sz="700" dirty="0"/>
            <a:t>/</a:t>
          </a:r>
        </a:p>
      </dgm:t>
    </dgm:pt>
    <dgm:pt modelId="{F8598673-AA11-5B44-8678-A56416BFAE61}" type="parTrans" cxnId="{BABEF997-68A3-2B42-A394-59A14623DBEC}">
      <dgm:prSet/>
      <dgm:spPr/>
      <dgm:t>
        <a:bodyPr/>
        <a:lstStyle/>
        <a:p>
          <a:endParaRPr lang="en-US"/>
        </a:p>
      </dgm:t>
    </dgm:pt>
    <dgm:pt modelId="{EF5C3E07-1CA0-2848-A8C1-5B563038DEE5}" type="sibTrans" cxnId="{BABEF997-68A3-2B42-A394-59A14623DBEC}">
      <dgm:prSet/>
      <dgm:spPr/>
      <dgm:t>
        <a:bodyPr/>
        <a:lstStyle/>
        <a:p>
          <a:endParaRPr lang="en-US"/>
        </a:p>
      </dgm:t>
    </dgm:pt>
    <dgm:pt modelId="{B96FFD82-FC0E-C84B-B095-689D85ECF61A}">
      <dgm:prSet custT="1"/>
      <dgm:spPr/>
      <dgm:t>
        <a:bodyPr/>
        <a:lstStyle/>
        <a:p>
          <a:pPr algn="l"/>
          <a:r>
            <a:rPr lang="en-US" sz="1100" b="1" i="1" u="sng" dirty="0"/>
            <a:t>NGO's web sites:</a:t>
          </a:r>
          <a:r>
            <a:rPr lang="en-US" sz="800" dirty="0"/>
            <a:t>
https://</a:t>
          </a:r>
          <a:r>
            <a:rPr lang="en-US" sz="800" dirty="0" err="1"/>
            <a:t>www.redcross.org.uk</a:t>
          </a:r>
          <a:r>
            <a:rPr lang="en-US" sz="800" dirty="0"/>
            <a:t>/
&gt; https://</a:t>
          </a:r>
          <a:r>
            <a:rPr lang="en-US" sz="800" dirty="0" err="1"/>
            <a:t>homesforukraine.org.uk</a:t>
          </a:r>
          <a:r>
            <a:rPr lang="en-US" sz="800" dirty="0"/>
            <a:t>
&gt; https://</a:t>
          </a:r>
          <a:r>
            <a:rPr lang="en-US" sz="800" dirty="0" err="1"/>
            <a:t>www.refugeecouncil</a:t>
          </a:r>
          <a:r>
            <a:rPr lang="en-US" sz="800" dirty="0"/>
            <a:t>.
</a:t>
          </a:r>
          <a:r>
            <a:rPr lang="en-US" sz="800" dirty="0" err="1"/>
            <a:t>org.uk</a:t>
          </a:r>
          <a:r>
            <a:rPr lang="en-US" sz="800" dirty="0"/>
            <a:t>/</a:t>
          </a:r>
        </a:p>
      </dgm:t>
    </dgm:pt>
    <dgm:pt modelId="{F45A0FF0-AF58-1847-8F5F-64392C928975}" type="sibTrans" cxnId="{3CD23A76-58D3-0C46-AA5A-E4D3F7454FFF}">
      <dgm:prSet/>
      <dgm:spPr/>
      <dgm:t>
        <a:bodyPr/>
        <a:lstStyle/>
        <a:p>
          <a:endParaRPr lang="en-US"/>
        </a:p>
      </dgm:t>
    </dgm:pt>
    <dgm:pt modelId="{5D9E64DF-86D4-E340-8636-9834136BB289}" type="parTrans" cxnId="{3CD23A76-58D3-0C46-AA5A-E4D3F7454FFF}">
      <dgm:prSet/>
      <dgm:spPr/>
      <dgm:t>
        <a:bodyPr/>
        <a:lstStyle/>
        <a:p>
          <a:endParaRPr lang="en-US"/>
        </a:p>
      </dgm:t>
    </dgm:pt>
    <dgm:pt modelId="{09BC0D48-69AF-CC4B-95E0-EF08C3064A74}">
      <dgm:prSet custT="1"/>
      <dgm:spPr/>
      <dgm:t>
        <a:bodyPr/>
        <a:lstStyle/>
        <a:p>
          <a:pPr algn="l"/>
          <a:r>
            <a:rPr lang="en-US" sz="1100" b="1" i="1" u="sng" dirty="0"/>
            <a:t>Facebook Groups:</a:t>
          </a:r>
          <a:r>
            <a:rPr lang="en-US" sz="800" dirty="0"/>
            <a:t>
&gt; </a:t>
          </a:r>
          <a:r>
            <a:rPr lang="en-US" sz="800" dirty="0" err="1"/>
            <a:t>Pontardawe</a:t>
          </a:r>
          <a:r>
            <a:rPr lang="en-US" sz="800" dirty="0"/>
            <a:t> Area Support for
Ukrainian Refugees and Host
Families.
&gt; Ukrainians in UK.
&gt; Shelter for UA
&gt; Ukrainians in Wales.</a:t>
          </a:r>
        </a:p>
      </dgm:t>
    </dgm:pt>
    <dgm:pt modelId="{E08FC451-5B51-4443-90EC-4DC9A959DAD5}" type="sibTrans" cxnId="{D954A9A5-4180-8C49-8072-7D5FBDEB2526}">
      <dgm:prSet/>
      <dgm:spPr/>
      <dgm:t>
        <a:bodyPr/>
        <a:lstStyle/>
        <a:p>
          <a:endParaRPr lang="en-US"/>
        </a:p>
      </dgm:t>
    </dgm:pt>
    <dgm:pt modelId="{A3208B8D-36E2-6F4E-88D5-FB72CDF75E67}" type="parTrans" cxnId="{D954A9A5-4180-8C49-8072-7D5FBDEB2526}">
      <dgm:prSet/>
      <dgm:spPr/>
      <dgm:t>
        <a:bodyPr/>
        <a:lstStyle/>
        <a:p>
          <a:endParaRPr lang="en-US"/>
        </a:p>
      </dgm:t>
    </dgm:pt>
    <dgm:pt modelId="{E3D33329-32E9-DD4A-80CA-3F26AD1D652E}">
      <dgm:prSet custT="1"/>
      <dgm:spPr/>
      <dgm:t>
        <a:bodyPr/>
        <a:lstStyle/>
        <a:p>
          <a:r>
            <a:rPr lang="en-US" sz="1100" b="1" i="1" dirty="0"/>
            <a:t>Deliver our findings to
sponsors and refugees</a:t>
          </a:r>
        </a:p>
      </dgm:t>
    </dgm:pt>
    <dgm:pt modelId="{5966E4C7-5DB1-0445-94AE-CFDC0D2D68A5}" type="parTrans" cxnId="{F557448D-C8BF-3541-8E2D-9DE41FBF67B4}">
      <dgm:prSet/>
      <dgm:spPr/>
      <dgm:t>
        <a:bodyPr/>
        <a:lstStyle/>
        <a:p>
          <a:endParaRPr lang="en-US"/>
        </a:p>
      </dgm:t>
    </dgm:pt>
    <dgm:pt modelId="{B9564DD0-03E6-E642-874F-84E53034062E}" type="sibTrans" cxnId="{F557448D-C8BF-3541-8E2D-9DE41FBF67B4}">
      <dgm:prSet/>
      <dgm:spPr/>
      <dgm:t>
        <a:bodyPr/>
        <a:lstStyle/>
        <a:p>
          <a:endParaRPr lang="en-US"/>
        </a:p>
      </dgm:t>
    </dgm:pt>
    <dgm:pt modelId="{DD43333A-45C5-9A4A-9B1E-D3A411A3D6B2}">
      <dgm:prSet/>
      <dgm:spPr/>
      <dgm:t>
        <a:bodyPr/>
        <a:lstStyle/>
        <a:p>
          <a:endParaRPr lang="en-US" dirty="0"/>
        </a:p>
      </dgm:t>
    </dgm:pt>
    <dgm:pt modelId="{8FFABE26-7B63-A34D-91A7-58A1F5B5111F}" type="parTrans" cxnId="{D7AE6E7B-9EC1-C746-B61A-BEAA46523F51}">
      <dgm:prSet/>
      <dgm:spPr/>
      <dgm:t>
        <a:bodyPr/>
        <a:lstStyle/>
        <a:p>
          <a:endParaRPr lang="en-US"/>
        </a:p>
      </dgm:t>
    </dgm:pt>
    <dgm:pt modelId="{B284DD79-0715-474F-AB6B-89A2AA44BBE9}" type="sibTrans" cxnId="{D7AE6E7B-9EC1-C746-B61A-BEAA46523F51}">
      <dgm:prSet/>
      <dgm:spPr/>
      <dgm:t>
        <a:bodyPr/>
        <a:lstStyle/>
        <a:p>
          <a:endParaRPr lang="en-US"/>
        </a:p>
      </dgm:t>
    </dgm:pt>
    <dgm:pt modelId="{8301827D-C452-5F44-A7BB-32014248FA9F}">
      <dgm:prSet/>
      <dgm:spPr/>
      <dgm:t>
        <a:bodyPr/>
        <a:lstStyle/>
        <a:p>
          <a:endParaRPr lang="en-US" dirty="0"/>
        </a:p>
      </dgm:t>
    </dgm:pt>
    <dgm:pt modelId="{5AFACBE5-0541-FC47-925B-3F22676BF004}" type="parTrans" cxnId="{C7277477-374B-C94E-9F00-2E2337749204}">
      <dgm:prSet/>
      <dgm:spPr/>
      <dgm:t>
        <a:bodyPr/>
        <a:lstStyle/>
        <a:p>
          <a:endParaRPr lang="en-US"/>
        </a:p>
      </dgm:t>
    </dgm:pt>
    <dgm:pt modelId="{9AF284BB-1ACB-0A4B-A00D-1C04F59C6DCD}" type="sibTrans" cxnId="{C7277477-374B-C94E-9F00-2E2337749204}">
      <dgm:prSet/>
      <dgm:spPr/>
      <dgm:t>
        <a:bodyPr/>
        <a:lstStyle/>
        <a:p>
          <a:endParaRPr lang="en-US"/>
        </a:p>
      </dgm:t>
    </dgm:pt>
    <dgm:pt modelId="{B34586D6-4523-A24D-B2D2-9CD166DF6206}" type="pres">
      <dgm:prSet presAssocID="{359ADDBF-912E-B54B-8909-C8377960B95C}" presName="hierChild1" presStyleCnt="0">
        <dgm:presLayoutVars>
          <dgm:chPref val="1"/>
          <dgm:dir/>
          <dgm:animOne val="branch"/>
          <dgm:animLvl val="lvl"/>
          <dgm:resizeHandles/>
        </dgm:presLayoutVars>
      </dgm:prSet>
      <dgm:spPr/>
    </dgm:pt>
    <dgm:pt modelId="{00E22F7F-D7D4-414C-AE88-D0729B619FD5}" type="pres">
      <dgm:prSet presAssocID="{6386F818-34F8-A749-A41F-1B0A6288F330}" presName="hierRoot1" presStyleCnt="0"/>
      <dgm:spPr/>
    </dgm:pt>
    <dgm:pt modelId="{BBEDE671-9AA5-7D49-A2D7-1017872B770E}" type="pres">
      <dgm:prSet presAssocID="{6386F818-34F8-A749-A41F-1B0A6288F330}" presName="composite" presStyleCnt="0"/>
      <dgm:spPr/>
    </dgm:pt>
    <dgm:pt modelId="{B82DBAA2-4DA1-3246-93CF-6722CFDEDF1F}" type="pres">
      <dgm:prSet presAssocID="{6386F818-34F8-A749-A41F-1B0A6288F330}" presName="background" presStyleLbl="node0" presStyleIdx="0" presStyleCnt="1"/>
      <dgm:spPr/>
    </dgm:pt>
    <dgm:pt modelId="{318E9A0E-3691-6A47-B838-D9D6EBD59AB1}" type="pres">
      <dgm:prSet presAssocID="{6386F818-34F8-A749-A41F-1B0A6288F330}" presName="text" presStyleLbl="fgAcc0" presStyleIdx="0" presStyleCnt="1" custScaleX="264817" custScaleY="98327" custLinFactNeighborX="59581" custLinFactNeighborY="-29587">
        <dgm:presLayoutVars>
          <dgm:chPref val="3"/>
        </dgm:presLayoutVars>
      </dgm:prSet>
      <dgm:spPr/>
    </dgm:pt>
    <dgm:pt modelId="{46D889D7-3929-7C48-A170-C4C49557032A}" type="pres">
      <dgm:prSet presAssocID="{6386F818-34F8-A749-A41F-1B0A6288F330}" presName="hierChild2" presStyleCnt="0"/>
      <dgm:spPr/>
    </dgm:pt>
    <dgm:pt modelId="{F1BDCF00-8CCC-5943-87E7-E04394989727}" type="pres">
      <dgm:prSet presAssocID="{4EAFA9CD-6C26-2B49-BB7F-416E76169642}" presName="Name10" presStyleLbl="parChTrans1D2" presStyleIdx="0" presStyleCnt="2"/>
      <dgm:spPr/>
    </dgm:pt>
    <dgm:pt modelId="{B8C80FAB-8B43-9A49-B5FE-5F79B7DFA383}" type="pres">
      <dgm:prSet presAssocID="{1B466E63-7A18-AD42-A12A-348BEF19DC23}" presName="hierRoot2" presStyleCnt="0"/>
      <dgm:spPr/>
    </dgm:pt>
    <dgm:pt modelId="{A0EAA75A-C970-FC42-ACF3-EFD512581EB8}" type="pres">
      <dgm:prSet presAssocID="{1B466E63-7A18-AD42-A12A-348BEF19DC23}" presName="composite2" presStyleCnt="0"/>
      <dgm:spPr/>
    </dgm:pt>
    <dgm:pt modelId="{E0BA184A-B274-9C43-8043-BE06BC16E08B}" type="pres">
      <dgm:prSet presAssocID="{1B466E63-7A18-AD42-A12A-348BEF19DC23}" presName="background2" presStyleLbl="node2" presStyleIdx="0" presStyleCnt="2"/>
      <dgm:spPr/>
    </dgm:pt>
    <dgm:pt modelId="{7879AA44-5C52-5B4D-99DF-01827D1FE512}" type="pres">
      <dgm:prSet presAssocID="{1B466E63-7A18-AD42-A12A-348BEF19DC23}" presName="text2" presStyleLbl="fgAcc2" presStyleIdx="0" presStyleCnt="2" custScaleX="148976" custScaleY="84507" custLinFactNeighborX="17458" custLinFactNeighborY="-14192">
        <dgm:presLayoutVars>
          <dgm:chPref val="3"/>
        </dgm:presLayoutVars>
      </dgm:prSet>
      <dgm:spPr/>
    </dgm:pt>
    <dgm:pt modelId="{2129A12E-2BD8-384C-B7A8-0A9E8A3F738B}" type="pres">
      <dgm:prSet presAssocID="{1B466E63-7A18-AD42-A12A-348BEF19DC23}" presName="hierChild3" presStyleCnt="0"/>
      <dgm:spPr/>
    </dgm:pt>
    <dgm:pt modelId="{F350FBF7-99A2-164C-A30A-6BA099B1D615}" type="pres">
      <dgm:prSet presAssocID="{73524D1F-AE05-3F41-A91F-C93120E2B00C}" presName="Name17" presStyleLbl="parChTrans1D3" presStyleIdx="0" presStyleCnt="2"/>
      <dgm:spPr/>
    </dgm:pt>
    <dgm:pt modelId="{02D6EAB3-D20B-F449-A8F5-AD0A8328DA70}" type="pres">
      <dgm:prSet presAssocID="{015B31D7-A54D-AE41-A3B0-036A0AD36F60}" presName="hierRoot3" presStyleCnt="0"/>
      <dgm:spPr/>
    </dgm:pt>
    <dgm:pt modelId="{CEB32336-9EAE-BC4B-97C0-2EC0BA1CEC4B}" type="pres">
      <dgm:prSet presAssocID="{015B31D7-A54D-AE41-A3B0-036A0AD36F60}" presName="composite3" presStyleCnt="0"/>
      <dgm:spPr/>
    </dgm:pt>
    <dgm:pt modelId="{5B671603-4F40-7446-ACCE-2CAF2264701C}" type="pres">
      <dgm:prSet presAssocID="{015B31D7-A54D-AE41-A3B0-036A0AD36F60}" presName="background3" presStyleLbl="node3" presStyleIdx="0" presStyleCnt="2"/>
      <dgm:spPr/>
    </dgm:pt>
    <dgm:pt modelId="{CD109B68-7643-4341-9263-8A72724A94D1}" type="pres">
      <dgm:prSet presAssocID="{015B31D7-A54D-AE41-A3B0-036A0AD36F60}" presName="text3" presStyleLbl="fgAcc3" presStyleIdx="0" presStyleCnt="2" custScaleX="131188" custScaleY="87179" custLinFactNeighborX="18958" custLinFactNeighborY="-22454">
        <dgm:presLayoutVars>
          <dgm:chPref val="3"/>
        </dgm:presLayoutVars>
      </dgm:prSet>
      <dgm:spPr/>
    </dgm:pt>
    <dgm:pt modelId="{B48D57F9-C7CD-C447-83AF-150824DB649C}" type="pres">
      <dgm:prSet presAssocID="{015B31D7-A54D-AE41-A3B0-036A0AD36F60}" presName="hierChild4" presStyleCnt="0"/>
      <dgm:spPr/>
    </dgm:pt>
    <dgm:pt modelId="{05ADB908-F59B-1E47-8F66-811DAF34F388}" type="pres">
      <dgm:prSet presAssocID="{65ED6D7C-A3B3-754D-8BF0-7818AB430786}" presName="Name23" presStyleLbl="parChTrans1D4" presStyleIdx="0" presStyleCnt="9"/>
      <dgm:spPr/>
    </dgm:pt>
    <dgm:pt modelId="{3BEA99E4-873B-3E44-B1D4-6AFABDC01B74}" type="pres">
      <dgm:prSet presAssocID="{DDB030CC-78A7-A04A-8900-A5612B0B2357}" presName="hierRoot4" presStyleCnt="0"/>
      <dgm:spPr/>
    </dgm:pt>
    <dgm:pt modelId="{84F6DFD6-8E7B-B846-9963-1B0618D7EDE4}" type="pres">
      <dgm:prSet presAssocID="{DDB030CC-78A7-A04A-8900-A5612B0B2357}" presName="composite4" presStyleCnt="0"/>
      <dgm:spPr/>
    </dgm:pt>
    <dgm:pt modelId="{D0687E52-EDAB-0A4E-98A2-98B821FAC834}" type="pres">
      <dgm:prSet presAssocID="{DDB030CC-78A7-A04A-8900-A5612B0B2357}" presName="background4" presStyleLbl="node4" presStyleIdx="0" presStyleCnt="9"/>
      <dgm:spPr/>
    </dgm:pt>
    <dgm:pt modelId="{52B715E9-DB67-DB47-9C06-69A8C9A564B6}" type="pres">
      <dgm:prSet presAssocID="{DDB030CC-78A7-A04A-8900-A5612B0B2357}" presName="text4" presStyleLbl="fgAcc4" presStyleIdx="0" presStyleCnt="9" custScaleX="147798" custScaleY="98652" custLinFactNeighborX="18955" custLinFactNeighborY="-14057">
        <dgm:presLayoutVars>
          <dgm:chPref val="3"/>
        </dgm:presLayoutVars>
      </dgm:prSet>
      <dgm:spPr/>
    </dgm:pt>
    <dgm:pt modelId="{867F0381-13C1-E949-993E-A0E05A8D864F}" type="pres">
      <dgm:prSet presAssocID="{DDB030CC-78A7-A04A-8900-A5612B0B2357}" presName="hierChild5" presStyleCnt="0"/>
      <dgm:spPr/>
    </dgm:pt>
    <dgm:pt modelId="{ADAB4359-EDEC-CC4E-9427-B7DDC3973D68}" type="pres">
      <dgm:prSet presAssocID="{F716360A-35B2-D349-AE44-C871F330D286}" presName="Name23" presStyleLbl="parChTrans1D4" presStyleIdx="1" presStyleCnt="9"/>
      <dgm:spPr/>
    </dgm:pt>
    <dgm:pt modelId="{45BBBD91-2A1B-3D49-AF14-F690B0880915}" type="pres">
      <dgm:prSet presAssocID="{6D3CD5C6-15ED-B24E-BCC7-F302E6A26C6E}" presName="hierRoot4" presStyleCnt="0"/>
      <dgm:spPr/>
    </dgm:pt>
    <dgm:pt modelId="{000F3F1D-C1BC-E54D-A5D2-3A7EB532045B}" type="pres">
      <dgm:prSet presAssocID="{6D3CD5C6-15ED-B24E-BCC7-F302E6A26C6E}" presName="composite4" presStyleCnt="0"/>
      <dgm:spPr/>
    </dgm:pt>
    <dgm:pt modelId="{A1F34820-FC11-4D4F-BDD2-F917EED47DCB}" type="pres">
      <dgm:prSet presAssocID="{6D3CD5C6-15ED-B24E-BCC7-F302E6A26C6E}" presName="background4" presStyleLbl="node4" presStyleIdx="1" presStyleCnt="9"/>
      <dgm:spPr/>
    </dgm:pt>
    <dgm:pt modelId="{78236617-8114-F745-8214-F9FC477BCCFB}" type="pres">
      <dgm:prSet presAssocID="{6D3CD5C6-15ED-B24E-BCC7-F302E6A26C6E}" presName="text4" presStyleLbl="fgAcc4" presStyleIdx="1" presStyleCnt="9" custScaleX="124483" custScaleY="95096" custLinFactX="100000" custLinFactNeighborX="111550" custLinFactNeighborY="51246">
        <dgm:presLayoutVars>
          <dgm:chPref val="3"/>
        </dgm:presLayoutVars>
      </dgm:prSet>
      <dgm:spPr/>
    </dgm:pt>
    <dgm:pt modelId="{07153F3E-BA6E-2E4A-B890-A1C5D9FE912F}" type="pres">
      <dgm:prSet presAssocID="{6D3CD5C6-15ED-B24E-BCC7-F302E6A26C6E}" presName="hierChild5" presStyleCnt="0"/>
      <dgm:spPr/>
    </dgm:pt>
    <dgm:pt modelId="{5CE1BB3F-06BB-794F-8EE4-E376FFD37B16}" type="pres">
      <dgm:prSet presAssocID="{1EC58406-A2A6-054A-8684-63189F9AAB93}" presName="Name23" presStyleLbl="parChTrans1D4" presStyleIdx="2" presStyleCnt="9"/>
      <dgm:spPr/>
    </dgm:pt>
    <dgm:pt modelId="{05500251-E434-D14B-9451-FA9004424E3F}" type="pres">
      <dgm:prSet presAssocID="{2C7E4945-B421-524E-9398-32A2DC6A0124}" presName="hierRoot4" presStyleCnt="0"/>
      <dgm:spPr/>
    </dgm:pt>
    <dgm:pt modelId="{A85EBC80-1318-0749-AD10-5FB41D8FA460}" type="pres">
      <dgm:prSet presAssocID="{2C7E4945-B421-524E-9398-32A2DC6A0124}" presName="composite4" presStyleCnt="0"/>
      <dgm:spPr/>
    </dgm:pt>
    <dgm:pt modelId="{4AA8A1C9-77F4-1343-BACD-3E683EAF2D5F}" type="pres">
      <dgm:prSet presAssocID="{2C7E4945-B421-524E-9398-32A2DC6A0124}" presName="background4" presStyleLbl="node4" presStyleIdx="2" presStyleCnt="9"/>
      <dgm:spPr/>
    </dgm:pt>
    <dgm:pt modelId="{7D49B60C-3C2F-844B-B57F-EC9637AEA003}" type="pres">
      <dgm:prSet presAssocID="{2C7E4945-B421-524E-9398-32A2DC6A0124}" presName="text4" presStyleLbl="fgAcc4" presStyleIdx="2" presStyleCnt="9" custScaleX="176135" custScaleY="143371" custLinFactX="-19076" custLinFactNeighborX="-100000" custLinFactNeighborY="49159">
        <dgm:presLayoutVars>
          <dgm:chPref val="3"/>
        </dgm:presLayoutVars>
      </dgm:prSet>
      <dgm:spPr/>
    </dgm:pt>
    <dgm:pt modelId="{800992A0-CA36-E142-AE12-3833086F006E}" type="pres">
      <dgm:prSet presAssocID="{2C7E4945-B421-524E-9398-32A2DC6A0124}" presName="hierChild5" presStyleCnt="0"/>
      <dgm:spPr/>
    </dgm:pt>
    <dgm:pt modelId="{BA8C03DF-FA26-B948-A3E4-3083992C6949}" type="pres">
      <dgm:prSet presAssocID="{73DCCA77-B840-C640-BC08-322E2D56C86A}" presName="Name10" presStyleLbl="parChTrans1D2" presStyleIdx="1" presStyleCnt="2"/>
      <dgm:spPr/>
    </dgm:pt>
    <dgm:pt modelId="{C5EB0342-7D82-664E-B504-F5E9F441B191}" type="pres">
      <dgm:prSet presAssocID="{8D2F1A2B-7B72-F84D-8931-85BD5B7A7057}" presName="hierRoot2" presStyleCnt="0"/>
      <dgm:spPr/>
    </dgm:pt>
    <dgm:pt modelId="{FDED94EF-2037-3944-ACB1-9CC8048A5C80}" type="pres">
      <dgm:prSet presAssocID="{8D2F1A2B-7B72-F84D-8931-85BD5B7A7057}" presName="composite2" presStyleCnt="0"/>
      <dgm:spPr/>
    </dgm:pt>
    <dgm:pt modelId="{32837BA8-733A-F441-9E6E-CC5D79E275C2}" type="pres">
      <dgm:prSet presAssocID="{8D2F1A2B-7B72-F84D-8931-85BD5B7A7057}" presName="background2" presStyleLbl="node2" presStyleIdx="1" presStyleCnt="2"/>
      <dgm:spPr/>
    </dgm:pt>
    <dgm:pt modelId="{87C01F2A-FB39-4542-9FC1-30CD30F2BA26}" type="pres">
      <dgm:prSet presAssocID="{8D2F1A2B-7B72-F84D-8931-85BD5B7A7057}" presName="text2" presStyleLbl="fgAcc2" presStyleIdx="1" presStyleCnt="2" custScaleX="138583" custScaleY="84466" custLinFactNeighborX="82164" custLinFactNeighborY="-14815">
        <dgm:presLayoutVars>
          <dgm:chPref val="3"/>
        </dgm:presLayoutVars>
      </dgm:prSet>
      <dgm:spPr/>
    </dgm:pt>
    <dgm:pt modelId="{58EC1BDB-85FB-1E4C-B038-0AE2EC3E2A39}" type="pres">
      <dgm:prSet presAssocID="{8D2F1A2B-7B72-F84D-8931-85BD5B7A7057}" presName="hierChild3" presStyleCnt="0"/>
      <dgm:spPr/>
    </dgm:pt>
    <dgm:pt modelId="{325A576B-77B0-BA40-862C-FCEFCD46B3B2}" type="pres">
      <dgm:prSet presAssocID="{1ACBEBD0-F9E1-2842-B38D-B830C9E2FC99}" presName="Name17" presStyleLbl="parChTrans1D3" presStyleIdx="1" presStyleCnt="2"/>
      <dgm:spPr/>
    </dgm:pt>
    <dgm:pt modelId="{01FD04E5-C4C0-7F42-8A2F-A845F0B4026A}" type="pres">
      <dgm:prSet presAssocID="{03888BAE-0726-C647-B5AE-927E96101847}" presName="hierRoot3" presStyleCnt="0"/>
      <dgm:spPr/>
    </dgm:pt>
    <dgm:pt modelId="{C58E57D6-1C1D-464F-8851-2613CBF30D6C}" type="pres">
      <dgm:prSet presAssocID="{03888BAE-0726-C647-B5AE-927E96101847}" presName="composite3" presStyleCnt="0"/>
      <dgm:spPr/>
    </dgm:pt>
    <dgm:pt modelId="{31DE3A69-BBAB-A043-8654-0DD9863FAF69}" type="pres">
      <dgm:prSet presAssocID="{03888BAE-0726-C647-B5AE-927E96101847}" presName="background3" presStyleLbl="node3" presStyleIdx="1" presStyleCnt="2"/>
      <dgm:spPr/>
    </dgm:pt>
    <dgm:pt modelId="{C5794DC0-7340-614B-A37B-C9F8759D35EE}" type="pres">
      <dgm:prSet presAssocID="{03888BAE-0726-C647-B5AE-927E96101847}" presName="text3" presStyleLbl="fgAcc3" presStyleIdx="1" presStyleCnt="2" custScaleX="139712" custScaleY="90882" custLinFactNeighborX="29045" custLinFactNeighborY="-18124">
        <dgm:presLayoutVars>
          <dgm:chPref val="3"/>
        </dgm:presLayoutVars>
      </dgm:prSet>
      <dgm:spPr/>
    </dgm:pt>
    <dgm:pt modelId="{1D454152-E75D-F843-B4D2-0C0B74F191BF}" type="pres">
      <dgm:prSet presAssocID="{03888BAE-0726-C647-B5AE-927E96101847}" presName="hierChild4" presStyleCnt="0"/>
      <dgm:spPr/>
    </dgm:pt>
    <dgm:pt modelId="{BE7B7A7F-65E6-3C41-B7EF-A205BC12201D}" type="pres">
      <dgm:prSet presAssocID="{F8598673-AA11-5B44-8678-A56416BFAE61}" presName="Name23" presStyleLbl="parChTrans1D4" presStyleIdx="3" presStyleCnt="9"/>
      <dgm:spPr/>
    </dgm:pt>
    <dgm:pt modelId="{1FF4C402-B7F3-DF49-B46C-6BDF8E2DFFF8}" type="pres">
      <dgm:prSet presAssocID="{67A58527-6AA9-6242-842A-B875C126D81B}" presName="hierRoot4" presStyleCnt="0"/>
      <dgm:spPr/>
    </dgm:pt>
    <dgm:pt modelId="{5F8ED67C-4021-9C4B-819F-803DD5D27DE6}" type="pres">
      <dgm:prSet presAssocID="{67A58527-6AA9-6242-842A-B875C126D81B}" presName="composite4" presStyleCnt="0"/>
      <dgm:spPr/>
    </dgm:pt>
    <dgm:pt modelId="{B2257352-C407-5746-BC41-B72B497CC77B}" type="pres">
      <dgm:prSet presAssocID="{67A58527-6AA9-6242-842A-B875C126D81B}" presName="background4" presStyleLbl="node4" presStyleIdx="3" presStyleCnt="9"/>
      <dgm:spPr/>
    </dgm:pt>
    <dgm:pt modelId="{102FECC3-A690-4D45-A73A-394964BD79A6}" type="pres">
      <dgm:prSet presAssocID="{67A58527-6AA9-6242-842A-B875C126D81B}" presName="text4" presStyleLbl="fgAcc4" presStyleIdx="3" presStyleCnt="9" custScaleX="135971" custScaleY="119239" custLinFactNeighborX="-1765" custLinFactNeighborY="-18758">
        <dgm:presLayoutVars>
          <dgm:chPref val="3"/>
        </dgm:presLayoutVars>
      </dgm:prSet>
      <dgm:spPr/>
    </dgm:pt>
    <dgm:pt modelId="{74B8FD97-4C5B-9B4A-80E1-467CC0FB5D88}" type="pres">
      <dgm:prSet presAssocID="{67A58527-6AA9-6242-842A-B875C126D81B}" presName="hierChild5" presStyleCnt="0"/>
      <dgm:spPr/>
    </dgm:pt>
    <dgm:pt modelId="{5A6A75D2-6171-2D42-8B3B-9B4EF9F49E4D}" type="pres">
      <dgm:prSet presAssocID="{5AFACBE5-0541-FC47-925B-3F22676BF004}" presName="Name23" presStyleLbl="parChTrans1D4" presStyleIdx="4" presStyleCnt="9"/>
      <dgm:spPr/>
    </dgm:pt>
    <dgm:pt modelId="{DDE88921-E1ED-6946-BC70-FC7162005A6D}" type="pres">
      <dgm:prSet presAssocID="{8301827D-C452-5F44-A7BB-32014248FA9F}" presName="hierRoot4" presStyleCnt="0"/>
      <dgm:spPr/>
    </dgm:pt>
    <dgm:pt modelId="{D1EE7553-9432-364B-9D49-3215C194CD0F}" type="pres">
      <dgm:prSet presAssocID="{8301827D-C452-5F44-A7BB-32014248FA9F}" presName="composite4" presStyleCnt="0"/>
      <dgm:spPr/>
    </dgm:pt>
    <dgm:pt modelId="{B60D1667-60A0-AD49-83A9-5E26F0758392}" type="pres">
      <dgm:prSet presAssocID="{8301827D-C452-5F44-A7BB-32014248FA9F}" presName="background4" presStyleLbl="node4" presStyleIdx="4" presStyleCnt="9"/>
      <dgm:spPr/>
    </dgm:pt>
    <dgm:pt modelId="{68BFD700-1F58-4545-91A5-56A6C2E614A6}" type="pres">
      <dgm:prSet presAssocID="{8301827D-C452-5F44-A7BB-32014248FA9F}" presName="text4" presStyleLbl="fgAcc4" presStyleIdx="4" presStyleCnt="9" custScaleY="94021" custLinFactX="53447" custLinFactNeighborX="100000" custLinFactNeighborY="34402">
        <dgm:presLayoutVars>
          <dgm:chPref val="3"/>
        </dgm:presLayoutVars>
      </dgm:prSet>
      <dgm:spPr/>
    </dgm:pt>
    <dgm:pt modelId="{163B246A-78B2-2F4A-9B81-D523B5A11A7C}" type="pres">
      <dgm:prSet presAssocID="{8301827D-C452-5F44-A7BB-32014248FA9F}" presName="hierChild5" presStyleCnt="0"/>
      <dgm:spPr/>
    </dgm:pt>
    <dgm:pt modelId="{BCA4825E-87A1-BC47-8615-83D63519D0D8}" type="pres">
      <dgm:prSet presAssocID="{5D9E64DF-86D4-E340-8636-9834136BB289}" presName="Name23" presStyleLbl="parChTrans1D4" presStyleIdx="5" presStyleCnt="9"/>
      <dgm:spPr/>
    </dgm:pt>
    <dgm:pt modelId="{B8D597D2-336B-E64C-9204-4DDFBBB22E7F}" type="pres">
      <dgm:prSet presAssocID="{B96FFD82-FC0E-C84B-B095-689D85ECF61A}" presName="hierRoot4" presStyleCnt="0"/>
      <dgm:spPr/>
    </dgm:pt>
    <dgm:pt modelId="{7233C994-F43E-DD4C-98C1-FE4CC368330C}" type="pres">
      <dgm:prSet presAssocID="{B96FFD82-FC0E-C84B-B095-689D85ECF61A}" presName="composite4" presStyleCnt="0"/>
      <dgm:spPr/>
    </dgm:pt>
    <dgm:pt modelId="{B11F381E-F6BD-7448-A7E1-031E4964E4F4}" type="pres">
      <dgm:prSet presAssocID="{B96FFD82-FC0E-C84B-B095-689D85ECF61A}" presName="background4" presStyleLbl="node4" presStyleIdx="5" presStyleCnt="9"/>
      <dgm:spPr/>
    </dgm:pt>
    <dgm:pt modelId="{6CBDA97E-083E-5741-BFE0-6D7960D2096E}" type="pres">
      <dgm:prSet presAssocID="{B96FFD82-FC0E-C84B-B095-689D85ECF61A}" presName="text4" presStyleLbl="fgAcc4" presStyleIdx="5" presStyleCnt="9" custScaleX="128429" custScaleY="124975" custLinFactNeighborX="-23" custLinFactNeighborY="-16388">
        <dgm:presLayoutVars>
          <dgm:chPref val="3"/>
        </dgm:presLayoutVars>
      </dgm:prSet>
      <dgm:spPr/>
    </dgm:pt>
    <dgm:pt modelId="{2C9295F2-36EA-2546-A1FF-E46DCA40E15F}" type="pres">
      <dgm:prSet presAssocID="{B96FFD82-FC0E-C84B-B095-689D85ECF61A}" presName="hierChild5" presStyleCnt="0"/>
      <dgm:spPr/>
    </dgm:pt>
    <dgm:pt modelId="{64B545D2-A10D-3545-9D92-C63A0D031233}" type="pres">
      <dgm:prSet presAssocID="{8FFABE26-7B63-A34D-91A7-58A1F5B5111F}" presName="Name23" presStyleLbl="parChTrans1D4" presStyleIdx="6" presStyleCnt="9"/>
      <dgm:spPr/>
    </dgm:pt>
    <dgm:pt modelId="{8FC4E6FA-32C1-A641-BA51-B6B41036CD84}" type="pres">
      <dgm:prSet presAssocID="{DD43333A-45C5-9A4A-9B1E-D3A411A3D6B2}" presName="hierRoot4" presStyleCnt="0"/>
      <dgm:spPr/>
    </dgm:pt>
    <dgm:pt modelId="{54A399CE-9E68-8047-B21D-4929404A7A27}" type="pres">
      <dgm:prSet presAssocID="{DD43333A-45C5-9A4A-9B1E-D3A411A3D6B2}" presName="composite4" presStyleCnt="0"/>
      <dgm:spPr/>
    </dgm:pt>
    <dgm:pt modelId="{2E7C4C57-BF5A-514A-9207-D08C6F990EE4}" type="pres">
      <dgm:prSet presAssocID="{DD43333A-45C5-9A4A-9B1E-D3A411A3D6B2}" presName="background4" presStyleLbl="node4" presStyleIdx="6" presStyleCnt="9"/>
      <dgm:spPr/>
    </dgm:pt>
    <dgm:pt modelId="{7C444DB0-B361-324E-AA12-7D724E415B8E}" type="pres">
      <dgm:prSet presAssocID="{DD43333A-45C5-9A4A-9B1E-D3A411A3D6B2}" presName="text4" presStyleLbl="fgAcc4" presStyleIdx="6" presStyleCnt="9" custLinFactNeighborX="-3910" custLinFactNeighborY="31210">
        <dgm:presLayoutVars>
          <dgm:chPref val="3"/>
        </dgm:presLayoutVars>
      </dgm:prSet>
      <dgm:spPr/>
    </dgm:pt>
    <dgm:pt modelId="{79F164BF-BF3E-9647-9415-B9FB2AB6A614}" type="pres">
      <dgm:prSet presAssocID="{DD43333A-45C5-9A4A-9B1E-D3A411A3D6B2}" presName="hierChild5" presStyleCnt="0"/>
      <dgm:spPr/>
    </dgm:pt>
    <dgm:pt modelId="{DCFC186B-F09F-C046-8A22-529C3295FA02}" type="pres">
      <dgm:prSet presAssocID="{A3208B8D-36E2-6F4E-88D5-FB72CDF75E67}" presName="Name23" presStyleLbl="parChTrans1D4" presStyleIdx="7" presStyleCnt="9"/>
      <dgm:spPr/>
    </dgm:pt>
    <dgm:pt modelId="{D1A11AE4-6F85-C046-88D3-606D0DDD7DF6}" type="pres">
      <dgm:prSet presAssocID="{09BC0D48-69AF-CC4B-95E0-EF08C3064A74}" presName="hierRoot4" presStyleCnt="0"/>
      <dgm:spPr/>
    </dgm:pt>
    <dgm:pt modelId="{349BD329-F780-D74C-B42A-5FC82F4EACCA}" type="pres">
      <dgm:prSet presAssocID="{09BC0D48-69AF-CC4B-95E0-EF08C3064A74}" presName="composite4" presStyleCnt="0"/>
      <dgm:spPr/>
    </dgm:pt>
    <dgm:pt modelId="{CAF425CE-3F2C-0C4B-A1F6-2B377947B072}" type="pres">
      <dgm:prSet presAssocID="{09BC0D48-69AF-CC4B-95E0-EF08C3064A74}" presName="background4" presStyleLbl="node4" presStyleIdx="7" presStyleCnt="9"/>
      <dgm:spPr/>
    </dgm:pt>
    <dgm:pt modelId="{6C737B36-109D-5545-9B46-F6A2780AAB5F}" type="pres">
      <dgm:prSet presAssocID="{09BC0D48-69AF-CC4B-95E0-EF08C3064A74}" presName="text4" presStyleLbl="fgAcc4" presStyleIdx="7" presStyleCnt="9" custScaleX="134704" custScaleY="145025" custLinFactNeighborX="11" custLinFactNeighborY="-14320">
        <dgm:presLayoutVars>
          <dgm:chPref val="3"/>
        </dgm:presLayoutVars>
      </dgm:prSet>
      <dgm:spPr/>
    </dgm:pt>
    <dgm:pt modelId="{E255DA6B-E75A-BE44-95F3-408ED5538640}" type="pres">
      <dgm:prSet presAssocID="{09BC0D48-69AF-CC4B-95E0-EF08C3064A74}" presName="hierChild5" presStyleCnt="0"/>
      <dgm:spPr/>
    </dgm:pt>
    <dgm:pt modelId="{04EE5ECA-A1B8-5C40-9B2A-DB3854320505}" type="pres">
      <dgm:prSet presAssocID="{5966E4C7-5DB1-0445-94AE-CFDC0D2D68A5}" presName="Name23" presStyleLbl="parChTrans1D4" presStyleIdx="8" presStyleCnt="9"/>
      <dgm:spPr/>
    </dgm:pt>
    <dgm:pt modelId="{60F79001-DAD1-D54D-A3A6-E0C4F588A8EC}" type="pres">
      <dgm:prSet presAssocID="{E3D33329-32E9-DD4A-80CA-3F26AD1D652E}" presName="hierRoot4" presStyleCnt="0"/>
      <dgm:spPr/>
    </dgm:pt>
    <dgm:pt modelId="{97CDD807-1F51-1A4E-90AE-286C5ED072BB}" type="pres">
      <dgm:prSet presAssocID="{E3D33329-32E9-DD4A-80CA-3F26AD1D652E}" presName="composite4" presStyleCnt="0"/>
      <dgm:spPr/>
    </dgm:pt>
    <dgm:pt modelId="{1703ABB0-F5B5-8741-9F30-9AE0D4B04AA5}" type="pres">
      <dgm:prSet presAssocID="{E3D33329-32E9-DD4A-80CA-3F26AD1D652E}" presName="background4" presStyleLbl="node4" presStyleIdx="8" presStyleCnt="9"/>
      <dgm:spPr/>
    </dgm:pt>
    <dgm:pt modelId="{2C7C306A-A274-5D4C-A75E-0454E94B73AF}" type="pres">
      <dgm:prSet presAssocID="{E3D33329-32E9-DD4A-80CA-3F26AD1D652E}" presName="text4" presStyleLbl="fgAcc4" presStyleIdx="8" presStyleCnt="9" custScaleX="130920" custScaleY="117937" custLinFactX="-48535" custLinFactNeighborX="-100000" custLinFactNeighborY="2773">
        <dgm:presLayoutVars>
          <dgm:chPref val="3"/>
        </dgm:presLayoutVars>
      </dgm:prSet>
      <dgm:spPr/>
    </dgm:pt>
    <dgm:pt modelId="{E2490A74-0FA5-DB44-9D45-A1E1BA8F2071}" type="pres">
      <dgm:prSet presAssocID="{E3D33329-32E9-DD4A-80CA-3F26AD1D652E}" presName="hierChild5" presStyleCnt="0"/>
      <dgm:spPr/>
    </dgm:pt>
  </dgm:ptLst>
  <dgm:cxnLst>
    <dgm:cxn modelId="{6E1D5206-E0DC-0149-8397-0838E7D2A801}" type="presOf" srcId="{E3D33329-32E9-DD4A-80CA-3F26AD1D652E}" destId="{2C7C306A-A274-5D4C-A75E-0454E94B73AF}" srcOrd="0" destOrd="0" presId="urn:microsoft.com/office/officeart/2005/8/layout/hierarchy1"/>
    <dgm:cxn modelId="{5EBE5B10-3A1C-634C-AA1A-C41690C5668A}" srcId="{359ADDBF-912E-B54B-8909-C8377960B95C}" destId="{6386F818-34F8-A749-A41F-1B0A6288F330}" srcOrd="0" destOrd="0" parTransId="{88CB6055-D6FE-334B-8D95-B44AA1BFBDC4}" sibTransId="{8105CF8E-0DC7-2146-AD4B-77CBBB24FFAF}"/>
    <dgm:cxn modelId="{5F143115-0589-5547-91AC-4DF4A2300B61}" type="presOf" srcId="{73524D1F-AE05-3F41-A91F-C93120E2B00C}" destId="{F350FBF7-99A2-164C-A30A-6BA099B1D615}" srcOrd="0" destOrd="0" presId="urn:microsoft.com/office/officeart/2005/8/layout/hierarchy1"/>
    <dgm:cxn modelId="{475C3C21-BB36-6842-935E-E8AF99B11981}" srcId="{DDB030CC-78A7-A04A-8900-A5612B0B2357}" destId="{2C7E4945-B421-524E-9398-32A2DC6A0124}" srcOrd="1" destOrd="0" parTransId="{1EC58406-A2A6-054A-8684-63189F9AAB93}" sibTransId="{4CF5EB4A-BE63-B44E-888A-350797BF51E9}"/>
    <dgm:cxn modelId="{72FBD729-B5F9-834E-A6D1-1C572F59FE16}" type="presOf" srcId="{1ACBEBD0-F9E1-2842-B38D-B830C9E2FC99}" destId="{325A576B-77B0-BA40-862C-FCEFCD46B3B2}" srcOrd="0" destOrd="0" presId="urn:microsoft.com/office/officeart/2005/8/layout/hierarchy1"/>
    <dgm:cxn modelId="{FEFB1F2C-8F8F-BF41-8F09-5AA72FAF7DFE}" type="presOf" srcId="{5966E4C7-5DB1-0445-94AE-CFDC0D2D68A5}" destId="{04EE5ECA-A1B8-5C40-9B2A-DB3854320505}" srcOrd="0" destOrd="0" presId="urn:microsoft.com/office/officeart/2005/8/layout/hierarchy1"/>
    <dgm:cxn modelId="{6E72D23D-B918-1247-88D2-B80BB24A32EE}" type="presOf" srcId="{09BC0D48-69AF-CC4B-95E0-EF08C3064A74}" destId="{6C737B36-109D-5545-9B46-F6A2780AAB5F}" srcOrd="0" destOrd="0" presId="urn:microsoft.com/office/officeart/2005/8/layout/hierarchy1"/>
    <dgm:cxn modelId="{8B894B44-B49A-594A-A1BA-387520A3974D}" type="presOf" srcId="{6386F818-34F8-A749-A41F-1B0A6288F330}" destId="{318E9A0E-3691-6A47-B838-D9D6EBD59AB1}" srcOrd="0" destOrd="0" presId="urn:microsoft.com/office/officeart/2005/8/layout/hierarchy1"/>
    <dgm:cxn modelId="{1AAC6555-5337-1C4D-AD9A-7B7E4E04DC50}" type="presOf" srcId="{359ADDBF-912E-B54B-8909-C8377960B95C}" destId="{B34586D6-4523-A24D-B2D2-9CD166DF6206}" srcOrd="0" destOrd="0" presId="urn:microsoft.com/office/officeart/2005/8/layout/hierarchy1"/>
    <dgm:cxn modelId="{08D94B57-1496-9245-B67B-9894A54E51BA}" type="presOf" srcId="{A3208B8D-36E2-6F4E-88D5-FB72CDF75E67}" destId="{DCFC186B-F09F-C046-8A22-529C3295FA02}" srcOrd="0" destOrd="0" presId="urn:microsoft.com/office/officeart/2005/8/layout/hierarchy1"/>
    <dgm:cxn modelId="{D3588D5A-C579-C64B-B4AF-E34EF4B87727}" type="presOf" srcId="{8D2F1A2B-7B72-F84D-8931-85BD5B7A7057}" destId="{87C01F2A-FB39-4542-9FC1-30CD30F2BA26}" srcOrd="0" destOrd="0" presId="urn:microsoft.com/office/officeart/2005/8/layout/hierarchy1"/>
    <dgm:cxn modelId="{8BAE0E5B-DCFF-BF45-A56B-50DA00F3B5E5}" type="presOf" srcId="{2C7E4945-B421-524E-9398-32A2DC6A0124}" destId="{7D49B60C-3C2F-844B-B57F-EC9637AEA003}" srcOrd="0" destOrd="0" presId="urn:microsoft.com/office/officeart/2005/8/layout/hierarchy1"/>
    <dgm:cxn modelId="{C56FEB5B-5074-AF46-A433-49802CC92A58}" type="presOf" srcId="{8FFABE26-7B63-A34D-91A7-58A1F5B5111F}" destId="{64B545D2-A10D-3545-9D92-C63A0D031233}" srcOrd="0" destOrd="0" presId="urn:microsoft.com/office/officeart/2005/8/layout/hierarchy1"/>
    <dgm:cxn modelId="{0BD5E25D-F7EB-9146-A480-BC61751ABA8E}" type="presOf" srcId="{5AFACBE5-0541-FC47-925B-3F22676BF004}" destId="{5A6A75D2-6171-2D42-8B3B-9B4EF9F49E4D}" srcOrd="0" destOrd="0" presId="urn:microsoft.com/office/officeart/2005/8/layout/hierarchy1"/>
    <dgm:cxn modelId="{B0AE1A5F-FBC1-4C47-B6F9-DC7C48F32B0F}" type="presOf" srcId="{F716360A-35B2-D349-AE44-C871F330D286}" destId="{ADAB4359-EDEC-CC4E-9427-B7DDC3973D68}" srcOrd="0" destOrd="0" presId="urn:microsoft.com/office/officeart/2005/8/layout/hierarchy1"/>
    <dgm:cxn modelId="{B9D0CF68-8BB2-4644-861B-CB278D00B1C9}" type="presOf" srcId="{DDB030CC-78A7-A04A-8900-A5612B0B2357}" destId="{52B715E9-DB67-DB47-9C06-69A8C9A564B6}" srcOrd="0" destOrd="0" presId="urn:microsoft.com/office/officeart/2005/8/layout/hierarchy1"/>
    <dgm:cxn modelId="{3CD23A76-58D3-0C46-AA5A-E4D3F7454FFF}" srcId="{03888BAE-0726-C647-B5AE-927E96101847}" destId="{B96FFD82-FC0E-C84B-B095-689D85ECF61A}" srcOrd="1" destOrd="0" parTransId="{5D9E64DF-86D4-E340-8636-9834136BB289}" sibTransId="{F45A0FF0-AF58-1847-8F5F-64392C928975}"/>
    <dgm:cxn modelId="{C7277477-374B-C94E-9F00-2E2337749204}" srcId="{67A58527-6AA9-6242-842A-B875C126D81B}" destId="{8301827D-C452-5F44-A7BB-32014248FA9F}" srcOrd="0" destOrd="0" parTransId="{5AFACBE5-0541-FC47-925B-3F22676BF004}" sibTransId="{9AF284BB-1ACB-0A4B-A00D-1C04F59C6DCD}"/>
    <dgm:cxn modelId="{D7AE6E7B-9EC1-C746-B61A-BEAA46523F51}" srcId="{B96FFD82-FC0E-C84B-B095-689D85ECF61A}" destId="{DD43333A-45C5-9A4A-9B1E-D3A411A3D6B2}" srcOrd="0" destOrd="0" parTransId="{8FFABE26-7B63-A34D-91A7-58A1F5B5111F}" sibTransId="{B284DD79-0715-474F-AB6B-89A2AA44BBE9}"/>
    <dgm:cxn modelId="{B3D58C7C-F79A-E74F-91E6-0AC617BEC5CE}" type="presOf" srcId="{B96FFD82-FC0E-C84B-B095-689D85ECF61A}" destId="{6CBDA97E-083E-5741-BFE0-6D7960D2096E}" srcOrd="0" destOrd="0" presId="urn:microsoft.com/office/officeart/2005/8/layout/hierarchy1"/>
    <dgm:cxn modelId="{B295AF7C-6B9C-F349-9032-8EDF776253DE}" srcId="{6386F818-34F8-A749-A41F-1B0A6288F330}" destId="{1B466E63-7A18-AD42-A12A-348BEF19DC23}" srcOrd="0" destOrd="0" parTransId="{4EAFA9CD-6C26-2B49-BB7F-416E76169642}" sibTransId="{6309121C-E191-904A-A84F-89E070BAB2A8}"/>
    <dgm:cxn modelId="{28DF6384-9EC2-AA4B-87DB-CC9D9E7324C6}" type="presOf" srcId="{5D9E64DF-86D4-E340-8636-9834136BB289}" destId="{BCA4825E-87A1-BC47-8615-83D63519D0D8}" srcOrd="0" destOrd="0" presId="urn:microsoft.com/office/officeart/2005/8/layout/hierarchy1"/>
    <dgm:cxn modelId="{DED6A48C-C2B2-CF49-B09A-30663CDBD235}" type="presOf" srcId="{015B31D7-A54D-AE41-A3B0-036A0AD36F60}" destId="{CD109B68-7643-4341-9263-8A72724A94D1}" srcOrd="0" destOrd="0" presId="urn:microsoft.com/office/officeart/2005/8/layout/hierarchy1"/>
    <dgm:cxn modelId="{F557448D-C8BF-3541-8E2D-9DE41FBF67B4}" srcId="{09BC0D48-69AF-CC4B-95E0-EF08C3064A74}" destId="{E3D33329-32E9-DD4A-80CA-3F26AD1D652E}" srcOrd="0" destOrd="0" parTransId="{5966E4C7-5DB1-0445-94AE-CFDC0D2D68A5}" sibTransId="{B9564DD0-03E6-E642-874F-84E53034062E}"/>
    <dgm:cxn modelId="{8C4D4896-D445-114D-BC01-F77B6D95775B}" type="presOf" srcId="{73DCCA77-B840-C640-BC08-322E2D56C86A}" destId="{BA8C03DF-FA26-B948-A3E4-3083992C6949}" srcOrd="0" destOrd="0" presId="urn:microsoft.com/office/officeart/2005/8/layout/hierarchy1"/>
    <dgm:cxn modelId="{BABEF997-68A3-2B42-A394-59A14623DBEC}" srcId="{03888BAE-0726-C647-B5AE-927E96101847}" destId="{67A58527-6AA9-6242-842A-B875C126D81B}" srcOrd="0" destOrd="0" parTransId="{F8598673-AA11-5B44-8678-A56416BFAE61}" sibTransId="{EF5C3E07-1CA0-2848-A8C1-5B563038DEE5}"/>
    <dgm:cxn modelId="{120F4998-74E7-224B-8CCF-382135EDCC29}" type="presOf" srcId="{DD43333A-45C5-9A4A-9B1E-D3A411A3D6B2}" destId="{7C444DB0-B361-324E-AA12-7D724E415B8E}" srcOrd="0" destOrd="0" presId="urn:microsoft.com/office/officeart/2005/8/layout/hierarchy1"/>
    <dgm:cxn modelId="{D954A9A5-4180-8C49-8072-7D5FBDEB2526}" srcId="{03888BAE-0726-C647-B5AE-927E96101847}" destId="{09BC0D48-69AF-CC4B-95E0-EF08C3064A74}" srcOrd="2" destOrd="0" parTransId="{A3208B8D-36E2-6F4E-88D5-FB72CDF75E67}" sibTransId="{E08FC451-5B51-4443-90EC-4DC9A959DAD5}"/>
    <dgm:cxn modelId="{87539CB7-E8EA-C643-973B-C03583DC8FD4}" type="presOf" srcId="{1B466E63-7A18-AD42-A12A-348BEF19DC23}" destId="{7879AA44-5C52-5B4D-99DF-01827D1FE512}" srcOrd="0" destOrd="0" presId="urn:microsoft.com/office/officeart/2005/8/layout/hierarchy1"/>
    <dgm:cxn modelId="{F8EEDEB9-D2D0-F342-B75D-5DE9509E3F4F}" srcId="{8D2F1A2B-7B72-F84D-8931-85BD5B7A7057}" destId="{03888BAE-0726-C647-B5AE-927E96101847}" srcOrd="0" destOrd="0" parTransId="{1ACBEBD0-F9E1-2842-B38D-B830C9E2FC99}" sibTransId="{2CA20755-0AC7-F64A-9C1C-417343E188B8}"/>
    <dgm:cxn modelId="{3E4E22BC-D73A-FD4B-AF95-4CB964C1B1EB}" type="presOf" srcId="{03888BAE-0726-C647-B5AE-927E96101847}" destId="{C5794DC0-7340-614B-A37B-C9F8759D35EE}" srcOrd="0" destOrd="0" presId="urn:microsoft.com/office/officeart/2005/8/layout/hierarchy1"/>
    <dgm:cxn modelId="{6283AFCD-1E78-6F45-BFAD-92610D20B792}" srcId="{6386F818-34F8-A749-A41F-1B0A6288F330}" destId="{8D2F1A2B-7B72-F84D-8931-85BD5B7A7057}" srcOrd="1" destOrd="0" parTransId="{73DCCA77-B840-C640-BC08-322E2D56C86A}" sibTransId="{AD2839DA-14C4-9843-872E-B8D46DAC8F2F}"/>
    <dgm:cxn modelId="{6310EED7-629C-7D4B-8FCA-75BE2E2208B6}" type="presOf" srcId="{67A58527-6AA9-6242-842A-B875C126D81B}" destId="{102FECC3-A690-4D45-A73A-394964BD79A6}" srcOrd="0" destOrd="0" presId="urn:microsoft.com/office/officeart/2005/8/layout/hierarchy1"/>
    <dgm:cxn modelId="{617EBFDB-9027-AD45-8C37-5E7CD14DC1FA}" type="presOf" srcId="{8301827D-C452-5F44-A7BB-32014248FA9F}" destId="{68BFD700-1F58-4545-91A5-56A6C2E614A6}" srcOrd="0" destOrd="0" presId="urn:microsoft.com/office/officeart/2005/8/layout/hierarchy1"/>
    <dgm:cxn modelId="{A2B943E0-42CF-C34A-8A59-717B0320ADE0}" srcId="{DDB030CC-78A7-A04A-8900-A5612B0B2357}" destId="{6D3CD5C6-15ED-B24E-BCC7-F302E6A26C6E}" srcOrd="0" destOrd="0" parTransId="{F716360A-35B2-D349-AE44-C871F330D286}" sibTransId="{2E781641-00ED-934D-88EA-32D5C6DE4570}"/>
    <dgm:cxn modelId="{19ECDAE3-6B04-B94F-899C-0FFF89E84516}" type="presOf" srcId="{65ED6D7C-A3B3-754D-8BF0-7818AB430786}" destId="{05ADB908-F59B-1E47-8F66-811DAF34F388}" srcOrd="0" destOrd="0" presId="urn:microsoft.com/office/officeart/2005/8/layout/hierarchy1"/>
    <dgm:cxn modelId="{822057E6-E3E3-7A4C-97CB-892C21B21C0A}" srcId="{015B31D7-A54D-AE41-A3B0-036A0AD36F60}" destId="{DDB030CC-78A7-A04A-8900-A5612B0B2357}" srcOrd="0" destOrd="0" parTransId="{65ED6D7C-A3B3-754D-8BF0-7818AB430786}" sibTransId="{E0846134-7FFF-4440-A811-855A4116E1E6}"/>
    <dgm:cxn modelId="{BAA367EA-C750-C344-9791-0E5D2D5F3985}" type="presOf" srcId="{4EAFA9CD-6C26-2B49-BB7F-416E76169642}" destId="{F1BDCF00-8CCC-5943-87E7-E04394989727}" srcOrd="0" destOrd="0" presId="urn:microsoft.com/office/officeart/2005/8/layout/hierarchy1"/>
    <dgm:cxn modelId="{EA3227F2-131E-1749-B698-70462999A388}" srcId="{1B466E63-7A18-AD42-A12A-348BEF19DC23}" destId="{015B31D7-A54D-AE41-A3B0-036A0AD36F60}" srcOrd="0" destOrd="0" parTransId="{73524D1F-AE05-3F41-A91F-C93120E2B00C}" sibTransId="{6F9A85C3-B091-1247-B7B8-91AC00FB5FE3}"/>
    <dgm:cxn modelId="{77034FF7-A30C-9F42-909A-0D638A35B0FE}" type="presOf" srcId="{6D3CD5C6-15ED-B24E-BCC7-F302E6A26C6E}" destId="{78236617-8114-F745-8214-F9FC477BCCFB}" srcOrd="0" destOrd="0" presId="urn:microsoft.com/office/officeart/2005/8/layout/hierarchy1"/>
    <dgm:cxn modelId="{49E1B9F7-EA45-2A48-96B7-98A7EC331642}" type="presOf" srcId="{1EC58406-A2A6-054A-8684-63189F9AAB93}" destId="{5CE1BB3F-06BB-794F-8EE4-E376FFD37B16}" srcOrd="0" destOrd="0" presId="urn:microsoft.com/office/officeart/2005/8/layout/hierarchy1"/>
    <dgm:cxn modelId="{C07D30FD-4F45-0247-971D-BD1E07CB6992}" type="presOf" srcId="{F8598673-AA11-5B44-8678-A56416BFAE61}" destId="{BE7B7A7F-65E6-3C41-B7EF-A205BC12201D}" srcOrd="0" destOrd="0" presId="urn:microsoft.com/office/officeart/2005/8/layout/hierarchy1"/>
    <dgm:cxn modelId="{E3A45313-3D73-7F48-9180-ED1432DDF863}" type="presParOf" srcId="{B34586D6-4523-A24D-B2D2-9CD166DF6206}" destId="{00E22F7F-D7D4-414C-AE88-D0729B619FD5}" srcOrd="0" destOrd="0" presId="urn:microsoft.com/office/officeart/2005/8/layout/hierarchy1"/>
    <dgm:cxn modelId="{2B3CF12E-4C55-C743-AF31-7062C1563348}" type="presParOf" srcId="{00E22F7F-D7D4-414C-AE88-D0729B619FD5}" destId="{BBEDE671-9AA5-7D49-A2D7-1017872B770E}" srcOrd="0" destOrd="0" presId="urn:microsoft.com/office/officeart/2005/8/layout/hierarchy1"/>
    <dgm:cxn modelId="{5D54DCCC-43DB-C44C-89FB-3B978DE009CD}" type="presParOf" srcId="{BBEDE671-9AA5-7D49-A2D7-1017872B770E}" destId="{B82DBAA2-4DA1-3246-93CF-6722CFDEDF1F}" srcOrd="0" destOrd="0" presId="urn:microsoft.com/office/officeart/2005/8/layout/hierarchy1"/>
    <dgm:cxn modelId="{253FD901-0DDB-C549-94C6-9EA9B9B16C6C}" type="presParOf" srcId="{BBEDE671-9AA5-7D49-A2D7-1017872B770E}" destId="{318E9A0E-3691-6A47-B838-D9D6EBD59AB1}" srcOrd="1" destOrd="0" presId="urn:microsoft.com/office/officeart/2005/8/layout/hierarchy1"/>
    <dgm:cxn modelId="{C8C26D21-A72C-864A-864E-E2C4C0079670}" type="presParOf" srcId="{00E22F7F-D7D4-414C-AE88-D0729B619FD5}" destId="{46D889D7-3929-7C48-A170-C4C49557032A}" srcOrd="1" destOrd="0" presId="urn:microsoft.com/office/officeart/2005/8/layout/hierarchy1"/>
    <dgm:cxn modelId="{1DB8551F-56B9-C243-B6F6-EBD05F22A8FD}" type="presParOf" srcId="{46D889D7-3929-7C48-A170-C4C49557032A}" destId="{F1BDCF00-8CCC-5943-87E7-E04394989727}" srcOrd="0" destOrd="0" presId="urn:microsoft.com/office/officeart/2005/8/layout/hierarchy1"/>
    <dgm:cxn modelId="{456EB2AF-CEF7-F742-861A-9D20CF5759F1}" type="presParOf" srcId="{46D889D7-3929-7C48-A170-C4C49557032A}" destId="{B8C80FAB-8B43-9A49-B5FE-5F79B7DFA383}" srcOrd="1" destOrd="0" presId="urn:microsoft.com/office/officeart/2005/8/layout/hierarchy1"/>
    <dgm:cxn modelId="{39099160-5B02-B540-890A-EDA3D7C82ADD}" type="presParOf" srcId="{B8C80FAB-8B43-9A49-B5FE-5F79B7DFA383}" destId="{A0EAA75A-C970-FC42-ACF3-EFD512581EB8}" srcOrd="0" destOrd="0" presId="urn:microsoft.com/office/officeart/2005/8/layout/hierarchy1"/>
    <dgm:cxn modelId="{03B238A7-AD3F-9646-A444-50CF70506E2C}" type="presParOf" srcId="{A0EAA75A-C970-FC42-ACF3-EFD512581EB8}" destId="{E0BA184A-B274-9C43-8043-BE06BC16E08B}" srcOrd="0" destOrd="0" presId="urn:microsoft.com/office/officeart/2005/8/layout/hierarchy1"/>
    <dgm:cxn modelId="{44F4D1DC-6581-EA4B-B64C-9235C4349708}" type="presParOf" srcId="{A0EAA75A-C970-FC42-ACF3-EFD512581EB8}" destId="{7879AA44-5C52-5B4D-99DF-01827D1FE512}" srcOrd="1" destOrd="0" presId="urn:microsoft.com/office/officeart/2005/8/layout/hierarchy1"/>
    <dgm:cxn modelId="{707AD80D-FC16-794E-9B50-1701647FC800}" type="presParOf" srcId="{B8C80FAB-8B43-9A49-B5FE-5F79B7DFA383}" destId="{2129A12E-2BD8-384C-B7A8-0A9E8A3F738B}" srcOrd="1" destOrd="0" presId="urn:microsoft.com/office/officeart/2005/8/layout/hierarchy1"/>
    <dgm:cxn modelId="{89623B57-A92B-0549-8A4D-8B4FD761AD5A}" type="presParOf" srcId="{2129A12E-2BD8-384C-B7A8-0A9E8A3F738B}" destId="{F350FBF7-99A2-164C-A30A-6BA099B1D615}" srcOrd="0" destOrd="0" presId="urn:microsoft.com/office/officeart/2005/8/layout/hierarchy1"/>
    <dgm:cxn modelId="{1E8E24C4-C588-2045-8489-0091F504803E}" type="presParOf" srcId="{2129A12E-2BD8-384C-B7A8-0A9E8A3F738B}" destId="{02D6EAB3-D20B-F449-A8F5-AD0A8328DA70}" srcOrd="1" destOrd="0" presId="urn:microsoft.com/office/officeart/2005/8/layout/hierarchy1"/>
    <dgm:cxn modelId="{648C3EDE-D436-F74F-A2E9-B628B30A6F2D}" type="presParOf" srcId="{02D6EAB3-D20B-F449-A8F5-AD0A8328DA70}" destId="{CEB32336-9EAE-BC4B-97C0-2EC0BA1CEC4B}" srcOrd="0" destOrd="0" presId="urn:microsoft.com/office/officeart/2005/8/layout/hierarchy1"/>
    <dgm:cxn modelId="{975899CE-361B-4047-A32A-A9A64FFFB457}" type="presParOf" srcId="{CEB32336-9EAE-BC4B-97C0-2EC0BA1CEC4B}" destId="{5B671603-4F40-7446-ACCE-2CAF2264701C}" srcOrd="0" destOrd="0" presId="urn:microsoft.com/office/officeart/2005/8/layout/hierarchy1"/>
    <dgm:cxn modelId="{FF4650E2-86FC-C047-9A5A-41B9E0E5A2C1}" type="presParOf" srcId="{CEB32336-9EAE-BC4B-97C0-2EC0BA1CEC4B}" destId="{CD109B68-7643-4341-9263-8A72724A94D1}" srcOrd="1" destOrd="0" presId="urn:microsoft.com/office/officeart/2005/8/layout/hierarchy1"/>
    <dgm:cxn modelId="{FA24DE49-3228-2C4C-BF8F-42D4CDD05FB7}" type="presParOf" srcId="{02D6EAB3-D20B-F449-A8F5-AD0A8328DA70}" destId="{B48D57F9-C7CD-C447-83AF-150824DB649C}" srcOrd="1" destOrd="0" presId="urn:microsoft.com/office/officeart/2005/8/layout/hierarchy1"/>
    <dgm:cxn modelId="{596B7FA8-C819-2848-A59D-D43EF216F839}" type="presParOf" srcId="{B48D57F9-C7CD-C447-83AF-150824DB649C}" destId="{05ADB908-F59B-1E47-8F66-811DAF34F388}" srcOrd="0" destOrd="0" presId="urn:microsoft.com/office/officeart/2005/8/layout/hierarchy1"/>
    <dgm:cxn modelId="{495FC027-8707-2A4A-9EE3-F7F28EE683DD}" type="presParOf" srcId="{B48D57F9-C7CD-C447-83AF-150824DB649C}" destId="{3BEA99E4-873B-3E44-B1D4-6AFABDC01B74}" srcOrd="1" destOrd="0" presId="urn:microsoft.com/office/officeart/2005/8/layout/hierarchy1"/>
    <dgm:cxn modelId="{87EE5E5C-CCF6-0743-A280-4254BF468D73}" type="presParOf" srcId="{3BEA99E4-873B-3E44-B1D4-6AFABDC01B74}" destId="{84F6DFD6-8E7B-B846-9963-1B0618D7EDE4}" srcOrd="0" destOrd="0" presId="urn:microsoft.com/office/officeart/2005/8/layout/hierarchy1"/>
    <dgm:cxn modelId="{1B8AB304-9222-4640-B2AD-8EF29D680878}" type="presParOf" srcId="{84F6DFD6-8E7B-B846-9963-1B0618D7EDE4}" destId="{D0687E52-EDAB-0A4E-98A2-98B821FAC834}" srcOrd="0" destOrd="0" presId="urn:microsoft.com/office/officeart/2005/8/layout/hierarchy1"/>
    <dgm:cxn modelId="{4B4F50F3-74C3-B54A-92B5-2CB243C83B84}" type="presParOf" srcId="{84F6DFD6-8E7B-B846-9963-1B0618D7EDE4}" destId="{52B715E9-DB67-DB47-9C06-69A8C9A564B6}" srcOrd="1" destOrd="0" presId="urn:microsoft.com/office/officeart/2005/8/layout/hierarchy1"/>
    <dgm:cxn modelId="{E9EE33A1-74C0-8643-89DE-5BBF5DA6788B}" type="presParOf" srcId="{3BEA99E4-873B-3E44-B1D4-6AFABDC01B74}" destId="{867F0381-13C1-E949-993E-A0E05A8D864F}" srcOrd="1" destOrd="0" presId="urn:microsoft.com/office/officeart/2005/8/layout/hierarchy1"/>
    <dgm:cxn modelId="{51D164D4-AC69-1242-93FF-703BAF6932B6}" type="presParOf" srcId="{867F0381-13C1-E949-993E-A0E05A8D864F}" destId="{ADAB4359-EDEC-CC4E-9427-B7DDC3973D68}" srcOrd="0" destOrd="0" presId="urn:microsoft.com/office/officeart/2005/8/layout/hierarchy1"/>
    <dgm:cxn modelId="{7C092C6B-5E02-0E44-A646-20F05A2F174D}" type="presParOf" srcId="{867F0381-13C1-E949-993E-A0E05A8D864F}" destId="{45BBBD91-2A1B-3D49-AF14-F690B0880915}" srcOrd="1" destOrd="0" presId="urn:microsoft.com/office/officeart/2005/8/layout/hierarchy1"/>
    <dgm:cxn modelId="{953EBC71-8097-B244-A7CC-17BEF0A89386}" type="presParOf" srcId="{45BBBD91-2A1B-3D49-AF14-F690B0880915}" destId="{000F3F1D-C1BC-E54D-A5D2-3A7EB532045B}" srcOrd="0" destOrd="0" presId="urn:microsoft.com/office/officeart/2005/8/layout/hierarchy1"/>
    <dgm:cxn modelId="{A924144D-EB04-7D4A-A733-9B6124FE59B2}" type="presParOf" srcId="{000F3F1D-C1BC-E54D-A5D2-3A7EB532045B}" destId="{A1F34820-FC11-4D4F-BDD2-F917EED47DCB}" srcOrd="0" destOrd="0" presId="urn:microsoft.com/office/officeart/2005/8/layout/hierarchy1"/>
    <dgm:cxn modelId="{893EFF8A-327B-A045-AA43-526457817A40}" type="presParOf" srcId="{000F3F1D-C1BC-E54D-A5D2-3A7EB532045B}" destId="{78236617-8114-F745-8214-F9FC477BCCFB}" srcOrd="1" destOrd="0" presId="urn:microsoft.com/office/officeart/2005/8/layout/hierarchy1"/>
    <dgm:cxn modelId="{87163CCF-B0AA-A240-8F2D-D612789FB22F}" type="presParOf" srcId="{45BBBD91-2A1B-3D49-AF14-F690B0880915}" destId="{07153F3E-BA6E-2E4A-B890-A1C5D9FE912F}" srcOrd="1" destOrd="0" presId="urn:microsoft.com/office/officeart/2005/8/layout/hierarchy1"/>
    <dgm:cxn modelId="{F7BAB5ED-D392-354D-89E0-E4B7FE70AAF6}" type="presParOf" srcId="{867F0381-13C1-E949-993E-A0E05A8D864F}" destId="{5CE1BB3F-06BB-794F-8EE4-E376FFD37B16}" srcOrd="2" destOrd="0" presId="urn:microsoft.com/office/officeart/2005/8/layout/hierarchy1"/>
    <dgm:cxn modelId="{7C6A5246-F177-DC41-8DE9-EBD268EEC2B9}" type="presParOf" srcId="{867F0381-13C1-E949-993E-A0E05A8D864F}" destId="{05500251-E434-D14B-9451-FA9004424E3F}" srcOrd="3" destOrd="0" presId="urn:microsoft.com/office/officeart/2005/8/layout/hierarchy1"/>
    <dgm:cxn modelId="{5A5F2DF2-C0E7-4A4E-9243-A82871B81349}" type="presParOf" srcId="{05500251-E434-D14B-9451-FA9004424E3F}" destId="{A85EBC80-1318-0749-AD10-5FB41D8FA460}" srcOrd="0" destOrd="0" presId="urn:microsoft.com/office/officeart/2005/8/layout/hierarchy1"/>
    <dgm:cxn modelId="{979B0C0C-5771-324F-9590-392AB5547E1F}" type="presParOf" srcId="{A85EBC80-1318-0749-AD10-5FB41D8FA460}" destId="{4AA8A1C9-77F4-1343-BACD-3E683EAF2D5F}" srcOrd="0" destOrd="0" presId="urn:microsoft.com/office/officeart/2005/8/layout/hierarchy1"/>
    <dgm:cxn modelId="{F94D1D9A-CA18-CC4D-A1ED-AA618400CA6F}" type="presParOf" srcId="{A85EBC80-1318-0749-AD10-5FB41D8FA460}" destId="{7D49B60C-3C2F-844B-B57F-EC9637AEA003}" srcOrd="1" destOrd="0" presId="urn:microsoft.com/office/officeart/2005/8/layout/hierarchy1"/>
    <dgm:cxn modelId="{6D469DB4-ADA9-7E45-9896-189B3D207CB3}" type="presParOf" srcId="{05500251-E434-D14B-9451-FA9004424E3F}" destId="{800992A0-CA36-E142-AE12-3833086F006E}" srcOrd="1" destOrd="0" presId="urn:microsoft.com/office/officeart/2005/8/layout/hierarchy1"/>
    <dgm:cxn modelId="{5D6D0F11-7E05-4549-83A8-34FACE4B1506}" type="presParOf" srcId="{46D889D7-3929-7C48-A170-C4C49557032A}" destId="{BA8C03DF-FA26-B948-A3E4-3083992C6949}" srcOrd="2" destOrd="0" presId="urn:microsoft.com/office/officeart/2005/8/layout/hierarchy1"/>
    <dgm:cxn modelId="{11541A3A-6B24-D04A-B49A-89E8D7BEB653}" type="presParOf" srcId="{46D889D7-3929-7C48-A170-C4C49557032A}" destId="{C5EB0342-7D82-664E-B504-F5E9F441B191}" srcOrd="3" destOrd="0" presId="urn:microsoft.com/office/officeart/2005/8/layout/hierarchy1"/>
    <dgm:cxn modelId="{44B38618-EF0C-C740-93B6-00BB6C1BD1D8}" type="presParOf" srcId="{C5EB0342-7D82-664E-B504-F5E9F441B191}" destId="{FDED94EF-2037-3944-ACB1-9CC8048A5C80}" srcOrd="0" destOrd="0" presId="urn:microsoft.com/office/officeart/2005/8/layout/hierarchy1"/>
    <dgm:cxn modelId="{CC7DE6A4-4002-2A4D-92F6-833F5E448348}" type="presParOf" srcId="{FDED94EF-2037-3944-ACB1-9CC8048A5C80}" destId="{32837BA8-733A-F441-9E6E-CC5D79E275C2}" srcOrd="0" destOrd="0" presId="urn:microsoft.com/office/officeart/2005/8/layout/hierarchy1"/>
    <dgm:cxn modelId="{0049648B-4886-3C41-9BBB-CD3D5CCFD957}" type="presParOf" srcId="{FDED94EF-2037-3944-ACB1-9CC8048A5C80}" destId="{87C01F2A-FB39-4542-9FC1-30CD30F2BA26}" srcOrd="1" destOrd="0" presId="urn:microsoft.com/office/officeart/2005/8/layout/hierarchy1"/>
    <dgm:cxn modelId="{35AA3E9F-BFC4-E242-81CD-691828A0AF56}" type="presParOf" srcId="{C5EB0342-7D82-664E-B504-F5E9F441B191}" destId="{58EC1BDB-85FB-1E4C-B038-0AE2EC3E2A39}" srcOrd="1" destOrd="0" presId="urn:microsoft.com/office/officeart/2005/8/layout/hierarchy1"/>
    <dgm:cxn modelId="{5820F681-8E1D-D34B-B603-017EE8D2B90E}" type="presParOf" srcId="{58EC1BDB-85FB-1E4C-B038-0AE2EC3E2A39}" destId="{325A576B-77B0-BA40-862C-FCEFCD46B3B2}" srcOrd="0" destOrd="0" presId="urn:microsoft.com/office/officeart/2005/8/layout/hierarchy1"/>
    <dgm:cxn modelId="{4A02CC1B-2C55-DB40-9583-33E77324DBE0}" type="presParOf" srcId="{58EC1BDB-85FB-1E4C-B038-0AE2EC3E2A39}" destId="{01FD04E5-C4C0-7F42-8A2F-A845F0B4026A}" srcOrd="1" destOrd="0" presId="urn:microsoft.com/office/officeart/2005/8/layout/hierarchy1"/>
    <dgm:cxn modelId="{B77D2D39-10DB-8D4E-B78F-3303C8563D70}" type="presParOf" srcId="{01FD04E5-C4C0-7F42-8A2F-A845F0B4026A}" destId="{C58E57D6-1C1D-464F-8851-2613CBF30D6C}" srcOrd="0" destOrd="0" presId="urn:microsoft.com/office/officeart/2005/8/layout/hierarchy1"/>
    <dgm:cxn modelId="{1B0044FF-B187-9F48-AE9A-93887F645CFF}" type="presParOf" srcId="{C58E57D6-1C1D-464F-8851-2613CBF30D6C}" destId="{31DE3A69-BBAB-A043-8654-0DD9863FAF69}" srcOrd="0" destOrd="0" presId="urn:microsoft.com/office/officeart/2005/8/layout/hierarchy1"/>
    <dgm:cxn modelId="{79E931B5-36C1-C34E-A5AE-0A54D36D8F81}" type="presParOf" srcId="{C58E57D6-1C1D-464F-8851-2613CBF30D6C}" destId="{C5794DC0-7340-614B-A37B-C9F8759D35EE}" srcOrd="1" destOrd="0" presId="urn:microsoft.com/office/officeart/2005/8/layout/hierarchy1"/>
    <dgm:cxn modelId="{F8D7AC15-EB76-684D-A5AD-F026A011B596}" type="presParOf" srcId="{01FD04E5-C4C0-7F42-8A2F-A845F0B4026A}" destId="{1D454152-E75D-F843-B4D2-0C0B74F191BF}" srcOrd="1" destOrd="0" presId="urn:microsoft.com/office/officeart/2005/8/layout/hierarchy1"/>
    <dgm:cxn modelId="{AF4966C3-4C97-EF4E-9402-195F7CE1DAB5}" type="presParOf" srcId="{1D454152-E75D-F843-B4D2-0C0B74F191BF}" destId="{BE7B7A7F-65E6-3C41-B7EF-A205BC12201D}" srcOrd="0" destOrd="0" presId="urn:microsoft.com/office/officeart/2005/8/layout/hierarchy1"/>
    <dgm:cxn modelId="{6961B00B-CCB0-3142-BB2A-C0947E8009E6}" type="presParOf" srcId="{1D454152-E75D-F843-B4D2-0C0B74F191BF}" destId="{1FF4C402-B7F3-DF49-B46C-6BDF8E2DFFF8}" srcOrd="1" destOrd="0" presId="urn:microsoft.com/office/officeart/2005/8/layout/hierarchy1"/>
    <dgm:cxn modelId="{D2F35CB7-7053-C649-9925-5086C46CBC48}" type="presParOf" srcId="{1FF4C402-B7F3-DF49-B46C-6BDF8E2DFFF8}" destId="{5F8ED67C-4021-9C4B-819F-803DD5D27DE6}" srcOrd="0" destOrd="0" presId="urn:microsoft.com/office/officeart/2005/8/layout/hierarchy1"/>
    <dgm:cxn modelId="{E22039BD-D09C-D542-B33E-38EEF9077795}" type="presParOf" srcId="{5F8ED67C-4021-9C4B-819F-803DD5D27DE6}" destId="{B2257352-C407-5746-BC41-B72B497CC77B}" srcOrd="0" destOrd="0" presId="urn:microsoft.com/office/officeart/2005/8/layout/hierarchy1"/>
    <dgm:cxn modelId="{0CBCA70E-D295-8046-BA2A-19A61A30A8FD}" type="presParOf" srcId="{5F8ED67C-4021-9C4B-819F-803DD5D27DE6}" destId="{102FECC3-A690-4D45-A73A-394964BD79A6}" srcOrd="1" destOrd="0" presId="urn:microsoft.com/office/officeart/2005/8/layout/hierarchy1"/>
    <dgm:cxn modelId="{9A9F383C-1282-9248-B26E-92111EF89D9A}" type="presParOf" srcId="{1FF4C402-B7F3-DF49-B46C-6BDF8E2DFFF8}" destId="{74B8FD97-4C5B-9B4A-80E1-467CC0FB5D88}" srcOrd="1" destOrd="0" presId="urn:microsoft.com/office/officeart/2005/8/layout/hierarchy1"/>
    <dgm:cxn modelId="{363D882A-39E6-7845-A7A8-E96B2485A4F8}" type="presParOf" srcId="{74B8FD97-4C5B-9B4A-80E1-467CC0FB5D88}" destId="{5A6A75D2-6171-2D42-8B3B-9B4EF9F49E4D}" srcOrd="0" destOrd="0" presId="urn:microsoft.com/office/officeart/2005/8/layout/hierarchy1"/>
    <dgm:cxn modelId="{11FF42FE-776F-A646-914B-6D9B2FBD8A5D}" type="presParOf" srcId="{74B8FD97-4C5B-9B4A-80E1-467CC0FB5D88}" destId="{DDE88921-E1ED-6946-BC70-FC7162005A6D}" srcOrd="1" destOrd="0" presId="urn:microsoft.com/office/officeart/2005/8/layout/hierarchy1"/>
    <dgm:cxn modelId="{79896C3C-CB98-A641-9C3A-AD471B4FEA28}" type="presParOf" srcId="{DDE88921-E1ED-6946-BC70-FC7162005A6D}" destId="{D1EE7553-9432-364B-9D49-3215C194CD0F}" srcOrd="0" destOrd="0" presId="urn:microsoft.com/office/officeart/2005/8/layout/hierarchy1"/>
    <dgm:cxn modelId="{CD14156B-5248-8749-97DC-FA478FBD46FA}" type="presParOf" srcId="{D1EE7553-9432-364B-9D49-3215C194CD0F}" destId="{B60D1667-60A0-AD49-83A9-5E26F0758392}" srcOrd="0" destOrd="0" presId="urn:microsoft.com/office/officeart/2005/8/layout/hierarchy1"/>
    <dgm:cxn modelId="{31636991-E0DD-7146-89B0-AE028763622A}" type="presParOf" srcId="{D1EE7553-9432-364B-9D49-3215C194CD0F}" destId="{68BFD700-1F58-4545-91A5-56A6C2E614A6}" srcOrd="1" destOrd="0" presId="urn:microsoft.com/office/officeart/2005/8/layout/hierarchy1"/>
    <dgm:cxn modelId="{E7875748-42B3-C548-9CCE-A3BC9DCC48CB}" type="presParOf" srcId="{DDE88921-E1ED-6946-BC70-FC7162005A6D}" destId="{163B246A-78B2-2F4A-9B81-D523B5A11A7C}" srcOrd="1" destOrd="0" presId="urn:microsoft.com/office/officeart/2005/8/layout/hierarchy1"/>
    <dgm:cxn modelId="{6C2CC131-88FA-1D4F-8DCE-FFA7FBDE5BCA}" type="presParOf" srcId="{1D454152-E75D-F843-B4D2-0C0B74F191BF}" destId="{BCA4825E-87A1-BC47-8615-83D63519D0D8}" srcOrd="2" destOrd="0" presId="urn:microsoft.com/office/officeart/2005/8/layout/hierarchy1"/>
    <dgm:cxn modelId="{22A26490-0829-5D42-9BCF-AC1083A4A2DB}" type="presParOf" srcId="{1D454152-E75D-F843-B4D2-0C0B74F191BF}" destId="{B8D597D2-336B-E64C-9204-4DDFBBB22E7F}" srcOrd="3" destOrd="0" presId="urn:microsoft.com/office/officeart/2005/8/layout/hierarchy1"/>
    <dgm:cxn modelId="{04288B78-07F4-764B-B0D4-B078701FA309}" type="presParOf" srcId="{B8D597D2-336B-E64C-9204-4DDFBBB22E7F}" destId="{7233C994-F43E-DD4C-98C1-FE4CC368330C}" srcOrd="0" destOrd="0" presId="urn:microsoft.com/office/officeart/2005/8/layout/hierarchy1"/>
    <dgm:cxn modelId="{284BA27C-7C43-E14D-B1A4-F897F3C35301}" type="presParOf" srcId="{7233C994-F43E-DD4C-98C1-FE4CC368330C}" destId="{B11F381E-F6BD-7448-A7E1-031E4964E4F4}" srcOrd="0" destOrd="0" presId="urn:microsoft.com/office/officeart/2005/8/layout/hierarchy1"/>
    <dgm:cxn modelId="{9F4CC35E-3105-4B44-BF64-C35450263C1A}" type="presParOf" srcId="{7233C994-F43E-DD4C-98C1-FE4CC368330C}" destId="{6CBDA97E-083E-5741-BFE0-6D7960D2096E}" srcOrd="1" destOrd="0" presId="urn:microsoft.com/office/officeart/2005/8/layout/hierarchy1"/>
    <dgm:cxn modelId="{D0A76C69-931F-B942-8AF1-28FBF788962B}" type="presParOf" srcId="{B8D597D2-336B-E64C-9204-4DDFBBB22E7F}" destId="{2C9295F2-36EA-2546-A1FF-E46DCA40E15F}" srcOrd="1" destOrd="0" presId="urn:microsoft.com/office/officeart/2005/8/layout/hierarchy1"/>
    <dgm:cxn modelId="{E386023A-C0BA-884E-B10D-2326AB8984D5}" type="presParOf" srcId="{2C9295F2-36EA-2546-A1FF-E46DCA40E15F}" destId="{64B545D2-A10D-3545-9D92-C63A0D031233}" srcOrd="0" destOrd="0" presId="urn:microsoft.com/office/officeart/2005/8/layout/hierarchy1"/>
    <dgm:cxn modelId="{36E3C184-1DCB-4C49-A29B-CD2FAA5DB35A}" type="presParOf" srcId="{2C9295F2-36EA-2546-A1FF-E46DCA40E15F}" destId="{8FC4E6FA-32C1-A641-BA51-B6B41036CD84}" srcOrd="1" destOrd="0" presId="urn:microsoft.com/office/officeart/2005/8/layout/hierarchy1"/>
    <dgm:cxn modelId="{77760676-30FD-844A-88E9-4C3C8775CFB3}" type="presParOf" srcId="{8FC4E6FA-32C1-A641-BA51-B6B41036CD84}" destId="{54A399CE-9E68-8047-B21D-4929404A7A27}" srcOrd="0" destOrd="0" presId="urn:microsoft.com/office/officeart/2005/8/layout/hierarchy1"/>
    <dgm:cxn modelId="{A64088B8-08B0-884C-AD0D-D6B96D6B2EA6}" type="presParOf" srcId="{54A399CE-9E68-8047-B21D-4929404A7A27}" destId="{2E7C4C57-BF5A-514A-9207-D08C6F990EE4}" srcOrd="0" destOrd="0" presId="urn:microsoft.com/office/officeart/2005/8/layout/hierarchy1"/>
    <dgm:cxn modelId="{75AC648D-CBF2-DA43-8BDE-D7704041B359}" type="presParOf" srcId="{54A399CE-9E68-8047-B21D-4929404A7A27}" destId="{7C444DB0-B361-324E-AA12-7D724E415B8E}" srcOrd="1" destOrd="0" presId="urn:microsoft.com/office/officeart/2005/8/layout/hierarchy1"/>
    <dgm:cxn modelId="{86915671-03EE-A94D-A66D-9CA28063AF7E}" type="presParOf" srcId="{8FC4E6FA-32C1-A641-BA51-B6B41036CD84}" destId="{79F164BF-BF3E-9647-9415-B9FB2AB6A614}" srcOrd="1" destOrd="0" presId="urn:microsoft.com/office/officeart/2005/8/layout/hierarchy1"/>
    <dgm:cxn modelId="{5A95E4DB-597B-124A-A72D-2BF9493BCCEA}" type="presParOf" srcId="{1D454152-E75D-F843-B4D2-0C0B74F191BF}" destId="{DCFC186B-F09F-C046-8A22-529C3295FA02}" srcOrd="4" destOrd="0" presId="urn:microsoft.com/office/officeart/2005/8/layout/hierarchy1"/>
    <dgm:cxn modelId="{B4A5998F-C9F4-FD4E-977B-28B413A1F788}" type="presParOf" srcId="{1D454152-E75D-F843-B4D2-0C0B74F191BF}" destId="{D1A11AE4-6F85-C046-88D3-606D0DDD7DF6}" srcOrd="5" destOrd="0" presId="urn:microsoft.com/office/officeart/2005/8/layout/hierarchy1"/>
    <dgm:cxn modelId="{DDD1B964-840E-8643-AD22-0DD04694F4C3}" type="presParOf" srcId="{D1A11AE4-6F85-C046-88D3-606D0DDD7DF6}" destId="{349BD329-F780-D74C-B42A-5FC82F4EACCA}" srcOrd="0" destOrd="0" presId="urn:microsoft.com/office/officeart/2005/8/layout/hierarchy1"/>
    <dgm:cxn modelId="{41B8E459-B11E-F94C-8DE8-6A9658D89273}" type="presParOf" srcId="{349BD329-F780-D74C-B42A-5FC82F4EACCA}" destId="{CAF425CE-3F2C-0C4B-A1F6-2B377947B072}" srcOrd="0" destOrd="0" presId="urn:microsoft.com/office/officeart/2005/8/layout/hierarchy1"/>
    <dgm:cxn modelId="{FB1A19E9-D6C2-BD4B-ADF0-008A59AD1F26}" type="presParOf" srcId="{349BD329-F780-D74C-B42A-5FC82F4EACCA}" destId="{6C737B36-109D-5545-9B46-F6A2780AAB5F}" srcOrd="1" destOrd="0" presId="urn:microsoft.com/office/officeart/2005/8/layout/hierarchy1"/>
    <dgm:cxn modelId="{827C958A-59B9-8B4C-A7B1-B7FB106B9534}" type="presParOf" srcId="{D1A11AE4-6F85-C046-88D3-606D0DDD7DF6}" destId="{E255DA6B-E75A-BE44-95F3-408ED5538640}" srcOrd="1" destOrd="0" presId="urn:microsoft.com/office/officeart/2005/8/layout/hierarchy1"/>
    <dgm:cxn modelId="{66836499-6E25-8D40-882A-32F1197F7C85}" type="presParOf" srcId="{E255DA6B-E75A-BE44-95F3-408ED5538640}" destId="{04EE5ECA-A1B8-5C40-9B2A-DB3854320505}" srcOrd="0" destOrd="0" presId="urn:microsoft.com/office/officeart/2005/8/layout/hierarchy1"/>
    <dgm:cxn modelId="{85BAC825-B760-894D-99E2-E7366D12F643}" type="presParOf" srcId="{E255DA6B-E75A-BE44-95F3-408ED5538640}" destId="{60F79001-DAD1-D54D-A3A6-E0C4F588A8EC}" srcOrd="1" destOrd="0" presId="urn:microsoft.com/office/officeart/2005/8/layout/hierarchy1"/>
    <dgm:cxn modelId="{4BECBA9D-8CFA-7348-B147-FA0C7C7D9E64}" type="presParOf" srcId="{60F79001-DAD1-D54D-A3A6-E0C4F588A8EC}" destId="{97CDD807-1F51-1A4E-90AE-286C5ED072BB}" srcOrd="0" destOrd="0" presId="urn:microsoft.com/office/officeart/2005/8/layout/hierarchy1"/>
    <dgm:cxn modelId="{805399D4-CC0F-CD41-9CB6-07A54F7F1F26}" type="presParOf" srcId="{97CDD807-1F51-1A4E-90AE-286C5ED072BB}" destId="{1703ABB0-F5B5-8741-9F30-9AE0D4B04AA5}" srcOrd="0" destOrd="0" presId="urn:microsoft.com/office/officeart/2005/8/layout/hierarchy1"/>
    <dgm:cxn modelId="{5EF33A83-8B03-AD43-8CBC-11740BB37D73}" type="presParOf" srcId="{97CDD807-1F51-1A4E-90AE-286C5ED072BB}" destId="{2C7C306A-A274-5D4C-A75E-0454E94B73AF}" srcOrd="1" destOrd="0" presId="urn:microsoft.com/office/officeart/2005/8/layout/hierarchy1"/>
    <dgm:cxn modelId="{7A8F16BF-448D-6E4A-83F7-DCFDD64A8704}" type="presParOf" srcId="{60F79001-DAD1-D54D-A3A6-E0C4F588A8EC}" destId="{E2490A74-0FA5-DB44-9D45-A1E1BA8F207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92BEE4-6965-D640-9D6D-38713704614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60F63415-25B8-154A-BD7C-BA6C2D4C0A77}">
      <dgm:prSet phldrT="[Text]"/>
      <dgm:spPr/>
      <dgm:t>
        <a:bodyPr/>
        <a:lstStyle/>
        <a:p>
          <a:r>
            <a:rPr lang="en-US" b="1" i="1" dirty="0"/>
            <a:t>Hard (Summative – Questionnaire, QUAD Chart)</a:t>
          </a:r>
        </a:p>
      </dgm:t>
    </dgm:pt>
    <dgm:pt modelId="{F373AB33-0E83-7544-A2DA-831C274E985E}" type="parTrans" cxnId="{E56BE517-49B6-B141-8D49-1A0A135CA156}">
      <dgm:prSet/>
      <dgm:spPr/>
      <dgm:t>
        <a:bodyPr/>
        <a:lstStyle/>
        <a:p>
          <a:endParaRPr lang="en-US"/>
        </a:p>
      </dgm:t>
    </dgm:pt>
    <dgm:pt modelId="{FFDAD4E1-956F-8A41-981E-79FBCF09AD02}" type="sibTrans" cxnId="{E56BE517-49B6-B141-8D49-1A0A135CA156}">
      <dgm:prSet/>
      <dgm:spPr/>
      <dgm:t>
        <a:bodyPr/>
        <a:lstStyle/>
        <a:p>
          <a:endParaRPr lang="en-US"/>
        </a:p>
      </dgm:t>
    </dgm:pt>
    <dgm:pt modelId="{149D7E1A-D2D8-654A-87CB-20D288BE5751}">
      <dgm:prSet phldrT="[Text]"/>
      <dgm:spPr/>
      <dgm:t>
        <a:bodyPr/>
        <a:lstStyle/>
        <a:p>
          <a:r>
            <a:rPr lang="en-US" b="1" i="1" dirty="0"/>
            <a:t>Soft (Reaction – refugees' experience amelioration)  </a:t>
          </a:r>
        </a:p>
      </dgm:t>
    </dgm:pt>
    <dgm:pt modelId="{BFD87AF7-9469-754E-B56F-3AAB62006758}" type="parTrans" cxnId="{2CC99C76-4E8A-2E4C-ADB7-926C498982AC}">
      <dgm:prSet/>
      <dgm:spPr/>
      <dgm:t>
        <a:bodyPr/>
        <a:lstStyle/>
        <a:p>
          <a:endParaRPr lang="en-US"/>
        </a:p>
      </dgm:t>
    </dgm:pt>
    <dgm:pt modelId="{48E50E6A-963B-5448-9551-2398F4F19737}" type="sibTrans" cxnId="{2CC99C76-4E8A-2E4C-ADB7-926C498982AC}">
      <dgm:prSet/>
      <dgm:spPr/>
      <dgm:t>
        <a:bodyPr/>
        <a:lstStyle/>
        <a:p>
          <a:endParaRPr lang="en-US"/>
        </a:p>
      </dgm:t>
    </dgm:pt>
    <dgm:pt modelId="{C989F808-D933-4D4F-BA4E-0557FB967096}">
      <dgm:prSet phldrT="[Text]" custT="1"/>
      <dgm:spPr/>
      <dgm:t>
        <a:bodyPr/>
        <a:lstStyle/>
        <a:p>
          <a:r>
            <a:rPr lang="en-US" sz="1100" b="1" i="1" dirty="0"/>
            <a:t>Positive verbal feedback was received from the interviewed people. </a:t>
          </a:r>
        </a:p>
      </dgm:t>
    </dgm:pt>
    <dgm:pt modelId="{41B34646-C396-3C4B-8E73-FEBE155BD035}" type="parTrans" cxnId="{0D9BF517-7002-0A42-96E1-01F973E64AE6}">
      <dgm:prSet/>
      <dgm:spPr/>
      <dgm:t>
        <a:bodyPr/>
        <a:lstStyle/>
        <a:p>
          <a:endParaRPr lang="en-US"/>
        </a:p>
      </dgm:t>
    </dgm:pt>
    <dgm:pt modelId="{19129AC1-CD09-FB41-8013-AB8BB5F34D11}" type="sibTrans" cxnId="{0D9BF517-7002-0A42-96E1-01F973E64AE6}">
      <dgm:prSet/>
      <dgm:spPr/>
      <dgm:t>
        <a:bodyPr/>
        <a:lstStyle/>
        <a:p>
          <a:endParaRPr lang="en-US"/>
        </a:p>
      </dgm:t>
    </dgm:pt>
    <dgm:pt modelId="{B2CBA2A5-21E6-584C-9D17-EE5A47047FAE}">
      <dgm:prSet phldrT="[Text]"/>
      <dgm:spPr/>
      <dgm:t>
        <a:bodyPr/>
        <a:lstStyle/>
        <a:p>
          <a:r>
            <a:rPr lang="en-US" b="1" i="1" dirty="0"/>
            <a:t>Soft (Formative – Free language classes as additional support from local authorities) </a:t>
          </a:r>
        </a:p>
      </dgm:t>
    </dgm:pt>
    <dgm:pt modelId="{7617030E-E03A-8D41-ADAD-159728E4C612}" type="parTrans" cxnId="{4B010507-EE1B-FE47-A8F5-CF549A9F320E}">
      <dgm:prSet/>
      <dgm:spPr/>
      <dgm:t>
        <a:bodyPr/>
        <a:lstStyle/>
        <a:p>
          <a:endParaRPr lang="en-US"/>
        </a:p>
      </dgm:t>
    </dgm:pt>
    <dgm:pt modelId="{137DC97F-A53A-2144-A0AD-F9883EC6FC45}" type="sibTrans" cxnId="{4B010507-EE1B-FE47-A8F5-CF549A9F320E}">
      <dgm:prSet/>
      <dgm:spPr/>
      <dgm:t>
        <a:bodyPr/>
        <a:lstStyle/>
        <a:p>
          <a:endParaRPr lang="en-US"/>
        </a:p>
      </dgm:t>
    </dgm:pt>
    <dgm:pt modelId="{A48F4859-E105-F34C-9BAE-94DCDA1068BE}">
      <dgm:prSet phldrT="[Text]" custT="1"/>
      <dgm:spPr/>
      <dgm:t>
        <a:bodyPr/>
        <a:lstStyle/>
        <a:p>
          <a:r>
            <a:rPr lang="en-US" sz="1100" b="1" i="1" dirty="0"/>
            <a:t>Both parties in the Sponsor scheme have a language barrier. The majority lack digital skills to use available translating applications.</a:t>
          </a:r>
        </a:p>
      </dgm:t>
    </dgm:pt>
    <dgm:pt modelId="{FFBD55BF-6057-9847-93FC-34818DF041FE}" type="parTrans" cxnId="{4B118BD5-1CCA-264E-A7D7-05D2100FC5C5}">
      <dgm:prSet/>
      <dgm:spPr/>
      <dgm:t>
        <a:bodyPr/>
        <a:lstStyle/>
        <a:p>
          <a:endParaRPr lang="en-US"/>
        </a:p>
      </dgm:t>
    </dgm:pt>
    <dgm:pt modelId="{7B1E1937-DAA4-A04E-9981-67319EEC5252}" type="sibTrans" cxnId="{4B118BD5-1CCA-264E-A7D7-05D2100FC5C5}">
      <dgm:prSet/>
      <dgm:spPr/>
      <dgm:t>
        <a:bodyPr/>
        <a:lstStyle/>
        <a:p>
          <a:endParaRPr lang="en-US"/>
        </a:p>
      </dgm:t>
    </dgm:pt>
    <dgm:pt modelId="{3D13AEC0-7E3E-7842-AF41-EDCE3ECB276C}">
      <dgm:prSet phldrT="[Text]" custT="1"/>
      <dgm:spPr/>
      <dgm:t>
        <a:bodyPr/>
        <a:lstStyle/>
        <a:p>
          <a:r>
            <a:rPr lang="en-US" sz="1100" b="1" i="1" dirty="0"/>
            <a:t>The project was delivered within the deliberated time and presented to 1 lecturer and 3 team members. </a:t>
          </a:r>
        </a:p>
      </dgm:t>
    </dgm:pt>
    <dgm:pt modelId="{2903AA14-FF71-F142-BDDB-A3831C00554B}" type="sibTrans" cxnId="{89952936-3558-B841-A40F-ED6E235C2CCF}">
      <dgm:prSet/>
      <dgm:spPr/>
      <dgm:t>
        <a:bodyPr/>
        <a:lstStyle/>
        <a:p>
          <a:endParaRPr lang="en-US"/>
        </a:p>
      </dgm:t>
    </dgm:pt>
    <dgm:pt modelId="{BC0E29A3-4EB7-4A44-8314-2286B2A1276E}" type="parTrans" cxnId="{89952936-3558-B841-A40F-ED6E235C2CCF}">
      <dgm:prSet/>
      <dgm:spPr/>
      <dgm:t>
        <a:bodyPr/>
        <a:lstStyle/>
        <a:p>
          <a:endParaRPr lang="en-US"/>
        </a:p>
      </dgm:t>
    </dgm:pt>
    <dgm:pt modelId="{1B1EA87B-C468-674F-9D6A-951EF8F7E0E4}">
      <dgm:prSet/>
      <dgm:spPr/>
      <dgm:t>
        <a:bodyPr/>
        <a:lstStyle/>
        <a:p>
          <a:r>
            <a:rPr lang="en-US" b="1" i="1" dirty="0"/>
            <a:t>Soft (Formative – Miscellaneous NGO organizations and local initiatives were identified, and cooperation established) </a:t>
          </a:r>
        </a:p>
      </dgm:t>
    </dgm:pt>
    <dgm:pt modelId="{2725E8D2-B334-0A43-99DC-37F0BBECDA61}" type="parTrans" cxnId="{BCE414DA-99C6-044E-8B71-720D584251E4}">
      <dgm:prSet/>
      <dgm:spPr/>
      <dgm:t>
        <a:bodyPr/>
        <a:lstStyle/>
        <a:p>
          <a:endParaRPr lang="en-US"/>
        </a:p>
      </dgm:t>
    </dgm:pt>
    <dgm:pt modelId="{0E975860-6E6B-2F4B-A8A8-15E6AC961D9B}" type="sibTrans" cxnId="{BCE414DA-99C6-044E-8B71-720D584251E4}">
      <dgm:prSet/>
      <dgm:spPr/>
      <dgm:t>
        <a:bodyPr/>
        <a:lstStyle/>
        <a:p>
          <a:endParaRPr lang="en-US"/>
        </a:p>
      </dgm:t>
    </dgm:pt>
    <dgm:pt modelId="{E9B34304-9351-4AF9-A3D1-367A0CF1ABE9}">
      <dgm:prSet phldrT="[Text]" custT="1"/>
      <dgm:spPr/>
      <dgm:t>
        <a:bodyPr/>
        <a:lstStyle/>
        <a:p>
          <a:r>
            <a:rPr lang="en-US" sz="1100" b="1" i="1" dirty="0"/>
            <a:t>Participation of 14 displaced Ukrainians and 6 UK-based sponsors in in-person interviews. </a:t>
          </a:r>
        </a:p>
      </dgm:t>
    </dgm:pt>
    <dgm:pt modelId="{37FDB756-B774-4D45-9355-AE22966CA1C6}" type="parTrans" cxnId="{1150B327-60FE-4328-A18E-B1677BF322A5}">
      <dgm:prSet/>
      <dgm:spPr/>
      <dgm:t>
        <a:bodyPr/>
        <a:lstStyle/>
        <a:p>
          <a:endParaRPr lang="en-GB"/>
        </a:p>
      </dgm:t>
    </dgm:pt>
    <dgm:pt modelId="{58DB5B1B-1367-4FFE-B9E1-6CC3AE214F29}" type="sibTrans" cxnId="{1150B327-60FE-4328-A18E-B1677BF322A5}">
      <dgm:prSet/>
      <dgm:spPr/>
      <dgm:t>
        <a:bodyPr/>
        <a:lstStyle/>
        <a:p>
          <a:endParaRPr lang="en-GB"/>
        </a:p>
      </dgm:t>
    </dgm:pt>
    <dgm:pt modelId="{55C31878-6140-4D76-9363-6DA331F0034B}">
      <dgm:prSet phldrT="[Text]" custT="1"/>
      <dgm:spPr/>
      <dgm:t>
        <a:bodyPr/>
        <a:lstStyle/>
        <a:p>
          <a:r>
            <a:rPr lang="en-US" sz="1100" b="1" i="1" dirty="0"/>
            <a:t>Thirty-three questions from the compiled questionnaires provided robust and quantifiable evidence and revealed further fields for improvement.</a:t>
          </a:r>
        </a:p>
      </dgm:t>
    </dgm:pt>
    <dgm:pt modelId="{806384F9-B294-4425-961A-829CE0DACDB1}" type="parTrans" cxnId="{82E4AF1D-3550-49D3-9EB1-A756FBA921F6}">
      <dgm:prSet/>
      <dgm:spPr/>
      <dgm:t>
        <a:bodyPr/>
        <a:lstStyle/>
        <a:p>
          <a:endParaRPr lang="en-GB"/>
        </a:p>
      </dgm:t>
    </dgm:pt>
    <dgm:pt modelId="{DA67EB26-3D51-4FF6-BC41-DC36C28E7565}" type="sibTrans" cxnId="{82E4AF1D-3550-49D3-9EB1-A756FBA921F6}">
      <dgm:prSet/>
      <dgm:spPr/>
      <dgm:t>
        <a:bodyPr/>
        <a:lstStyle/>
        <a:p>
          <a:endParaRPr lang="en-GB"/>
        </a:p>
      </dgm:t>
    </dgm:pt>
    <dgm:pt modelId="{50658BD8-939B-4790-A4A3-F8B503485D83}">
      <dgm:prSet phldrT="[Text]" custT="1"/>
      <dgm:spPr/>
      <dgm:t>
        <a:bodyPr/>
        <a:lstStyle/>
        <a:p>
          <a:r>
            <a:rPr lang="en-US" sz="1100" b="1" i="1" dirty="0"/>
            <a:t>The project team helped local authorities and refugees associated social networking to share important information related to the available in Wales help and raise awareness of the current refugees' needs regarding their integration and assimilation. </a:t>
          </a:r>
        </a:p>
      </dgm:t>
    </dgm:pt>
    <dgm:pt modelId="{117B52E9-A483-4281-BB7A-1E58A34F96A1}" type="parTrans" cxnId="{4F6D817F-EEF0-4381-90BF-37FB98E4EFAC}">
      <dgm:prSet/>
      <dgm:spPr/>
      <dgm:t>
        <a:bodyPr/>
        <a:lstStyle/>
        <a:p>
          <a:endParaRPr lang="en-GB"/>
        </a:p>
      </dgm:t>
    </dgm:pt>
    <dgm:pt modelId="{6397A871-CA01-48A0-A3A7-B8692A2C93D9}" type="sibTrans" cxnId="{4F6D817F-EEF0-4381-90BF-37FB98E4EFAC}">
      <dgm:prSet/>
      <dgm:spPr/>
      <dgm:t>
        <a:bodyPr/>
        <a:lstStyle/>
        <a:p>
          <a:endParaRPr lang="en-GB"/>
        </a:p>
      </dgm:t>
    </dgm:pt>
    <dgm:pt modelId="{36999134-3736-4792-BFF6-30E272EA2ABC}">
      <dgm:prSet phldrT="[Text]" custT="1"/>
      <dgm:spPr/>
      <dgm:t>
        <a:bodyPr/>
        <a:lstStyle/>
        <a:p>
          <a:r>
            <a:rPr lang="en-US" sz="1100" b="1" i="1" dirty="0"/>
            <a:t>As a result, the refugees felt more supported. </a:t>
          </a:r>
        </a:p>
      </dgm:t>
    </dgm:pt>
    <dgm:pt modelId="{1C8768E7-3A19-4A81-BF49-AE55CF947E8B}" type="parTrans" cxnId="{18AB1EB9-2944-40F1-8FE0-76DC689FDD93}">
      <dgm:prSet/>
      <dgm:spPr/>
      <dgm:t>
        <a:bodyPr/>
        <a:lstStyle/>
        <a:p>
          <a:endParaRPr lang="en-GB"/>
        </a:p>
      </dgm:t>
    </dgm:pt>
    <dgm:pt modelId="{55E03F2C-1280-49C9-8DEE-384F569939E9}" type="sibTrans" cxnId="{18AB1EB9-2944-40F1-8FE0-76DC689FDD93}">
      <dgm:prSet/>
      <dgm:spPr/>
      <dgm:t>
        <a:bodyPr/>
        <a:lstStyle/>
        <a:p>
          <a:endParaRPr lang="en-GB"/>
        </a:p>
      </dgm:t>
    </dgm:pt>
    <dgm:pt modelId="{FE4EEDA6-3049-C944-B43A-2FB31A9F3915}" type="pres">
      <dgm:prSet presAssocID="{EB92BEE4-6965-D640-9D6D-387137046148}" presName="Name0" presStyleCnt="0">
        <dgm:presLayoutVars>
          <dgm:dir/>
          <dgm:animLvl val="lvl"/>
          <dgm:resizeHandles val="exact"/>
        </dgm:presLayoutVars>
      </dgm:prSet>
      <dgm:spPr/>
    </dgm:pt>
    <dgm:pt modelId="{499502DA-C925-FC4D-AFCB-3F3EDD848DDD}" type="pres">
      <dgm:prSet presAssocID="{60F63415-25B8-154A-BD7C-BA6C2D4C0A77}" presName="linNode" presStyleCnt="0"/>
      <dgm:spPr/>
    </dgm:pt>
    <dgm:pt modelId="{9FAB9075-79E9-DA48-9257-F3A8706DE130}" type="pres">
      <dgm:prSet presAssocID="{60F63415-25B8-154A-BD7C-BA6C2D4C0A77}" presName="parentText" presStyleLbl="node1" presStyleIdx="0" presStyleCnt="4">
        <dgm:presLayoutVars>
          <dgm:chMax val="1"/>
          <dgm:bulletEnabled val="1"/>
        </dgm:presLayoutVars>
      </dgm:prSet>
      <dgm:spPr/>
    </dgm:pt>
    <dgm:pt modelId="{C331C658-8B9E-B642-B952-27A652D7FB5E}" type="pres">
      <dgm:prSet presAssocID="{60F63415-25B8-154A-BD7C-BA6C2D4C0A77}" presName="descendantText" presStyleLbl="alignAccFollowNode1" presStyleIdx="0" presStyleCnt="3" custScaleY="125647" custLinFactNeighborX="-202" custLinFactNeighborY="0">
        <dgm:presLayoutVars>
          <dgm:bulletEnabled val="1"/>
        </dgm:presLayoutVars>
      </dgm:prSet>
      <dgm:spPr/>
    </dgm:pt>
    <dgm:pt modelId="{2AA41CF6-1CFD-1F4A-A31B-8774EFC2E00D}" type="pres">
      <dgm:prSet presAssocID="{FFDAD4E1-956F-8A41-981E-79FBCF09AD02}" presName="sp" presStyleCnt="0"/>
      <dgm:spPr/>
    </dgm:pt>
    <dgm:pt modelId="{877E3716-BF11-AC47-8B78-6B7569EF21AF}" type="pres">
      <dgm:prSet presAssocID="{149D7E1A-D2D8-654A-87CB-20D288BE5751}" presName="linNode" presStyleCnt="0"/>
      <dgm:spPr/>
    </dgm:pt>
    <dgm:pt modelId="{478695FA-189D-2E4C-BEB7-2B935BBB981A}" type="pres">
      <dgm:prSet presAssocID="{149D7E1A-D2D8-654A-87CB-20D288BE5751}" presName="parentText" presStyleLbl="node1" presStyleIdx="1" presStyleCnt="4">
        <dgm:presLayoutVars>
          <dgm:chMax val="1"/>
          <dgm:bulletEnabled val="1"/>
        </dgm:presLayoutVars>
      </dgm:prSet>
      <dgm:spPr/>
    </dgm:pt>
    <dgm:pt modelId="{9811D3F7-5E91-4B41-8CAF-B236C85EC38C}" type="pres">
      <dgm:prSet presAssocID="{149D7E1A-D2D8-654A-87CB-20D288BE5751}" presName="descendantText" presStyleLbl="alignAccFollowNode1" presStyleIdx="1" presStyleCnt="3" custScaleY="123440">
        <dgm:presLayoutVars>
          <dgm:bulletEnabled val="1"/>
        </dgm:presLayoutVars>
      </dgm:prSet>
      <dgm:spPr/>
    </dgm:pt>
    <dgm:pt modelId="{024DFC59-D0B6-1245-9B29-7D8FF6952DCF}" type="pres">
      <dgm:prSet presAssocID="{48E50E6A-963B-5448-9551-2398F4F19737}" presName="sp" presStyleCnt="0"/>
      <dgm:spPr/>
    </dgm:pt>
    <dgm:pt modelId="{096FF1F2-BD58-2940-A28F-F56A6EA849B3}" type="pres">
      <dgm:prSet presAssocID="{B2CBA2A5-21E6-584C-9D17-EE5A47047FAE}" presName="linNode" presStyleCnt="0"/>
      <dgm:spPr/>
    </dgm:pt>
    <dgm:pt modelId="{E572991A-65CB-A242-A0CA-47455F7D3FE9}" type="pres">
      <dgm:prSet presAssocID="{B2CBA2A5-21E6-584C-9D17-EE5A47047FAE}" presName="parentText" presStyleLbl="node1" presStyleIdx="2" presStyleCnt="4">
        <dgm:presLayoutVars>
          <dgm:chMax val="1"/>
          <dgm:bulletEnabled val="1"/>
        </dgm:presLayoutVars>
      </dgm:prSet>
      <dgm:spPr/>
    </dgm:pt>
    <dgm:pt modelId="{BDD8E5DD-9821-E947-B9CE-3442AD2005AA}" type="pres">
      <dgm:prSet presAssocID="{B2CBA2A5-21E6-584C-9D17-EE5A47047FAE}" presName="descendantText" presStyleLbl="alignAccFollowNode1" presStyleIdx="2" presStyleCnt="3" custScaleY="123390">
        <dgm:presLayoutVars>
          <dgm:bulletEnabled val="1"/>
        </dgm:presLayoutVars>
      </dgm:prSet>
      <dgm:spPr/>
    </dgm:pt>
    <dgm:pt modelId="{1B2CCCE3-6F01-7B42-8710-3EC8FE5B6A1F}" type="pres">
      <dgm:prSet presAssocID="{137DC97F-A53A-2144-A0AD-F9883EC6FC45}" presName="sp" presStyleCnt="0"/>
      <dgm:spPr/>
    </dgm:pt>
    <dgm:pt modelId="{FFDB6276-C187-D643-9849-6A57C3594A14}" type="pres">
      <dgm:prSet presAssocID="{1B1EA87B-C468-674F-9D6A-951EF8F7E0E4}" presName="linNode" presStyleCnt="0"/>
      <dgm:spPr/>
    </dgm:pt>
    <dgm:pt modelId="{7D12CDD0-B0FB-1248-8411-662F24982595}" type="pres">
      <dgm:prSet presAssocID="{1B1EA87B-C468-674F-9D6A-951EF8F7E0E4}" presName="parentText" presStyleLbl="node1" presStyleIdx="3" presStyleCnt="4">
        <dgm:presLayoutVars>
          <dgm:chMax val="1"/>
          <dgm:bulletEnabled val="1"/>
        </dgm:presLayoutVars>
      </dgm:prSet>
      <dgm:spPr/>
    </dgm:pt>
  </dgm:ptLst>
  <dgm:cxnLst>
    <dgm:cxn modelId="{4B010507-EE1B-FE47-A8F5-CF549A9F320E}" srcId="{EB92BEE4-6965-D640-9D6D-387137046148}" destId="{B2CBA2A5-21E6-584C-9D17-EE5A47047FAE}" srcOrd="2" destOrd="0" parTransId="{7617030E-E03A-8D41-ADAD-159728E4C612}" sibTransId="{137DC97F-A53A-2144-A0AD-F9883EC6FC45}"/>
    <dgm:cxn modelId="{E56BE517-49B6-B141-8D49-1A0A135CA156}" srcId="{EB92BEE4-6965-D640-9D6D-387137046148}" destId="{60F63415-25B8-154A-BD7C-BA6C2D4C0A77}" srcOrd="0" destOrd="0" parTransId="{F373AB33-0E83-7544-A2DA-831C274E985E}" sibTransId="{FFDAD4E1-956F-8A41-981E-79FBCF09AD02}"/>
    <dgm:cxn modelId="{0D9BF517-7002-0A42-96E1-01F973E64AE6}" srcId="{149D7E1A-D2D8-654A-87CB-20D288BE5751}" destId="{C989F808-D933-4D4F-BA4E-0557FB967096}" srcOrd="0" destOrd="0" parTransId="{41B34646-C396-3C4B-8E73-FEBE155BD035}" sibTransId="{19129AC1-CD09-FB41-8013-AB8BB5F34D11}"/>
    <dgm:cxn modelId="{20C7BB19-6F05-504C-AE1B-B4EDB213D296}" type="presOf" srcId="{3D13AEC0-7E3E-7842-AF41-EDCE3ECB276C}" destId="{C331C658-8B9E-B642-B952-27A652D7FB5E}" srcOrd="0" destOrd="0" presId="urn:microsoft.com/office/officeart/2005/8/layout/vList5"/>
    <dgm:cxn modelId="{121D921C-C0E1-454C-B0E6-31E62694549C}" type="presOf" srcId="{EB92BEE4-6965-D640-9D6D-387137046148}" destId="{FE4EEDA6-3049-C944-B43A-2FB31A9F3915}" srcOrd="0" destOrd="0" presId="urn:microsoft.com/office/officeart/2005/8/layout/vList5"/>
    <dgm:cxn modelId="{82E4AF1D-3550-49D3-9EB1-A756FBA921F6}" srcId="{60F63415-25B8-154A-BD7C-BA6C2D4C0A77}" destId="{55C31878-6140-4D76-9363-6DA331F0034B}" srcOrd="2" destOrd="0" parTransId="{806384F9-B294-4425-961A-829CE0DACDB1}" sibTransId="{DA67EB26-3D51-4FF6-BC41-DC36C28E7565}"/>
    <dgm:cxn modelId="{1150B327-60FE-4328-A18E-B1677BF322A5}" srcId="{60F63415-25B8-154A-BD7C-BA6C2D4C0A77}" destId="{E9B34304-9351-4AF9-A3D1-367A0CF1ABE9}" srcOrd="1" destOrd="0" parTransId="{37FDB756-B774-4D45-9355-AE22966CA1C6}" sibTransId="{58DB5B1B-1367-4FFE-B9E1-6CC3AE214F29}"/>
    <dgm:cxn modelId="{89952936-3558-B841-A40F-ED6E235C2CCF}" srcId="{60F63415-25B8-154A-BD7C-BA6C2D4C0A77}" destId="{3D13AEC0-7E3E-7842-AF41-EDCE3ECB276C}" srcOrd="0" destOrd="0" parTransId="{BC0E29A3-4EB7-4A44-8314-2286B2A1276E}" sibTransId="{2903AA14-FF71-F142-BDDB-A3831C00554B}"/>
    <dgm:cxn modelId="{6CC1C640-A061-447A-9937-A1A63218982B}" type="presOf" srcId="{E9B34304-9351-4AF9-A3D1-367A0CF1ABE9}" destId="{C331C658-8B9E-B642-B952-27A652D7FB5E}" srcOrd="0" destOrd="1" presId="urn:microsoft.com/office/officeart/2005/8/layout/vList5"/>
    <dgm:cxn modelId="{379E565A-E7B3-4BB7-AAA5-CC81BFC78DBA}" type="presOf" srcId="{36999134-3736-4792-BFF6-30E272EA2ABC}" destId="{9811D3F7-5E91-4B41-8CAF-B236C85EC38C}" srcOrd="0" destOrd="2" presId="urn:microsoft.com/office/officeart/2005/8/layout/vList5"/>
    <dgm:cxn modelId="{E2E85D76-8CD5-A747-B4AB-3CDE961B727F}" type="presOf" srcId="{B2CBA2A5-21E6-584C-9D17-EE5A47047FAE}" destId="{E572991A-65CB-A242-A0CA-47455F7D3FE9}" srcOrd="0" destOrd="0" presId="urn:microsoft.com/office/officeart/2005/8/layout/vList5"/>
    <dgm:cxn modelId="{2CC99C76-4E8A-2E4C-ADB7-926C498982AC}" srcId="{EB92BEE4-6965-D640-9D6D-387137046148}" destId="{149D7E1A-D2D8-654A-87CB-20D288BE5751}" srcOrd="1" destOrd="0" parTransId="{BFD87AF7-9469-754E-B56F-3AAB62006758}" sibTransId="{48E50E6A-963B-5448-9551-2398F4F19737}"/>
    <dgm:cxn modelId="{4F6D817F-EEF0-4381-90BF-37FB98E4EFAC}" srcId="{149D7E1A-D2D8-654A-87CB-20D288BE5751}" destId="{50658BD8-939B-4790-A4A3-F8B503485D83}" srcOrd="1" destOrd="0" parTransId="{117B52E9-A483-4281-BB7A-1E58A34F96A1}" sibTransId="{6397A871-CA01-48A0-A3A7-B8692A2C93D9}"/>
    <dgm:cxn modelId="{77621085-FAE5-7546-9AAA-049A656379DC}" type="presOf" srcId="{A48F4859-E105-F34C-9BAE-94DCDA1068BE}" destId="{BDD8E5DD-9821-E947-B9CE-3442AD2005AA}" srcOrd="0" destOrd="0" presId="urn:microsoft.com/office/officeart/2005/8/layout/vList5"/>
    <dgm:cxn modelId="{4269B4A7-C503-EA48-A18D-B4A32C41D4E7}" type="presOf" srcId="{1B1EA87B-C468-674F-9D6A-951EF8F7E0E4}" destId="{7D12CDD0-B0FB-1248-8411-662F24982595}" srcOrd="0" destOrd="0" presId="urn:microsoft.com/office/officeart/2005/8/layout/vList5"/>
    <dgm:cxn modelId="{EB5C07AB-341F-DD4F-B3BD-C6BDF2669F74}" type="presOf" srcId="{C989F808-D933-4D4F-BA4E-0557FB967096}" destId="{9811D3F7-5E91-4B41-8CAF-B236C85EC38C}" srcOrd="0" destOrd="0" presId="urn:microsoft.com/office/officeart/2005/8/layout/vList5"/>
    <dgm:cxn modelId="{6A01DEB2-FA2F-4FEA-AA22-ECED4C7F6FBA}" type="presOf" srcId="{50658BD8-939B-4790-A4A3-F8B503485D83}" destId="{9811D3F7-5E91-4B41-8CAF-B236C85EC38C}" srcOrd="0" destOrd="1" presId="urn:microsoft.com/office/officeart/2005/8/layout/vList5"/>
    <dgm:cxn modelId="{18AB1EB9-2944-40F1-8FE0-76DC689FDD93}" srcId="{149D7E1A-D2D8-654A-87CB-20D288BE5751}" destId="{36999134-3736-4792-BFF6-30E272EA2ABC}" srcOrd="2" destOrd="0" parTransId="{1C8768E7-3A19-4A81-BF49-AE55CF947E8B}" sibTransId="{55E03F2C-1280-49C9-8DEE-384F569939E9}"/>
    <dgm:cxn modelId="{F5EABAD4-FD34-5B4F-8031-39D804E327CF}" type="presOf" srcId="{60F63415-25B8-154A-BD7C-BA6C2D4C0A77}" destId="{9FAB9075-79E9-DA48-9257-F3A8706DE130}" srcOrd="0" destOrd="0" presId="urn:microsoft.com/office/officeart/2005/8/layout/vList5"/>
    <dgm:cxn modelId="{4B118BD5-1CCA-264E-A7D7-05D2100FC5C5}" srcId="{B2CBA2A5-21E6-584C-9D17-EE5A47047FAE}" destId="{A48F4859-E105-F34C-9BAE-94DCDA1068BE}" srcOrd="0" destOrd="0" parTransId="{FFBD55BF-6057-9847-93FC-34818DF041FE}" sibTransId="{7B1E1937-DAA4-A04E-9981-67319EEC5252}"/>
    <dgm:cxn modelId="{BCE414DA-99C6-044E-8B71-720D584251E4}" srcId="{EB92BEE4-6965-D640-9D6D-387137046148}" destId="{1B1EA87B-C468-674F-9D6A-951EF8F7E0E4}" srcOrd="3" destOrd="0" parTransId="{2725E8D2-B334-0A43-99DC-37F0BBECDA61}" sibTransId="{0E975860-6E6B-2F4B-A8A8-15E6AC961D9B}"/>
    <dgm:cxn modelId="{D5D593E0-AB0E-DB41-9F87-248DAB55E905}" type="presOf" srcId="{149D7E1A-D2D8-654A-87CB-20D288BE5751}" destId="{478695FA-189D-2E4C-BEB7-2B935BBB981A}" srcOrd="0" destOrd="0" presId="urn:microsoft.com/office/officeart/2005/8/layout/vList5"/>
    <dgm:cxn modelId="{6FE715E5-30D8-4972-9324-125BB0FBD4DA}" type="presOf" srcId="{55C31878-6140-4D76-9363-6DA331F0034B}" destId="{C331C658-8B9E-B642-B952-27A652D7FB5E}" srcOrd="0" destOrd="2" presId="urn:microsoft.com/office/officeart/2005/8/layout/vList5"/>
    <dgm:cxn modelId="{5F461483-3B02-AC42-A340-D622392605CD}" type="presParOf" srcId="{FE4EEDA6-3049-C944-B43A-2FB31A9F3915}" destId="{499502DA-C925-FC4D-AFCB-3F3EDD848DDD}" srcOrd="0" destOrd="0" presId="urn:microsoft.com/office/officeart/2005/8/layout/vList5"/>
    <dgm:cxn modelId="{AEA2AD12-DD43-564E-A0FD-19840CF15B7B}" type="presParOf" srcId="{499502DA-C925-FC4D-AFCB-3F3EDD848DDD}" destId="{9FAB9075-79E9-DA48-9257-F3A8706DE130}" srcOrd="0" destOrd="0" presId="urn:microsoft.com/office/officeart/2005/8/layout/vList5"/>
    <dgm:cxn modelId="{3B2C4471-98D5-7A45-BE4A-1A3F22C4422D}" type="presParOf" srcId="{499502DA-C925-FC4D-AFCB-3F3EDD848DDD}" destId="{C331C658-8B9E-B642-B952-27A652D7FB5E}" srcOrd="1" destOrd="0" presId="urn:microsoft.com/office/officeart/2005/8/layout/vList5"/>
    <dgm:cxn modelId="{64EF57A9-6102-C74D-BB0E-E142258FA6A3}" type="presParOf" srcId="{FE4EEDA6-3049-C944-B43A-2FB31A9F3915}" destId="{2AA41CF6-1CFD-1F4A-A31B-8774EFC2E00D}" srcOrd="1" destOrd="0" presId="urn:microsoft.com/office/officeart/2005/8/layout/vList5"/>
    <dgm:cxn modelId="{AC889DC2-4905-BA4F-8050-1DFA05C4C906}" type="presParOf" srcId="{FE4EEDA6-3049-C944-B43A-2FB31A9F3915}" destId="{877E3716-BF11-AC47-8B78-6B7569EF21AF}" srcOrd="2" destOrd="0" presId="urn:microsoft.com/office/officeart/2005/8/layout/vList5"/>
    <dgm:cxn modelId="{8F98ACB2-46B8-324B-A978-C70C122D7294}" type="presParOf" srcId="{877E3716-BF11-AC47-8B78-6B7569EF21AF}" destId="{478695FA-189D-2E4C-BEB7-2B935BBB981A}" srcOrd="0" destOrd="0" presId="urn:microsoft.com/office/officeart/2005/8/layout/vList5"/>
    <dgm:cxn modelId="{2E329DD1-9FD5-C448-9D9F-FC5F1F65AC6B}" type="presParOf" srcId="{877E3716-BF11-AC47-8B78-6B7569EF21AF}" destId="{9811D3F7-5E91-4B41-8CAF-B236C85EC38C}" srcOrd="1" destOrd="0" presId="urn:microsoft.com/office/officeart/2005/8/layout/vList5"/>
    <dgm:cxn modelId="{B5846CBD-7BC7-E442-8E9A-EE550DA6CB6B}" type="presParOf" srcId="{FE4EEDA6-3049-C944-B43A-2FB31A9F3915}" destId="{024DFC59-D0B6-1245-9B29-7D8FF6952DCF}" srcOrd="3" destOrd="0" presId="urn:microsoft.com/office/officeart/2005/8/layout/vList5"/>
    <dgm:cxn modelId="{E42EAFB9-ADD0-2346-81B1-7F872E9E9BA3}" type="presParOf" srcId="{FE4EEDA6-3049-C944-B43A-2FB31A9F3915}" destId="{096FF1F2-BD58-2940-A28F-F56A6EA849B3}" srcOrd="4" destOrd="0" presId="urn:microsoft.com/office/officeart/2005/8/layout/vList5"/>
    <dgm:cxn modelId="{4B58C0DD-ECA1-AF45-8DB3-544E42A3765E}" type="presParOf" srcId="{096FF1F2-BD58-2940-A28F-F56A6EA849B3}" destId="{E572991A-65CB-A242-A0CA-47455F7D3FE9}" srcOrd="0" destOrd="0" presId="urn:microsoft.com/office/officeart/2005/8/layout/vList5"/>
    <dgm:cxn modelId="{69D9DEFA-C976-2F4D-8903-EFE90825A2D8}" type="presParOf" srcId="{096FF1F2-BD58-2940-A28F-F56A6EA849B3}" destId="{BDD8E5DD-9821-E947-B9CE-3442AD2005AA}" srcOrd="1" destOrd="0" presId="urn:microsoft.com/office/officeart/2005/8/layout/vList5"/>
    <dgm:cxn modelId="{57FD9E92-482C-F743-9EFF-A262C4236D62}" type="presParOf" srcId="{FE4EEDA6-3049-C944-B43A-2FB31A9F3915}" destId="{1B2CCCE3-6F01-7B42-8710-3EC8FE5B6A1F}" srcOrd="5" destOrd="0" presId="urn:microsoft.com/office/officeart/2005/8/layout/vList5"/>
    <dgm:cxn modelId="{620A7A63-9195-5949-854A-66094DBEC5F2}" type="presParOf" srcId="{FE4EEDA6-3049-C944-B43A-2FB31A9F3915}" destId="{FFDB6276-C187-D643-9849-6A57C3594A14}" srcOrd="6" destOrd="0" presId="urn:microsoft.com/office/officeart/2005/8/layout/vList5"/>
    <dgm:cxn modelId="{96118094-94FB-3E43-A72F-EC2B4881C4D0}" type="presParOf" srcId="{FFDB6276-C187-D643-9849-6A57C3594A14}" destId="{7D12CDD0-B0FB-1248-8411-662F24982595}"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4AFF3-9B65-0A47-B729-3AF6370D114D}">
      <dsp:nvSpPr>
        <dsp:cNvPr id="0" name=""/>
        <dsp:cNvSpPr/>
      </dsp:nvSpPr>
      <dsp:spPr>
        <a:xfrm>
          <a:off x="553542" y="1122077"/>
          <a:ext cx="3687414" cy="3687414"/>
        </a:xfrm>
        <a:prstGeom prst="blockArc">
          <a:avLst>
            <a:gd name="adj1" fmla="val 10800000"/>
            <a:gd name="adj2" fmla="val 16200000"/>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768ACB1-F79B-8643-AEE6-259037AE18A4}">
      <dsp:nvSpPr>
        <dsp:cNvPr id="0" name=""/>
        <dsp:cNvSpPr/>
      </dsp:nvSpPr>
      <dsp:spPr>
        <a:xfrm>
          <a:off x="553542" y="1122077"/>
          <a:ext cx="3687414" cy="3687414"/>
        </a:xfrm>
        <a:prstGeom prst="blockArc">
          <a:avLst>
            <a:gd name="adj1" fmla="val 5400000"/>
            <a:gd name="adj2" fmla="val 10800000"/>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94DE60-E89B-BF4A-9934-721617372A78}">
      <dsp:nvSpPr>
        <dsp:cNvPr id="0" name=""/>
        <dsp:cNvSpPr/>
      </dsp:nvSpPr>
      <dsp:spPr>
        <a:xfrm>
          <a:off x="553542" y="1122077"/>
          <a:ext cx="3687414" cy="3687414"/>
        </a:xfrm>
        <a:prstGeom prst="blockArc">
          <a:avLst>
            <a:gd name="adj1" fmla="val 0"/>
            <a:gd name="adj2" fmla="val 5400000"/>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E8E50AE-BDB2-9749-8360-3C88BEC5EACF}">
      <dsp:nvSpPr>
        <dsp:cNvPr id="0" name=""/>
        <dsp:cNvSpPr/>
      </dsp:nvSpPr>
      <dsp:spPr>
        <a:xfrm>
          <a:off x="553542" y="1122077"/>
          <a:ext cx="3687414" cy="3687414"/>
        </a:xfrm>
        <a:prstGeom prst="blockArc">
          <a:avLst>
            <a:gd name="adj1" fmla="val 16200000"/>
            <a:gd name="adj2" fmla="val 0"/>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76F203-79BC-5E49-9597-604C0B3B8C45}">
      <dsp:nvSpPr>
        <dsp:cNvPr id="0" name=""/>
        <dsp:cNvSpPr/>
      </dsp:nvSpPr>
      <dsp:spPr>
        <a:xfrm>
          <a:off x="1548613" y="2117148"/>
          <a:ext cx="1697271" cy="1697271"/>
        </a:xfrm>
        <a:prstGeom prst="ellipse">
          <a:avLst/>
        </a:prstGeom>
        <a:solidFill>
          <a:schemeClr val="accent2">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US" sz="3500" kern="1200" dirty="0"/>
            <a:t>Life Cycle</a:t>
          </a:r>
        </a:p>
      </dsp:txBody>
      <dsp:txXfrm>
        <a:off x="1797173" y="2365708"/>
        <a:ext cx="1200151" cy="1200151"/>
      </dsp:txXfrm>
    </dsp:sp>
    <dsp:sp modelId="{B9F2414C-D6E3-884A-8461-3B4D0095A3B5}">
      <dsp:nvSpPr>
        <dsp:cNvPr id="0" name=""/>
        <dsp:cNvSpPr/>
      </dsp:nvSpPr>
      <dsp:spPr>
        <a:xfrm>
          <a:off x="1803204" y="570803"/>
          <a:ext cx="1188089" cy="1188089"/>
        </a:xfrm>
        <a:prstGeom prst="ellipse">
          <a:avLst/>
        </a:prstGeom>
        <a:solidFill>
          <a:schemeClr val="accent2">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Initiation</a:t>
          </a:r>
        </a:p>
      </dsp:txBody>
      <dsp:txXfrm>
        <a:off x="1977196" y="744795"/>
        <a:ext cx="840105" cy="840105"/>
      </dsp:txXfrm>
    </dsp:sp>
    <dsp:sp modelId="{684B9E99-8A75-3543-ABDA-ACE314582EB6}">
      <dsp:nvSpPr>
        <dsp:cNvPr id="0" name=""/>
        <dsp:cNvSpPr/>
      </dsp:nvSpPr>
      <dsp:spPr>
        <a:xfrm>
          <a:off x="3604140" y="2371739"/>
          <a:ext cx="1188089" cy="1188089"/>
        </a:xfrm>
        <a:prstGeom prst="ellipse">
          <a:avLst/>
        </a:prstGeom>
        <a:solidFill>
          <a:schemeClr val="accent2">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Planning</a:t>
          </a:r>
        </a:p>
      </dsp:txBody>
      <dsp:txXfrm>
        <a:off x="3778132" y="2545731"/>
        <a:ext cx="840105" cy="840105"/>
      </dsp:txXfrm>
    </dsp:sp>
    <dsp:sp modelId="{0CBF3B61-C64C-3E49-A354-18E15FAE2B66}">
      <dsp:nvSpPr>
        <dsp:cNvPr id="0" name=""/>
        <dsp:cNvSpPr/>
      </dsp:nvSpPr>
      <dsp:spPr>
        <a:xfrm>
          <a:off x="1803204" y="4172675"/>
          <a:ext cx="1188089" cy="1188089"/>
        </a:xfrm>
        <a:prstGeom prst="ellipse">
          <a:avLst/>
        </a:prstGeom>
        <a:solidFill>
          <a:schemeClr val="accent2">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Executing</a:t>
          </a:r>
        </a:p>
      </dsp:txBody>
      <dsp:txXfrm>
        <a:off x="1977196" y="4346667"/>
        <a:ext cx="840105" cy="840105"/>
      </dsp:txXfrm>
    </dsp:sp>
    <dsp:sp modelId="{3462A877-9E31-464A-8825-4FA737367F3D}">
      <dsp:nvSpPr>
        <dsp:cNvPr id="0" name=""/>
        <dsp:cNvSpPr/>
      </dsp:nvSpPr>
      <dsp:spPr>
        <a:xfrm>
          <a:off x="2268" y="2371739"/>
          <a:ext cx="1188089" cy="1188089"/>
        </a:xfrm>
        <a:prstGeom prst="ellipse">
          <a:avLst/>
        </a:prstGeom>
        <a:solidFill>
          <a:schemeClr val="accent2">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Closing</a:t>
          </a:r>
        </a:p>
      </dsp:txBody>
      <dsp:txXfrm>
        <a:off x="176260" y="2545731"/>
        <a:ext cx="840105" cy="8401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E5ECA-A1B8-5C40-9B2A-DB3854320505}">
      <dsp:nvSpPr>
        <dsp:cNvPr id="0" name=""/>
        <dsp:cNvSpPr/>
      </dsp:nvSpPr>
      <dsp:spPr>
        <a:xfrm>
          <a:off x="7023394" y="4276902"/>
          <a:ext cx="1845881" cy="476250"/>
        </a:xfrm>
        <a:custGeom>
          <a:avLst/>
          <a:gdLst/>
          <a:ahLst/>
          <a:cxnLst/>
          <a:rect l="0" t="0" r="0" b="0"/>
          <a:pathLst>
            <a:path>
              <a:moveTo>
                <a:pt x="1845881" y="0"/>
              </a:moveTo>
              <a:lnTo>
                <a:pt x="1845881" y="361134"/>
              </a:lnTo>
              <a:lnTo>
                <a:pt x="0" y="361134"/>
              </a:lnTo>
              <a:lnTo>
                <a:pt x="0" y="476250"/>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CFC186B-F09F-C046-8A22-529C3295FA02}">
      <dsp:nvSpPr>
        <dsp:cNvPr id="0" name=""/>
        <dsp:cNvSpPr/>
      </dsp:nvSpPr>
      <dsp:spPr>
        <a:xfrm>
          <a:off x="7311160" y="2741135"/>
          <a:ext cx="1558115" cy="391415"/>
        </a:xfrm>
        <a:custGeom>
          <a:avLst/>
          <a:gdLst/>
          <a:ahLst/>
          <a:cxnLst/>
          <a:rect l="0" t="0" r="0" b="0"/>
          <a:pathLst>
            <a:path>
              <a:moveTo>
                <a:pt x="0" y="0"/>
              </a:moveTo>
              <a:lnTo>
                <a:pt x="0" y="276299"/>
              </a:lnTo>
              <a:lnTo>
                <a:pt x="1558115" y="276299"/>
              </a:lnTo>
              <a:lnTo>
                <a:pt x="1558115" y="391415"/>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4B545D2-A10D-3545-9D92-C63A0D031233}">
      <dsp:nvSpPr>
        <dsp:cNvPr id="0" name=""/>
        <dsp:cNvSpPr/>
      </dsp:nvSpPr>
      <dsp:spPr>
        <a:xfrm>
          <a:off x="6863802" y="4102375"/>
          <a:ext cx="91440" cy="736981"/>
        </a:xfrm>
        <a:custGeom>
          <a:avLst/>
          <a:gdLst/>
          <a:ahLst/>
          <a:cxnLst/>
          <a:rect l="0" t="0" r="0" b="0"/>
          <a:pathLst>
            <a:path>
              <a:moveTo>
                <a:pt x="94021" y="0"/>
              </a:moveTo>
              <a:lnTo>
                <a:pt x="94021" y="621865"/>
              </a:lnTo>
              <a:lnTo>
                <a:pt x="45720" y="621865"/>
              </a:lnTo>
              <a:lnTo>
                <a:pt x="45720" y="736981"/>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A4825E-87A1-BC47-8615-83D63519D0D8}">
      <dsp:nvSpPr>
        <dsp:cNvPr id="0" name=""/>
        <dsp:cNvSpPr/>
      </dsp:nvSpPr>
      <dsp:spPr>
        <a:xfrm>
          <a:off x="6957823" y="2741135"/>
          <a:ext cx="353336" cy="375097"/>
        </a:xfrm>
        <a:custGeom>
          <a:avLst/>
          <a:gdLst/>
          <a:ahLst/>
          <a:cxnLst/>
          <a:rect l="0" t="0" r="0" b="0"/>
          <a:pathLst>
            <a:path>
              <a:moveTo>
                <a:pt x="353336" y="0"/>
              </a:moveTo>
              <a:lnTo>
                <a:pt x="353336" y="259981"/>
              </a:lnTo>
              <a:lnTo>
                <a:pt x="0" y="259981"/>
              </a:lnTo>
              <a:lnTo>
                <a:pt x="0" y="375097"/>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A6A75D2-6171-2D42-8B3B-9B4EF9F49E4D}">
      <dsp:nvSpPr>
        <dsp:cNvPr id="0" name=""/>
        <dsp:cNvSpPr/>
      </dsp:nvSpPr>
      <dsp:spPr>
        <a:xfrm>
          <a:off x="5017275" y="4038413"/>
          <a:ext cx="1928715" cy="780869"/>
        </a:xfrm>
        <a:custGeom>
          <a:avLst/>
          <a:gdLst/>
          <a:ahLst/>
          <a:cxnLst/>
          <a:rect l="0" t="0" r="0" b="0"/>
          <a:pathLst>
            <a:path>
              <a:moveTo>
                <a:pt x="0" y="0"/>
              </a:moveTo>
              <a:lnTo>
                <a:pt x="0" y="665753"/>
              </a:lnTo>
              <a:lnTo>
                <a:pt x="1928715" y="665753"/>
              </a:lnTo>
              <a:lnTo>
                <a:pt x="1928715" y="780869"/>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E7B7A7F-65E6-3C41-B7EF-A205BC12201D}">
      <dsp:nvSpPr>
        <dsp:cNvPr id="0" name=""/>
        <dsp:cNvSpPr/>
      </dsp:nvSpPr>
      <dsp:spPr>
        <a:xfrm>
          <a:off x="5017275" y="2741135"/>
          <a:ext cx="2293884" cy="356396"/>
        </a:xfrm>
        <a:custGeom>
          <a:avLst/>
          <a:gdLst/>
          <a:ahLst/>
          <a:cxnLst/>
          <a:rect l="0" t="0" r="0" b="0"/>
          <a:pathLst>
            <a:path>
              <a:moveTo>
                <a:pt x="2293884" y="0"/>
              </a:moveTo>
              <a:lnTo>
                <a:pt x="2293884" y="241280"/>
              </a:lnTo>
              <a:lnTo>
                <a:pt x="0" y="241280"/>
              </a:lnTo>
              <a:lnTo>
                <a:pt x="0" y="356396"/>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25A576B-77B0-BA40-862C-FCEFCD46B3B2}">
      <dsp:nvSpPr>
        <dsp:cNvPr id="0" name=""/>
        <dsp:cNvSpPr/>
      </dsp:nvSpPr>
      <dsp:spPr>
        <a:xfrm>
          <a:off x="7311160" y="1688722"/>
          <a:ext cx="660074" cy="335288"/>
        </a:xfrm>
        <a:custGeom>
          <a:avLst/>
          <a:gdLst/>
          <a:ahLst/>
          <a:cxnLst/>
          <a:rect l="0" t="0" r="0" b="0"/>
          <a:pathLst>
            <a:path>
              <a:moveTo>
                <a:pt x="660074" y="0"/>
              </a:moveTo>
              <a:lnTo>
                <a:pt x="660074" y="220172"/>
              </a:lnTo>
              <a:lnTo>
                <a:pt x="0" y="220172"/>
              </a:lnTo>
              <a:lnTo>
                <a:pt x="0" y="335288"/>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8C03DF-FA26-B948-A3E4-3083992C6949}">
      <dsp:nvSpPr>
        <dsp:cNvPr id="0" name=""/>
        <dsp:cNvSpPr/>
      </dsp:nvSpPr>
      <dsp:spPr>
        <a:xfrm>
          <a:off x="5251151" y="644703"/>
          <a:ext cx="2720083" cy="377521"/>
        </a:xfrm>
        <a:custGeom>
          <a:avLst/>
          <a:gdLst/>
          <a:ahLst/>
          <a:cxnLst/>
          <a:rect l="0" t="0" r="0" b="0"/>
          <a:pathLst>
            <a:path>
              <a:moveTo>
                <a:pt x="0" y="0"/>
              </a:moveTo>
              <a:lnTo>
                <a:pt x="0" y="262404"/>
              </a:lnTo>
              <a:lnTo>
                <a:pt x="2720083" y="262404"/>
              </a:lnTo>
              <a:lnTo>
                <a:pt x="2720083" y="377521"/>
              </a:lnTo>
            </a:path>
          </a:pathLst>
        </a:custGeom>
        <a:noFill/>
        <a:ln w="12700" cap="rnd"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CE1BB3F-06BB-794F-8EE4-E376FFD37B16}">
      <dsp:nvSpPr>
        <dsp:cNvPr id="0" name=""/>
        <dsp:cNvSpPr/>
      </dsp:nvSpPr>
      <dsp:spPr>
        <a:xfrm>
          <a:off x="1567718" y="3884165"/>
          <a:ext cx="803714" cy="668294"/>
        </a:xfrm>
        <a:custGeom>
          <a:avLst/>
          <a:gdLst/>
          <a:ahLst/>
          <a:cxnLst/>
          <a:rect l="0" t="0" r="0" b="0"/>
          <a:pathLst>
            <a:path>
              <a:moveTo>
                <a:pt x="803714" y="0"/>
              </a:moveTo>
              <a:lnTo>
                <a:pt x="803714" y="553178"/>
              </a:lnTo>
              <a:lnTo>
                <a:pt x="0" y="553178"/>
              </a:lnTo>
              <a:lnTo>
                <a:pt x="0" y="668294"/>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DAB4359-EDEC-CC4E-9427-B7DDC3973D68}">
      <dsp:nvSpPr>
        <dsp:cNvPr id="0" name=""/>
        <dsp:cNvSpPr/>
      </dsp:nvSpPr>
      <dsp:spPr>
        <a:xfrm>
          <a:off x="2371433" y="3884165"/>
          <a:ext cx="1160822" cy="876686"/>
        </a:xfrm>
        <a:custGeom>
          <a:avLst/>
          <a:gdLst/>
          <a:ahLst/>
          <a:cxnLst/>
          <a:rect l="0" t="0" r="0" b="0"/>
          <a:pathLst>
            <a:path>
              <a:moveTo>
                <a:pt x="0" y="0"/>
              </a:moveTo>
              <a:lnTo>
                <a:pt x="0" y="761570"/>
              </a:lnTo>
              <a:lnTo>
                <a:pt x="1160822" y="761570"/>
              </a:lnTo>
              <a:lnTo>
                <a:pt x="1160822" y="876686"/>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5ADB908-F59B-1E47-8F66-811DAF34F388}">
      <dsp:nvSpPr>
        <dsp:cNvPr id="0" name=""/>
        <dsp:cNvSpPr/>
      </dsp:nvSpPr>
      <dsp:spPr>
        <a:xfrm>
          <a:off x="2325713" y="2678072"/>
          <a:ext cx="91440" cy="427657"/>
        </a:xfrm>
        <a:custGeom>
          <a:avLst/>
          <a:gdLst/>
          <a:ahLst/>
          <a:cxnLst/>
          <a:rect l="0" t="0" r="0" b="0"/>
          <a:pathLst>
            <a:path>
              <a:moveTo>
                <a:pt x="45757" y="0"/>
              </a:moveTo>
              <a:lnTo>
                <a:pt x="45757" y="312541"/>
              </a:lnTo>
              <a:lnTo>
                <a:pt x="45720" y="312541"/>
              </a:lnTo>
              <a:lnTo>
                <a:pt x="45720" y="427657"/>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350FBF7-99A2-164C-A30A-6BA099B1D615}">
      <dsp:nvSpPr>
        <dsp:cNvPr id="0" name=""/>
        <dsp:cNvSpPr/>
      </dsp:nvSpPr>
      <dsp:spPr>
        <a:xfrm>
          <a:off x="2307110" y="1693961"/>
          <a:ext cx="91440" cy="296205"/>
        </a:xfrm>
        <a:custGeom>
          <a:avLst/>
          <a:gdLst/>
          <a:ahLst/>
          <a:cxnLst/>
          <a:rect l="0" t="0" r="0" b="0"/>
          <a:pathLst>
            <a:path>
              <a:moveTo>
                <a:pt x="45720" y="0"/>
              </a:moveTo>
              <a:lnTo>
                <a:pt x="45720" y="181089"/>
              </a:lnTo>
              <a:lnTo>
                <a:pt x="64359" y="181089"/>
              </a:lnTo>
              <a:lnTo>
                <a:pt x="64359" y="296205"/>
              </a:lnTo>
            </a:path>
          </a:pathLst>
        </a:custGeom>
        <a:noFill/>
        <a:ln w="12700" cap="rnd" cmpd="sng" algn="ctr">
          <a:solidFill>
            <a:schemeClr val="accent1">
              <a:shade val="8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1BDCF00-8CCC-5943-87E7-E04394989727}">
      <dsp:nvSpPr>
        <dsp:cNvPr id="0" name=""/>
        <dsp:cNvSpPr/>
      </dsp:nvSpPr>
      <dsp:spPr>
        <a:xfrm>
          <a:off x="2352830" y="644703"/>
          <a:ext cx="2898320" cy="382437"/>
        </a:xfrm>
        <a:custGeom>
          <a:avLst/>
          <a:gdLst/>
          <a:ahLst/>
          <a:cxnLst/>
          <a:rect l="0" t="0" r="0" b="0"/>
          <a:pathLst>
            <a:path>
              <a:moveTo>
                <a:pt x="2898320" y="0"/>
              </a:moveTo>
              <a:lnTo>
                <a:pt x="2898320" y="267320"/>
              </a:lnTo>
              <a:lnTo>
                <a:pt x="0" y="267320"/>
              </a:lnTo>
              <a:lnTo>
                <a:pt x="0" y="382437"/>
              </a:lnTo>
            </a:path>
          </a:pathLst>
        </a:custGeom>
        <a:noFill/>
        <a:ln w="12700" cap="rnd"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82DBAA2-4DA1-3246-93CF-6722CFDEDF1F}">
      <dsp:nvSpPr>
        <dsp:cNvPr id="0" name=""/>
        <dsp:cNvSpPr/>
      </dsp:nvSpPr>
      <dsp:spPr>
        <a:xfrm>
          <a:off x="3605799" y="-131166"/>
          <a:ext cx="3290702" cy="775870"/>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18E9A0E-3691-6A47-B838-D9D6EBD59AB1}">
      <dsp:nvSpPr>
        <dsp:cNvPr id="0" name=""/>
        <dsp:cNvSpPr/>
      </dsp:nvSpPr>
      <dsp:spPr>
        <a:xfrm>
          <a:off x="3743870" y="0"/>
          <a:ext cx="3290702" cy="775870"/>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Rise awareness on current barriers that UA refugees are facing during the Sponsorship scheme application and within UK integration experience.</a:t>
          </a:r>
        </a:p>
      </dsp:txBody>
      <dsp:txXfrm>
        <a:off x="3766594" y="22724"/>
        <a:ext cx="3245254" cy="730422"/>
      </dsp:txXfrm>
    </dsp:sp>
    <dsp:sp modelId="{E0BA184A-B274-9C43-8043-BE06BC16E08B}">
      <dsp:nvSpPr>
        <dsp:cNvPr id="0" name=""/>
        <dsp:cNvSpPr/>
      </dsp:nvSpPr>
      <dsp:spPr>
        <a:xfrm>
          <a:off x="1427218" y="1027140"/>
          <a:ext cx="1851224" cy="666820"/>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879AA44-5C52-5B4D-99DF-01827D1FE512}">
      <dsp:nvSpPr>
        <dsp:cNvPr id="0" name=""/>
        <dsp:cNvSpPr/>
      </dsp:nvSpPr>
      <dsp:spPr>
        <a:xfrm>
          <a:off x="1565288" y="1158307"/>
          <a:ext cx="1851224" cy="666820"/>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Identify existing problems and
barriers</a:t>
          </a:r>
        </a:p>
      </dsp:txBody>
      <dsp:txXfrm>
        <a:off x="1584818" y="1177837"/>
        <a:ext cx="1812164" cy="627760"/>
      </dsp:txXfrm>
    </dsp:sp>
    <dsp:sp modelId="{5B671603-4F40-7446-ACCE-2CAF2264701C}">
      <dsp:nvSpPr>
        <dsp:cNvPr id="0" name=""/>
        <dsp:cNvSpPr/>
      </dsp:nvSpPr>
      <dsp:spPr>
        <a:xfrm>
          <a:off x="1556377" y="1990167"/>
          <a:ext cx="1630185" cy="687904"/>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D109B68-7643-4341-9263-8A72724A94D1}">
      <dsp:nvSpPr>
        <dsp:cNvPr id="0" name=""/>
        <dsp:cNvSpPr/>
      </dsp:nvSpPr>
      <dsp:spPr>
        <a:xfrm>
          <a:off x="1694448" y="2121334"/>
          <a:ext cx="1630185" cy="68790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Conduct primary research:</a:t>
          </a:r>
        </a:p>
      </dsp:txBody>
      <dsp:txXfrm>
        <a:off x="1714596" y="2141482"/>
        <a:ext cx="1589889" cy="647608"/>
      </dsp:txXfrm>
    </dsp:sp>
    <dsp:sp modelId="{D0687E52-EDAB-0A4E-98A2-98B821FAC834}">
      <dsp:nvSpPr>
        <dsp:cNvPr id="0" name=""/>
        <dsp:cNvSpPr/>
      </dsp:nvSpPr>
      <dsp:spPr>
        <a:xfrm>
          <a:off x="1453139" y="3105730"/>
          <a:ext cx="1836586" cy="778435"/>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2B715E9-DB67-DB47-9C06-69A8C9A564B6}">
      <dsp:nvSpPr>
        <dsp:cNvPr id="0" name=""/>
        <dsp:cNvSpPr/>
      </dsp:nvSpPr>
      <dsp:spPr>
        <a:xfrm>
          <a:off x="1591210" y="3236896"/>
          <a:ext cx="1836586" cy="778435"/>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In-person Interviews about the
Sponsorship scheme application</a:t>
          </a:r>
        </a:p>
      </dsp:txBody>
      <dsp:txXfrm>
        <a:off x="1614010" y="3259696"/>
        <a:ext cx="1790986" cy="732835"/>
      </dsp:txXfrm>
    </dsp:sp>
    <dsp:sp modelId="{A1F34820-FC11-4D4F-BDD2-F917EED47DCB}">
      <dsp:nvSpPr>
        <dsp:cNvPr id="0" name=""/>
        <dsp:cNvSpPr/>
      </dsp:nvSpPr>
      <dsp:spPr>
        <a:xfrm>
          <a:off x="2758822" y="4760851"/>
          <a:ext cx="1546866" cy="750375"/>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8236617-8114-F745-8214-F9FC477BCCFB}">
      <dsp:nvSpPr>
        <dsp:cNvPr id="0" name=""/>
        <dsp:cNvSpPr/>
      </dsp:nvSpPr>
      <dsp:spPr>
        <a:xfrm>
          <a:off x="2896892" y="4892018"/>
          <a:ext cx="1546866" cy="750375"/>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1" kern="1200" dirty="0"/>
            <a:t>1. Speak with as many as possible UK based
sponsors.</a:t>
          </a:r>
        </a:p>
      </dsp:txBody>
      <dsp:txXfrm>
        <a:off x="2918870" y="4913996"/>
        <a:ext cx="1502910" cy="706419"/>
      </dsp:txXfrm>
    </dsp:sp>
    <dsp:sp modelId="{4AA8A1C9-77F4-1343-BACD-3E683EAF2D5F}">
      <dsp:nvSpPr>
        <dsp:cNvPr id="0" name=""/>
        <dsp:cNvSpPr/>
      </dsp:nvSpPr>
      <dsp:spPr>
        <a:xfrm>
          <a:off x="473362" y="4552460"/>
          <a:ext cx="2188711" cy="1131300"/>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D49B60C-3C2F-844B-B57F-EC9637AEA003}">
      <dsp:nvSpPr>
        <dsp:cNvPr id="0" name=""/>
        <dsp:cNvSpPr/>
      </dsp:nvSpPr>
      <dsp:spPr>
        <a:xfrm>
          <a:off x="611432" y="4683626"/>
          <a:ext cx="2188711" cy="1131300"/>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i="1" kern="1200" dirty="0"/>
            <a:t>1. Speak with as many UA refugees as
possible that are already in the UK.
2. Speak with as many as possible UA asylum.
seekers that still in Ukraine.</a:t>
          </a:r>
        </a:p>
      </dsp:txBody>
      <dsp:txXfrm>
        <a:off x="644567" y="4716761"/>
        <a:ext cx="2122441" cy="1065030"/>
      </dsp:txXfrm>
    </dsp:sp>
    <dsp:sp modelId="{32837BA8-733A-F441-9E6E-CC5D79E275C2}">
      <dsp:nvSpPr>
        <dsp:cNvPr id="0" name=""/>
        <dsp:cNvSpPr/>
      </dsp:nvSpPr>
      <dsp:spPr>
        <a:xfrm>
          <a:off x="7110195" y="1022224"/>
          <a:ext cx="1722077" cy="666497"/>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7C01F2A-FB39-4542-9FC1-30CD30F2BA26}">
      <dsp:nvSpPr>
        <dsp:cNvPr id="0" name=""/>
        <dsp:cNvSpPr/>
      </dsp:nvSpPr>
      <dsp:spPr>
        <a:xfrm>
          <a:off x="7248265" y="1153391"/>
          <a:ext cx="1722077" cy="666497"/>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Identify existing help in Wales</a:t>
          </a:r>
        </a:p>
      </dsp:txBody>
      <dsp:txXfrm>
        <a:off x="7267786" y="1172912"/>
        <a:ext cx="1683035" cy="627455"/>
      </dsp:txXfrm>
    </dsp:sp>
    <dsp:sp modelId="{31DE3A69-BBAB-A043-8654-0DD9863FAF69}">
      <dsp:nvSpPr>
        <dsp:cNvPr id="0" name=""/>
        <dsp:cNvSpPr/>
      </dsp:nvSpPr>
      <dsp:spPr>
        <a:xfrm>
          <a:off x="6443106" y="2024011"/>
          <a:ext cx="1736107" cy="717124"/>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5794DC0-7340-614B-A37B-C9F8759D35EE}">
      <dsp:nvSpPr>
        <dsp:cNvPr id="0" name=""/>
        <dsp:cNvSpPr/>
      </dsp:nvSpPr>
      <dsp:spPr>
        <a:xfrm>
          <a:off x="6581177" y="2155177"/>
          <a:ext cx="1736107" cy="717124"/>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Conduct secondary research:</a:t>
          </a:r>
        </a:p>
      </dsp:txBody>
      <dsp:txXfrm>
        <a:off x="6602181" y="2176181"/>
        <a:ext cx="1694099" cy="675116"/>
      </dsp:txXfrm>
    </dsp:sp>
    <dsp:sp modelId="{B2257352-C407-5746-BC41-B72B497CC77B}">
      <dsp:nvSpPr>
        <dsp:cNvPr id="0" name=""/>
        <dsp:cNvSpPr/>
      </dsp:nvSpPr>
      <dsp:spPr>
        <a:xfrm>
          <a:off x="4172465" y="3097531"/>
          <a:ext cx="1689620" cy="940881"/>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02FECC3-A690-4D45-A73A-394964BD79A6}">
      <dsp:nvSpPr>
        <dsp:cNvPr id="0" name=""/>
        <dsp:cNvSpPr/>
      </dsp:nvSpPr>
      <dsp:spPr>
        <a:xfrm>
          <a:off x="4310536" y="3228698"/>
          <a:ext cx="1689620" cy="940881"/>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1" u="sng" kern="1200" dirty="0"/>
            <a:t>Government web sites:</a:t>
          </a:r>
          <a:r>
            <a:rPr lang="en-US" sz="800" kern="1200" dirty="0"/>
            <a:t>
&gt; </a:t>
          </a:r>
          <a:r>
            <a:rPr lang="en-US" sz="800" kern="1200" dirty="0" err="1"/>
            <a:t>httos</a:t>
          </a:r>
          <a:r>
            <a:rPr lang="en-US" sz="800" kern="1200" dirty="0"/>
            <a:t>://</a:t>
          </a:r>
          <a:r>
            <a:rPr lang="en-US" sz="800" kern="1200" dirty="0" err="1"/>
            <a:t>www.gov.uk</a:t>
          </a:r>
          <a:r>
            <a:rPr lang="en-US" sz="800" kern="1200" dirty="0"/>
            <a:t>/guidance
homes-for-</a:t>
          </a:r>
          <a:r>
            <a:rPr lang="en-US" sz="800" kern="1200" dirty="0" err="1"/>
            <a:t>ukraine</a:t>
          </a:r>
          <a:r>
            <a:rPr lang="en-US" sz="800" kern="1200" dirty="0"/>
            <a:t>-scheme
&gt; https://</a:t>
          </a:r>
          <a:r>
            <a:rPr lang="en-US" sz="800" kern="1200" dirty="0" err="1"/>
            <a:t>gov.wales</a:t>
          </a:r>
          <a:r>
            <a:rPr lang="en-US" sz="800" kern="1200" dirty="0"/>
            <a:t>/
&gt; https://</a:t>
          </a:r>
          <a:r>
            <a:rPr lang="en-US" sz="800" kern="1200" dirty="0" err="1"/>
            <a:t>research.senedd.wales</a:t>
          </a:r>
          <a:r>
            <a:rPr lang="en-US" sz="700" kern="1200" dirty="0"/>
            <a:t>/</a:t>
          </a:r>
        </a:p>
      </dsp:txBody>
      <dsp:txXfrm>
        <a:off x="4338093" y="3256255"/>
        <a:ext cx="1634506" cy="885767"/>
      </dsp:txXfrm>
    </dsp:sp>
    <dsp:sp modelId="{B60D1667-60A0-AD49-83A9-5E26F0758392}">
      <dsp:nvSpPr>
        <dsp:cNvPr id="0" name=""/>
        <dsp:cNvSpPr/>
      </dsp:nvSpPr>
      <dsp:spPr>
        <a:xfrm>
          <a:off x="6324674" y="4819282"/>
          <a:ext cx="1242632" cy="741893"/>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8BFD700-1F58-4545-91A5-56A6C2E614A6}">
      <dsp:nvSpPr>
        <dsp:cNvPr id="0" name=""/>
        <dsp:cNvSpPr/>
      </dsp:nvSpPr>
      <dsp:spPr>
        <a:xfrm>
          <a:off x="6462745" y="4950449"/>
          <a:ext cx="1242632" cy="741893"/>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6484474" y="4972178"/>
        <a:ext cx="1199174" cy="698435"/>
      </dsp:txXfrm>
    </dsp:sp>
    <dsp:sp modelId="{B11F381E-F6BD-7448-A7E1-031E4964E4F4}">
      <dsp:nvSpPr>
        <dsp:cNvPr id="0" name=""/>
        <dsp:cNvSpPr/>
      </dsp:nvSpPr>
      <dsp:spPr>
        <a:xfrm>
          <a:off x="6159873" y="3116232"/>
          <a:ext cx="1595900" cy="986142"/>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CBDA97E-083E-5741-BFE0-6D7960D2096E}">
      <dsp:nvSpPr>
        <dsp:cNvPr id="0" name=""/>
        <dsp:cNvSpPr/>
      </dsp:nvSpPr>
      <dsp:spPr>
        <a:xfrm>
          <a:off x="6297943" y="3247399"/>
          <a:ext cx="1595900" cy="986142"/>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1" u="sng" kern="1200" dirty="0"/>
            <a:t>NGO's web sites:</a:t>
          </a:r>
          <a:r>
            <a:rPr lang="en-US" sz="800" kern="1200" dirty="0"/>
            <a:t>
https://</a:t>
          </a:r>
          <a:r>
            <a:rPr lang="en-US" sz="800" kern="1200" dirty="0" err="1"/>
            <a:t>www.redcross.org.uk</a:t>
          </a:r>
          <a:r>
            <a:rPr lang="en-US" sz="800" kern="1200" dirty="0"/>
            <a:t>/
&gt; https://</a:t>
          </a:r>
          <a:r>
            <a:rPr lang="en-US" sz="800" kern="1200" dirty="0" err="1"/>
            <a:t>homesforukraine.org.uk</a:t>
          </a:r>
          <a:r>
            <a:rPr lang="en-US" sz="800" kern="1200" dirty="0"/>
            <a:t>
&gt; https://</a:t>
          </a:r>
          <a:r>
            <a:rPr lang="en-US" sz="800" kern="1200" dirty="0" err="1"/>
            <a:t>www.refugeecouncil</a:t>
          </a:r>
          <a:r>
            <a:rPr lang="en-US" sz="800" kern="1200" dirty="0"/>
            <a:t>.
</a:t>
          </a:r>
          <a:r>
            <a:rPr lang="en-US" sz="800" kern="1200" dirty="0" err="1"/>
            <a:t>org.uk</a:t>
          </a:r>
          <a:r>
            <a:rPr lang="en-US" sz="800" kern="1200" dirty="0"/>
            <a:t>/</a:t>
          </a:r>
        </a:p>
      </dsp:txBody>
      <dsp:txXfrm>
        <a:off x="6326826" y="3276282"/>
        <a:ext cx="1538134" cy="928376"/>
      </dsp:txXfrm>
    </dsp:sp>
    <dsp:sp modelId="{2E7C4C57-BF5A-514A-9207-D08C6F990EE4}">
      <dsp:nvSpPr>
        <dsp:cNvPr id="0" name=""/>
        <dsp:cNvSpPr/>
      </dsp:nvSpPr>
      <dsp:spPr>
        <a:xfrm>
          <a:off x="6288206" y="4839356"/>
          <a:ext cx="1242632" cy="789071"/>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C444DB0-B361-324E-AA12-7D724E415B8E}">
      <dsp:nvSpPr>
        <dsp:cNvPr id="0" name=""/>
        <dsp:cNvSpPr/>
      </dsp:nvSpPr>
      <dsp:spPr>
        <a:xfrm>
          <a:off x="6426276" y="4970523"/>
          <a:ext cx="1242632" cy="789071"/>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endParaRPr lang="en-US" sz="3500" kern="1200" dirty="0"/>
        </a:p>
      </dsp:txBody>
      <dsp:txXfrm>
        <a:off x="6449387" y="4993634"/>
        <a:ext cx="1196410" cy="742849"/>
      </dsp:txXfrm>
    </dsp:sp>
    <dsp:sp modelId="{CAF425CE-3F2C-0C4B-A1F6-2B377947B072}">
      <dsp:nvSpPr>
        <dsp:cNvPr id="0" name=""/>
        <dsp:cNvSpPr/>
      </dsp:nvSpPr>
      <dsp:spPr>
        <a:xfrm>
          <a:off x="8032337" y="3132550"/>
          <a:ext cx="1673876" cy="1144351"/>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C737B36-109D-5545-9B46-F6A2780AAB5F}">
      <dsp:nvSpPr>
        <dsp:cNvPr id="0" name=""/>
        <dsp:cNvSpPr/>
      </dsp:nvSpPr>
      <dsp:spPr>
        <a:xfrm>
          <a:off x="8170407" y="3263717"/>
          <a:ext cx="1673876" cy="1144351"/>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i="1" u="sng" kern="1200" dirty="0"/>
            <a:t>Facebook Groups:</a:t>
          </a:r>
          <a:r>
            <a:rPr lang="en-US" sz="800" kern="1200" dirty="0"/>
            <a:t>
&gt; </a:t>
          </a:r>
          <a:r>
            <a:rPr lang="en-US" sz="800" kern="1200" dirty="0" err="1"/>
            <a:t>Pontardawe</a:t>
          </a:r>
          <a:r>
            <a:rPr lang="en-US" sz="800" kern="1200" dirty="0"/>
            <a:t> Area Support for
Ukrainian Refugees and Host
Families.
&gt; Ukrainians in UK.
&gt; Shelter for UA
&gt; Ukrainians in Wales.</a:t>
          </a:r>
        </a:p>
      </dsp:txBody>
      <dsp:txXfrm>
        <a:off x="8203924" y="3297234"/>
        <a:ext cx="1606842" cy="1077317"/>
      </dsp:txXfrm>
    </dsp:sp>
    <dsp:sp modelId="{1703ABB0-F5B5-8741-9F30-9AE0D4B04AA5}">
      <dsp:nvSpPr>
        <dsp:cNvPr id="0" name=""/>
        <dsp:cNvSpPr/>
      </dsp:nvSpPr>
      <dsp:spPr>
        <a:xfrm>
          <a:off x="6209966" y="4753152"/>
          <a:ext cx="1626854" cy="930607"/>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C7C306A-A274-5D4C-A75E-0454E94B73AF}">
      <dsp:nvSpPr>
        <dsp:cNvPr id="0" name=""/>
        <dsp:cNvSpPr/>
      </dsp:nvSpPr>
      <dsp:spPr>
        <a:xfrm>
          <a:off x="6348037" y="4884319"/>
          <a:ext cx="1626854" cy="930607"/>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i="1" kern="1200" dirty="0"/>
            <a:t>Deliver our findings to
sponsors and refugees</a:t>
          </a:r>
        </a:p>
      </dsp:txBody>
      <dsp:txXfrm>
        <a:off x="6375294" y="4911576"/>
        <a:ext cx="1572340" cy="8760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1C658-8B9E-B642-B952-27A652D7FB5E}">
      <dsp:nvSpPr>
        <dsp:cNvPr id="0" name=""/>
        <dsp:cNvSpPr/>
      </dsp:nvSpPr>
      <dsp:spPr>
        <a:xfrm rot="5400000">
          <a:off x="5639973" y="-2368212"/>
          <a:ext cx="1085280" cy="5825160"/>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b="1" i="1" kern="1200" dirty="0"/>
            <a:t>The project was delivered within the deliberated time and presented to 1 lecturer and 3 team members. </a:t>
          </a:r>
        </a:p>
        <a:p>
          <a:pPr marL="57150" lvl="1" indent="-57150" algn="l" defTabSz="488950">
            <a:lnSpc>
              <a:spcPct val="90000"/>
            </a:lnSpc>
            <a:spcBef>
              <a:spcPct val="0"/>
            </a:spcBef>
            <a:spcAft>
              <a:spcPct val="15000"/>
            </a:spcAft>
            <a:buChar char="•"/>
          </a:pPr>
          <a:r>
            <a:rPr lang="en-US" sz="1100" b="1" i="1" kern="1200" dirty="0"/>
            <a:t>Participation of 14 displaced Ukrainians and 6 UK-based sponsors in in-person interviews. </a:t>
          </a:r>
        </a:p>
        <a:p>
          <a:pPr marL="57150" lvl="1" indent="-57150" algn="l" defTabSz="488950">
            <a:lnSpc>
              <a:spcPct val="90000"/>
            </a:lnSpc>
            <a:spcBef>
              <a:spcPct val="0"/>
            </a:spcBef>
            <a:spcAft>
              <a:spcPct val="15000"/>
            </a:spcAft>
            <a:buChar char="•"/>
          </a:pPr>
          <a:r>
            <a:rPr lang="en-US" sz="1100" b="1" i="1" kern="1200" dirty="0"/>
            <a:t>Thirty-three questions from the compiled questionnaires provided robust and quantifiable evidence and revealed further fields for improvement.</a:t>
          </a:r>
        </a:p>
      </dsp:txBody>
      <dsp:txXfrm rot="-5400000">
        <a:off x="3270034" y="54706"/>
        <a:ext cx="5772181" cy="979322"/>
      </dsp:txXfrm>
    </dsp:sp>
    <dsp:sp modelId="{9FAB9075-79E9-DA48-9257-F3A8706DE130}">
      <dsp:nvSpPr>
        <dsp:cNvPr id="0" name=""/>
        <dsp:cNvSpPr/>
      </dsp:nvSpPr>
      <dsp:spPr>
        <a:xfrm>
          <a:off x="0" y="4521"/>
          <a:ext cx="3276652" cy="10796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i="1" kern="1200" dirty="0"/>
            <a:t>Hard (Summative – Questionnaire, QUAD Chart)</a:t>
          </a:r>
        </a:p>
      </dsp:txBody>
      <dsp:txXfrm>
        <a:off x="52706" y="57227"/>
        <a:ext cx="3171240" cy="974280"/>
      </dsp:txXfrm>
    </dsp:sp>
    <dsp:sp modelId="{9811D3F7-5E91-4B41-8CAF-B236C85EC38C}">
      <dsp:nvSpPr>
        <dsp:cNvPr id="0" name=""/>
        <dsp:cNvSpPr/>
      </dsp:nvSpPr>
      <dsp:spPr>
        <a:xfrm rot="5400000">
          <a:off x="5668230" y="-1237438"/>
          <a:ext cx="1066217" cy="583655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b="1" i="1" kern="1200" dirty="0"/>
            <a:t>Positive verbal feedback was received from the interviewed people. </a:t>
          </a:r>
        </a:p>
        <a:p>
          <a:pPr marL="57150" lvl="1" indent="-57150" algn="l" defTabSz="488950">
            <a:lnSpc>
              <a:spcPct val="90000"/>
            </a:lnSpc>
            <a:spcBef>
              <a:spcPct val="0"/>
            </a:spcBef>
            <a:spcAft>
              <a:spcPct val="15000"/>
            </a:spcAft>
            <a:buChar char="•"/>
          </a:pPr>
          <a:r>
            <a:rPr lang="en-US" sz="1100" b="1" i="1" kern="1200" dirty="0"/>
            <a:t>The project team helped local authorities and refugees associated social networking to share important information related to the available in Wales help and raise awareness of the current refugees' needs regarding their integration and assimilation. </a:t>
          </a:r>
        </a:p>
        <a:p>
          <a:pPr marL="57150" lvl="1" indent="-57150" algn="l" defTabSz="488950">
            <a:lnSpc>
              <a:spcPct val="90000"/>
            </a:lnSpc>
            <a:spcBef>
              <a:spcPct val="0"/>
            </a:spcBef>
            <a:spcAft>
              <a:spcPct val="15000"/>
            </a:spcAft>
            <a:buChar char="•"/>
          </a:pPr>
          <a:r>
            <a:rPr lang="en-US" sz="1100" b="1" i="1" kern="1200" dirty="0"/>
            <a:t>As a result, the refugees felt more supported. </a:t>
          </a:r>
        </a:p>
      </dsp:txBody>
      <dsp:txXfrm rot="-5400000">
        <a:off x="3283062" y="1199778"/>
        <a:ext cx="5784506" cy="962121"/>
      </dsp:txXfrm>
    </dsp:sp>
    <dsp:sp modelId="{478695FA-189D-2E4C-BEB7-2B935BBB981A}">
      <dsp:nvSpPr>
        <dsp:cNvPr id="0" name=""/>
        <dsp:cNvSpPr/>
      </dsp:nvSpPr>
      <dsp:spPr>
        <a:xfrm>
          <a:off x="0" y="1140992"/>
          <a:ext cx="3283061" cy="10796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i="1" kern="1200" dirty="0"/>
            <a:t>Soft (Reaction – refugees' experience amelioration)  </a:t>
          </a:r>
        </a:p>
      </dsp:txBody>
      <dsp:txXfrm>
        <a:off x="52706" y="1193698"/>
        <a:ext cx="3177649" cy="974280"/>
      </dsp:txXfrm>
    </dsp:sp>
    <dsp:sp modelId="{BDD8E5DD-9821-E947-B9CE-3442AD2005AA}">
      <dsp:nvSpPr>
        <dsp:cNvPr id="0" name=""/>
        <dsp:cNvSpPr/>
      </dsp:nvSpPr>
      <dsp:spPr>
        <a:xfrm rot="5400000">
          <a:off x="5668445" y="-103761"/>
          <a:ext cx="1065785" cy="5836554"/>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Char char="•"/>
          </a:pPr>
          <a:r>
            <a:rPr lang="en-US" sz="1100" b="1" i="1" kern="1200" dirty="0"/>
            <a:t>Both parties in the Sponsor scheme have a language barrier. The majority lack digital skills to use available translating applications.</a:t>
          </a:r>
        </a:p>
      </dsp:txBody>
      <dsp:txXfrm rot="-5400000">
        <a:off x="3283061" y="2333650"/>
        <a:ext cx="5784527" cy="961731"/>
      </dsp:txXfrm>
    </dsp:sp>
    <dsp:sp modelId="{E572991A-65CB-A242-A0CA-47455F7D3FE9}">
      <dsp:nvSpPr>
        <dsp:cNvPr id="0" name=""/>
        <dsp:cNvSpPr/>
      </dsp:nvSpPr>
      <dsp:spPr>
        <a:xfrm>
          <a:off x="0" y="2274669"/>
          <a:ext cx="3283061" cy="10796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i="1" kern="1200" dirty="0"/>
            <a:t>Soft (Formative – Free language classes as additional support from local authorities) </a:t>
          </a:r>
        </a:p>
      </dsp:txBody>
      <dsp:txXfrm>
        <a:off x="52706" y="2327375"/>
        <a:ext cx="3177649" cy="974280"/>
      </dsp:txXfrm>
    </dsp:sp>
    <dsp:sp modelId="{7D12CDD0-B0FB-1248-8411-662F24982595}">
      <dsp:nvSpPr>
        <dsp:cNvPr id="0" name=""/>
        <dsp:cNvSpPr/>
      </dsp:nvSpPr>
      <dsp:spPr>
        <a:xfrm>
          <a:off x="0" y="3408346"/>
          <a:ext cx="3283061" cy="10796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i="1" kern="1200" dirty="0"/>
            <a:t>Soft (Formative – Miscellaneous NGO organizations and local initiatives were identified, and cooperation established) </a:t>
          </a:r>
        </a:p>
      </dsp:txBody>
      <dsp:txXfrm>
        <a:off x="52706" y="3461052"/>
        <a:ext cx="3177649" cy="97428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1B66A9-4D54-C24C-84B6-5A7028E29FE9}" type="datetimeFigureOut">
              <a:rPr lang="en-RO" smtClean="0"/>
              <a:t>13.06.2022</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C0B08F-88B2-1E48-91D3-308E6A391D9D}" type="slidenum">
              <a:rPr lang="en-RO" smtClean="0"/>
              <a:t>‹#›</a:t>
            </a:fld>
            <a:endParaRPr lang="en-RO"/>
          </a:p>
        </p:txBody>
      </p:sp>
    </p:spTree>
    <p:extLst>
      <p:ext uri="{BB962C8B-B14F-4D97-AF65-F5344CB8AC3E}">
        <p14:creationId xmlns:p14="http://schemas.microsoft.com/office/powerpoint/2010/main" val="363553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CEC0B08F-88B2-1E48-91D3-308E6A391D9D}" type="slidenum">
              <a:rPr lang="en-RO" smtClean="0"/>
              <a:t>4</a:t>
            </a:fld>
            <a:endParaRPr lang="en-RO"/>
          </a:p>
        </p:txBody>
      </p:sp>
    </p:spTree>
    <p:extLst>
      <p:ext uri="{BB962C8B-B14F-4D97-AF65-F5344CB8AC3E}">
        <p14:creationId xmlns:p14="http://schemas.microsoft.com/office/powerpoint/2010/main" val="4177437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4223672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1902534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480840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9A72B0-6E4E-6848-83CE-9C83100635AA}" type="datetimeFigureOut">
              <a:rPr lang="en-RO" smtClean="0"/>
              <a:t>13.06.2022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245528416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9A72B0-6E4E-6848-83CE-9C83100635AA}" type="datetimeFigureOut">
              <a:rPr lang="en-RO" smtClean="0"/>
              <a:t>13.06.2022</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159450849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9A72B0-6E4E-6848-83CE-9C83100635AA}" type="datetimeFigureOut">
              <a:rPr lang="en-RO" smtClean="0"/>
              <a:t>13.06.2022</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530326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9A72B0-6E4E-6848-83CE-9C83100635AA}" type="datetimeFigureOut">
              <a:rPr lang="en-RO" smtClean="0"/>
              <a:t>13.06.2022</a:t>
            </a:fld>
            <a:endParaRPr lang="en-RO"/>
          </a:p>
        </p:txBody>
      </p:sp>
      <p:sp>
        <p:nvSpPr>
          <p:cNvPr id="3" name="Footer Placeholder 2"/>
          <p:cNvSpPr>
            <a:spLocks noGrp="1"/>
          </p:cNvSpPr>
          <p:nvPr>
            <p:ph type="ftr" sz="quarter" idx="11"/>
          </p:nvPr>
        </p:nvSpPr>
        <p:spPr/>
        <p:txBody>
          <a:bodyPr/>
          <a:lstStyle/>
          <a:p>
            <a:endParaRPr lang="en-RO"/>
          </a:p>
        </p:txBody>
      </p:sp>
      <p:sp>
        <p:nvSpPr>
          <p:cNvPr id="4" name="Slide Number Placeholder 3"/>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845861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9A72B0-6E4E-6848-83CE-9C83100635AA}" type="datetimeFigureOut">
              <a:rPr lang="en-RO" smtClean="0"/>
              <a:t>13.06.2022</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14023746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9A72B0-6E4E-6848-83CE-9C83100635AA}" type="datetimeFigureOut">
              <a:rPr lang="en-RO" smtClean="0"/>
              <a:t>13.06.2022</a:t>
            </a:fld>
            <a:endParaRPr lang="en-RO"/>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680641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394306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975259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2129483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45062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2114805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2865100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325993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ACBAF-DF4E-22AF-E2B1-B05306692B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RO"/>
          </a:p>
        </p:txBody>
      </p:sp>
      <p:sp>
        <p:nvSpPr>
          <p:cNvPr id="3" name="Subtitle 2">
            <a:extLst>
              <a:ext uri="{FF2B5EF4-FFF2-40B4-BE49-F238E27FC236}">
                <a16:creationId xmlns:a16="http://schemas.microsoft.com/office/drawing/2014/main" id="{AE4C5902-10C6-8379-7849-105EDA19C9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RO"/>
          </a:p>
        </p:txBody>
      </p:sp>
      <p:sp>
        <p:nvSpPr>
          <p:cNvPr id="4" name="Date Placeholder 3">
            <a:extLst>
              <a:ext uri="{FF2B5EF4-FFF2-40B4-BE49-F238E27FC236}">
                <a16:creationId xmlns:a16="http://schemas.microsoft.com/office/drawing/2014/main" id="{8DA68852-5551-BB99-35A6-8D370B2F1BA0}"/>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a:extLst>
              <a:ext uri="{FF2B5EF4-FFF2-40B4-BE49-F238E27FC236}">
                <a16:creationId xmlns:a16="http://schemas.microsoft.com/office/drawing/2014/main" id="{897B688D-8543-552C-8109-34C123A16397}"/>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C3F4B6E3-C005-BBEB-288F-421852FECAF8}"/>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11068985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98502-533A-D952-D3F7-9A73F3BB1E9C}"/>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F97C7545-6899-00AD-940C-9DC339A632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B3041DCD-2A58-C92D-FEC5-E620F8326F03}"/>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a:extLst>
              <a:ext uri="{FF2B5EF4-FFF2-40B4-BE49-F238E27FC236}">
                <a16:creationId xmlns:a16="http://schemas.microsoft.com/office/drawing/2014/main" id="{7221C0CA-E734-07DA-3665-EADFC029FD5B}"/>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22BF4966-495C-8C38-9A00-8E1A4356F027}"/>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15773854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70D27-33F5-8A6F-F7EE-E67E23C8AB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RO"/>
          </a:p>
        </p:txBody>
      </p:sp>
      <p:sp>
        <p:nvSpPr>
          <p:cNvPr id="3" name="Text Placeholder 2">
            <a:extLst>
              <a:ext uri="{FF2B5EF4-FFF2-40B4-BE49-F238E27FC236}">
                <a16:creationId xmlns:a16="http://schemas.microsoft.com/office/drawing/2014/main" id="{EAA2AE82-02E9-0F5F-2F7F-0148E9B1BA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59C7BB-1F6C-03CB-30CF-3B403454F10E}"/>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a:extLst>
              <a:ext uri="{FF2B5EF4-FFF2-40B4-BE49-F238E27FC236}">
                <a16:creationId xmlns:a16="http://schemas.microsoft.com/office/drawing/2014/main" id="{D530F134-76E1-988B-A241-E8444830545C}"/>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F67B0FC1-7F9F-0876-E5AF-94AD0AA5ACFD}"/>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14133329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1CA3F-C0FC-07D0-1073-B15879412D2C}"/>
              </a:ext>
            </a:extLst>
          </p:cNvPr>
          <p:cNvSpPr>
            <a:spLocks noGrp="1"/>
          </p:cNvSpPr>
          <p:nvPr>
            <p:ph type="title"/>
          </p:nvPr>
        </p:nvSpPr>
        <p:spPr/>
        <p:txBody>
          <a:bodyPr/>
          <a:lstStyle/>
          <a:p>
            <a:r>
              <a:rPr lang="en-US"/>
              <a:t>Click to edit Master title style</a:t>
            </a:r>
            <a:endParaRPr lang="en-RO"/>
          </a:p>
        </p:txBody>
      </p:sp>
      <p:sp>
        <p:nvSpPr>
          <p:cNvPr id="3" name="Content Placeholder 2">
            <a:extLst>
              <a:ext uri="{FF2B5EF4-FFF2-40B4-BE49-F238E27FC236}">
                <a16:creationId xmlns:a16="http://schemas.microsoft.com/office/drawing/2014/main" id="{CDD686D3-F118-2DBF-C085-7B3D4E12A3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Content Placeholder 3">
            <a:extLst>
              <a:ext uri="{FF2B5EF4-FFF2-40B4-BE49-F238E27FC236}">
                <a16:creationId xmlns:a16="http://schemas.microsoft.com/office/drawing/2014/main" id="{591577C9-B241-2C42-2E47-3856231278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Date Placeholder 4">
            <a:extLst>
              <a:ext uri="{FF2B5EF4-FFF2-40B4-BE49-F238E27FC236}">
                <a16:creationId xmlns:a16="http://schemas.microsoft.com/office/drawing/2014/main" id="{4BA95E11-B781-1165-106C-112EF27B9A59}"/>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6" name="Footer Placeholder 5">
            <a:extLst>
              <a:ext uri="{FF2B5EF4-FFF2-40B4-BE49-F238E27FC236}">
                <a16:creationId xmlns:a16="http://schemas.microsoft.com/office/drawing/2014/main" id="{B353F8FD-C823-59AB-02CD-E5CD65742176}"/>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D780D931-FEE1-255D-2086-8AD85D0D0A8D}"/>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89362381"/>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C177E-E475-C457-74C4-44E225CB88A4}"/>
              </a:ext>
            </a:extLst>
          </p:cNvPr>
          <p:cNvSpPr>
            <a:spLocks noGrp="1"/>
          </p:cNvSpPr>
          <p:nvPr>
            <p:ph type="title"/>
          </p:nvPr>
        </p:nvSpPr>
        <p:spPr>
          <a:xfrm>
            <a:off x="839788" y="365125"/>
            <a:ext cx="10515600" cy="1325563"/>
          </a:xfrm>
        </p:spPr>
        <p:txBody>
          <a:bodyPr/>
          <a:lstStyle/>
          <a:p>
            <a:r>
              <a:rPr lang="en-US"/>
              <a:t>Click to edit Master title style</a:t>
            </a:r>
            <a:endParaRPr lang="en-RO"/>
          </a:p>
        </p:txBody>
      </p:sp>
      <p:sp>
        <p:nvSpPr>
          <p:cNvPr id="3" name="Text Placeholder 2">
            <a:extLst>
              <a:ext uri="{FF2B5EF4-FFF2-40B4-BE49-F238E27FC236}">
                <a16:creationId xmlns:a16="http://schemas.microsoft.com/office/drawing/2014/main" id="{C6F4B39A-BD5B-5A34-90D4-FE394B34DB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2699BB-F427-200D-EB61-1BEB76476A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5" name="Text Placeholder 4">
            <a:extLst>
              <a:ext uri="{FF2B5EF4-FFF2-40B4-BE49-F238E27FC236}">
                <a16:creationId xmlns:a16="http://schemas.microsoft.com/office/drawing/2014/main" id="{39A26302-6B71-5E92-80A3-FEC1DDFAAA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53E294-01A3-1A2E-90B2-A6D7AA0011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7" name="Date Placeholder 6">
            <a:extLst>
              <a:ext uri="{FF2B5EF4-FFF2-40B4-BE49-F238E27FC236}">
                <a16:creationId xmlns:a16="http://schemas.microsoft.com/office/drawing/2014/main" id="{EE2723A3-ACBC-6CEA-60DD-E26C6DD3D165}"/>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8" name="Footer Placeholder 7">
            <a:extLst>
              <a:ext uri="{FF2B5EF4-FFF2-40B4-BE49-F238E27FC236}">
                <a16:creationId xmlns:a16="http://schemas.microsoft.com/office/drawing/2014/main" id="{060ED645-D43F-3A35-87F7-3B6993FD41D6}"/>
              </a:ext>
            </a:extLst>
          </p:cNvPr>
          <p:cNvSpPr>
            <a:spLocks noGrp="1"/>
          </p:cNvSpPr>
          <p:nvPr>
            <p:ph type="ftr" sz="quarter" idx="11"/>
          </p:nvPr>
        </p:nvSpPr>
        <p:spPr/>
        <p:txBody>
          <a:bodyPr/>
          <a:lstStyle/>
          <a:p>
            <a:endParaRPr lang="en-RO"/>
          </a:p>
        </p:txBody>
      </p:sp>
      <p:sp>
        <p:nvSpPr>
          <p:cNvPr id="9" name="Slide Number Placeholder 8">
            <a:extLst>
              <a:ext uri="{FF2B5EF4-FFF2-40B4-BE49-F238E27FC236}">
                <a16:creationId xmlns:a16="http://schemas.microsoft.com/office/drawing/2014/main" id="{9E338088-34A9-CB5A-D16E-B1FDD0117D22}"/>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9367030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ADBC1-9577-7A1D-70D4-4F0758776E35}"/>
              </a:ext>
            </a:extLst>
          </p:cNvPr>
          <p:cNvSpPr>
            <a:spLocks noGrp="1"/>
          </p:cNvSpPr>
          <p:nvPr>
            <p:ph type="title"/>
          </p:nvPr>
        </p:nvSpPr>
        <p:spPr/>
        <p:txBody>
          <a:bodyPr/>
          <a:lstStyle/>
          <a:p>
            <a:r>
              <a:rPr lang="en-US"/>
              <a:t>Click to edit Master title style</a:t>
            </a:r>
            <a:endParaRPr lang="en-RO"/>
          </a:p>
        </p:txBody>
      </p:sp>
      <p:sp>
        <p:nvSpPr>
          <p:cNvPr id="3" name="Date Placeholder 2">
            <a:extLst>
              <a:ext uri="{FF2B5EF4-FFF2-40B4-BE49-F238E27FC236}">
                <a16:creationId xmlns:a16="http://schemas.microsoft.com/office/drawing/2014/main" id="{8B3A6449-3FCA-62A9-C3AB-F75A8D86A8B2}"/>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4" name="Footer Placeholder 3">
            <a:extLst>
              <a:ext uri="{FF2B5EF4-FFF2-40B4-BE49-F238E27FC236}">
                <a16:creationId xmlns:a16="http://schemas.microsoft.com/office/drawing/2014/main" id="{FDB5DB52-5B7C-BE60-BB7F-CDD03E309F6D}"/>
              </a:ext>
            </a:extLst>
          </p:cNvPr>
          <p:cNvSpPr>
            <a:spLocks noGrp="1"/>
          </p:cNvSpPr>
          <p:nvPr>
            <p:ph type="ftr" sz="quarter" idx="11"/>
          </p:nvPr>
        </p:nvSpPr>
        <p:spPr/>
        <p:txBody>
          <a:bodyPr/>
          <a:lstStyle/>
          <a:p>
            <a:endParaRPr lang="en-RO"/>
          </a:p>
        </p:txBody>
      </p:sp>
      <p:sp>
        <p:nvSpPr>
          <p:cNvPr id="5" name="Slide Number Placeholder 4">
            <a:extLst>
              <a:ext uri="{FF2B5EF4-FFF2-40B4-BE49-F238E27FC236}">
                <a16:creationId xmlns:a16="http://schemas.microsoft.com/office/drawing/2014/main" id="{D6082275-C063-7B68-0491-EE7D1E2683F4}"/>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42804447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3D06C1-9E59-D7FC-BA23-17CAF317EB3B}"/>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3" name="Footer Placeholder 2">
            <a:extLst>
              <a:ext uri="{FF2B5EF4-FFF2-40B4-BE49-F238E27FC236}">
                <a16:creationId xmlns:a16="http://schemas.microsoft.com/office/drawing/2014/main" id="{5ABFF313-4ECF-955B-B3A6-8537F9DA3049}"/>
              </a:ext>
            </a:extLst>
          </p:cNvPr>
          <p:cNvSpPr>
            <a:spLocks noGrp="1"/>
          </p:cNvSpPr>
          <p:nvPr>
            <p:ph type="ftr" sz="quarter" idx="11"/>
          </p:nvPr>
        </p:nvSpPr>
        <p:spPr/>
        <p:txBody>
          <a:bodyPr/>
          <a:lstStyle/>
          <a:p>
            <a:endParaRPr lang="en-RO"/>
          </a:p>
        </p:txBody>
      </p:sp>
      <p:sp>
        <p:nvSpPr>
          <p:cNvPr id="4" name="Slide Number Placeholder 3">
            <a:extLst>
              <a:ext uri="{FF2B5EF4-FFF2-40B4-BE49-F238E27FC236}">
                <a16:creationId xmlns:a16="http://schemas.microsoft.com/office/drawing/2014/main" id="{C090807F-F8FF-0B79-2532-52734AFEC4A6}"/>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9135334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3DF64-699D-2691-43AB-050C315AD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Content Placeholder 2">
            <a:extLst>
              <a:ext uri="{FF2B5EF4-FFF2-40B4-BE49-F238E27FC236}">
                <a16:creationId xmlns:a16="http://schemas.microsoft.com/office/drawing/2014/main" id="{420C6585-DFD3-49D0-C509-70D6BD1877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Text Placeholder 3">
            <a:extLst>
              <a:ext uri="{FF2B5EF4-FFF2-40B4-BE49-F238E27FC236}">
                <a16:creationId xmlns:a16="http://schemas.microsoft.com/office/drawing/2014/main" id="{2B8FBEBC-C4E8-DD71-5A14-7D407066D6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CC8150-0178-66F1-C434-4D0161B7C9F7}"/>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6" name="Footer Placeholder 5">
            <a:extLst>
              <a:ext uri="{FF2B5EF4-FFF2-40B4-BE49-F238E27FC236}">
                <a16:creationId xmlns:a16="http://schemas.microsoft.com/office/drawing/2014/main" id="{0487B84C-23AB-DFA9-4C71-499E2E22A494}"/>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134A1FC7-4BA3-F1DC-DDE1-15DCC53741F2}"/>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406892485"/>
      </p:ext>
    </p:extLst>
  </p:cSld>
  <p:clrMapOvr>
    <a:masterClrMapping/>
  </p:clrMapOvr>
  <p:extLst>
    <p:ext uri="{DCECCB84-F9BA-43D5-87BE-67443E8EF086}">
      <p15:sldGuideLst xmlns:p15="http://schemas.microsoft.com/office/powerpoint/2012/main"/>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E0C0-B9ED-D1A4-E0B2-592ADBFDA9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RO"/>
          </a:p>
        </p:txBody>
      </p:sp>
      <p:sp>
        <p:nvSpPr>
          <p:cNvPr id="3" name="Picture Placeholder 2">
            <a:extLst>
              <a:ext uri="{FF2B5EF4-FFF2-40B4-BE49-F238E27FC236}">
                <a16:creationId xmlns:a16="http://schemas.microsoft.com/office/drawing/2014/main" id="{0193E46A-72FD-CF6A-136B-3C5BC53EBA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RO"/>
          </a:p>
        </p:txBody>
      </p:sp>
      <p:sp>
        <p:nvSpPr>
          <p:cNvPr id="4" name="Text Placeholder 3">
            <a:extLst>
              <a:ext uri="{FF2B5EF4-FFF2-40B4-BE49-F238E27FC236}">
                <a16:creationId xmlns:a16="http://schemas.microsoft.com/office/drawing/2014/main" id="{1A5DE417-E4B5-AE7A-ED44-95ED89DA5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62818C-17FA-E931-B94E-76DC34E3980E}"/>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6" name="Footer Placeholder 5">
            <a:extLst>
              <a:ext uri="{FF2B5EF4-FFF2-40B4-BE49-F238E27FC236}">
                <a16:creationId xmlns:a16="http://schemas.microsoft.com/office/drawing/2014/main" id="{635F0027-6427-D7F7-F28A-D9FD74263E1A}"/>
              </a:ext>
            </a:extLst>
          </p:cNvPr>
          <p:cNvSpPr>
            <a:spLocks noGrp="1"/>
          </p:cNvSpPr>
          <p:nvPr>
            <p:ph type="ftr" sz="quarter" idx="11"/>
          </p:nvPr>
        </p:nvSpPr>
        <p:spPr/>
        <p:txBody>
          <a:bodyPr/>
          <a:lstStyle/>
          <a:p>
            <a:endParaRPr lang="en-RO"/>
          </a:p>
        </p:txBody>
      </p:sp>
      <p:sp>
        <p:nvSpPr>
          <p:cNvPr id="7" name="Slide Number Placeholder 6">
            <a:extLst>
              <a:ext uri="{FF2B5EF4-FFF2-40B4-BE49-F238E27FC236}">
                <a16:creationId xmlns:a16="http://schemas.microsoft.com/office/drawing/2014/main" id="{68928918-3380-89C8-3E30-5BA6875F220B}"/>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9317267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E35A-864F-2334-0D18-BC8C32E0548D}"/>
              </a:ext>
            </a:extLst>
          </p:cNvPr>
          <p:cNvSpPr>
            <a:spLocks noGrp="1"/>
          </p:cNvSpPr>
          <p:nvPr>
            <p:ph type="title"/>
          </p:nvPr>
        </p:nvSpPr>
        <p:spPr/>
        <p:txBody>
          <a:bodyPr/>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800C6EFF-09D7-C46D-97DB-7242C023C1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CBD5691F-EBE8-40AC-C534-57EAFC048A1E}"/>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a:extLst>
              <a:ext uri="{FF2B5EF4-FFF2-40B4-BE49-F238E27FC236}">
                <a16:creationId xmlns:a16="http://schemas.microsoft.com/office/drawing/2014/main" id="{523C0AB2-819A-CB3D-EEF0-F8782CCA3309}"/>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56C5ACF9-7BDC-E488-E62A-AEDA3C0219EC}"/>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587888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D6849C-6F53-C9BB-B53C-A0139CBE67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RO"/>
          </a:p>
        </p:txBody>
      </p:sp>
      <p:sp>
        <p:nvSpPr>
          <p:cNvPr id="3" name="Vertical Text Placeholder 2">
            <a:extLst>
              <a:ext uri="{FF2B5EF4-FFF2-40B4-BE49-F238E27FC236}">
                <a16:creationId xmlns:a16="http://schemas.microsoft.com/office/drawing/2014/main" id="{FD37BBCE-E6A9-E89F-D0BF-1F01E5060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C1006172-1133-5B30-8E64-67C2AD2D1D4D}"/>
              </a:ext>
            </a:extLst>
          </p:cNvPr>
          <p:cNvSpPr>
            <a:spLocks noGrp="1"/>
          </p:cNvSpPr>
          <p:nvPr>
            <p:ph type="dt" sz="half" idx="10"/>
          </p:nvPr>
        </p:nvSpPr>
        <p:spPr/>
        <p:txBody>
          <a:bodyPr/>
          <a:lstStyle/>
          <a:p>
            <a:fld id="{3B9A72B0-6E4E-6848-83CE-9C83100635AA}" type="datetimeFigureOut">
              <a:rPr lang="en-RO" smtClean="0"/>
              <a:t>13.06.2022</a:t>
            </a:fld>
            <a:endParaRPr lang="en-RO"/>
          </a:p>
        </p:txBody>
      </p:sp>
      <p:sp>
        <p:nvSpPr>
          <p:cNvPr id="5" name="Footer Placeholder 4">
            <a:extLst>
              <a:ext uri="{FF2B5EF4-FFF2-40B4-BE49-F238E27FC236}">
                <a16:creationId xmlns:a16="http://schemas.microsoft.com/office/drawing/2014/main" id="{3FB6D236-7806-09A2-6738-AFD1690D75FD}"/>
              </a:ext>
            </a:extLst>
          </p:cNvPr>
          <p:cNvSpPr>
            <a:spLocks noGrp="1"/>
          </p:cNvSpPr>
          <p:nvPr>
            <p:ph type="ftr" sz="quarter" idx="11"/>
          </p:nvPr>
        </p:nvSpPr>
        <p:spPr/>
        <p:txBody>
          <a:bodyPr/>
          <a:lstStyle/>
          <a:p>
            <a:endParaRPr lang="en-RO"/>
          </a:p>
        </p:txBody>
      </p:sp>
      <p:sp>
        <p:nvSpPr>
          <p:cNvPr id="6" name="Slide Number Placeholder 5">
            <a:extLst>
              <a:ext uri="{FF2B5EF4-FFF2-40B4-BE49-F238E27FC236}">
                <a16:creationId xmlns:a16="http://schemas.microsoft.com/office/drawing/2014/main" id="{B2FB9FE8-DD67-3CDB-5A62-0E18D2015FDC}"/>
              </a:ext>
            </a:extLst>
          </p:cNvPr>
          <p:cNvSpPr>
            <a:spLocks noGrp="1"/>
          </p:cNvSpPr>
          <p:nvPr>
            <p:ph type="sldNum" sz="quarter" idx="12"/>
          </p:nvPr>
        </p:nvSpPr>
        <p:spPr/>
        <p:txBody>
          <a:bodyPr/>
          <a:lstStyle/>
          <a:p>
            <a:fld id="{6150293E-77FE-0740-846E-138B4500D440}" type="slidenum">
              <a:rPr lang="en-RO" smtClean="0"/>
              <a:t>‹#›</a:t>
            </a:fld>
            <a:endParaRPr lang="en-RO"/>
          </a:p>
        </p:txBody>
      </p:sp>
    </p:spTree>
    <p:extLst>
      <p:ext uri="{BB962C8B-B14F-4D97-AF65-F5344CB8AC3E}">
        <p14:creationId xmlns:p14="http://schemas.microsoft.com/office/powerpoint/2010/main" val="3362567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9A72B0-6E4E-6848-83CE-9C83100635AA}" type="datetimeFigureOut">
              <a:rPr lang="en-RO" smtClean="0"/>
              <a:t>13.06.2022</a:t>
            </a:fld>
            <a:endParaRPr lang="en-RO"/>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RO"/>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150293E-77FE-0740-846E-138B4500D440}" type="slidenum">
              <a:rPr lang="en-RO" smtClean="0"/>
              <a:t>‹#›</a:t>
            </a:fld>
            <a:endParaRPr lang="en-RO"/>
          </a:p>
        </p:txBody>
      </p:sp>
    </p:spTree>
    <p:extLst>
      <p:ext uri="{BB962C8B-B14F-4D97-AF65-F5344CB8AC3E}">
        <p14:creationId xmlns:p14="http://schemas.microsoft.com/office/powerpoint/2010/main" val="735433900"/>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1B7DC5-D51E-8DAF-4AD8-D01BD073FC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RO"/>
          </a:p>
        </p:txBody>
      </p:sp>
      <p:sp>
        <p:nvSpPr>
          <p:cNvPr id="3" name="Text Placeholder 2">
            <a:extLst>
              <a:ext uri="{FF2B5EF4-FFF2-40B4-BE49-F238E27FC236}">
                <a16:creationId xmlns:a16="http://schemas.microsoft.com/office/drawing/2014/main" id="{03B82EC1-FB64-0738-9F4D-8C0CC71E18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O"/>
          </a:p>
        </p:txBody>
      </p:sp>
      <p:sp>
        <p:nvSpPr>
          <p:cNvPr id="4" name="Date Placeholder 3">
            <a:extLst>
              <a:ext uri="{FF2B5EF4-FFF2-40B4-BE49-F238E27FC236}">
                <a16:creationId xmlns:a16="http://schemas.microsoft.com/office/drawing/2014/main" id="{6FD2DBAF-E6DB-07BA-BADB-70A5B27B4C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9A72B0-6E4E-6848-83CE-9C83100635AA}" type="datetimeFigureOut">
              <a:rPr lang="en-RO" smtClean="0"/>
              <a:t>13.06.2022</a:t>
            </a:fld>
            <a:endParaRPr lang="en-RO"/>
          </a:p>
        </p:txBody>
      </p:sp>
      <p:sp>
        <p:nvSpPr>
          <p:cNvPr id="5" name="Footer Placeholder 4">
            <a:extLst>
              <a:ext uri="{FF2B5EF4-FFF2-40B4-BE49-F238E27FC236}">
                <a16:creationId xmlns:a16="http://schemas.microsoft.com/office/drawing/2014/main" id="{270F1129-915D-943C-1311-D1E5CF6EFF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RO"/>
          </a:p>
        </p:txBody>
      </p:sp>
      <p:sp>
        <p:nvSpPr>
          <p:cNvPr id="6" name="Slide Number Placeholder 5">
            <a:extLst>
              <a:ext uri="{FF2B5EF4-FFF2-40B4-BE49-F238E27FC236}">
                <a16:creationId xmlns:a16="http://schemas.microsoft.com/office/drawing/2014/main" id="{9BD3698E-C812-E644-E529-9E65E4C1EB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50293E-77FE-0740-846E-138B4500D440}" type="slidenum">
              <a:rPr lang="en-RO" smtClean="0"/>
              <a:t>‹#›</a:t>
            </a:fld>
            <a:endParaRPr lang="en-RO"/>
          </a:p>
        </p:txBody>
      </p:sp>
    </p:spTree>
    <p:extLst>
      <p:ext uri="{BB962C8B-B14F-4D97-AF65-F5344CB8AC3E}">
        <p14:creationId xmlns:p14="http://schemas.microsoft.com/office/powerpoint/2010/main" val="3922767719"/>
      </p:ext>
    </p:extLst>
  </p:cSld>
  <p:clrMap bg1="lt1" tx1="dk1" bg2="lt2" tx2="dk2" accent1="accent1" accent2="accent2" accent3="accent3" accent4="accent4" accent5="accent5" accent6="accent6" hlink="hlink" folHlink="folHlink"/>
  <p:sldLayoutIdLst>
    <p:sldLayoutId id="2147484240" r:id="rId1"/>
    <p:sldLayoutId id="2147484241" r:id="rId2"/>
    <p:sldLayoutId id="2147484242" r:id="rId3"/>
    <p:sldLayoutId id="2147484243" r:id="rId4"/>
    <p:sldLayoutId id="2147484244" r:id="rId5"/>
    <p:sldLayoutId id="2147484245" r:id="rId6"/>
    <p:sldLayoutId id="2147484246" r:id="rId7"/>
    <p:sldLayoutId id="2147484247" r:id="rId8"/>
    <p:sldLayoutId id="2147484248" r:id="rId9"/>
    <p:sldLayoutId id="2147484249" r:id="rId10"/>
    <p:sldLayoutId id="21474842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6.png"/><Relationship Id="rId4" Type="http://schemas.openxmlformats.org/officeDocument/2006/relationships/diagramQuickStyle" Target="../diagrams/quickStyle1.xml"/><Relationship Id="rId9"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em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vestopedia.com/terms/g/gantt-chart.asp" TargetMode="External"/><Relationship Id="rId7" Type="http://schemas.openxmlformats.org/officeDocument/2006/relationships/hyperlink" Target="https://www.techtarget.com/searchsecurity/definition/What-is-risk-management-and-why-is-it-important" TargetMode="External"/><Relationship Id="rId2" Type="http://schemas.openxmlformats.org/officeDocument/2006/relationships/hyperlink" Target="http://web.undp.org/evaluation/documents/handbook/me-handbook.pdf" TargetMode="External"/><Relationship Id="rId1" Type="http://schemas.openxmlformats.org/officeDocument/2006/relationships/slideLayout" Target="../slideLayouts/slideLayout2.xml"/><Relationship Id="rId6" Type="http://schemas.openxmlformats.org/officeDocument/2006/relationships/hyperlink" Target="https://www.linkedin.com/pulse/what-risk-assessment-why-important-jacques-swart" TargetMode="External"/><Relationship Id="rId5" Type="http://schemas.openxmlformats.org/officeDocument/2006/relationships/hyperlink" Target="https://www.tacticalprojectmanager.com/basics/work-breakdown-structures-definition-example/" TargetMode="External"/><Relationship Id="rId4" Type="http://schemas.openxmlformats.org/officeDocument/2006/relationships/hyperlink" Target="https://educationaltechnology.net/kolbs-experiential-learning-theory-learning-sty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98000">
              <a:schemeClr val="accent6">
                <a:lumMod val="20000"/>
                <a:lumOff val="80000"/>
              </a:schemeClr>
            </a:gs>
            <a:gs pos="0">
              <a:schemeClr val="accent6">
                <a:lumMod val="75000"/>
              </a:schemeClr>
            </a:gs>
            <a:gs pos="56000">
              <a:schemeClr val="accent6">
                <a:lumMod val="60000"/>
                <a:lumOff val="40000"/>
              </a:schemeClr>
            </a:gs>
          </a:gsLst>
          <a:lin ang="6000000" scaled="0"/>
        </a:gradFill>
        <a:effectLst/>
      </p:bgPr>
    </p:bg>
    <p:spTree>
      <p:nvGrpSpPr>
        <p:cNvPr id="1" name=""/>
        <p:cNvGrpSpPr/>
        <p:nvPr/>
      </p:nvGrpSpPr>
      <p:grpSpPr>
        <a:xfrm>
          <a:off x="0" y="0"/>
          <a:ext cx="0" cy="0"/>
          <a:chOff x="0" y="0"/>
          <a:chExt cx="0" cy="0"/>
        </a:xfrm>
      </p:grpSpPr>
      <p:sp>
        <p:nvSpPr>
          <p:cNvPr id="513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5"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7"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3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4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2607D31-FE28-B715-F6E5-1AB8A89050DF}"/>
              </a:ext>
            </a:extLst>
          </p:cNvPr>
          <p:cNvSpPr>
            <a:spLocks noGrp="1"/>
          </p:cNvSpPr>
          <p:nvPr>
            <p:ph type="ctrTitle"/>
          </p:nvPr>
        </p:nvSpPr>
        <p:spPr>
          <a:xfrm>
            <a:off x="7882939" y="2615657"/>
            <a:ext cx="4901250" cy="1905174"/>
          </a:xfrm>
        </p:spPr>
        <p:txBody>
          <a:bodyPr>
            <a:normAutofit fontScale="90000"/>
          </a:bodyPr>
          <a:lstStyle/>
          <a:p>
            <a:br>
              <a:rPr lang="en-GB" altLang="en-US" sz="3600" b="1" i="1" u="sng" dirty="0">
                <a:solidFill>
                  <a:schemeClr val="bg1"/>
                </a:solidFill>
              </a:rPr>
            </a:br>
            <a:r>
              <a:rPr lang="en-GB" altLang="en-US" sz="3600" b="1" i="1" u="sng" dirty="0">
                <a:solidFill>
                  <a:schemeClr val="bg1"/>
                </a:solidFill>
              </a:rPr>
              <a:t>Research project  </a:t>
            </a:r>
            <a:br>
              <a:rPr lang="en-GB" altLang="en-US" sz="3600" b="1" i="1" u="sng" dirty="0">
                <a:solidFill>
                  <a:schemeClr val="bg1"/>
                </a:solidFill>
              </a:rPr>
            </a:br>
            <a:br>
              <a:rPr lang="en-GB" altLang="en-US" sz="3600" b="1" i="1" u="sng" dirty="0">
                <a:solidFill>
                  <a:schemeClr val="bg1"/>
                </a:solidFill>
              </a:rPr>
            </a:br>
            <a:r>
              <a:rPr lang="en-GB" altLang="en-US" sz="3100" b="1" i="1" dirty="0">
                <a:solidFill>
                  <a:schemeClr val="bg1"/>
                </a:solidFill>
              </a:rPr>
              <a:t>Needs of the Ukrainians  </a:t>
            </a:r>
            <a:br>
              <a:rPr lang="en-GB" altLang="en-US" sz="3100" b="1" i="1" dirty="0">
                <a:solidFill>
                  <a:schemeClr val="bg1"/>
                </a:solidFill>
              </a:rPr>
            </a:br>
            <a:r>
              <a:rPr lang="en-GB" altLang="en-US" sz="3100" b="1" i="1" dirty="0">
                <a:solidFill>
                  <a:schemeClr val="bg1"/>
                </a:solidFill>
              </a:rPr>
              <a:t>asylum seekers.</a:t>
            </a:r>
            <a:br>
              <a:rPr lang="en-GB" altLang="en-US" sz="2800" dirty="0"/>
            </a:br>
            <a:endParaRPr lang="en-RO" sz="2800" dirty="0"/>
          </a:p>
        </p:txBody>
      </p:sp>
      <p:sp>
        <p:nvSpPr>
          <p:cNvPr id="515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57" name="Freeform: Shape 515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126" name="Picture 6" descr="Refugees from the Ukraine war - Cartooning for Peace">
            <a:extLst>
              <a:ext uri="{FF2B5EF4-FFF2-40B4-BE49-F238E27FC236}">
                <a16:creationId xmlns:a16="http://schemas.microsoft.com/office/drawing/2014/main" id="{0DD6BC46-815E-9467-4431-F71996FF5E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 r="6417" b="-1"/>
          <a:stretch/>
        </p:blipFill>
        <p:spPr bwMode="auto">
          <a:xfrm>
            <a:off x="798086" y="54234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627156-ABC0-42ED-9970-65FBBEE62CDB}"/>
              </a:ext>
            </a:extLst>
          </p:cNvPr>
          <p:cNvSpPr txBox="1"/>
          <p:nvPr/>
        </p:nvSpPr>
        <p:spPr>
          <a:xfrm>
            <a:off x="9466399" y="6501075"/>
            <a:ext cx="2924719" cy="307777"/>
          </a:xfrm>
          <a:prstGeom prst="rect">
            <a:avLst/>
          </a:prstGeom>
          <a:noFill/>
        </p:spPr>
        <p:txBody>
          <a:bodyPr wrap="square" rtlCol="0">
            <a:spAutoFit/>
          </a:bodyPr>
          <a:lstStyle/>
          <a:p>
            <a:pPr algn="ctr"/>
            <a:r>
              <a:rPr lang="en-GB" sz="1400" b="1" i="1" dirty="0"/>
              <a:t>Submission: 13/06/2022</a:t>
            </a:r>
            <a:endParaRPr lang="en-GB" sz="1400" dirty="0"/>
          </a:p>
        </p:txBody>
      </p:sp>
      <p:pic>
        <p:nvPicPr>
          <p:cNvPr id="6" name="Picture 5">
            <a:extLst>
              <a:ext uri="{FF2B5EF4-FFF2-40B4-BE49-F238E27FC236}">
                <a16:creationId xmlns:a16="http://schemas.microsoft.com/office/drawing/2014/main" id="{7DA57BE2-B9B2-48BD-A1F5-2E510C32439E}"/>
              </a:ext>
            </a:extLst>
          </p:cNvPr>
          <p:cNvPicPr>
            <a:picLocks noChangeAspect="1"/>
          </p:cNvPicPr>
          <p:nvPr/>
        </p:nvPicPr>
        <p:blipFill>
          <a:blip r:embed="rId3"/>
          <a:stretch>
            <a:fillRect/>
          </a:stretch>
        </p:blipFill>
        <p:spPr>
          <a:xfrm>
            <a:off x="55327" y="6140840"/>
            <a:ext cx="615124" cy="682787"/>
          </a:xfrm>
          <a:prstGeom prst="rect">
            <a:avLst/>
          </a:prstGeom>
        </p:spPr>
      </p:pic>
      <p:sp>
        <p:nvSpPr>
          <p:cNvPr id="7" name="TextBox 6">
            <a:extLst>
              <a:ext uri="{FF2B5EF4-FFF2-40B4-BE49-F238E27FC236}">
                <a16:creationId xmlns:a16="http://schemas.microsoft.com/office/drawing/2014/main" id="{C6A9C2B5-4175-47C6-AA9A-342DAB54B0A5}"/>
              </a:ext>
            </a:extLst>
          </p:cNvPr>
          <p:cNvSpPr txBox="1"/>
          <p:nvPr/>
        </p:nvSpPr>
        <p:spPr>
          <a:xfrm>
            <a:off x="599014" y="6299619"/>
            <a:ext cx="2153920" cy="415498"/>
          </a:xfrm>
          <a:prstGeom prst="rect">
            <a:avLst/>
          </a:prstGeom>
          <a:noFill/>
        </p:spPr>
        <p:txBody>
          <a:bodyPr wrap="square" rtlCol="0">
            <a:spAutoFit/>
          </a:bodyPr>
          <a:lstStyle/>
          <a:p>
            <a:r>
              <a:rPr lang="en-GB" sz="1200" b="1" dirty="0"/>
              <a:t>University of Wales </a:t>
            </a:r>
          </a:p>
          <a:p>
            <a:r>
              <a:rPr lang="en-GB" sz="900" b="1" dirty="0"/>
              <a:t>Trinity Saint David</a:t>
            </a:r>
          </a:p>
        </p:txBody>
      </p:sp>
      <p:sp>
        <p:nvSpPr>
          <p:cNvPr id="8" name="TextBox 7">
            <a:extLst>
              <a:ext uri="{FF2B5EF4-FFF2-40B4-BE49-F238E27FC236}">
                <a16:creationId xmlns:a16="http://schemas.microsoft.com/office/drawing/2014/main" id="{F2307FDB-0643-4D1A-A7AA-B6724982F869}"/>
              </a:ext>
            </a:extLst>
          </p:cNvPr>
          <p:cNvSpPr txBox="1"/>
          <p:nvPr/>
        </p:nvSpPr>
        <p:spPr>
          <a:xfrm>
            <a:off x="3406972" y="6519514"/>
            <a:ext cx="3991095" cy="584775"/>
          </a:xfrm>
          <a:prstGeom prst="rect">
            <a:avLst/>
          </a:prstGeom>
          <a:noFill/>
        </p:spPr>
        <p:txBody>
          <a:bodyPr wrap="square" rtlCol="0">
            <a:spAutoFit/>
          </a:bodyPr>
          <a:lstStyle/>
          <a:p>
            <a:pPr algn="ctr"/>
            <a:r>
              <a:rPr lang="en-GB" sz="1400" b="1" i="1" dirty="0"/>
              <a:t>Project Planning and Management in workplace.</a:t>
            </a:r>
          </a:p>
          <a:p>
            <a:pPr algn="ctr"/>
            <a:endParaRPr lang="en-GB" dirty="0"/>
          </a:p>
        </p:txBody>
      </p:sp>
    </p:spTree>
    <p:extLst>
      <p:ext uri="{BB962C8B-B14F-4D97-AF65-F5344CB8AC3E}">
        <p14:creationId xmlns:p14="http://schemas.microsoft.com/office/powerpoint/2010/main" val="3141742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244E1-8DAF-4555-1E1E-BCEDE5C1896E}"/>
              </a:ext>
            </a:extLst>
          </p:cNvPr>
          <p:cNvSpPr>
            <a:spLocks noGrp="1"/>
          </p:cNvSpPr>
          <p:nvPr>
            <p:ph type="title"/>
          </p:nvPr>
        </p:nvSpPr>
        <p:spPr>
          <a:xfrm>
            <a:off x="357715" y="1061156"/>
            <a:ext cx="7201325" cy="1645317"/>
          </a:xfrm>
        </p:spPr>
        <p:txBody>
          <a:bodyPr>
            <a:normAutofit fontScale="90000"/>
          </a:bodyPr>
          <a:lstStyle/>
          <a:p>
            <a:br>
              <a:rPr lang="en-GB" dirty="0"/>
            </a:br>
            <a:r>
              <a:rPr lang="en-GB" i="1" dirty="0"/>
              <a:t>- Raise awareness on current barriers of the Sponsorship scheme</a:t>
            </a:r>
            <a:br>
              <a:rPr lang="en-GB" i="1" dirty="0"/>
            </a:br>
            <a:r>
              <a:rPr lang="en-GB" i="1" dirty="0"/>
              <a:t>- Conduct primary and secondary research</a:t>
            </a:r>
            <a:br>
              <a:rPr lang="en-GB" i="1" dirty="0"/>
            </a:br>
            <a:r>
              <a:rPr lang="en-GB" i="1" dirty="0"/>
              <a:t>- Identify available help in Wales </a:t>
            </a:r>
            <a:br>
              <a:rPr lang="en-GB" i="1" dirty="0"/>
            </a:br>
            <a:r>
              <a:rPr lang="en-GB" i="1" dirty="0"/>
              <a:t>- Identify existing problems and barriers.</a:t>
            </a:r>
            <a:br>
              <a:rPr lang="en-GB" dirty="0"/>
            </a:br>
            <a:br>
              <a:rPr lang="en-GB" dirty="0"/>
            </a:br>
            <a:endParaRPr lang="en-RO" dirty="0"/>
          </a:p>
        </p:txBody>
      </p:sp>
      <p:graphicFrame>
        <p:nvGraphicFramePr>
          <p:cNvPr id="25" name="Content Placeholder 24">
            <a:extLst>
              <a:ext uri="{FF2B5EF4-FFF2-40B4-BE49-F238E27FC236}">
                <a16:creationId xmlns:a16="http://schemas.microsoft.com/office/drawing/2014/main" id="{70F3E195-0A61-0AF1-4AB7-4D9A0924666B}"/>
              </a:ext>
            </a:extLst>
          </p:cNvPr>
          <p:cNvGraphicFramePr>
            <a:graphicFrameLocks noGrp="1"/>
          </p:cNvGraphicFramePr>
          <p:nvPr>
            <p:ph idx="1"/>
            <p:extLst>
              <p:ext uri="{D42A27DB-BD31-4B8C-83A1-F6EECF244321}">
                <p14:modId xmlns:p14="http://schemas.microsoft.com/office/powerpoint/2010/main" val="1293844504"/>
              </p:ext>
            </p:extLst>
          </p:nvPr>
        </p:nvGraphicFramePr>
        <p:xfrm>
          <a:off x="7141203" y="445168"/>
          <a:ext cx="4794499" cy="59315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36" name="Picture 12">
            <a:extLst>
              <a:ext uri="{FF2B5EF4-FFF2-40B4-BE49-F238E27FC236}">
                <a16:creationId xmlns:a16="http://schemas.microsoft.com/office/drawing/2014/main" id="{5FC98BCB-1145-0989-048F-0362F2E724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6053" y="3733571"/>
            <a:ext cx="1357888" cy="1357888"/>
          </a:xfrm>
          <a:prstGeom prst="ellipse">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EB74408F-9FFD-A978-340F-84023C9C19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57837" y="3769605"/>
            <a:ext cx="1321854" cy="1321854"/>
          </a:xfrm>
          <a:prstGeom prst="ellipse">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803E7B4C-DB4D-7D64-CB45-EC9F12E6891B}"/>
              </a:ext>
            </a:extLst>
          </p:cNvPr>
          <p:cNvSpPr/>
          <p:nvPr/>
        </p:nvSpPr>
        <p:spPr>
          <a:xfrm>
            <a:off x="5262191" y="5222436"/>
            <a:ext cx="1219977" cy="34464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RO" sz="1000" dirty="0">
                <a:ln w="0"/>
                <a:solidFill>
                  <a:schemeClr val="tx1"/>
                </a:solidFill>
                <a:effectLst>
                  <a:outerShdw blurRad="38100" dist="19050" dir="2700000" algn="tl" rotWithShape="0">
                    <a:schemeClr val="dk1">
                      <a:alpha val="40000"/>
                    </a:schemeClr>
                  </a:outerShdw>
                </a:effectLst>
              </a:rPr>
              <a:t>Andreea Mocanu</a:t>
            </a:r>
          </a:p>
          <a:p>
            <a:pPr algn="ctr"/>
            <a:r>
              <a:rPr lang="en-RO" sz="1000" dirty="0">
                <a:ln w="0"/>
                <a:solidFill>
                  <a:schemeClr val="tx1"/>
                </a:solidFill>
                <a:effectLst>
                  <a:outerShdw blurRad="38100" dist="19050" dir="2700000" algn="tl" rotWithShape="0">
                    <a:schemeClr val="dk1">
                      <a:alpha val="40000"/>
                    </a:schemeClr>
                  </a:outerShdw>
                </a:effectLst>
              </a:rPr>
              <a:t>1919375</a:t>
            </a:r>
          </a:p>
        </p:txBody>
      </p:sp>
      <p:sp>
        <p:nvSpPr>
          <p:cNvPr id="30" name="Rectangle 29">
            <a:extLst>
              <a:ext uri="{FF2B5EF4-FFF2-40B4-BE49-F238E27FC236}">
                <a16:creationId xmlns:a16="http://schemas.microsoft.com/office/drawing/2014/main" id="{66FA48BD-5A47-65C8-780C-BFBB51DEAEFE}"/>
              </a:ext>
            </a:extLst>
          </p:cNvPr>
          <p:cNvSpPr/>
          <p:nvPr/>
        </p:nvSpPr>
        <p:spPr>
          <a:xfrm>
            <a:off x="3645345" y="5222436"/>
            <a:ext cx="1219977" cy="34464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RO" sz="1000" dirty="0">
                <a:ln w="0"/>
                <a:solidFill>
                  <a:schemeClr val="tx1"/>
                </a:solidFill>
                <a:effectLst>
                  <a:outerShdw blurRad="38100" dist="19050" dir="2700000" algn="tl" rotWithShape="0">
                    <a:schemeClr val="dk1">
                      <a:alpha val="40000"/>
                    </a:schemeClr>
                  </a:outerShdw>
                </a:effectLst>
              </a:rPr>
              <a:t>Razvan Dinu</a:t>
            </a:r>
          </a:p>
          <a:p>
            <a:pPr algn="ctr"/>
            <a:r>
              <a:rPr lang="en-RO" sz="1000" dirty="0">
                <a:ln w="0"/>
                <a:solidFill>
                  <a:schemeClr val="tx1"/>
                </a:solidFill>
                <a:effectLst>
                  <a:outerShdw blurRad="38100" dist="19050" dir="2700000" algn="tl" rotWithShape="0">
                    <a:schemeClr val="dk1">
                      <a:alpha val="40000"/>
                    </a:schemeClr>
                  </a:outerShdw>
                </a:effectLst>
              </a:rPr>
              <a:t>1919420</a:t>
            </a:r>
          </a:p>
        </p:txBody>
      </p:sp>
      <p:sp>
        <p:nvSpPr>
          <p:cNvPr id="31" name="Rectangle 30">
            <a:extLst>
              <a:ext uri="{FF2B5EF4-FFF2-40B4-BE49-F238E27FC236}">
                <a16:creationId xmlns:a16="http://schemas.microsoft.com/office/drawing/2014/main" id="{342F6C80-4D7B-4D9C-8E42-29A664F4DF12}"/>
              </a:ext>
            </a:extLst>
          </p:cNvPr>
          <p:cNvSpPr/>
          <p:nvPr/>
        </p:nvSpPr>
        <p:spPr>
          <a:xfrm>
            <a:off x="2017357" y="5222436"/>
            <a:ext cx="1219977" cy="34396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RO" sz="1000" dirty="0">
                <a:ln w="0"/>
                <a:solidFill>
                  <a:schemeClr val="tx1"/>
                </a:solidFill>
                <a:effectLst>
                  <a:outerShdw blurRad="38100" dist="19050" dir="2700000" algn="tl" rotWithShape="0">
                    <a:schemeClr val="dk1">
                      <a:alpha val="40000"/>
                    </a:schemeClr>
                  </a:outerShdw>
                </a:effectLst>
              </a:rPr>
              <a:t>Natalia Michalak</a:t>
            </a:r>
          </a:p>
          <a:p>
            <a:pPr algn="ctr"/>
            <a:r>
              <a:rPr lang="en-RO" sz="1000" dirty="0">
                <a:ln w="0"/>
                <a:solidFill>
                  <a:schemeClr val="tx1"/>
                </a:solidFill>
                <a:effectLst>
                  <a:outerShdw blurRad="38100" dist="19050" dir="2700000" algn="tl" rotWithShape="0">
                    <a:schemeClr val="dk1">
                      <a:alpha val="40000"/>
                    </a:schemeClr>
                  </a:outerShdw>
                </a:effectLst>
              </a:rPr>
              <a:t>1815759</a:t>
            </a:r>
          </a:p>
        </p:txBody>
      </p:sp>
      <p:sp>
        <p:nvSpPr>
          <p:cNvPr id="32" name="Rectangle 31">
            <a:extLst>
              <a:ext uri="{FF2B5EF4-FFF2-40B4-BE49-F238E27FC236}">
                <a16:creationId xmlns:a16="http://schemas.microsoft.com/office/drawing/2014/main" id="{8C12BD2D-37A3-A3D1-F37E-45508436DF95}"/>
              </a:ext>
            </a:extLst>
          </p:cNvPr>
          <p:cNvSpPr/>
          <p:nvPr/>
        </p:nvSpPr>
        <p:spPr>
          <a:xfrm>
            <a:off x="389369" y="5221664"/>
            <a:ext cx="1219977" cy="34464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RO" sz="1000" dirty="0">
                <a:ln w="0"/>
                <a:solidFill>
                  <a:schemeClr val="tx1"/>
                </a:solidFill>
                <a:effectLst>
                  <a:outerShdw blurRad="38100" dist="19050" dir="2700000" algn="tl" rotWithShape="0">
                    <a:schemeClr val="dk1">
                      <a:alpha val="40000"/>
                    </a:schemeClr>
                  </a:outerShdw>
                </a:effectLst>
              </a:rPr>
              <a:t>Pavlo Gladkyi</a:t>
            </a:r>
            <a:r>
              <a:rPr lang="en-GB" sz="1000" dirty="0">
                <a:ln w="0"/>
                <a:solidFill>
                  <a:schemeClr val="tx1"/>
                </a:solidFill>
                <a:effectLst>
                  <a:outerShdw blurRad="38100" dist="19050" dir="2700000" algn="tl" rotWithShape="0">
                    <a:schemeClr val="dk1">
                      <a:alpha val="40000"/>
                    </a:schemeClr>
                  </a:outerShdw>
                </a:effectLst>
              </a:rPr>
              <a:t> - </a:t>
            </a:r>
            <a:endParaRPr lang="en-RO" sz="1000" dirty="0">
              <a:ln w="0"/>
              <a:solidFill>
                <a:schemeClr val="tx1"/>
              </a:solidFill>
              <a:effectLst>
                <a:outerShdw blurRad="38100" dist="19050" dir="2700000" algn="tl" rotWithShape="0">
                  <a:schemeClr val="dk1">
                    <a:alpha val="40000"/>
                  </a:schemeClr>
                </a:outerShdw>
              </a:effectLst>
            </a:endParaRPr>
          </a:p>
          <a:p>
            <a:pPr algn="ctr"/>
            <a:r>
              <a:rPr lang="en-RO" sz="1000" dirty="0">
                <a:ln w="0"/>
                <a:solidFill>
                  <a:schemeClr val="tx1"/>
                </a:solidFill>
                <a:effectLst>
                  <a:outerShdw blurRad="38100" dist="19050" dir="2700000" algn="tl" rotWithShape="0">
                    <a:schemeClr val="dk1">
                      <a:alpha val="40000"/>
                    </a:schemeClr>
                  </a:outerShdw>
                </a:effectLst>
              </a:rPr>
              <a:t>1918831</a:t>
            </a:r>
          </a:p>
        </p:txBody>
      </p:sp>
      <p:sp>
        <p:nvSpPr>
          <p:cNvPr id="13" name="TextBox 12">
            <a:extLst>
              <a:ext uri="{FF2B5EF4-FFF2-40B4-BE49-F238E27FC236}">
                <a16:creationId xmlns:a16="http://schemas.microsoft.com/office/drawing/2014/main" id="{B63A7EBD-4996-4642-9498-E3050F349902}"/>
              </a:ext>
            </a:extLst>
          </p:cNvPr>
          <p:cNvSpPr txBox="1"/>
          <p:nvPr/>
        </p:nvSpPr>
        <p:spPr>
          <a:xfrm>
            <a:off x="219181" y="174515"/>
            <a:ext cx="7060557"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RO" dirty="0"/>
              <a:t>					</a:t>
            </a:r>
            <a:r>
              <a:rPr lang="en-GB" b="1" i="1" dirty="0">
                <a:effectLst>
                  <a:outerShdw blurRad="38100" dist="38100" dir="2700000" algn="tl">
                    <a:srgbClr val="000000">
                      <a:alpha val="43137"/>
                    </a:srgbClr>
                  </a:outerShdw>
                </a:effectLst>
              </a:rPr>
              <a:t>Project AIM &amp; OBJECTIVES</a:t>
            </a:r>
            <a:endParaRPr lang="en-RO" b="1" i="1" dirty="0">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9A0DD528-42C3-4E8E-A611-5F456358EA49}"/>
              </a:ext>
            </a:extLst>
          </p:cNvPr>
          <p:cNvSpPr txBox="1"/>
          <p:nvPr/>
        </p:nvSpPr>
        <p:spPr>
          <a:xfrm>
            <a:off x="2015524" y="2868707"/>
            <a:ext cx="2879619"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b="1" i="1" dirty="0">
                <a:effectLst>
                  <a:outerShdw blurRad="38100" dist="38100" dir="2700000" algn="tl">
                    <a:srgbClr val="000000">
                      <a:alpha val="43137"/>
                    </a:srgbClr>
                  </a:outerShdw>
                </a:effectLst>
              </a:rPr>
              <a:t>Project TEAM MEMBERS</a:t>
            </a:r>
            <a:endParaRPr lang="en-RO" b="1" i="1" dirty="0">
              <a:effectLst>
                <a:outerShdw blurRad="38100" dist="38100" dir="2700000" algn="tl">
                  <a:srgbClr val="000000">
                    <a:alpha val="43137"/>
                  </a:srgbClr>
                </a:outerShdw>
              </a:effectLst>
            </a:endParaRPr>
          </a:p>
        </p:txBody>
      </p:sp>
      <p:pic>
        <p:nvPicPr>
          <p:cNvPr id="1034" name="Picture 10">
            <a:extLst>
              <a:ext uri="{FF2B5EF4-FFF2-40B4-BE49-F238E27FC236}">
                <a16:creationId xmlns:a16="http://schemas.microsoft.com/office/drawing/2014/main" id="{256BF07D-6DCB-294F-A77D-F5CFDCD9822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93587" y="3751588"/>
            <a:ext cx="1301556" cy="1321854"/>
          </a:xfrm>
          <a:prstGeom prst="ellipse">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40395AD8-A0E9-2933-FA8B-9B7B20CF1274}"/>
              </a:ext>
            </a:extLst>
          </p:cNvPr>
          <p:cNvPicPr>
            <a:picLocks noChangeAspect="1"/>
          </p:cNvPicPr>
          <p:nvPr/>
        </p:nvPicPr>
        <p:blipFill rotWithShape="1">
          <a:blip r:embed="rId10"/>
          <a:srcRect t="6868" b="25127"/>
          <a:stretch/>
        </p:blipFill>
        <p:spPr>
          <a:xfrm>
            <a:off x="5209039" y="3751588"/>
            <a:ext cx="1326283" cy="1321853"/>
          </a:xfrm>
          <a:prstGeom prst="ellipse">
            <a:avLst/>
          </a:prstGeom>
        </p:spPr>
      </p:pic>
      <p:sp>
        <p:nvSpPr>
          <p:cNvPr id="3" name="TextBox 2">
            <a:extLst>
              <a:ext uri="{FF2B5EF4-FFF2-40B4-BE49-F238E27FC236}">
                <a16:creationId xmlns:a16="http://schemas.microsoft.com/office/drawing/2014/main" id="{6674F0C2-374F-4A4F-89BF-BFE19EB1C465}"/>
              </a:ext>
            </a:extLst>
          </p:cNvPr>
          <p:cNvSpPr txBox="1"/>
          <p:nvPr/>
        </p:nvSpPr>
        <p:spPr>
          <a:xfrm>
            <a:off x="70503" y="5634587"/>
            <a:ext cx="1857707" cy="523220"/>
          </a:xfrm>
          <a:prstGeom prst="rect">
            <a:avLst/>
          </a:prstGeom>
          <a:noFill/>
        </p:spPr>
        <p:txBody>
          <a:bodyPr wrap="square" rtlCol="0">
            <a:spAutoFit/>
          </a:bodyPr>
          <a:lstStyle/>
          <a:p>
            <a:pPr algn="ctr"/>
            <a:r>
              <a:rPr lang="en-GB" sz="1400" b="1" i="1" dirty="0"/>
              <a:t>Project Manager</a:t>
            </a:r>
          </a:p>
          <a:p>
            <a:pPr algn="ctr"/>
            <a:r>
              <a:rPr lang="en-GB" sz="1400" b="1" i="1" dirty="0"/>
              <a:t>(Finaliser)</a:t>
            </a:r>
          </a:p>
        </p:txBody>
      </p:sp>
      <p:sp>
        <p:nvSpPr>
          <p:cNvPr id="4" name="TextBox 3">
            <a:extLst>
              <a:ext uri="{FF2B5EF4-FFF2-40B4-BE49-F238E27FC236}">
                <a16:creationId xmlns:a16="http://schemas.microsoft.com/office/drawing/2014/main" id="{33408CA9-8F88-D99E-80D2-477D1D442CE9}"/>
              </a:ext>
            </a:extLst>
          </p:cNvPr>
          <p:cNvSpPr txBox="1"/>
          <p:nvPr/>
        </p:nvSpPr>
        <p:spPr>
          <a:xfrm>
            <a:off x="1890278" y="5634587"/>
            <a:ext cx="1389413" cy="523220"/>
          </a:xfrm>
          <a:prstGeom prst="rect">
            <a:avLst/>
          </a:prstGeom>
          <a:noFill/>
        </p:spPr>
        <p:txBody>
          <a:bodyPr wrap="square" rtlCol="0">
            <a:spAutoFit/>
          </a:bodyPr>
          <a:lstStyle/>
          <a:p>
            <a:pPr algn="ctr"/>
            <a:r>
              <a:rPr lang="en-GB" sz="1400" b="1" i="1" dirty="0"/>
              <a:t>Team Member (Researcher)</a:t>
            </a:r>
            <a:endParaRPr lang="en-RO" sz="1400" b="1" i="1" dirty="0"/>
          </a:p>
        </p:txBody>
      </p:sp>
      <p:sp>
        <p:nvSpPr>
          <p:cNvPr id="5" name="TextBox 4">
            <a:extLst>
              <a:ext uri="{FF2B5EF4-FFF2-40B4-BE49-F238E27FC236}">
                <a16:creationId xmlns:a16="http://schemas.microsoft.com/office/drawing/2014/main" id="{6D1557C4-8A54-E000-B036-D848ECAB6A71}"/>
              </a:ext>
            </a:extLst>
          </p:cNvPr>
          <p:cNvSpPr txBox="1"/>
          <p:nvPr/>
        </p:nvSpPr>
        <p:spPr>
          <a:xfrm>
            <a:off x="3320173" y="5638073"/>
            <a:ext cx="1888865" cy="738664"/>
          </a:xfrm>
          <a:prstGeom prst="rect">
            <a:avLst/>
          </a:prstGeom>
          <a:noFill/>
        </p:spPr>
        <p:txBody>
          <a:bodyPr wrap="square" rtlCol="0">
            <a:spAutoFit/>
          </a:bodyPr>
          <a:lstStyle/>
          <a:p>
            <a:pPr algn="ctr"/>
            <a:r>
              <a:rPr lang="en-GB" sz="1400" b="1" i="1" dirty="0"/>
              <a:t>Team Member (Monitor Evaluator) </a:t>
            </a:r>
            <a:br>
              <a:rPr lang="en-GB" sz="1400" dirty="0"/>
            </a:br>
            <a:endParaRPr lang="en-RO" sz="1400" dirty="0"/>
          </a:p>
        </p:txBody>
      </p:sp>
      <p:sp>
        <p:nvSpPr>
          <p:cNvPr id="8" name="TextBox 7">
            <a:extLst>
              <a:ext uri="{FF2B5EF4-FFF2-40B4-BE49-F238E27FC236}">
                <a16:creationId xmlns:a16="http://schemas.microsoft.com/office/drawing/2014/main" id="{F10E4D37-0495-A8B6-46EB-C3763CFBFC56}"/>
              </a:ext>
            </a:extLst>
          </p:cNvPr>
          <p:cNvSpPr txBox="1"/>
          <p:nvPr/>
        </p:nvSpPr>
        <p:spPr>
          <a:xfrm>
            <a:off x="5099466" y="5634587"/>
            <a:ext cx="1504582" cy="800219"/>
          </a:xfrm>
          <a:prstGeom prst="rect">
            <a:avLst/>
          </a:prstGeom>
          <a:noFill/>
        </p:spPr>
        <p:txBody>
          <a:bodyPr wrap="square" rtlCol="0">
            <a:spAutoFit/>
          </a:bodyPr>
          <a:lstStyle/>
          <a:p>
            <a:pPr algn="ctr"/>
            <a:r>
              <a:rPr lang="en-GB" sz="1400" b="1" i="1" dirty="0"/>
              <a:t>Team Member (Researcher) </a:t>
            </a:r>
            <a:br>
              <a:rPr lang="en-GB" dirty="0"/>
            </a:br>
            <a:endParaRPr lang="en-RO" dirty="0"/>
          </a:p>
        </p:txBody>
      </p:sp>
    </p:spTree>
    <p:extLst>
      <p:ext uri="{BB962C8B-B14F-4D97-AF65-F5344CB8AC3E}">
        <p14:creationId xmlns:p14="http://schemas.microsoft.com/office/powerpoint/2010/main" val="1532839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5F7DB2-2957-5A1F-9D53-6706E21A5B21}"/>
              </a:ext>
            </a:extLst>
          </p:cNvPr>
          <p:cNvSpPr/>
          <p:nvPr/>
        </p:nvSpPr>
        <p:spPr>
          <a:xfrm>
            <a:off x="345206" y="1304226"/>
            <a:ext cx="4332248" cy="2383338"/>
          </a:xfrm>
          <a:prstGeom prst="rect">
            <a:avLst/>
          </a:prstGeom>
          <a:ln w="19050">
            <a:solidFill>
              <a:schemeClr val="accent2">
                <a:lumMod val="50000"/>
              </a:schemeClr>
            </a:solidFill>
          </a:ln>
        </p:spPr>
        <p:style>
          <a:lnRef idx="1">
            <a:schemeClr val="accent2"/>
          </a:lnRef>
          <a:fillRef idx="2">
            <a:schemeClr val="accent2"/>
          </a:fillRef>
          <a:effectRef idx="1">
            <a:schemeClr val="accent2"/>
          </a:effectRef>
          <a:fontRef idx="minor">
            <a:schemeClr val="dk1"/>
          </a:fontRef>
        </p:style>
        <p:txBody>
          <a:bodyPr rtlCol="0" anchor="ctr"/>
          <a:lstStyle/>
          <a:p>
            <a:endParaRPr lang="en-US" sz="1050" b="1" u="sng" dirty="0"/>
          </a:p>
          <a:p>
            <a:endParaRPr lang="en-US" sz="1050" b="1" u="sng" dirty="0"/>
          </a:p>
          <a:p>
            <a:endParaRPr lang="en-US" sz="1050" b="1" u="sng" dirty="0"/>
          </a:p>
          <a:p>
            <a:r>
              <a:rPr lang="en-US" sz="1050" b="1" u="sng" dirty="0"/>
              <a:t>AIM:</a:t>
            </a:r>
          </a:p>
          <a:p>
            <a:pPr marL="171450" indent="-171450">
              <a:buFont typeface="Arial" panose="020B0604020202020204" pitchFamily="34" charset="0"/>
              <a:buChar char="•"/>
            </a:pPr>
            <a:r>
              <a:rPr lang="en-US" sz="1050" dirty="0"/>
              <a:t>Raise awareness on current barriers that UA refugees can face during the Sponsorship scheme application and recommend fusible solutions.</a:t>
            </a:r>
          </a:p>
          <a:p>
            <a:r>
              <a:rPr lang="en-US" sz="1050" b="1" u="sng" dirty="0"/>
              <a:t>OBJECTIVES:</a:t>
            </a:r>
          </a:p>
          <a:p>
            <a:pPr marL="171450" indent="-171450">
              <a:buFont typeface="Arial" panose="020B0604020202020204" pitchFamily="34" charset="0"/>
              <a:buChar char="•"/>
            </a:pPr>
            <a:r>
              <a:rPr lang="en-US" sz="1050" dirty="0"/>
              <a:t>Identify what kind of help available in Wales</a:t>
            </a:r>
          </a:p>
          <a:p>
            <a:pPr marL="171450" indent="-171450">
              <a:buFont typeface="Arial" panose="020B0604020202020204" pitchFamily="34" charset="0"/>
              <a:buChar char="•"/>
            </a:pPr>
            <a:r>
              <a:rPr lang="en-US" sz="1050" dirty="0"/>
              <a:t>Find available information on </a:t>
            </a:r>
            <a:r>
              <a:rPr lang="en-US" sz="1050" dirty="0" err="1"/>
              <a:t>gov.websites</a:t>
            </a:r>
            <a:r>
              <a:rPr lang="en-US" sz="1050" dirty="0"/>
              <a:t>/local authorities</a:t>
            </a:r>
          </a:p>
          <a:p>
            <a:pPr marL="171450" indent="-171450">
              <a:buFont typeface="Arial" panose="020B0604020202020204" pitchFamily="34" charset="0"/>
              <a:buChar char="•"/>
            </a:pPr>
            <a:r>
              <a:rPr lang="en-US" sz="1050" dirty="0"/>
              <a:t>Identify existing problems and barriers.</a:t>
            </a:r>
            <a:endParaRPr lang="en-RO" sz="1050" dirty="0"/>
          </a:p>
        </p:txBody>
      </p:sp>
      <p:sp>
        <p:nvSpPr>
          <p:cNvPr id="7" name="Rectangle 6">
            <a:extLst>
              <a:ext uri="{FF2B5EF4-FFF2-40B4-BE49-F238E27FC236}">
                <a16:creationId xmlns:a16="http://schemas.microsoft.com/office/drawing/2014/main" id="{663F7055-55EE-DCEF-C5A5-CB5142C43C8F}"/>
              </a:ext>
            </a:extLst>
          </p:cNvPr>
          <p:cNvSpPr/>
          <p:nvPr/>
        </p:nvSpPr>
        <p:spPr>
          <a:xfrm>
            <a:off x="600082" y="1413432"/>
            <a:ext cx="3822495" cy="361507"/>
          </a:xfrm>
          <a:prstGeom prst="rect">
            <a:avLst/>
          </a:prstGeom>
          <a:ln w="12700">
            <a:solidFill>
              <a:schemeClr val="accent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RO" dirty="0"/>
              <a:t>Aim/Objective</a:t>
            </a:r>
          </a:p>
        </p:txBody>
      </p:sp>
      <p:sp>
        <p:nvSpPr>
          <p:cNvPr id="10" name="Rectangle 9">
            <a:extLst>
              <a:ext uri="{FF2B5EF4-FFF2-40B4-BE49-F238E27FC236}">
                <a16:creationId xmlns:a16="http://schemas.microsoft.com/office/drawing/2014/main" id="{DF83398F-8FF6-D9EE-7E0E-2CC93BFA5FDE}"/>
              </a:ext>
            </a:extLst>
          </p:cNvPr>
          <p:cNvSpPr/>
          <p:nvPr/>
        </p:nvSpPr>
        <p:spPr>
          <a:xfrm>
            <a:off x="5247128" y="1285040"/>
            <a:ext cx="4332248" cy="2383338"/>
          </a:xfrm>
          <a:prstGeom prst="rect">
            <a:avLst/>
          </a:prstGeom>
          <a:ln w="19050">
            <a:solidFill>
              <a:schemeClr val="accent2">
                <a:lumMod val="50000"/>
              </a:schemeClr>
            </a:solidFill>
          </a:ln>
        </p:spPr>
        <p:style>
          <a:lnRef idx="1">
            <a:schemeClr val="accent2"/>
          </a:lnRef>
          <a:fillRef idx="2">
            <a:schemeClr val="accent2"/>
          </a:fillRef>
          <a:effectRef idx="1">
            <a:schemeClr val="accent2"/>
          </a:effectRef>
          <a:fontRef idx="minor">
            <a:schemeClr val="dk1"/>
          </a:fontRef>
        </p:style>
        <p:txBody>
          <a:bodyPr rtlCol="0" anchor="ctr"/>
          <a:lstStyle/>
          <a:p>
            <a:r>
              <a:rPr lang="en-US" sz="1050" dirty="0"/>
              <a:t>1. Lecturer</a:t>
            </a:r>
          </a:p>
          <a:p>
            <a:r>
              <a:rPr lang="en-US" sz="1050" dirty="0"/>
              <a:t>2. Project Team members</a:t>
            </a:r>
          </a:p>
          <a:p>
            <a:r>
              <a:rPr lang="en-US" sz="1050" dirty="0"/>
              <a:t>3. UA refugees</a:t>
            </a:r>
          </a:p>
          <a:p>
            <a:r>
              <a:rPr lang="en-US" sz="1050" dirty="0"/>
              <a:t>4. UK based refugees Sponsors</a:t>
            </a:r>
          </a:p>
          <a:p>
            <a:r>
              <a:rPr lang="en-US" sz="1050" dirty="0"/>
              <a:t>5. The UK Government/ local authorities</a:t>
            </a:r>
          </a:p>
          <a:p>
            <a:r>
              <a:rPr lang="en-US" sz="1050" dirty="0"/>
              <a:t>6. NGOs (Non-Governmental Organizations).</a:t>
            </a:r>
            <a:endParaRPr lang="en-RO" sz="1050" dirty="0"/>
          </a:p>
        </p:txBody>
      </p:sp>
      <p:sp>
        <p:nvSpPr>
          <p:cNvPr id="11" name="Rectangle 10">
            <a:extLst>
              <a:ext uri="{FF2B5EF4-FFF2-40B4-BE49-F238E27FC236}">
                <a16:creationId xmlns:a16="http://schemas.microsoft.com/office/drawing/2014/main" id="{192D24FB-F3D6-FDA9-930F-8BDD3C7BDE1B}"/>
              </a:ext>
            </a:extLst>
          </p:cNvPr>
          <p:cNvSpPr/>
          <p:nvPr/>
        </p:nvSpPr>
        <p:spPr>
          <a:xfrm>
            <a:off x="5249919" y="3942056"/>
            <a:ext cx="4332248" cy="2383338"/>
          </a:xfrm>
          <a:prstGeom prst="rect">
            <a:avLst/>
          </a:prstGeom>
          <a:ln w="19050">
            <a:solidFill>
              <a:schemeClr val="accent2">
                <a:lumMod val="50000"/>
              </a:schemeClr>
            </a:solidFill>
          </a:ln>
        </p:spPr>
        <p:style>
          <a:lnRef idx="1">
            <a:schemeClr val="accent2"/>
          </a:lnRef>
          <a:fillRef idx="2">
            <a:schemeClr val="accent2"/>
          </a:fillRef>
          <a:effectRef idx="1">
            <a:schemeClr val="accent2"/>
          </a:effectRef>
          <a:fontRef idx="minor">
            <a:schemeClr val="dk1"/>
          </a:fontRef>
        </p:style>
        <p:txBody>
          <a:bodyPr rtlCol="0" anchor="ctr"/>
          <a:lstStyle/>
          <a:p>
            <a:endParaRPr lang="en-US" sz="1000" dirty="0"/>
          </a:p>
          <a:p>
            <a:endParaRPr lang="en-US" sz="1000" dirty="0"/>
          </a:p>
          <a:p>
            <a:endParaRPr lang="en-US" sz="1000" dirty="0"/>
          </a:p>
          <a:p>
            <a:r>
              <a:rPr lang="en-US" sz="1000" dirty="0"/>
              <a:t>1. Deliver project in time (by 13/06/2022)</a:t>
            </a:r>
          </a:p>
          <a:p>
            <a:r>
              <a:rPr lang="en-US" sz="1000" dirty="0"/>
              <a:t>2. Gather relevant information to create a conclusion</a:t>
            </a:r>
          </a:p>
          <a:p>
            <a:r>
              <a:rPr lang="en-US" sz="1000" dirty="0"/>
              <a:t>3. Present to 1 Lecturer, 3 Team members.</a:t>
            </a:r>
          </a:p>
          <a:p>
            <a:r>
              <a:rPr lang="en-US" sz="1000" dirty="0"/>
              <a:t>Received feedback from involved stakeholders</a:t>
            </a:r>
          </a:p>
          <a:p>
            <a:r>
              <a:rPr lang="en-US" sz="1000" dirty="0"/>
              <a:t>Quantifiable data and gained experience and</a:t>
            </a:r>
          </a:p>
          <a:p>
            <a:r>
              <a:rPr lang="en-US" sz="1000" dirty="0"/>
              <a:t>knowledge</a:t>
            </a:r>
          </a:p>
          <a:p>
            <a:r>
              <a:rPr lang="en-US" sz="1000" dirty="0"/>
              <a:t>5. 14 Ukrainian refugees and 6 UK sponsors participated</a:t>
            </a:r>
          </a:p>
          <a:p>
            <a:r>
              <a:rPr lang="en-US" sz="1000" dirty="0"/>
              <a:t>in the in-person interview.</a:t>
            </a:r>
            <a:endParaRPr lang="en-RO" sz="1000" dirty="0"/>
          </a:p>
        </p:txBody>
      </p:sp>
      <p:sp>
        <p:nvSpPr>
          <p:cNvPr id="12" name="Rectangle 11">
            <a:extLst>
              <a:ext uri="{FF2B5EF4-FFF2-40B4-BE49-F238E27FC236}">
                <a16:creationId xmlns:a16="http://schemas.microsoft.com/office/drawing/2014/main" id="{AECC35D5-BEE3-65BA-E9C8-0E7F65E41C71}"/>
              </a:ext>
            </a:extLst>
          </p:cNvPr>
          <p:cNvSpPr/>
          <p:nvPr/>
        </p:nvSpPr>
        <p:spPr>
          <a:xfrm>
            <a:off x="345206" y="3901866"/>
            <a:ext cx="4332248" cy="2383338"/>
          </a:xfrm>
          <a:prstGeom prst="rect">
            <a:avLst/>
          </a:prstGeom>
          <a:ln w="19050">
            <a:solidFill>
              <a:schemeClr val="accent2">
                <a:lumMod val="50000"/>
              </a:schemeClr>
            </a:solidFill>
          </a:ln>
        </p:spPr>
        <p:style>
          <a:lnRef idx="1">
            <a:schemeClr val="accent2"/>
          </a:lnRef>
          <a:fillRef idx="2">
            <a:schemeClr val="accent2"/>
          </a:fillRef>
          <a:effectRef idx="1">
            <a:schemeClr val="accent2"/>
          </a:effectRef>
          <a:fontRef idx="minor">
            <a:schemeClr val="dk1"/>
          </a:fontRef>
        </p:style>
        <p:txBody>
          <a:bodyPr rtlCol="0" anchor="ctr"/>
          <a:lstStyle/>
          <a:p>
            <a:endParaRPr lang="en-US" sz="1050" dirty="0"/>
          </a:p>
          <a:p>
            <a:endParaRPr lang="en-US" sz="1050" dirty="0"/>
          </a:p>
          <a:p>
            <a:endParaRPr lang="en-US" sz="1050" dirty="0"/>
          </a:p>
          <a:p>
            <a:pPr marL="171450" indent="-171450">
              <a:buFont typeface="Arial" panose="020B0604020202020204" pitchFamily="34" charset="0"/>
              <a:buChar char="•"/>
            </a:pPr>
            <a:r>
              <a:rPr lang="en-US" sz="1050" dirty="0"/>
              <a:t>Complete the primary/secondary analysis of the current situation (informally ask 5 people about their experience)</a:t>
            </a:r>
          </a:p>
          <a:p>
            <a:pPr marL="171450" indent="-171450">
              <a:buFont typeface="Arial" panose="020B0604020202020204" pitchFamily="34" charset="0"/>
              <a:buChar char="•"/>
            </a:pPr>
            <a:r>
              <a:rPr lang="en-US" sz="1050" dirty="0"/>
              <a:t>Represent the findings</a:t>
            </a:r>
          </a:p>
          <a:p>
            <a:pPr marL="171450" indent="-171450">
              <a:buFont typeface="Arial" panose="020B0604020202020204" pitchFamily="34" charset="0"/>
              <a:buChar char="•"/>
            </a:pPr>
            <a:r>
              <a:rPr lang="en-US" sz="1050" dirty="0"/>
              <a:t>Provide the improvements recommendations</a:t>
            </a:r>
          </a:p>
          <a:p>
            <a:pPr marL="171450" indent="-171450">
              <a:buFont typeface="Arial" panose="020B0604020202020204" pitchFamily="34" charset="0"/>
              <a:buChar char="•"/>
            </a:pPr>
            <a:r>
              <a:rPr lang="en-US" sz="1050" dirty="0"/>
              <a:t>Update UK based sponsors and UA refugees with findings.</a:t>
            </a:r>
          </a:p>
          <a:p>
            <a:pPr marL="171450" indent="-171450">
              <a:buFont typeface="Arial" panose="020B0604020202020204" pitchFamily="34" charset="0"/>
              <a:buChar char="•"/>
            </a:pPr>
            <a:endParaRPr lang="en-US" sz="1050" dirty="0"/>
          </a:p>
          <a:p>
            <a:pPr marL="171450" indent="-171450">
              <a:buFont typeface="Arial" panose="020B0604020202020204" pitchFamily="34" charset="0"/>
              <a:buChar char="•"/>
            </a:pPr>
            <a:endParaRPr lang="en-RO" sz="1050" dirty="0"/>
          </a:p>
        </p:txBody>
      </p:sp>
      <p:sp>
        <p:nvSpPr>
          <p:cNvPr id="13" name="Rectangle 12">
            <a:extLst>
              <a:ext uri="{FF2B5EF4-FFF2-40B4-BE49-F238E27FC236}">
                <a16:creationId xmlns:a16="http://schemas.microsoft.com/office/drawing/2014/main" id="{EDBFDE80-B294-1DC3-C37D-26E44CA69A7F}"/>
              </a:ext>
            </a:extLst>
          </p:cNvPr>
          <p:cNvSpPr/>
          <p:nvPr/>
        </p:nvSpPr>
        <p:spPr>
          <a:xfrm>
            <a:off x="5375432" y="1413432"/>
            <a:ext cx="3835298" cy="361507"/>
          </a:xfrm>
          <a:prstGeom prst="rect">
            <a:avLst/>
          </a:prstGeom>
          <a:ln w="12700">
            <a:solidFill>
              <a:schemeClr val="accent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RO" dirty="0"/>
              <a:t>Customers/Stakeholders</a:t>
            </a:r>
          </a:p>
        </p:txBody>
      </p:sp>
      <p:sp>
        <p:nvSpPr>
          <p:cNvPr id="14" name="Rectangle 13">
            <a:extLst>
              <a:ext uri="{FF2B5EF4-FFF2-40B4-BE49-F238E27FC236}">
                <a16:creationId xmlns:a16="http://schemas.microsoft.com/office/drawing/2014/main" id="{A749F2ED-0175-E93F-76CA-F95025BD8B2B}"/>
              </a:ext>
            </a:extLst>
          </p:cNvPr>
          <p:cNvSpPr/>
          <p:nvPr/>
        </p:nvSpPr>
        <p:spPr>
          <a:xfrm>
            <a:off x="600081" y="4042751"/>
            <a:ext cx="3822495" cy="361507"/>
          </a:xfrm>
          <a:prstGeom prst="rect">
            <a:avLst/>
          </a:prstGeom>
          <a:ln w="12700">
            <a:solidFill>
              <a:schemeClr val="accent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r>
              <a:rPr lang="en-RO" dirty="0"/>
              <a:t>Desired end Result</a:t>
            </a:r>
          </a:p>
        </p:txBody>
      </p:sp>
      <p:sp>
        <p:nvSpPr>
          <p:cNvPr id="15" name="Rectangle 14">
            <a:extLst>
              <a:ext uri="{FF2B5EF4-FFF2-40B4-BE49-F238E27FC236}">
                <a16:creationId xmlns:a16="http://schemas.microsoft.com/office/drawing/2014/main" id="{561FDBE7-88AC-C201-DE15-CCF316B1B201}"/>
              </a:ext>
            </a:extLst>
          </p:cNvPr>
          <p:cNvSpPr/>
          <p:nvPr/>
        </p:nvSpPr>
        <p:spPr>
          <a:xfrm>
            <a:off x="5388235" y="4065484"/>
            <a:ext cx="3822495" cy="361507"/>
          </a:xfrm>
          <a:prstGeom prst="rect">
            <a:avLst/>
          </a:prstGeom>
          <a:ln w="12700">
            <a:solidFill>
              <a:schemeClr val="accent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r>
              <a:rPr lang="en-US" dirty="0"/>
              <a:t>        Measures of Success</a:t>
            </a:r>
          </a:p>
        </p:txBody>
      </p:sp>
      <p:sp>
        <p:nvSpPr>
          <p:cNvPr id="21" name="Rectangle 20">
            <a:extLst>
              <a:ext uri="{FF2B5EF4-FFF2-40B4-BE49-F238E27FC236}">
                <a16:creationId xmlns:a16="http://schemas.microsoft.com/office/drawing/2014/main" id="{A4A43A1F-CBA3-04FF-CFAB-2CDE2EEF7DD6}"/>
              </a:ext>
            </a:extLst>
          </p:cNvPr>
          <p:cNvSpPr/>
          <p:nvPr/>
        </p:nvSpPr>
        <p:spPr>
          <a:xfrm>
            <a:off x="479971" y="5698986"/>
            <a:ext cx="4062714" cy="556239"/>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u="sng" dirty="0">
                <a:solidFill>
                  <a:schemeClr val="tx1"/>
                </a:solidFill>
              </a:rPr>
              <a:t>Secondary Benefits: </a:t>
            </a:r>
            <a:r>
              <a:rPr lang="en-US" sz="1100" dirty="0">
                <a:solidFill>
                  <a:schemeClr val="tx1"/>
                </a:solidFill>
              </a:rPr>
              <a:t>Facilitate Sponsorship scheme application for Ukrainian refugees. Mitigate scam risk.</a:t>
            </a:r>
            <a:endParaRPr lang="en-RO" sz="1100" dirty="0">
              <a:solidFill>
                <a:schemeClr val="tx1"/>
              </a:solidFill>
            </a:endParaRPr>
          </a:p>
        </p:txBody>
      </p:sp>
      <p:sp>
        <p:nvSpPr>
          <p:cNvPr id="22" name="TextBox 21">
            <a:extLst>
              <a:ext uri="{FF2B5EF4-FFF2-40B4-BE49-F238E27FC236}">
                <a16:creationId xmlns:a16="http://schemas.microsoft.com/office/drawing/2014/main" id="{32C906BB-576F-CCCD-A90A-A61DCBEE47D3}"/>
              </a:ext>
            </a:extLst>
          </p:cNvPr>
          <p:cNvSpPr txBox="1"/>
          <p:nvPr/>
        </p:nvSpPr>
        <p:spPr>
          <a:xfrm>
            <a:off x="1381941" y="119995"/>
            <a:ext cx="7060557"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RO" dirty="0"/>
              <a:t>					</a:t>
            </a:r>
            <a:r>
              <a:rPr lang="en-GB" b="1" i="1" dirty="0">
                <a:effectLst>
                  <a:outerShdw blurRad="38100" dist="38100" dir="2700000" algn="tl">
                    <a:srgbClr val="000000">
                      <a:alpha val="43137"/>
                    </a:srgbClr>
                  </a:outerShdw>
                </a:effectLst>
              </a:rPr>
              <a:t>Project </a:t>
            </a:r>
            <a:r>
              <a:rPr lang="en-RO" b="1" i="1" dirty="0">
                <a:effectLst>
                  <a:outerShdw blurRad="38100" dist="38100" dir="2700000" algn="tl">
                    <a:srgbClr val="000000">
                      <a:alpha val="43137"/>
                    </a:srgbClr>
                  </a:outerShdw>
                </a:effectLst>
              </a:rPr>
              <a:t>QUARD CHART</a:t>
            </a:r>
          </a:p>
        </p:txBody>
      </p:sp>
      <p:sp>
        <p:nvSpPr>
          <p:cNvPr id="23" name="Extract 22">
            <a:extLst>
              <a:ext uri="{FF2B5EF4-FFF2-40B4-BE49-F238E27FC236}">
                <a16:creationId xmlns:a16="http://schemas.microsoft.com/office/drawing/2014/main" id="{5E2533A6-FBA4-B7E7-E98E-2DDC0927F0A1}"/>
              </a:ext>
            </a:extLst>
          </p:cNvPr>
          <p:cNvSpPr/>
          <p:nvPr/>
        </p:nvSpPr>
        <p:spPr>
          <a:xfrm>
            <a:off x="3739660" y="2066292"/>
            <a:ext cx="2345123" cy="2535131"/>
          </a:xfrm>
          <a:prstGeom prst="flowChartExtract">
            <a:avLst/>
          </a:prstGeom>
          <a:ln>
            <a:solidFill>
              <a:schemeClr val="accent2">
                <a:lumMod val="50000"/>
              </a:schemeClr>
            </a:solid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RO" dirty="0"/>
          </a:p>
        </p:txBody>
      </p:sp>
      <p:sp>
        <p:nvSpPr>
          <p:cNvPr id="24" name="TextBox 23">
            <a:extLst>
              <a:ext uri="{FF2B5EF4-FFF2-40B4-BE49-F238E27FC236}">
                <a16:creationId xmlns:a16="http://schemas.microsoft.com/office/drawing/2014/main" id="{AD0A049A-1CEA-AC0E-E91C-4A6AFA961A00}"/>
              </a:ext>
            </a:extLst>
          </p:cNvPr>
          <p:cNvSpPr txBox="1"/>
          <p:nvPr/>
        </p:nvSpPr>
        <p:spPr>
          <a:xfrm>
            <a:off x="4107780" y="3108678"/>
            <a:ext cx="1608881" cy="1508105"/>
          </a:xfrm>
          <a:prstGeom prst="rect">
            <a:avLst/>
          </a:prstGeom>
          <a:noFill/>
        </p:spPr>
        <p:txBody>
          <a:bodyPr wrap="square" rtlCol="0">
            <a:spAutoFit/>
          </a:bodyPr>
          <a:lstStyle/>
          <a:p>
            <a:pPr algn="ctr"/>
            <a:r>
              <a:rPr lang="en-RO" sz="1200" dirty="0"/>
              <a:t>Values</a:t>
            </a:r>
          </a:p>
          <a:p>
            <a:pPr algn="ctr"/>
            <a:endParaRPr lang="en-RO" sz="800" b="1" u="sng" dirty="0"/>
          </a:p>
          <a:p>
            <a:pPr algn="ctr"/>
            <a:r>
              <a:rPr lang="en-RO" sz="900" b="1" u="sng" dirty="0"/>
              <a:t>What is the motivation?</a:t>
            </a:r>
          </a:p>
          <a:p>
            <a:pPr algn="ctr"/>
            <a:r>
              <a:rPr lang="en-RO" sz="900" dirty="0"/>
              <a:t>As a Ukrainian, I am highly motivated to raise awareness of the ongoing Russian Federation attack and barriers UA refugees face while applying for the UK Sponsorship scheme</a:t>
            </a:r>
          </a:p>
        </p:txBody>
      </p:sp>
      <p:sp>
        <p:nvSpPr>
          <p:cNvPr id="25" name="Rectangle 24">
            <a:extLst>
              <a:ext uri="{FF2B5EF4-FFF2-40B4-BE49-F238E27FC236}">
                <a16:creationId xmlns:a16="http://schemas.microsoft.com/office/drawing/2014/main" id="{2607CA61-248D-924D-6D6C-514812C531E7}"/>
              </a:ext>
            </a:extLst>
          </p:cNvPr>
          <p:cNvSpPr/>
          <p:nvPr/>
        </p:nvSpPr>
        <p:spPr>
          <a:xfrm>
            <a:off x="345206" y="686492"/>
            <a:ext cx="9234170" cy="40511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TITLE: Ukrainian Refugees - are they really welcome in the UK</a:t>
            </a:r>
            <a:endParaRPr lang="en-RO" dirty="0"/>
          </a:p>
        </p:txBody>
      </p:sp>
      <p:sp>
        <p:nvSpPr>
          <p:cNvPr id="4" name="Rounded Rectangle 2">
            <a:extLst>
              <a:ext uri="{FF2B5EF4-FFF2-40B4-BE49-F238E27FC236}">
                <a16:creationId xmlns:a16="http://schemas.microsoft.com/office/drawing/2014/main" id="{87205E15-211D-C043-502F-7EE080AD0D23}"/>
              </a:ext>
            </a:extLst>
          </p:cNvPr>
          <p:cNvSpPr/>
          <p:nvPr/>
        </p:nvSpPr>
        <p:spPr>
          <a:xfrm>
            <a:off x="9947496" y="289471"/>
            <a:ext cx="2080647" cy="6279058"/>
          </a:xfrm>
          <a:prstGeom prst="roundRect">
            <a:avLst/>
          </a:prstGeom>
          <a:ln w="76200"/>
        </p:spPr>
        <p:style>
          <a:lnRef idx="2">
            <a:schemeClr val="accent2"/>
          </a:lnRef>
          <a:fillRef idx="1">
            <a:schemeClr val="lt1"/>
          </a:fillRef>
          <a:effectRef idx="0">
            <a:schemeClr val="accent2"/>
          </a:effectRef>
          <a:fontRef idx="minor">
            <a:schemeClr val="dk1"/>
          </a:fontRef>
        </p:style>
        <p:txBody>
          <a:bodyPr rtlCol="0" anchor="ctr"/>
          <a:lstStyle/>
          <a:p>
            <a:r>
              <a:rPr lang="en-GB" sz="1600" b="1" i="1" dirty="0"/>
              <a:t>Quad Chart -</a:t>
            </a:r>
          </a:p>
          <a:p>
            <a:r>
              <a:rPr lang="en-GB" sz="1600" b="1" i="1" dirty="0"/>
              <a:t>is a form of technical documentation used to briefly describe a project or other innovation through writing</a:t>
            </a:r>
          </a:p>
          <a:p>
            <a:r>
              <a:rPr lang="en-GB" sz="1600" b="1" i="1" dirty="0"/>
              <a:t> (Keenan, 2020).</a:t>
            </a:r>
            <a:endParaRPr lang="en-RO" sz="1600" b="1" i="1" dirty="0"/>
          </a:p>
        </p:txBody>
      </p:sp>
    </p:spTree>
    <p:extLst>
      <p:ext uri="{BB962C8B-B14F-4D97-AF65-F5344CB8AC3E}">
        <p14:creationId xmlns:p14="http://schemas.microsoft.com/office/powerpoint/2010/main" val="3046429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83FF03A3-6701-4939-0452-2C8E1F26E6B6}"/>
              </a:ext>
            </a:extLst>
          </p:cNvPr>
          <p:cNvGraphicFramePr>
            <a:graphicFrameLocks noGrp="1"/>
          </p:cNvGraphicFramePr>
          <p:nvPr>
            <p:extLst>
              <p:ext uri="{D42A27DB-BD31-4B8C-83A1-F6EECF244321}">
                <p14:modId xmlns:p14="http://schemas.microsoft.com/office/powerpoint/2010/main" val="3795531165"/>
              </p:ext>
            </p:extLst>
          </p:nvPr>
        </p:nvGraphicFramePr>
        <p:xfrm>
          <a:off x="489002" y="503411"/>
          <a:ext cx="11225987" cy="4725655"/>
        </p:xfrm>
        <a:graphic>
          <a:graphicData uri="http://schemas.openxmlformats.org/drawingml/2006/table">
            <a:tbl>
              <a:tblPr firstRow="1" bandRow="1">
                <a:tableStyleId>{5C22544A-7EE6-4342-B048-85BDC9FD1C3A}</a:tableStyleId>
              </a:tblPr>
              <a:tblGrid>
                <a:gridCol w="819927">
                  <a:extLst>
                    <a:ext uri="{9D8B030D-6E8A-4147-A177-3AD203B41FA5}">
                      <a16:colId xmlns:a16="http://schemas.microsoft.com/office/drawing/2014/main" val="4029730400"/>
                    </a:ext>
                  </a:extLst>
                </a:gridCol>
                <a:gridCol w="1283746">
                  <a:extLst>
                    <a:ext uri="{9D8B030D-6E8A-4147-A177-3AD203B41FA5}">
                      <a16:colId xmlns:a16="http://schemas.microsoft.com/office/drawing/2014/main" val="3665064259"/>
                    </a:ext>
                  </a:extLst>
                </a:gridCol>
                <a:gridCol w="1294425">
                  <a:extLst>
                    <a:ext uri="{9D8B030D-6E8A-4147-A177-3AD203B41FA5}">
                      <a16:colId xmlns:a16="http://schemas.microsoft.com/office/drawing/2014/main" val="1573155933"/>
                    </a:ext>
                  </a:extLst>
                </a:gridCol>
                <a:gridCol w="1530914">
                  <a:extLst>
                    <a:ext uri="{9D8B030D-6E8A-4147-A177-3AD203B41FA5}">
                      <a16:colId xmlns:a16="http://schemas.microsoft.com/office/drawing/2014/main" val="175368558"/>
                    </a:ext>
                  </a:extLst>
                </a:gridCol>
                <a:gridCol w="720754">
                  <a:extLst>
                    <a:ext uri="{9D8B030D-6E8A-4147-A177-3AD203B41FA5}">
                      <a16:colId xmlns:a16="http://schemas.microsoft.com/office/drawing/2014/main" val="242766537"/>
                    </a:ext>
                  </a:extLst>
                </a:gridCol>
                <a:gridCol w="2495171">
                  <a:extLst>
                    <a:ext uri="{9D8B030D-6E8A-4147-A177-3AD203B41FA5}">
                      <a16:colId xmlns:a16="http://schemas.microsoft.com/office/drawing/2014/main" val="2956208609"/>
                    </a:ext>
                  </a:extLst>
                </a:gridCol>
                <a:gridCol w="3081050">
                  <a:extLst>
                    <a:ext uri="{9D8B030D-6E8A-4147-A177-3AD203B41FA5}">
                      <a16:colId xmlns:a16="http://schemas.microsoft.com/office/drawing/2014/main" val="2856999988"/>
                    </a:ext>
                  </a:extLst>
                </a:gridCol>
              </a:tblGrid>
              <a:tr h="327413">
                <a:tc>
                  <a:txBody>
                    <a:bodyPr/>
                    <a:lstStyle/>
                    <a:p>
                      <a:r>
                        <a:rPr lang="en-RO" sz="1200"/>
                        <a:t>Priority</a:t>
                      </a:r>
                    </a:p>
                  </a:txBody>
                  <a:tcPr marL="77824" marR="77824" marT="38912" marB="38912"/>
                </a:tc>
                <a:tc>
                  <a:txBody>
                    <a:bodyPr/>
                    <a:lstStyle/>
                    <a:p>
                      <a:r>
                        <a:rPr lang="en-RO" sz="1200"/>
                        <a:t>Stakeholders</a:t>
                      </a:r>
                    </a:p>
                  </a:txBody>
                  <a:tcPr marL="77824" marR="77824" marT="38912" marB="38912"/>
                </a:tc>
                <a:tc>
                  <a:txBody>
                    <a:bodyPr/>
                    <a:lstStyle/>
                    <a:p>
                      <a:r>
                        <a:rPr lang="en-RO" sz="1200"/>
                        <a:t>Classification</a:t>
                      </a:r>
                    </a:p>
                  </a:txBody>
                  <a:tcPr marL="77824" marR="77824" marT="38912" marB="38912"/>
                </a:tc>
                <a:tc gridSpan="2">
                  <a:txBody>
                    <a:bodyPr/>
                    <a:lstStyle/>
                    <a:p>
                      <a:r>
                        <a:rPr lang="en-US" sz="1200"/>
                        <a:t>               </a:t>
                      </a:r>
                      <a:r>
                        <a:rPr lang="en-RO" sz="1200"/>
                        <a:t>Category</a:t>
                      </a:r>
                    </a:p>
                  </a:txBody>
                  <a:tcPr marL="77824" marR="77824" marT="38912" marB="38912"/>
                </a:tc>
                <a:tc hMerge="1">
                  <a:txBody>
                    <a:bodyPr/>
                    <a:lstStyle/>
                    <a:p>
                      <a:endParaRPr lang="en-RO" dirty="0"/>
                    </a:p>
                  </a:txBody>
                  <a:tcPr/>
                </a:tc>
                <a:tc>
                  <a:txBody>
                    <a:bodyPr/>
                    <a:lstStyle/>
                    <a:p>
                      <a:r>
                        <a:rPr lang="en-RO" sz="1200"/>
                        <a:t>Perspectives </a:t>
                      </a:r>
                    </a:p>
                  </a:txBody>
                  <a:tcPr marL="77824" marR="77824" marT="38912" marB="38912"/>
                </a:tc>
                <a:tc>
                  <a:txBody>
                    <a:bodyPr/>
                    <a:lstStyle/>
                    <a:p>
                      <a:r>
                        <a:rPr lang="en-RO" sz="1200" dirty="0"/>
                        <a:t>Actions</a:t>
                      </a:r>
                    </a:p>
                  </a:txBody>
                  <a:tcPr marL="77824" marR="77824" marT="38912" marB="38912"/>
                </a:tc>
                <a:extLst>
                  <a:ext uri="{0D108BD9-81ED-4DB2-BD59-A6C34878D82A}">
                    <a16:rowId xmlns:a16="http://schemas.microsoft.com/office/drawing/2014/main" val="3998751962"/>
                  </a:ext>
                </a:extLst>
              </a:tr>
              <a:tr h="708483">
                <a:tc>
                  <a:txBody>
                    <a:bodyPr/>
                    <a:lstStyle/>
                    <a:p>
                      <a:r>
                        <a:rPr lang="en-RO" sz="1500" b="1">
                          <a:solidFill>
                            <a:srgbClr val="C00000"/>
                          </a:solidFill>
                        </a:rPr>
                        <a:t>H</a:t>
                      </a:r>
                    </a:p>
                  </a:txBody>
                  <a:tcPr marL="77824" marR="77824" marT="38912" marB="38912"/>
                </a:tc>
                <a:tc>
                  <a:txBody>
                    <a:bodyPr/>
                    <a:lstStyle/>
                    <a:p>
                      <a:r>
                        <a:rPr lang="en-RO" sz="900" dirty="0"/>
                        <a:t>Tutors</a:t>
                      </a:r>
                    </a:p>
                  </a:txBody>
                  <a:tcPr marL="77824" marR="77824" marT="38912" marB="38912"/>
                </a:tc>
                <a:tc>
                  <a:txBody>
                    <a:bodyPr/>
                    <a:lstStyle/>
                    <a:p>
                      <a:r>
                        <a:rPr lang="en-RO" sz="900"/>
                        <a:t>Secondary</a:t>
                      </a:r>
                    </a:p>
                  </a:txBody>
                  <a:tcPr marL="77824" marR="77824" marT="38912" marB="38912"/>
                </a:tc>
                <a:tc>
                  <a:txBody>
                    <a:bodyPr/>
                    <a:lstStyle/>
                    <a:p>
                      <a:r>
                        <a:rPr lang="en-RO" sz="900"/>
                        <a:t>Supporters/Observeres</a:t>
                      </a:r>
                    </a:p>
                  </a:txBody>
                  <a:tcPr marL="77824" marR="77824" marT="38912" marB="38912"/>
                </a:tc>
                <a:tc>
                  <a:txBody>
                    <a:bodyPr/>
                    <a:lstStyle/>
                    <a:p>
                      <a:r>
                        <a:rPr lang="en-RO" sz="900"/>
                        <a:t>Internal</a:t>
                      </a:r>
                    </a:p>
                  </a:txBody>
                  <a:tcPr marL="77824" marR="77824" marT="38912" marB="38912"/>
                </a:tc>
                <a:tc>
                  <a:txBody>
                    <a:bodyPr/>
                    <a:lstStyle/>
                    <a:p>
                      <a:r>
                        <a:rPr lang="en-US" sz="900"/>
                        <a:t>Guiding and supporting to achieve positive</a:t>
                      </a:r>
                    </a:p>
                    <a:p>
                      <a:r>
                        <a:rPr lang="en-US" sz="900"/>
                        <a:t>project outcomes.</a:t>
                      </a:r>
                      <a:endParaRPr lang="en-RO" sz="900"/>
                    </a:p>
                  </a:txBody>
                  <a:tcPr marL="77824" marR="77824" marT="38912" marB="38912"/>
                </a:tc>
                <a:tc>
                  <a:txBody>
                    <a:bodyPr/>
                    <a:lstStyle/>
                    <a:p>
                      <a:r>
                        <a:rPr lang="en-US" sz="900"/>
                        <a:t>Regular updates on project progress through the completed blogs.</a:t>
                      </a:r>
                    </a:p>
                    <a:p>
                      <a:r>
                        <a:rPr lang="en-US" sz="900"/>
                        <a:t>Informing about project subject research findings via final report.</a:t>
                      </a:r>
                      <a:endParaRPr lang="en-RO" sz="900"/>
                    </a:p>
                  </a:txBody>
                  <a:tcPr marL="77824" marR="77824" marT="38912" marB="38912"/>
                </a:tc>
                <a:extLst>
                  <a:ext uri="{0D108BD9-81ED-4DB2-BD59-A6C34878D82A}">
                    <a16:rowId xmlns:a16="http://schemas.microsoft.com/office/drawing/2014/main" val="3296886005"/>
                  </a:ext>
                </a:extLst>
              </a:tr>
              <a:tr h="861785">
                <a:tc>
                  <a:txBody>
                    <a:bodyPr/>
                    <a:lstStyle/>
                    <a:p>
                      <a:r>
                        <a:rPr lang="en-RO" sz="1500" b="1">
                          <a:solidFill>
                            <a:srgbClr val="C00000"/>
                          </a:solidFill>
                        </a:rPr>
                        <a:t>H</a:t>
                      </a:r>
                    </a:p>
                  </a:txBody>
                  <a:tcPr marL="77824" marR="77824" marT="38912" marB="38912"/>
                </a:tc>
                <a:tc>
                  <a:txBody>
                    <a:bodyPr/>
                    <a:lstStyle/>
                    <a:p>
                      <a:r>
                        <a:rPr lang="en-RO" sz="900"/>
                        <a:t>Project Team Members</a:t>
                      </a:r>
                    </a:p>
                  </a:txBody>
                  <a:tcPr marL="77824" marR="77824" marT="38912" marB="38912"/>
                </a:tc>
                <a:tc>
                  <a:txBody>
                    <a:bodyPr/>
                    <a:lstStyle/>
                    <a:p>
                      <a:r>
                        <a:rPr lang="en-RO" sz="900" dirty="0"/>
                        <a:t>Primary</a:t>
                      </a:r>
                    </a:p>
                  </a:txBody>
                  <a:tcPr marL="77824" marR="77824" marT="38912" marB="38912"/>
                </a:tc>
                <a:tc>
                  <a:txBody>
                    <a:bodyPr/>
                    <a:lstStyle/>
                    <a:p>
                      <a:r>
                        <a:rPr lang="en-RO" sz="900"/>
                        <a:t>Drivers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Internal</a:t>
                      </a:r>
                    </a:p>
                    <a:p>
                      <a:endParaRPr lang="en-RO" sz="900"/>
                    </a:p>
                  </a:txBody>
                  <a:tcPr marL="77824" marR="77824" marT="38912" marB="38912"/>
                </a:tc>
                <a:tc>
                  <a:txBody>
                    <a:bodyPr/>
                    <a:lstStyle/>
                    <a:p>
                      <a:r>
                        <a:rPr lang="en-US" sz="900"/>
                        <a:t>Interacting as a Team, Deep involvement in the project processes.</a:t>
                      </a:r>
                      <a:endParaRPr lang="en-RO" sz="900"/>
                    </a:p>
                  </a:txBody>
                  <a:tcPr marL="77824" marR="77824" marT="38912" marB="38912"/>
                </a:tc>
                <a:tc>
                  <a:txBody>
                    <a:bodyPr/>
                    <a:lstStyle/>
                    <a:p>
                      <a:r>
                        <a:rPr lang="en-US" sz="900"/>
                        <a:t>Communicate progress and support one another in achieving needed project outcomes</a:t>
                      </a:r>
                    </a:p>
                    <a:p>
                      <a:r>
                        <a:rPr lang="en-US" sz="900"/>
                        <a:t>Ensure equal project involvement and commitment.</a:t>
                      </a:r>
                    </a:p>
                    <a:p>
                      <a:r>
                        <a:rPr lang="en-US" sz="900"/>
                        <a:t>Cooperating, sharing knowledge and experience.</a:t>
                      </a:r>
                      <a:endParaRPr lang="en-RO" sz="900"/>
                    </a:p>
                  </a:txBody>
                  <a:tcPr marL="77824" marR="77824" marT="38912" marB="38912"/>
                </a:tc>
                <a:extLst>
                  <a:ext uri="{0D108BD9-81ED-4DB2-BD59-A6C34878D82A}">
                    <a16:rowId xmlns:a16="http://schemas.microsoft.com/office/drawing/2014/main" val="1002483412"/>
                  </a:ext>
                </a:extLst>
              </a:tr>
              <a:tr h="861785">
                <a:tc>
                  <a:txBody>
                    <a:bodyPr/>
                    <a:lstStyle/>
                    <a:p>
                      <a:r>
                        <a:rPr lang="en-RO" sz="1500" b="1">
                          <a:solidFill>
                            <a:srgbClr val="C00000"/>
                          </a:solidFill>
                        </a:rPr>
                        <a:t>H</a:t>
                      </a:r>
                    </a:p>
                  </a:txBody>
                  <a:tcPr marL="77824" marR="77824" marT="38912" marB="38912"/>
                </a:tc>
                <a:tc>
                  <a:txBody>
                    <a:bodyPr/>
                    <a:lstStyle/>
                    <a:p>
                      <a:r>
                        <a:rPr lang="en-RO" sz="900"/>
                        <a:t>UA refugiees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Primary</a:t>
                      </a:r>
                    </a:p>
                    <a:p>
                      <a:endParaRPr lang="en-RO" sz="900"/>
                    </a:p>
                  </a:txBody>
                  <a:tcPr marL="77824" marR="77824" marT="38912" marB="38912"/>
                </a:tc>
                <a:tc>
                  <a:txBody>
                    <a:bodyPr/>
                    <a:lstStyle/>
                    <a:p>
                      <a:r>
                        <a:rPr lang="en-RO" sz="900"/>
                        <a:t>Observers</a:t>
                      </a:r>
                    </a:p>
                  </a:txBody>
                  <a:tcPr marL="77824" marR="77824" marT="38912" marB="38912"/>
                </a:tc>
                <a:tc>
                  <a:txBody>
                    <a:bodyPr/>
                    <a:lstStyle/>
                    <a:p>
                      <a:r>
                        <a:rPr lang="en-RO" sz="900"/>
                        <a:t>External</a:t>
                      </a:r>
                    </a:p>
                  </a:txBody>
                  <a:tcPr marL="77824" marR="77824" marT="38912" marB="38912"/>
                </a:tc>
                <a:tc>
                  <a:txBody>
                    <a:bodyPr/>
                    <a:lstStyle/>
                    <a:p>
                      <a:r>
                        <a:rPr lang="en-US" sz="900"/>
                        <a:t>Contributing by sharing their experiences</a:t>
                      </a:r>
                    </a:p>
                    <a:p>
                      <a:r>
                        <a:rPr lang="en-US" sz="900"/>
                        <a:t>(during the Ukraine Sponsorship Scheme</a:t>
                      </a:r>
                    </a:p>
                    <a:p>
                      <a:r>
                        <a:rPr lang="en-US" sz="900"/>
                        <a:t>application and travelling to the UK).</a:t>
                      </a:r>
                      <a:endParaRPr lang="en-RO" sz="900"/>
                    </a:p>
                  </a:txBody>
                  <a:tcPr marL="77824" marR="77824" marT="38912" marB="38912"/>
                </a:tc>
                <a:tc>
                  <a:txBody>
                    <a:bodyPr/>
                    <a:lstStyle/>
                    <a:p>
                      <a:r>
                        <a:rPr lang="en-US" sz="900"/>
                        <a:t>Interviews (in-person).</a:t>
                      </a:r>
                    </a:p>
                    <a:p>
                      <a:r>
                        <a:rPr lang="en-US" sz="900"/>
                        <a:t>Inform A refugees about integration required steps.</a:t>
                      </a:r>
                      <a:endParaRPr lang="en-RO" sz="900"/>
                    </a:p>
                  </a:txBody>
                  <a:tcPr marL="77824" marR="77824" marT="38912" marB="38912"/>
                </a:tc>
                <a:extLst>
                  <a:ext uri="{0D108BD9-81ED-4DB2-BD59-A6C34878D82A}">
                    <a16:rowId xmlns:a16="http://schemas.microsoft.com/office/drawing/2014/main" val="1560894141"/>
                  </a:ext>
                </a:extLst>
              </a:tr>
              <a:tr h="861785">
                <a:tc>
                  <a:txBody>
                    <a:bodyPr/>
                    <a:lstStyle/>
                    <a:p>
                      <a:r>
                        <a:rPr lang="en-RO" sz="1500" b="1">
                          <a:solidFill>
                            <a:srgbClr val="0070C0"/>
                          </a:solidFill>
                        </a:rPr>
                        <a:t>M</a:t>
                      </a:r>
                    </a:p>
                  </a:txBody>
                  <a:tcPr marL="77824" marR="77824" marT="38912" marB="38912"/>
                </a:tc>
                <a:tc>
                  <a:txBody>
                    <a:bodyPr/>
                    <a:lstStyle/>
                    <a:p>
                      <a:r>
                        <a:rPr lang="en-RO" sz="900"/>
                        <a:t>UK based refugiees sponsors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Primary</a:t>
                      </a:r>
                    </a:p>
                    <a:p>
                      <a:endParaRPr lang="en-RO" sz="900" b="0"/>
                    </a:p>
                  </a:txBody>
                  <a:tcPr marL="77824" marR="77824" marT="38912" marB="38912"/>
                </a:tc>
                <a:tc>
                  <a:txBody>
                    <a:bodyPr/>
                    <a:lstStyle/>
                    <a:p>
                      <a:r>
                        <a:rPr lang="en-RO" sz="900"/>
                        <a:t>Supporters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Internal</a:t>
                      </a:r>
                    </a:p>
                    <a:p>
                      <a:endParaRPr lang="en-RO" sz="900"/>
                    </a:p>
                  </a:txBody>
                  <a:tcPr marL="77824" marR="77824" marT="38912" marB="38912"/>
                </a:tc>
                <a:tc>
                  <a:txBody>
                    <a:bodyPr/>
                    <a:lstStyle/>
                    <a:p>
                      <a:r>
                        <a:rPr lang="en-US" sz="900" dirty="0"/>
                        <a:t>Contributing by sharing their experiences</a:t>
                      </a:r>
                    </a:p>
                    <a:p>
                      <a:r>
                        <a:rPr lang="en-US" sz="900" dirty="0"/>
                        <a:t>During the online application submission</a:t>
                      </a:r>
                    </a:p>
                    <a:p>
                      <a:r>
                        <a:rPr lang="en-US" sz="900" dirty="0"/>
                        <a:t>and refugees' integration in the UK.</a:t>
                      </a:r>
                      <a:endParaRPr lang="en-RO" sz="900" dirty="0"/>
                    </a:p>
                  </a:txBody>
                  <a:tcPr marL="77824" marR="77824" marT="38912" marB="38912"/>
                </a:tc>
                <a:tc>
                  <a:txBody>
                    <a:bodyPr/>
                    <a:lstStyle/>
                    <a:p>
                      <a:r>
                        <a:rPr lang="en-US" sz="900"/>
                        <a:t>Interviews (in-person).</a:t>
                      </a:r>
                    </a:p>
                    <a:p>
                      <a:r>
                        <a:rPr lang="en-US" sz="900"/>
                        <a:t>Inform A refugees about integration required steps.</a:t>
                      </a:r>
                      <a:endParaRPr lang="en-RO" sz="900"/>
                    </a:p>
                  </a:txBody>
                  <a:tcPr marL="77824" marR="77824" marT="38912" marB="38912"/>
                </a:tc>
                <a:extLst>
                  <a:ext uri="{0D108BD9-81ED-4DB2-BD59-A6C34878D82A}">
                    <a16:rowId xmlns:a16="http://schemas.microsoft.com/office/drawing/2014/main" val="1369795140"/>
                  </a:ext>
                </a:extLst>
              </a:tr>
              <a:tr h="552202">
                <a:tc>
                  <a:txBody>
                    <a:bodyPr/>
                    <a:lstStyle/>
                    <a:p>
                      <a:r>
                        <a:rPr lang="en-RO" sz="1500" b="1">
                          <a:solidFill>
                            <a:srgbClr val="0070C0"/>
                          </a:solidFill>
                        </a:rPr>
                        <a:t>M</a:t>
                      </a:r>
                    </a:p>
                  </a:txBody>
                  <a:tcPr marL="77824" marR="77824" marT="38912" marB="38912"/>
                </a:tc>
                <a:tc>
                  <a:txBody>
                    <a:bodyPr/>
                    <a:lstStyle/>
                    <a:p>
                      <a:r>
                        <a:rPr lang="en-RO" sz="900"/>
                        <a:t>UK Government local authorities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Secondary</a:t>
                      </a:r>
                    </a:p>
                    <a:p>
                      <a:endParaRPr lang="en-RO" sz="900"/>
                    </a:p>
                  </a:txBody>
                  <a:tcPr marL="77824" marR="77824" marT="38912" marB="38912"/>
                </a:tc>
                <a:tc>
                  <a:txBody>
                    <a:bodyPr/>
                    <a:lstStyle/>
                    <a:p>
                      <a:r>
                        <a:rPr lang="en-RO" sz="900"/>
                        <a:t>Supporters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Internal</a:t>
                      </a:r>
                    </a:p>
                    <a:p>
                      <a:endParaRPr lang="en-RO" sz="900"/>
                    </a:p>
                  </a:txBody>
                  <a:tcPr marL="77824" marR="77824" marT="38912" marB="38912"/>
                </a:tc>
                <a:tc>
                  <a:txBody>
                    <a:bodyPr/>
                    <a:lstStyle/>
                    <a:p>
                      <a:r>
                        <a:rPr lang="en-US" sz="900"/>
                        <a:t>Contributing by sharing their experiences</a:t>
                      </a:r>
                    </a:p>
                    <a:p>
                      <a:r>
                        <a:rPr lang="en-US" sz="900"/>
                        <a:t>(available options and support).</a:t>
                      </a:r>
                      <a:endParaRPr lang="en-RO" sz="900"/>
                    </a:p>
                  </a:txBody>
                  <a:tcPr marL="77824" marR="77824" marT="38912" marB="38912"/>
                </a:tc>
                <a:tc>
                  <a:txBody>
                    <a:bodyPr/>
                    <a:lstStyle/>
                    <a:p>
                      <a:r>
                        <a:rPr lang="en-US" sz="900"/>
                        <a:t>Identifying how to access to the support fouds.</a:t>
                      </a:r>
                    </a:p>
                    <a:p>
                      <a:r>
                        <a:rPr lang="en-US" sz="900"/>
                        <a:t>Direct collaboration.</a:t>
                      </a:r>
                      <a:endParaRPr lang="en-RO" sz="900"/>
                    </a:p>
                  </a:txBody>
                  <a:tcPr marL="77824" marR="77824" marT="38912" marB="38912"/>
                </a:tc>
                <a:extLst>
                  <a:ext uri="{0D108BD9-81ED-4DB2-BD59-A6C34878D82A}">
                    <a16:rowId xmlns:a16="http://schemas.microsoft.com/office/drawing/2014/main" val="3814129439"/>
                  </a:ext>
                </a:extLst>
              </a:tr>
              <a:tr h="552202">
                <a:tc>
                  <a:txBody>
                    <a:bodyPr/>
                    <a:lstStyle/>
                    <a:p>
                      <a:r>
                        <a:rPr lang="en-RO" sz="1500" b="1">
                          <a:solidFill>
                            <a:srgbClr val="0070C0"/>
                          </a:solidFill>
                        </a:rPr>
                        <a:t>M</a:t>
                      </a:r>
                    </a:p>
                  </a:txBody>
                  <a:tcPr marL="77824" marR="77824" marT="38912" marB="38912"/>
                </a:tc>
                <a:tc>
                  <a:txBody>
                    <a:bodyPr/>
                    <a:lstStyle/>
                    <a:p>
                      <a:r>
                        <a:rPr lang="en-RO" sz="900"/>
                        <a:t>NGOs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Secondary</a:t>
                      </a:r>
                    </a:p>
                    <a:p>
                      <a:endParaRPr lang="en-RO" sz="900"/>
                    </a:p>
                  </a:txBody>
                  <a:tcPr marL="77824" marR="77824" marT="38912" marB="38912"/>
                </a:tc>
                <a:tc>
                  <a:txBody>
                    <a:bodyPr/>
                    <a:lstStyle/>
                    <a:p>
                      <a:r>
                        <a:rPr lang="en-RO" sz="900"/>
                        <a:t>Supporters</a:t>
                      </a:r>
                    </a:p>
                  </a:txBody>
                  <a:tcPr marL="77824" marR="77824" marT="38912" marB="3891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900"/>
                        <a:t>Internal</a:t>
                      </a:r>
                    </a:p>
                    <a:p>
                      <a:endParaRPr lang="en-RO" sz="900"/>
                    </a:p>
                  </a:txBody>
                  <a:tcPr marL="77824" marR="77824" marT="38912" marB="38912"/>
                </a:tc>
                <a:tc>
                  <a:txBody>
                    <a:bodyPr/>
                    <a:lstStyle/>
                    <a:p>
                      <a:r>
                        <a:rPr lang="en-US" sz="900"/>
                        <a:t>Contributing by sharing their experiences</a:t>
                      </a:r>
                    </a:p>
                    <a:p>
                      <a:r>
                        <a:rPr lang="en-US" sz="900"/>
                        <a:t>(available options and support).</a:t>
                      </a:r>
                      <a:endParaRPr lang="en-RO" sz="900"/>
                    </a:p>
                  </a:txBody>
                  <a:tcPr marL="77824" marR="77824" marT="38912" marB="38912"/>
                </a:tc>
                <a:tc>
                  <a:txBody>
                    <a:bodyPr/>
                    <a:lstStyle/>
                    <a:p>
                      <a:r>
                        <a:rPr lang="en-US" sz="900" dirty="0"/>
                        <a:t>Identifying how to access to the support </a:t>
                      </a:r>
                      <a:r>
                        <a:rPr lang="en-US" sz="900" dirty="0" err="1"/>
                        <a:t>fouds</a:t>
                      </a:r>
                      <a:r>
                        <a:rPr lang="en-US" sz="900" dirty="0"/>
                        <a:t>.</a:t>
                      </a:r>
                    </a:p>
                    <a:p>
                      <a:r>
                        <a:rPr lang="en-US" sz="900" dirty="0"/>
                        <a:t>Direct collaboration.</a:t>
                      </a:r>
                      <a:endParaRPr lang="en-RO" sz="900" dirty="0"/>
                    </a:p>
                  </a:txBody>
                  <a:tcPr marL="77824" marR="77824" marT="38912" marB="38912"/>
                </a:tc>
                <a:extLst>
                  <a:ext uri="{0D108BD9-81ED-4DB2-BD59-A6C34878D82A}">
                    <a16:rowId xmlns:a16="http://schemas.microsoft.com/office/drawing/2014/main" val="2269920835"/>
                  </a:ext>
                </a:extLst>
              </a:tr>
            </a:tbl>
          </a:graphicData>
        </a:graphic>
      </p:graphicFrame>
      <p:sp>
        <p:nvSpPr>
          <p:cNvPr id="3" name="Rectangle 2">
            <a:extLst>
              <a:ext uri="{FF2B5EF4-FFF2-40B4-BE49-F238E27FC236}">
                <a16:creationId xmlns:a16="http://schemas.microsoft.com/office/drawing/2014/main" id="{58402123-23EC-EC0F-8828-17B5749FBA8D}"/>
              </a:ext>
            </a:extLst>
          </p:cNvPr>
          <p:cNvSpPr/>
          <p:nvPr/>
        </p:nvSpPr>
        <p:spPr>
          <a:xfrm>
            <a:off x="2182139" y="60259"/>
            <a:ext cx="5884333" cy="33598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RO" b="1" i="1" dirty="0">
                <a:effectLst>
                  <a:outerShdw blurRad="38100" dist="38100" dir="2700000" algn="tl">
                    <a:srgbClr val="000000">
                      <a:alpha val="43137"/>
                    </a:srgbClr>
                  </a:outerShdw>
                </a:effectLst>
              </a:rPr>
              <a:t>Stakeholders Analysis</a:t>
            </a:r>
          </a:p>
        </p:txBody>
      </p:sp>
      <p:sp>
        <p:nvSpPr>
          <p:cNvPr id="19" name="Rounded Rectangle 2">
            <a:extLst>
              <a:ext uri="{FF2B5EF4-FFF2-40B4-BE49-F238E27FC236}">
                <a16:creationId xmlns:a16="http://schemas.microsoft.com/office/drawing/2014/main" id="{59F507B9-8011-4622-AEBB-FBE16A64DA01}"/>
              </a:ext>
            </a:extLst>
          </p:cNvPr>
          <p:cNvSpPr/>
          <p:nvPr/>
        </p:nvSpPr>
        <p:spPr>
          <a:xfrm>
            <a:off x="489002" y="5320612"/>
            <a:ext cx="11225986" cy="1354508"/>
          </a:xfrm>
          <a:prstGeom prst="roundRect">
            <a:avLst/>
          </a:prstGeom>
          <a:ln w="76200"/>
        </p:spPr>
        <p:style>
          <a:lnRef idx="2">
            <a:schemeClr val="accent2"/>
          </a:lnRef>
          <a:fillRef idx="1">
            <a:schemeClr val="lt1"/>
          </a:fillRef>
          <a:effectRef idx="0">
            <a:schemeClr val="accent2"/>
          </a:effectRef>
          <a:fontRef idx="minor">
            <a:schemeClr val="dk1"/>
          </a:fontRef>
        </p:style>
        <p:txBody>
          <a:bodyPr rtlCol="0" anchor="ctr"/>
          <a:lstStyle/>
          <a:p>
            <a:r>
              <a:rPr lang="en-GB" sz="1600" b="1" i="1" dirty="0"/>
              <a:t>A stakeholder analysis is a project management tool used to identify the project’s stakeholders, issues they care about and how they will be impacted by the project (</a:t>
            </a:r>
            <a:r>
              <a:rPr lang="en-GB" sz="1600" b="1" i="1" dirty="0" err="1"/>
              <a:t>Hoory</a:t>
            </a:r>
            <a:r>
              <a:rPr lang="en-GB" sz="1600" b="1" i="1" dirty="0"/>
              <a:t>, 2021).</a:t>
            </a:r>
            <a:endParaRPr lang="en-RO" sz="1600" b="1" i="1" dirty="0"/>
          </a:p>
        </p:txBody>
      </p:sp>
    </p:spTree>
    <p:extLst>
      <p:ext uri="{BB962C8B-B14F-4D97-AF65-F5344CB8AC3E}">
        <p14:creationId xmlns:p14="http://schemas.microsoft.com/office/powerpoint/2010/main" val="2443008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5">
          <a:fgClr>
            <a:schemeClr val="accent2">
              <a:lumMod val="50000"/>
            </a:schemeClr>
          </a:fgClr>
          <a:bgClr>
            <a:schemeClr val="bg1"/>
          </a:bgClr>
        </a:pattFill>
        <a:effectLst/>
      </p:bgPr>
    </p:bg>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6481DD12-3A68-A44D-0A5E-A4005B0209FC}"/>
              </a:ext>
            </a:extLst>
          </p:cNvPr>
          <p:cNvGraphicFramePr/>
          <p:nvPr>
            <p:extLst>
              <p:ext uri="{D42A27DB-BD31-4B8C-83A1-F6EECF244321}">
                <p14:modId xmlns:p14="http://schemas.microsoft.com/office/powerpoint/2010/main" val="4234008228"/>
              </p:ext>
            </p:extLst>
          </p:nvPr>
        </p:nvGraphicFramePr>
        <p:xfrm>
          <a:off x="-88497" y="851673"/>
          <a:ext cx="9974180" cy="5814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CCEA279E-CFB7-48B0-9B5B-8C440261C4EB}"/>
              </a:ext>
            </a:extLst>
          </p:cNvPr>
          <p:cNvSpPr/>
          <p:nvPr/>
        </p:nvSpPr>
        <p:spPr>
          <a:xfrm>
            <a:off x="2413626" y="171080"/>
            <a:ext cx="5884333" cy="4486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i="1" dirty="0">
                <a:effectLst>
                  <a:outerShdw blurRad="38100" dist="38100" dir="2700000" algn="tl">
                    <a:srgbClr val="000000">
                      <a:alpha val="43137"/>
                    </a:srgbClr>
                  </a:outerShdw>
                </a:effectLst>
              </a:rPr>
              <a:t>Project Work Breakdown Structure</a:t>
            </a:r>
          </a:p>
        </p:txBody>
      </p:sp>
      <p:sp>
        <p:nvSpPr>
          <p:cNvPr id="7" name="TextBox 6">
            <a:extLst>
              <a:ext uri="{FF2B5EF4-FFF2-40B4-BE49-F238E27FC236}">
                <a16:creationId xmlns:a16="http://schemas.microsoft.com/office/drawing/2014/main" id="{A0679F84-ECE9-4B2E-91AA-3457E31AE68F}"/>
              </a:ext>
            </a:extLst>
          </p:cNvPr>
          <p:cNvSpPr txBox="1"/>
          <p:nvPr/>
        </p:nvSpPr>
        <p:spPr>
          <a:xfrm>
            <a:off x="10261600" y="619760"/>
            <a:ext cx="1402080" cy="369332"/>
          </a:xfrm>
          <a:prstGeom prst="rect">
            <a:avLst/>
          </a:prstGeom>
          <a:noFill/>
        </p:spPr>
        <p:txBody>
          <a:bodyPr wrap="square" rtlCol="0">
            <a:spAutoFit/>
          </a:bodyPr>
          <a:lstStyle/>
          <a:p>
            <a:r>
              <a:rPr lang="en-GB" dirty="0"/>
              <a:t>Notes</a:t>
            </a:r>
          </a:p>
        </p:txBody>
      </p:sp>
      <p:sp>
        <p:nvSpPr>
          <p:cNvPr id="3" name="Rounded Rectangle 2">
            <a:extLst>
              <a:ext uri="{FF2B5EF4-FFF2-40B4-BE49-F238E27FC236}">
                <a16:creationId xmlns:a16="http://schemas.microsoft.com/office/drawing/2014/main" id="{E30E6342-897C-F73E-BF61-1BCF557F9B2E}"/>
              </a:ext>
            </a:extLst>
          </p:cNvPr>
          <p:cNvSpPr/>
          <p:nvPr/>
        </p:nvSpPr>
        <p:spPr>
          <a:xfrm>
            <a:off x="9998242" y="36094"/>
            <a:ext cx="2097505" cy="6785811"/>
          </a:xfrm>
          <a:prstGeom prst="roundRect">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endParaRPr lang="en-RO">
              <a:solidFill>
                <a:sysClr val="windowText" lastClr="000000"/>
              </a:solidFill>
            </a:endParaRPr>
          </a:p>
        </p:txBody>
      </p:sp>
      <p:sp>
        <p:nvSpPr>
          <p:cNvPr id="5" name="TextBox 4">
            <a:extLst>
              <a:ext uri="{FF2B5EF4-FFF2-40B4-BE49-F238E27FC236}">
                <a16:creationId xmlns:a16="http://schemas.microsoft.com/office/drawing/2014/main" id="{48C85C56-63B3-2C74-C63E-7934CD4CFAC9}"/>
              </a:ext>
            </a:extLst>
          </p:cNvPr>
          <p:cNvSpPr txBox="1"/>
          <p:nvPr/>
        </p:nvSpPr>
        <p:spPr>
          <a:xfrm>
            <a:off x="10046367" y="1751616"/>
            <a:ext cx="2001253" cy="3323987"/>
          </a:xfrm>
          <a:prstGeom prst="rect">
            <a:avLst/>
          </a:prstGeom>
          <a:noFill/>
        </p:spPr>
        <p:txBody>
          <a:bodyPr wrap="square" rtlCol="0">
            <a:spAutoFit/>
          </a:bodyPr>
          <a:lstStyle/>
          <a:p>
            <a:endParaRPr lang="en-GB" dirty="0"/>
          </a:p>
          <a:p>
            <a:r>
              <a:rPr lang="en-GB" sz="1600" i="1" dirty="0"/>
              <a:t>WBS is breaking the puzzle down into manageable pieces to shows brake down of the work that needs to be executed by the team to achieve the project objectives.</a:t>
            </a:r>
          </a:p>
          <a:p>
            <a:r>
              <a:rPr lang="en-GB" sz="1600" i="1" dirty="0"/>
              <a:t>(</a:t>
            </a:r>
            <a:r>
              <a:rPr lang="en-GB" sz="1600" i="1" dirty="0" err="1"/>
              <a:t>Neumeyer</a:t>
            </a:r>
            <a:r>
              <a:rPr lang="en-GB" sz="1600" i="1" dirty="0"/>
              <a:t> A,2021)</a:t>
            </a:r>
            <a:br>
              <a:rPr lang="en-GB" sz="1600" i="1" dirty="0"/>
            </a:br>
            <a:endParaRPr lang="en-RO" sz="1600" i="1" dirty="0"/>
          </a:p>
        </p:txBody>
      </p:sp>
    </p:spTree>
    <p:extLst>
      <p:ext uri="{BB962C8B-B14F-4D97-AF65-F5344CB8AC3E}">
        <p14:creationId xmlns:p14="http://schemas.microsoft.com/office/powerpoint/2010/main" val="2834767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8" name="Rectangle 37">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3" descr="Graphical user interface&#10;&#10;Description automatically generated with low confidence">
            <a:extLst>
              <a:ext uri="{FF2B5EF4-FFF2-40B4-BE49-F238E27FC236}">
                <a16:creationId xmlns:a16="http://schemas.microsoft.com/office/drawing/2014/main" id="{A2A71275-D8CF-9A84-0404-2E822929BF54}"/>
              </a:ext>
            </a:extLst>
          </p:cNvPr>
          <p:cNvPicPr>
            <a:picLocks noChangeAspect="1"/>
          </p:cNvPicPr>
          <p:nvPr/>
        </p:nvPicPr>
        <p:blipFill>
          <a:blip r:embed="rId2"/>
          <a:stretch>
            <a:fillRect/>
          </a:stretch>
        </p:blipFill>
        <p:spPr>
          <a:xfrm>
            <a:off x="489002" y="474806"/>
            <a:ext cx="11237976" cy="3994532"/>
          </a:xfrm>
          <a:prstGeom prst="rect">
            <a:avLst/>
          </a:prstGeom>
        </p:spPr>
      </p:pic>
      <p:sp>
        <p:nvSpPr>
          <p:cNvPr id="3" name="Rounded Rectangle 2">
            <a:extLst>
              <a:ext uri="{FF2B5EF4-FFF2-40B4-BE49-F238E27FC236}">
                <a16:creationId xmlns:a16="http://schemas.microsoft.com/office/drawing/2014/main" id="{073E9007-12EC-B368-0B3B-866204D53526}"/>
              </a:ext>
            </a:extLst>
          </p:cNvPr>
          <p:cNvSpPr/>
          <p:nvPr/>
        </p:nvSpPr>
        <p:spPr>
          <a:xfrm>
            <a:off x="489002" y="4520395"/>
            <a:ext cx="11225986" cy="1806488"/>
          </a:xfrm>
          <a:prstGeom prst="roundRect">
            <a:avLst/>
          </a:prstGeom>
          <a:ln w="76200"/>
        </p:spPr>
        <p:style>
          <a:lnRef idx="2">
            <a:schemeClr val="accent2"/>
          </a:lnRef>
          <a:fillRef idx="1">
            <a:schemeClr val="lt1"/>
          </a:fillRef>
          <a:effectRef idx="0">
            <a:schemeClr val="accent2"/>
          </a:effectRef>
          <a:fontRef idx="minor">
            <a:schemeClr val="dk1"/>
          </a:fontRef>
        </p:style>
        <p:txBody>
          <a:bodyPr rtlCol="0" anchor="ctr"/>
          <a:lstStyle/>
          <a:p>
            <a:pPr marL="285750" indent="-285750">
              <a:buFont typeface="Arial" panose="020B0604020202020204" pitchFamily="34" charset="0"/>
              <a:buChar char="•"/>
            </a:pPr>
            <a:endParaRPr lang="en-GB" sz="1600" i="1" dirty="0"/>
          </a:p>
          <a:p>
            <a:pPr marL="285750" indent="-285750">
              <a:buFont typeface="Arial" panose="020B0604020202020204" pitchFamily="34" charset="0"/>
              <a:buChar char="•"/>
            </a:pPr>
            <a:endParaRPr lang="en-GB" sz="1600" i="1" dirty="0"/>
          </a:p>
          <a:p>
            <a:pPr marL="285750" indent="-285750">
              <a:buFont typeface="Arial" panose="020B0604020202020204" pitchFamily="34" charset="0"/>
              <a:buChar char="•"/>
            </a:pPr>
            <a:r>
              <a:rPr lang="en-GB" sz="1600" i="1" dirty="0"/>
              <a:t>A Gantt chart is a bar graph that illustrates on a timeline when each activity will start, finish and end. </a:t>
            </a:r>
          </a:p>
          <a:p>
            <a:endParaRPr lang="en-GB" sz="1600" i="1" dirty="0"/>
          </a:p>
          <a:p>
            <a:pPr marL="285750" indent="-285750">
              <a:buFont typeface="Arial" panose="020B0604020202020204" pitchFamily="34" charset="0"/>
              <a:buChar char="•"/>
            </a:pPr>
            <a:r>
              <a:rPr lang="en-GB" sz="1600" i="1" dirty="0"/>
              <a:t>This Gantt chart illustrates a representation of each stage of the project showing each member of the team what they must do and what is the duration of the task.</a:t>
            </a:r>
          </a:p>
          <a:p>
            <a:pPr algn="r"/>
            <a:r>
              <a:rPr lang="en-GB" i="1" dirty="0"/>
              <a:t>(Grant M,2021)</a:t>
            </a:r>
            <a:br>
              <a:rPr lang="en-GB" i="1" dirty="0"/>
            </a:br>
            <a:endParaRPr lang="en-RO" i="1" dirty="0"/>
          </a:p>
        </p:txBody>
      </p:sp>
      <p:sp>
        <p:nvSpPr>
          <p:cNvPr id="16" name="Rectangle 15">
            <a:extLst>
              <a:ext uri="{FF2B5EF4-FFF2-40B4-BE49-F238E27FC236}">
                <a16:creationId xmlns:a16="http://schemas.microsoft.com/office/drawing/2014/main" id="{D7CC5051-319C-436B-8191-9E96CAF71D3A}"/>
              </a:ext>
            </a:extLst>
          </p:cNvPr>
          <p:cNvSpPr/>
          <p:nvPr/>
        </p:nvSpPr>
        <p:spPr>
          <a:xfrm>
            <a:off x="3071465" y="81280"/>
            <a:ext cx="5884333" cy="3378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i="1" dirty="0">
                <a:effectLst>
                  <a:outerShdw blurRad="38100" dist="38100" dir="2700000" algn="tl">
                    <a:srgbClr val="000000">
                      <a:alpha val="43137"/>
                    </a:srgbClr>
                  </a:outerShdw>
                </a:effectLst>
              </a:rPr>
              <a:t>Project Gantt Chart</a:t>
            </a:r>
            <a:endParaRPr lang="en-RO"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61918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4">
            <a:extLst>
              <a:ext uri="{FF2B5EF4-FFF2-40B4-BE49-F238E27FC236}">
                <a16:creationId xmlns:a16="http://schemas.microsoft.com/office/drawing/2014/main" id="{C0115195-8998-C75A-6F93-F9B97EFB18E1}"/>
              </a:ext>
            </a:extLst>
          </p:cNvPr>
          <p:cNvGraphicFramePr>
            <a:graphicFrameLocks/>
          </p:cNvGraphicFramePr>
          <p:nvPr>
            <p:extLst>
              <p:ext uri="{D42A27DB-BD31-4B8C-83A1-F6EECF244321}">
                <p14:modId xmlns:p14="http://schemas.microsoft.com/office/powerpoint/2010/main" val="3044828245"/>
              </p:ext>
            </p:extLst>
          </p:nvPr>
        </p:nvGraphicFramePr>
        <p:xfrm>
          <a:off x="489003" y="488527"/>
          <a:ext cx="11225986" cy="4500033"/>
        </p:xfrm>
        <a:graphic>
          <a:graphicData uri="http://schemas.openxmlformats.org/drawingml/2006/table">
            <a:tbl>
              <a:tblPr firstRow="1" bandRow="1">
                <a:tableStyleId>{21E4AEA4-8DFA-4A89-87EB-49C32662AFE0}</a:tableStyleId>
              </a:tblPr>
              <a:tblGrid>
                <a:gridCol w="625043">
                  <a:extLst>
                    <a:ext uri="{9D8B030D-6E8A-4147-A177-3AD203B41FA5}">
                      <a16:colId xmlns:a16="http://schemas.microsoft.com/office/drawing/2014/main" val="2171690985"/>
                    </a:ext>
                  </a:extLst>
                </a:gridCol>
                <a:gridCol w="965599">
                  <a:extLst>
                    <a:ext uri="{9D8B030D-6E8A-4147-A177-3AD203B41FA5}">
                      <a16:colId xmlns:a16="http://schemas.microsoft.com/office/drawing/2014/main" val="2353536109"/>
                    </a:ext>
                  </a:extLst>
                </a:gridCol>
                <a:gridCol w="1190917">
                  <a:extLst>
                    <a:ext uri="{9D8B030D-6E8A-4147-A177-3AD203B41FA5}">
                      <a16:colId xmlns:a16="http://schemas.microsoft.com/office/drawing/2014/main" val="855310263"/>
                    </a:ext>
                  </a:extLst>
                </a:gridCol>
                <a:gridCol w="1037838">
                  <a:extLst>
                    <a:ext uri="{9D8B030D-6E8A-4147-A177-3AD203B41FA5}">
                      <a16:colId xmlns:a16="http://schemas.microsoft.com/office/drawing/2014/main" val="2622098429"/>
                    </a:ext>
                  </a:extLst>
                </a:gridCol>
                <a:gridCol w="1104916">
                  <a:extLst>
                    <a:ext uri="{9D8B030D-6E8A-4147-A177-3AD203B41FA5}">
                      <a16:colId xmlns:a16="http://schemas.microsoft.com/office/drawing/2014/main" val="3976224667"/>
                    </a:ext>
                  </a:extLst>
                </a:gridCol>
                <a:gridCol w="2111107">
                  <a:extLst>
                    <a:ext uri="{9D8B030D-6E8A-4147-A177-3AD203B41FA5}">
                      <a16:colId xmlns:a16="http://schemas.microsoft.com/office/drawing/2014/main" val="2918666696"/>
                    </a:ext>
                  </a:extLst>
                </a:gridCol>
                <a:gridCol w="4190566">
                  <a:extLst>
                    <a:ext uri="{9D8B030D-6E8A-4147-A177-3AD203B41FA5}">
                      <a16:colId xmlns:a16="http://schemas.microsoft.com/office/drawing/2014/main" val="3410302041"/>
                    </a:ext>
                  </a:extLst>
                </a:gridCol>
              </a:tblGrid>
              <a:tr h="585311">
                <a:tc>
                  <a:txBody>
                    <a:bodyPr/>
                    <a:lstStyle/>
                    <a:p>
                      <a:r>
                        <a:rPr lang="en-RO" sz="1300"/>
                        <a:t>No.</a:t>
                      </a:r>
                    </a:p>
                  </a:txBody>
                  <a:tcPr marL="87733" marR="87733" marT="43867" marB="43867"/>
                </a:tc>
                <a:tc>
                  <a:txBody>
                    <a:bodyPr/>
                    <a:lstStyle/>
                    <a:p>
                      <a:r>
                        <a:rPr lang="en-RO" sz="1300"/>
                        <a:t>Impact</a:t>
                      </a:r>
                    </a:p>
                    <a:p>
                      <a:r>
                        <a:rPr lang="en-RO" sz="1300"/>
                        <a:t>(H/M/L)</a:t>
                      </a:r>
                    </a:p>
                  </a:txBody>
                  <a:tcPr marL="87733" marR="87733" marT="43867" marB="43867"/>
                </a:tc>
                <a:tc>
                  <a:txBody>
                    <a:bodyPr/>
                    <a:lstStyle/>
                    <a:p>
                      <a:r>
                        <a:rPr lang="en-RO" sz="1300"/>
                        <a:t>Likelihood</a:t>
                      </a:r>
                    </a:p>
                    <a:p>
                      <a:r>
                        <a:rPr lang="en-RO" sz="1300"/>
                        <a:t>(H/M/L)</a:t>
                      </a:r>
                    </a:p>
                  </a:txBody>
                  <a:tcPr marL="87733" marR="87733" marT="43867" marB="43867"/>
                </a:tc>
                <a:tc>
                  <a:txBody>
                    <a:bodyPr/>
                    <a:lstStyle/>
                    <a:p>
                      <a:r>
                        <a:rPr lang="en-RO" sz="1300"/>
                        <a:t>Type</a:t>
                      </a:r>
                    </a:p>
                  </a:txBody>
                  <a:tcPr marL="87733" marR="87733" marT="43867" marB="43867"/>
                </a:tc>
                <a:tc>
                  <a:txBody>
                    <a:bodyPr/>
                    <a:lstStyle/>
                    <a:p>
                      <a:r>
                        <a:rPr lang="en-RO" sz="1300"/>
                        <a:t>Category</a:t>
                      </a:r>
                    </a:p>
                  </a:txBody>
                  <a:tcPr marL="87733" marR="87733" marT="43867" marB="43867"/>
                </a:tc>
                <a:tc>
                  <a:txBody>
                    <a:bodyPr/>
                    <a:lstStyle/>
                    <a:p>
                      <a:r>
                        <a:rPr lang="en-RO" sz="1300" dirty="0"/>
                        <a:t>Risk</a:t>
                      </a:r>
                    </a:p>
                  </a:txBody>
                  <a:tcPr marL="87733" marR="87733" marT="43867" marB="43867"/>
                </a:tc>
                <a:tc>
                  <a:txBody>
                    <a:bodyPr/>
                    <a:lstStyle/>
                    <a:p>
                      <a:r>
                        <a:rPr lang="en-RO" sz="1300"/>
                        <a:t>Mitigating action</a:t>
                      </a:r>
                    </a:p>
                  </a:txBody>
                  <a:tcPr marL="87733" marR="87733" marT="43867" marB="43867"/>
                </a:tc>
                <a:extLst>
                  <a:ext uri="{0D108BD9-81ED-4DB2-BD59-A6C34878D82A}">
                    <a16:rowId xmlns:a16="http://schemas.microsoft.com/office/drawing/2014/main" val="1418031204"/>
                  </a:ext>
                </a:extLst>
              </a:tr>
              <a:tr h="842590">
                <a:tc>
                  <a:txBody>
                    <a:bodyPr/>
                    <a:lstStyle/>
                    <a:p>
                      <a:r>
                        <a:rPr lang="en-RO" sz="1100" dirty="0"/>
                        <a:t>1</a:t>
                      </a:r>
                    </a:p>
                  </a:txBody>
                  <a:tcPr marL="87733" marR="87733" marT="43867" marB="43867"/>
                </a:tc>
                <a:tc>
                  <a:txBody>
                    <a:bodyPr/>
                    <a:lstStyle/>
                    <a:p>
                      <a:r>
                        <a:rPr lang="en-RO" sz="1100" dirty="0"/>
                        <a:t>M</a:t>
                      </a:r>
                    </a:p>
                  </a:txBody>
                  <a:tcPr marL="87733" marR="87733" marT="43867" marB="43867">
                    <a:solidFill>
                      <a:schemeClr val="accent3">
                        <a:lumMod val="60000"/>
                        <a:lumOff val="40000"/>
                      </a:schemeClr>
                    </a:solidFill>
                  </a:tcPr>
                </a:tc>
                <a:tc>
                  <a:txBody>
                    <a:bodyPr/>
                    <a:lstStyle/>
                    <a:p>
                      <a:r>
                        <a:rPr lang="en-RO" sz="1100" dirty="0"/>
                        <a:t>M</a:t>
                      </a:r>
                    </a:p>
                  </a:txBody>
                  <a:tcPr marL="87733" marR="87733" marT="43867" marB="43867">
                    <a:solidFill>
                      <a:schemeClr val="accent3">
                        <a:lumMod val="60000"/>
                        <a:lumOff val="40000"/>
                      </a:schemeClr>
                    </a:solidFill>
                  </a:tcPr>
                </a:tc>
                <a:tc>
                  <a:txBody>
                    <a:bodyPr/>
                    <a:lstStyle/>
                    <a:p>
                      <a:r>
                        <a:rPr lang="en-RO" sz="1100" dirty="0"/>
                        <a:t>Resources</a:t>
                      </a:r>
                    </a:p>
                  </a:txBody>
                  <a:tcPr marL="87733" marR="87733" marT="43867" marB="43867"/>
                </a:tc>
                <a:tc>
                  <a:txBody>
                    <a:bodyPr/>
                    <a:lstStyle/>
                    <a:p>
                      <a:r>
                        <a:rPr lang="en-RO" sz="1100" dirty="0"/>
                        <a:t>Internal</a:t>
                      </a:r>
                    </a:p>
                  </a:txBody>
                  <a:tcPr marL="87733" marR="87733" marT="43867" marB="43867"/>
                </a:tc>
                <a:tc>
                  <a:txBody>
                    <a:bodyPr/>
                    <a:lstStyle/>
                    <a:p>
                      <a:r>
                        <a:rPr lang="en-US" sz="1100" dirty="0"/>
                        <a:t>Absence of the project team members.</a:t>
                      </a:r>
                      <a:endParaRPr lang="en-RO" sz="1100" dirty="0"/>
                    </a:p>
                  </a:txBody>
                  <a:tcPr marL="87733" marR="87733" marT="43867" marB="43867"/>
                </a:tc>
                <a:tc>
                  <a:txBody>
                    <a:bodyPr/>
                    <a:lstStyle/>
                    <a:p>
                      <a:r>
                        <a:rPr lang="en-US" sz="1100" dirty="0"/>
                        <a:t>Consider the PESTLE factors and use WhatsApp</a:t>
                      </a:r>
                    </a:p>
                    <a:p>
                      <a:r>
                        <a:rPr lang="en-US" sz="1100" dirty="0"/>
                        <a:t>group chat as a </a:t>
                      </a:r>
                      <a:r>
                        <a:rPr lang="en-US" sz="1100" b="1" dirty="0">
                          <a:solidFill>
                            <a:srgbClr val="0070C0"/>
                          </a:solidFill>
                        </a:rPr>
                        <a:t>technological</a:t>
                      </a:r>
                      <a:r>
                        <a:rPr lang="en-US" sz="1100" dirty="0"/>
                        <a:t> advantage ensures effective communication between the team members and increases the team members’ permutability.</a:t>
                      </a:r>
                      <a:endParaRPr lang="en-RO" sz="1100" dirty="0"/>
                    </a:p>
                  </a:txBody>
                  <a:tcPr marL="87733" marR="87733" marT="43867" marB="43867"/>
                </a:tc>
                <a:extLst>
                  <a:ext uri="{0D108BD9-81ED-4DB2-BD59-A6C34878D82A}">
                    <a16:rowId xmlns:a16="http://schemas.microsoft.com/office/drawing/2014/main" val="3346475309"/>
                  </a:ext>
                </a:extLst>
              </a:tr>
              <a:tr h="842590">
                <a:tc>
                  <a:txBody>
                    <a:bodyPr/>
                    <a:lstStyle/>
                    <a:p>
                      <a:r>
                        <a:rPr lang="en-RO" sz="1100" dirty="0"/>
                        <a:t>2</a:t>
                      </a:r>
                    </a:p>
                  </a:txBody>
                  <a:tcPr marL="87733" marR="87733" marT="43867" marB="43867"/>
                </a:tc>
                <a:tc>
                  <a:txBody>
                    <a:bodyPr/>
                    <a:lstStyle/>
                    <a:p>
                      <a:r>
                        <a:rPr lang="en-RO" sz="1100" dirty="0"/>
                        <a:t>H</a:t>
                      </a:r>
                    </a:p>
                  </a:txBody>
                  <a:tcPr marL="87733" marR="87733" marT="43867" marB="43867">
                    <a:solidFill>
                      <a:schemeClr val="accent5">
                        <a:lumMod val="60000"/>
                        <a:lumOff val="40000"/>
                      </a:schemeClr>
                    </a:solidFill>
                  </a:tcPr>
                </a:tc>
                <a:tc>
                  <a:txBody>
                    <a:bodyPr/>
                    <a:lstStyle/>
                    <a:p>
                      <a:r>
                        <a:rPr lang="en-RO" sz="1100" dirty="0"/>
                        <a:t>L</a:t>
                      </a:r>
                    </a:p>
                  </a:txBody>
                  <a:tcPr marL="87733" marR="87733" marT="43867" marB="43867">
                    <a:solidFill>
                      <a:schemeClr val="accent1">
                        <a:lumMod val="60000"/>
                        <a:lumOff val="40000"/>
                      </a:schemeClr>
                    </a:solidFill>
                  </a:tcPr>
                </a:tc>
                <a:tc>
                  <a:txBody>
                    <a:bodyPr/>
                    <a:lstStyle/>
                    <a:p>
                      <a:r>
                        <a:rPr lang="en-RO" sz="1100" dirty="0"/>
                        <a:t>Product</a:t>
                      </a:r>
                    </a:p>
                  </a:txBody>
                  <a:tcPr marL="87733" marR="87733" marT="43867" marB="43867"/>
                </a:tc>
                <a:tc>
                  <a:txBody>
                    <a:bodyPr/>
                    <a:lstStyle/>
                    <a:p>
                      <a:r>
                        <a:rPr lang="en-RO" sz="1100" dirty="0"/>
                        <a:t>External</a:t>
                      </a:r>
                    </a:p>
                  </a:txBody>
                  <a:tcPr marL="87733" marR="87733" marT="43867" marB="43867"/>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100" dirty="0"/>
                        <a:t>Lack of available sources of relevant information.</a:t>
                      </a:r>
                    </a:p>
                    <a:p>
                      <a:endParaRPr lang="en-RO" sz="1100" dirty="0"/>
                    </a:p>
                  </a:txBody>
                  <a:tcPr marL="87733" marR="87733" marT="43867" marB="43867"/>
                </a:tc>
                <a:tc>
                  <a:txBody>
                    <a:bodyPr/>
                    <a:lstStyle/>
                    <a:p>
                      <a:r>
                        <a:rPr lang="en-US" sz="1100" dirty="0"/>
                        <a:t>Using SWOT analysis and focusing on the </a:t>
                      </a:r>
                      <a:r>
                        <a:rPr lang="en-US" sz="1100" b="1" dirty="0">
                          <a:solidFill>
                            <a:srgbClr val="C00000"/>
                          </a:solidFill>
                        </a:rPr>
                        <a:t>strength</a:t>
                      </a:r>
                      <a:r>
                        <a:rPr lang="en-US" sz="1100" dirty="0"/>
                        <a:t> of the growing Ukrainian community in Wales.</a:t>
                      </a:r>
                    </a:p>
                    <a:p>
                      <a:r>
                        <a:rPr lang="en-US" sz="1100" dirty="0"/>
                        <a:t>Establish strong connections with Ukrainian refugees in person and the related Facebook groups.</a:t>
                      </a:r>
                      <a:endParaRPr lang="en-RO" sz="1100" dirty="0"/>
                    </a:p>
                  </a:txBody>
                  <a:tcPr marL="87733" marR="87733" marT="43867" marB="43867"/>
                </a:tc>
                <a:extLst>
                  <a:ext uri="{0D108BD9-81ED-4DB2-BD59-A6C34878D82A}">
                    <a16:rowId xmlns:a16="http://schemas.microsoft.com/office/drawing/2014/main" val="2589220384"/>
                  </a:ext>
                </a:extLst>
              </a:tr>
              <a:tr h="1386952">
                <a:tc>
                  <a:txBody>
                    <a:bodyPr/>
                    <a:lstStyle/>
                    <a:p>
                      <a:r>
                        <a:rPr lang="en-RO" sz="1100" dirty="0"/>
                        <a:t>3</a:t>
                      </a:r>
                    </a:p>
                  </a:txBody>
                  <a:tcPr marL="87733" marR="87733" marT="43867" marB="43867"/>
                </a:tc>
                <a:tc>
                  <a:txBody>
                    <a:bodyPr/>
                    <a:lstStyle/>
                    <a:p>
                      <a:r>
                        <a:rPr lang="en-RO" sz="1100" dirty="0"/>
                        <a:t>H</a:t>
                      </a:r>
                    </a:p>
                  </a:txBody>
                  <a:tcPr marL="87733" marR="87733" marT="43867" marB="43867">
                    <a:solidFill>
                      <a:schemeClr val="accent5">
                        <a:lumMod val="60000"/>
                        <a:lumOff val="40000"/>
                      </a:schemeClr>
                    </a:solidFill>
                  </a:tcPr>
                </a:tc>
                <a:tc>
                  <a:txBody>
                    <a:bodyPr/>
                    <a:lstStyle/>
                    <a:p>
                      <a:r>
                        <a:rPr lang="en-RO" sz="1100" dirty="0"/>
                        <a:t>L</a:t>
                      </a:r>
                    </a:p>
                  </a:txBody>
                  <a:tcPr marL="87733" marR="87733" marT="43867" marB="43867">
                    <a:solidFill>
                      <a:schemeClr val="accent1">
                        <a:lumMod val="60000"/>
                        <a:lumOff val="40000"/>
                      </a:schemeClr>
                    </a:solidFill>
                  </a:tcPr>
                </a:tc>
                <a:tc>
                  <a:txBody>
                    <a:bodyPr/>
                    <a:lstStyle/>
                    <a:p>
                      <a:r>
                        <a:rPr lang="en-RO" sz="1100" dirty="0"/>
                        <a:t>Schedule</a:t>
                      </a:r>
                    </a:p>
                  </a:txBody>
                  <a:tcPr marL="87733" marR="87733" marT="43867" marB="43867"/>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1100" dirty="0"/>
                        <a:t>External</a:t>
                      </a:r>
                    </a:p>
                  </a:txBody>
                  <a:tcPr marL="87733" marR="87733" marT="43867" marB="43867"/>
                </a:tc>
                <a:tc>
                  <a:txBody>
                    <a:bodyPr/>
                    <a:lstStyle/>
                    <a:p>
                      <a:r>
                        <a:rPr lang="en-US" sz="1100" dirty="0" err="1"/>
                        <a:t>Unforceen</a:t>
                      </a:r>
                      <a:r>
                        <a:rPr lang="en-US" sz="1100" dirty="0"/>
                        <a:t> spike of COVID – 19 pandemic, and implemented governmental restrictions</a:t>
                      </a:r>
                      <a:endParaRPr lang="en-RO" sz="1100" dirty="0"/>
                    </a:p>
                  </a:txBody>
                  <a:tcPr marL="87733" marR="87733" marT="43867" marB="43867"/>
                </a:tc>
                <a:tc>
                  <a:txBody>
                    <a:bodyPr/>
                    <a:lstStyle/>
                    <a:p>
                      <a:r>
                        <a:rPr lang="en-US" sz="1100" dirty="0"/>
                        <a:t>Consider the COVID </a:t>
                      </a:r>
                      <a:r>
                        <a:rPr lang="en-US" sz="1100" b="1" dirty="0">
                          <a:solidFill>
                            <a:srgbClr val="0070C0"/>
                          </a:solidFill>
                        </a:rPr>
                        <a:t>environmental</a:t>
                      </a:r>
                      <a:r>
                        <a:rPr lang="en-US" sz="1100" dirty="0"/>
                        <a:t> and </a:t>
                      </a:r>
                      <a:r>
                        <a:rPr lang="en-US" sz="1100" b="1" dirty="0">
                          <a:solidFill>
                            <a:srgbClr val="0070C0"/>
                          </a:solidFill>
                        </a:rPr>
                        <a:t>social</a:t>
                      </a:r>
                      <a:r>
                        <a:rPr lang="en-US" sz="1100" dirty="0"/>
                        <a:t> factor impact provide efficient time management control to ensure project deliverables achievement on the appointed time by using the </a:t>
                      </a:r>
                      <a:r>
                        <a:rPr lang="en-US" sz="1100" b="1" dirty="0">
                          <a:solidFill>
                            <a:srgbClr val="C00000"/>
                          </a:solidFill>
                        </a:rPr>
                        <a:t>strength </a:t>
                      </a:r>
                      <a:r>
                        <a:rPr lang="en-US" sz="1100" dirty="0"/>
                        <a:t>of the multi-faceted skill set of the team members. Make sure all slides and presentation notes are ready in advance to have extra time in case of any eventuality.</a:t>
                      </a:r>
                      <a:endParaRPr lang="en-RO" sz="1100" dirty="0"/>
                    </a:p>
                  </a:txBody>
                  <a:tcPr marL="87733" marR="87733" marT="43867" marB="43867"/>
                </a:tc>
                <a:extLst>
                  <a:ext uri="{0D108BD9-81ED-4DB2-BD59-A6C34878D82A}">
                    <a16:rowId xmlns:a16="http://schemas.microsoft.com/office/drawing/2014/main" val="3874326940"/>
                  </a:ext>
                </a:extLst>
              </a:tr>
              <a:tr h="842590">
                <a:tc>
                  <a:txBody>
                    <a:bodyPr/>
                    <a:lstStyle/>
                    <a:p>
                      <a:r>
                        <a:rPr lang="en-RO" sz="1100" dirty="0"/>
                        <a:t>4</a:t>
                      </a:r>
                    </a:p>
                  </a:txBody>
                  <a:tcPr marL="87733" marR="87733" marT="43867" marB="43867"/>
                </a:tc>
                <a:tc>
                  <a:txBody>
                    <a:bodyPr/>
                    <a:lstStyle/>
                    <a:p>
                      <a:r>
                        <a:rPr lang="en-RO" sz="1100" dirty="0"/>
                        <a:t>L</a:t>
                      </a:r>
                    </a:p>
                  </a:txBody>
                  <a:tcPr marL="87733" marR="87733" marT="43867" marB="43867">
                    <a:solidFill>
                      <a:schemeClr val="accent1">
                        <a:lumMod val="60000"/>
                        <a:lumOff val="40000"/>
                      </a:schemeClr>
                    </a:solidFill>
                  </a:tcPr>
                </a:tc>
                <a:tc>
                  <a:txBody>
                    <a:bodyPr/>
                    <a:lstStyle/>
                    <a:p>
                      <a:r>
                        <a:rPr lang="en-RO" sz="1100" dirty="0"/>
                        <a:t>M</a:t>
                      </a:r>
                    </a:p>
                  </a:txBody>
                  <a:tcPr marL="87733" marR="87733" marT="43867" marB="43867">
                    <a:solidFill>
                      <a:schemeClr val="accent3">
                        <a:lumMod val="60000"/>
                        <a:lumOff val="40000"/>
                      </a:schemeClr>
                    </a:solidFill>
                  </a:tcPr>
                </a:tc>
                <a:tc>
                  <a:txBody>
                    <a:bodyPr/>
                    <a:lstStyle/>
                    <a:p>
                      <a:r>
                        <a:rPr lang="en-RO" sz="1100" dirty="0"/>
                        <a:t>Resources</a:t>
                      </a:r>
                    </a:p>
                  </a:txBody>
                  <a:tcPr marL="87733" marR="87733" marT="43867" marB="43867"/>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RO" sz="1100" dirty="0"/>
                        <a:t>External</a:t>
                      </a:r>
                    </a:p>
                  </a:txBody>
                  <a:tcPr marL="87733" marR="87733" marT="43867" marB="43867"/>
                </a:tc>
                <a:tc>
                  <a:txBody>
                    <a:bodyPr/>
                    <a:lstStyle/>
                    <a:p>
                      <a:r>
                        <a:rPr lang="en-US" sz="1100" dirty="0"/>
                        <a:t>Legal changes in the Home for Ukraine scheme.</a:t>
                      </a:r>
                      <a:endParaRPr lang="en-RO" sz="1100" dirty="0"/>
                    </a:p>
                  </a:txBody>
                  <a:tcPr marL="87733" marR="87733" marT="43867" marB="43867"/>
                </a:tc>
                <a:tc>
                  <a:txBody>
                    <a:bodyPr/>
                    <a:lstStyle/>
                    <a:p>
                      <a:r>
                        <a:rPr lang="en-US" sz="1100" dirty="0"/>
                        <a:t>Continuous monitoring of the government websites related to the Home for Ukraine scheme and overall </a:t>
                      </a:r>
                      <a:r>
                        <a:rPr lang="en-US" sz="1100" b="1" dirty="0">
                          <a:solidFill>
                            <a:srgbClr val="0070C0"/>
                          </a:solidFill>
                        </a:rPr>
                        <a:t>political</a:t>
                      </a:r>
                      <a:r>
                        <a:rPr lang="en-US" sz="1100" dirty="0"/>
                        <a:t> situation (from PESTLE) in the UK regarding the Ukrainian refugees.</a:t>
                      </a:r>
                      <a:endParaRPr lang="en-RO" sz="1100" dirty="0"/>
                    </a:p>
                  </a:txBody>
                  <a:tcPr marL="87733" marR="87733" marT="43867" marB="43867"/>
                </a:tc>
                <a:extLst>
                  <a:ext uri="{0D108BD9-81ED-4DB2-BD59-A6C34878D82A}">
                    <a16:rowId xmlns:a16="http://schemas.microsoft.com/office/drawing/2014/main" val="3803947065"/>
                  </a:ext>
                </a:extLst>
              </a:tr>
            </a:tbl>
          </a:graphicData>
        </a:graphic>
      </p:graphicFrame>
      <p:sp>
        <p:nvSpPr>
          <p:cNvPr id="3" name="Rectangle 2">
            <a:extLst>
              <a:ext uri="{FF2B5EF4-FFF2-40B4-BE49-F238E27FC236}">
                <a16:creationId xmlns:a16="http://schemas.microsoft.com/office/drawing/2014/main" id="{2B47D282-3ED7-B63A-F76D-3EDABFB51033}"/>
              </a:ext>
            </a:extLst>
          </p:cNvPr>
          <p:cNvSpPr/>
          <p:nvPr/>
        </p:nvSpPr>
        <p:spPr>
          <a:xfrm>
            <a:off x="3634711" y="29486"/>
            <a:ext cx="5283233" cy="35659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i="1" dirty="0">
                <a:effectLst>
                  <a:outerShdw blurRad="38100" dist="38100" dir="2700000" algn="tl">
                    <a:srgbClr val="000000">
                      <a:alpha val="43137"/>
                    </a:srgbClr>
                  </a:outerShdw>
                </a:effectLst>
              </a:rPr>
              <a:t>Project </a:t>
            </a:r>
            <a:r>
              <a:rPr lang="en-RO" b="1" i="1" dirty="0">
                <a:effectLst>
                  <a:outerShdw blurRad="38100" dist="38100" dir="2700000" algn="tl">
                    <a:srgbClr val="000000">
                      <a:alpha val="43137"/>
                    </a:srgbClr>
                  </a:outerShdw>
                </a:effectLst>
              </a:rPr>
              <a:t>Risk Analysis Grid</a:t>
            </a:r>
          </a:p>
        </p:txBody>
      </p:sp>
      <p:sp>
        <p:nvSpPr>
          <p:cNvPr id="19" name="Rounded Rectangle 2">
            <a:extLst>
              <a:ext uri="{FF2B5EF4-FFF2-40B4-BE49-F238E27FC236}">
                <a16:creationId xmlns:a16="http://schemas.microsoft.com/office/drawing/2014/main" id="{530D2078-EA7C-4FD0-A727-6830EF654C2A}"/>
              </a:ext>
            </a:extLst>
          </p:cNvPr>
          <p:cNvSpPr/>
          <p:nvPr/>
        </p:nvSpPr>
        <p:spPr>
          <a:xfrm>
            <a:off x="489003" y="4997027"/>
            <a:ext cx="11225985" cy="1389380"/>
          </a:xfrm>
          <a:prstGeom prst="roundRect">
            <a:avLst/>
          </a:prstGeom>
          <a:ln w="76200"/>
        </p:spPr>
        <p:style>
          <a:lnRef idx="2">
            <a:schemeClr val="accent2"/>
          </a:lnRef>
          <a:fillRef idx="1">
            <a:schemeClr val="lt1"/>
          </a:fillRef>
          <a:effectRef idx="0">
            <a:schemeClr val="accent2"/>
          </a:effectRef>
          <a:fontRef idx="minor">
            <a:schemeClr val="dk1"/>
          </a:fontRef>
        </p:style>
        <p:txBody>
          <a:bodyPr rtlCol="0" anchor="ctr"/>
          <a:lstStyle/>
          <a:p>
            <a:endParaRPr lang="en-GB" sz="1400" i="1" dirty="0"/>
          </a:p>
          <a:p>
            <a:endParaRPr lang="en-GB" sz="1400" i="1" dirty="0"/>
          </a:p>
          <a:p>
            <a:r>
              <a:rPr lang="en-GB" sz="1400" i="1" dirty="0"/>
              <a:t>• The purpose of this risk assessment is to identify potential risks. It is important to do this ahead time. Risks mean certain events controlled, known or uncontrolled, that suddenly appear in our project and team (Swart J,2021).</a:t>
            </a:r>
          </a:p>
          <a:p>
            <a:endParaRPr lang="en-GB" sz="1400" i="1" dirty="0"/>
          </a:p>
          <a:p>
            <a:r>
              <a:rPr lang="en-GB" sz="1400" i="1" dirty="0"/>
              <a:t>• It is important to find the risks, so we do not lose a lot of resources on them but more important to keep our moral up .</a:t>
            </a:r>
          </a:p>
          <a:p>
            <a:pPr algn="r"/>
            <a:r>
              <a:rPr lang="en-GB" sz="1400" i="1" dirty="0"/>
              <a:t>(Tucci L,2021)</a:t>
            </a:r>
            <a:endParaRPr lang="en-RO" sz="1400" i="1" dirty="0"/>
          </a:p>
          <a:p>
            <a:pPr algn="ctr"/>
            <a:endParaRPr lang="en-GB" sz="1400" i="1" dirty="0"/>
          </a:p>
          <a:p>
            <a:r>
              <a:rPr lang="en-GB" sz="1400" i="1" dirty="0"/>
              <a:t>                                                                                                                                                                               </a:t>
            </a:r>
          </a:p>
        </p:txBody>
      </p:sp>
    </p:spTree>
    <p:extLst>
      <p:ext uri="{BB962C8B-B14F-4D97-AF65-F5344CB8AC3E}">
        <p14:creationId xmlns:p14="http://schemas.microsoft.com/office/powerpoint/2010/main" val="3497684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2">
            <a:extLst>
              <a:ext uri="{FF2B5EF4-FFF2-40B4-BE49-F238E27FC236}">
                <a16:creationId xmlns:a16="http://schemas.microsoft.com/office/drawing/2014/main" id="{AFCC3B2E-73D7-4827-864B-440AC48742B6}"/>
              </a:ext>
            </a:extLst>
          </p:cNvPr>
          <p:cNvSpPr/>
          <p:nvPr/>
        </p:nvSpPr>
        <p:spPr>
          <a:xfrm>
            <a:off x="414528" y="5272126"/>
            <a:ext cx="9119616" cy="1297683"/>
          </a:xfrm>
          <a:prstGeom prst="roundRect">
            <a:avLst/>
          </a:prstGeom>
          <a:ln w="76200"/>
        </p:spPr>
        <p:style>
          <a:lnRef idx="2">
            <a:schemeClr val="accent2"/>
          </a:lnRef>
          <a:fillRef idx="1">
            <a:schemeClr val="lt1"/>
          </a:fillRef>
          <a:effectRef idx="0">
            <a:schemeClr val="accent2"/>
          </a:effectRef>
          <a:fontRef idx="minor">
            <a:schemeClr val="dk1"/>
          </a:fontRef>
        </p:style>
        <p:txBody>
          <a:bodyPr rtlCol="0" anchor="ctr"/>
          <a:lstStyle/>
          <a:p>
            <a:endParaRPr lang="en-RO" dirty="0"/>
          </a:p>
        </p:txBody>
      </p:sp>
      <p:sp>
        <p:nvSpPr>
          <p:cNvPr id="14" name="Rounded Rectangle 13">
            <a:extLst>
              <a:ext uri="{FF2B5EF4-FFF2-40B4-BE49-F238E27FC236}">
                <a16:creationId xmlns:a16="http://schemas.microsoft.com/office/drawing/2014/main" id="{16280D1F-D472-8551-2DDA-E7D37B7C180F}"/>
              </a:ext>
            </a:extLst>
          </p:cNvPr>
          <p:cNvSpPr/>
          <p:nvPr/>
        </p:nvSpPr>
        <p:spPr>
          <a:xfrm>
            <a:off x="3680540" y="4040405"/>
            <a:ext cx="5853604" cy="972124"/>
          </a:xfrm>
          <a:prstGeom prst="roundRect">
            <a:avLst/>
          </a:prstGeom>
          <a:solidFill>
            <a:srgbClr val="DEECD2"/>
          </a:solidFill>
        </p:spPr>
        <p:style>
          <a:lnRef idx="3">
            <a:schemeClr val="lt1"/>
          </a:lnRef>
          <a:fillRef idx="1">
            <a:schemeClr val="accent3"/>
          </a:fillRef>
          <a:effectRef idx="1">
            <a:schemeClr val="accent3"/>
          </a:effectRef>
          <a:fontRef idx="minor">
            <a:schemeClr val="lt1"/>
          </a:fontRef>
        </p:style>
        <p:txBody>
          <a:bodyPr rtlCol="0" anchor="ctr"/>
          <a:lstStyle/>
          <a:p>
            <a:r>
              <a:rPr lang="en-GB" sz="1100" b="1" i="1" dirty="0">
                <a:solidFill>
                  <a:schemeClr val="tx1"/>
                </a:solidFill>
              </a:rPr>
              <a:t>•</a:t>
            </a:r>
            <a:r>
              <a:rPr lang="en-US" sz="1100" b="1" i="1" dirty="0">
                <a:solidFill>
                  <a:schemeClr val="tx1"/>
                </a:solidFill>
              </a:rPr>
              <a:t>Project activities and research resulted in forming firm boundaries with local charities, universities, local businesses and volunteers.</a:t>
            </a:r>
          </a:p>
        </p:txBody>
      </p:sp>
      <p:sp>
        <p:nvSpPr>
          <p:cNvPr id="2" name="Title 1">
            <a:extLst>
              <a:ext uri="{FF2B5EF4-FFF2-40B4-BE49-F238E27FC236}">
                <a16:creationId xmlns:a16="http://schemas.microsoft.com/office/drawing/2014/main" id="{1EF513D1-252D-064E-A505-C5397F5DACAA}"/>
              </a:ext>
            </a:extLst>
          </p:cNvPr>
          <p:cNvSpPr>
            <a:spLocks noGrp="1"/>
          </p:cNvSpPr>
          <p:nvPr>
            <p:ph type="title"/>
          </p:nvPr>
        </p:nvSpPr>
        <p:spPr>
          <a:xfrm>
            <a:off x="2094609" y="102434"/>
            <a:ext cx="5987626" cy="355625"/>
          </a:xfrm>
          <a:ln/>
        </p:spPr>
        <p:style>
          <a:lnRef idx="1">
            <a:schemeClr val="accent1"/>
          </a:lnRef>
          <a:fillRef idx="2">
            <a:schemeClr val="accent1"/>
          </a:fillRef>
          <a:effectRef idx="1">
            <a:schemeClr val="accent1"/>
          </a:effectRef>
          <a:fontRef idx="minor">
            <a:schemeClr val="dk1"/>
          </a:fontRef>
        </p:style>
        <p:txBody>
          <a:bodyPr>
            <a:noAutofit/>
          </a:bodyPr>
          <a:lstStyle/>
          <a:p>
            <a:pPr algn="ctr"/>
            <a:r>
              <a:rPr lang="en-GB" sz="1800" b="1" i="1" dirty="0">
                <a:effectLst>
                  <a:outerShdw blurRad="38100" dist="38100" dir="2700000" algn="tl">
                    <a:srgbClr val="000000">
                      <a:alpha val="43137"/>
                    </a:srgbClr>
                  </a:outerShdw>
                </a:effectLst>
              </a:rPr>
              <a:t>Project </a:t>
            </a:r>
            <a:r>
              <a:rPr lang="en-RO" sz="1800" b="1" i="1" dirty="0">
                <a:effectLst>
                  <a:outerShdw blurRad="38100" dist="38100" dir="2700000" algn="tl">
                    <a:srgbClr val="000000">
                      <a:alpha val="43137"/>
                    </a:srgbClr>
                  </a:outerShdw>
                </a:effectLst>
              </a:rPr>
              <a:t>Monitoring and </a:t>
            </a:r>
            <a:r>
              <a:rPr lang="en-GB" sz="1800" b="1" i="1" dirty="0">
                <a:effectLst>
                  <a:outerShdw blurRad="38100" dist="38100" dir="2700000" algn="tl">
                    <a:srgbClr val="000000">
                      <a:alpha val="43137"/>
                    </a:srgbClr>
                  </a:outerShdw>
                </a:effectLst>
              </a:rPr>
              <a:t>E</a:t>
            </a:r>
            <a:r>
              <a:rPr lang="en-RO" sz="1800" b="1" i="1" dirty="0">
                <a:effectLst>
                  <a:outerShdw blurRad="38100" dist="38100" dir="2700000" algn="tl">
                    <a:srgbClr val="000000">
                      <a:alpha val="43137"/>
                    </a:srgbClr>
                  </a:outerShdw>
                </a:effectLst>
              </a:rPr>
              <a:t>valuation</a:t>
            </a:r>
          </a:p>
        </p:txBody>
      </p:sp>
      <p:sp>
        <p:nvSpPr>
          <p:cNvPr id="3" name="TextBox 2">
            <a:extLst>
              <a:ext uri="{FF2B5EF4-FFF2-40B4-BE49-F238E27FC236}">
                <a16:creationId xmlns:a16="http://schemas.microsoft.com/office/drawing/2014/main" id="{6A5EEE6D-8EC0-4F65-970D-6D6F6F98E84F}"/>
              </a:ext>
            </a:extLst>
          </p:cNvPr>
          <p:cNvSpPr txBox="1"/>
          <p:nvPr/>
        </p:nvSpPr>
        <p:spPr>
          <a:xfrm>
            <a:off x="528614" y="5353501"/>
            <a:ext cx="8891444" cy="523220"/>
          </a:xfrm>
          <a:prstGeom prst="rect">
            <a:avLst/>
          </a:prstGeom>
          <a:noFill/>
        </p:spPr>
        <p:txBody>
          <a:bodyPr wrap="square" rtlCol="0">
            <a:spAutoFit/>
          </a:bodyPr>
          <a:lstStyle/>
          <a:p>
            <a:r>
              <a:rPr lang="en-GB" sz="1400" i="1" dirty="0"/>
              <a:t>• Monitoring is simply watching the progress, whereas the evaluation is an analysis or judgment based on specific criteria and obtained information (</a:t>
            </a:r>
            <a:r>
              <a:rPr lang="en-GB" sz="1400" i="1" dirty="0" err="1"/>
              <a:t>Diabré</a:t>
            </a:r>
            <a:r>
              <a:rPr lang="en-GB" sz="1400" i="1" dirty="0"/>
              <a:t>, 2002).</a:t>
            </a:r>
          </a:p>
        </p:txBody>
      </p:sp>
      <p:graphicFrame>
        <p:nvGraphicFramePr>
          <p:cNvPr id="5" name="Content Placeholder 4">
            <a:extLst>
              <a:ext uri="{FF2B5EF4-FFF2-40B4-BE49-F238E27FC236}">
                <a16:creationId xmlns:a16="http://schemas.microsoft.com/office/drawing/2014/main" id="{CBE47F4F-60DD-C7C8-E987-447F34A6C9BC}"/>
              </a:ext>
            </a:extLst>
          </p:cNvPr>
          <p:cNvGraphicFramePr>
            <a:graphicFrameLocks noGrp="1"/>
          </p:cNvGraphicFramePr>
          <p:nvPr>
            <p:ph idx="1"/>
            <p:extLst>
              <p:ext uri="{D42A27DB-BD31-4B8C-83A1-F6EECF244321}">
                <p14:modId xmlns:p14="http://schemas.microsoft.com/office/powerpoint/2010/main" val="3351177687"/>
              </p:ext>
            </p:extLst>
          </p:nvPr>
        </p:nvGraphicFramePr>
        <p:xfrm>
          <a:off x="414528" y="539434"/>
          <a:ext cx="9119616" cy="4489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B0BE69A-613E-4875-96D6-9D1B623F8542}"/>
              </a:ext>
            </a:extLst>
          </p:cNvPr>
          <p:cNvSpPr txBox="1"/>
          <p:nvPr/>
        </p:nvSpPr>
        <p:spPr>
          <a:xfrm>
            <a:off x="528614" y="5876721"/>
            <a:ext cx="8891444" cy="523220"/>
          </a:xfrm>
          <a:prstGeom prst="rect">
            <a:avLst/>
          </a:prstGeom>
          <a:noFill/>
        </p:spPr>
        <p:txBody>
          <a:bodyPr wrap="square" rtlCol="0">
            <a:spAutoFit/>
          </a:bodyPr>
          <a:lstStyle/>
          <a:p>
            <a:r>
              <a:rPr lang="en-GB" sz="1400" i="1" dirty="0"/>
              <a:t>• Each project phase was evaluated using Kolb's Experiential Learning Cycle to ensure project activities' relevance (Kurt, 2020).</a:t>
            </a:r>
          </a:p>
        </p:txBody>
      </p:sp>
    </p:spTree>
    <p:extLst>
      <p:ext uri="{BB962C8B-B14F-4D97-AF65-F5344CB8AC3E}">
        <p14:creationId xmlns:p14="http://schemas.microsoft.com/office/powerpoint/2010/main" val="308188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664F850-BA8B-47AE-B11A-225CAB8969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634FC909-7343-4DEC-920F-098F56B47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4F22DB2-7E27-4CF7-8B17-254ECB9AE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6E593B3-91A3-4687-8B8D-FE37A3714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0C25B431-5C97-4B8D-B0A3-BFB8133C7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A37B366-497E-4CB8-A678-A770CE2BD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F707EDC-52B2-4D5C-8EC3-71C66EE8B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BF8E2DE7-7466-4EDF-8D69-BCA91A88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229C2E15-76CD-409E-9D6B-10DAD8881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89A24369-AC96-4A98-AD98-47A7217EC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7D0DF9A3-4628-42F6-B0A4-44D97617E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5" name="Rectangle 24">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8" name="Rectangle 37">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F74447E-A4CB-40BC-9CB0-996F103F3F0F}"/>
              </a:ext>
            </a:extLst>
          </p:cNvPr>
          <p:cNvPicPr>
            <a:picLocks noChangeAspect="1"/>
          </p:cNvPicPr>
          <p:nvPr/>
        </p:nvPicPr>
        <p:blipFill>
          <a:blip r:embed="rId2"/>
          <a:stretch>
            <a:fillRect/>
          </a:stretch>
        </p:blipFill>
        <p:spPr>
          <a:xfrm>
            <a:off x="1601915" y="480060"/>
            <a:ext cx="3258956" cy="5897880"/>
          </a:xfrm>
          <a:prstGeom prst="rect">
            <a:avLst/>
          </a:prstGeom>
        </p:spPr>
      </p:pic>
      <p:cxnSp>
        <p:nvCxnSpPr>
          <p:cNvPr id="40" name="Straight Connector 39">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EB08C2B-F322-456D-BFA6-A910805DF7E9}"/>
              </a:ext>
            </a:extLst>
          </p:cNvPr>
          <p:cNvPicPr>
            <a:picLocks noChangeAspect="1"/>
          </p:cNvPicPr>
          <p:nvPr/>
        </p:nvPicPr>
        <p:blipFill>
          <a:blip r:embed="rId3"/>
          <a:stretch>
            <a:fillRect/>
          </a:stretch>
        </p:blipFill>
        <p:spPr>
          <a:xfrm>
            <a:off x="7387390" y="480060"/>
            <a:ext cx="3258952" cy="5902555"/>
          </a:xfrm>
          <a:prstGeom prst="rect">
            <a:avLst/>
          </a:prstGeom>
        </p:spPr>
      </p:pic>
      <p:sp>
        <p:nvSpPr>
          <p:cNvPr id="2" name="Rectangle 1">
            <a:extLst>
              <a:ext uri="{FF2B5EF4-FFF2-40B4-BE49-F238E27FC236}">
                <a16:creationId xmlns:a16="http://schemas.microsoft.com/office/drawing/2014/main" id="{5CBC4B96-28FA-6C62-C2EA-81E16F53D4BF}"/>
              </a:ext>
            </a:extLst>
          </p:cNvPr>
          <p:cNvSpPr/>
          <p:nvPr/>
        </p:nvSpPr>
        <p:spPr>
          <a:xfrm>
            <a:off x="3625937" y="77795"/>
            <a:ext cx="4658496" cy="35649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RO" b="1" i="1" dirty="0">
                <a:effectLst>
                  <a:outerShdw blurRad="38100" dist="38100" dir="2700000" algn="tl">
                    <a:srgbClr val="000000">
                      <a:alpha val="43137"/>
                    </a:srgbClr>
                  </a:outerShdw>
                </a:effectLst>
              </a:rPr>
              <a:t>Res</a:t>
            </a:r>
            <a:r>
              <a:rPr lang="en-GB" b="1" i="1" dirty="0">
                <a:effectLst>
                  <a:outerShdw blurRad="38100" dist="38100" dir="2700000" algn="tl">
                    <a:srgbClr val="000000">
                      <a:alpha val="43137"/>
                    </a:srgbClr>
                  </a:outerShdw>
                </a:effectLst>
              </a:rPr>
              <a:t>e</a:t>
            </a:r>
            <a:r>
              <a:rPr lang="en-RO" b="1" i="1" dirty="0">
                <a:effectLst>
                  <a:outerShdw blurRad="38100" dist="38100" dir="2700000" algn="tl">
                    <a:srgbClr val="000000">
                      <a:alpha val="43137"/>
                    </a:srgbClr>
                  </a:outerShdw>
                </a:effectLst>
              </a:rPr>
              <a:t>arch</a:t>
            </a:r>
          </a:p>
        </p:txBody>
      </p:sp>
    </p:spTree>
    <p:extLst>
      <p:ext uri="{BB962C8B-B14F-4D97-AF65-F5344CB8AC3E}">
        <p14:creationId xmlns:p14="http://schemas.microsoft.com/office/powerpoint/2010/main" val="1242680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6" name="Rectangle 25">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F57F9C6-2500-42B8-A45C-837B4E550E30}"/>
              </a:ext>
            </a:extLst>
          </p:cNvPr>
          <p:cNvPicPr>
            <a:picLocks noChangeAspect="1"/>
          </p:cNvPicPr>
          <p:nvPr/>
        </p:nvPicPr>
        <p:blipFill>
          <a:blip r:embed="rId2"/>
          <a:stretch>
            <a:fillRect/>
          </a:stretch>
        </p:blipFill>
        <p:spPr>
          <a:xfrm>
            <a:off x="1205164" y="480060"/>
            <a:ext cx="4111050" cy="5893981"/>
          </a:xfrm>
          <a:prstGeom prst="rect">
            <a:avLst/>
          </a:prstGeom>
        </p:spPr>
      </p:pic>
      <p:cxnSp>
        <p:nvCxnSpPr>
          <p:cNvPr id="28" name="Straight Connector 27">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8" name="Table 7">
            <a:extLst>
              <a:ext uri="{FF2B5EF4-FFF2-40B4-BE49-F238E27FC236}">
                <a16:creationId xmlns:a16="http://schemas.microsoft.com/office/drawing/2014/main" id="{47246148-1EC7-4859-A199-279175AD4217}"/>
              </a:ext>
            </a:extLst>
          </p:cNvPr>
          <p:cNvGraphicFramePr>
            <a:graphicFrameLocks noGrp="1"/>
          </p:cNvGraphicFramePr>
          <p:nvPr>
            <p:extLst>
              <p:ext uri="{D42A27DB-BD31-4B8C-83A1-F6EECF244321}">
                <p14:modId xmlns:p14="http://schemas.microsoft.com/office/powerpoint/2010/main" val="731330485"/>
              </p:ext>
            </p:extLst>
          </p:nvPr>
        </p:nvGraphicFramePr>
        <p:xfrm>
          <a:off x="6529849" y="498726"/>
          <a:ext cx="4953038" cy="5857210"/>
        </p:xfrm>
        <a:graphic>
          <a:graphicData uri="http://schemas.openxmlformats.org/drawingml/2006/table">
            <a:tbl>
              <a:tblPr/>
              <a:tblGrid>
                <a:gridCol w="482196">
                  <a:extLst>
                    <a:ext uri="{9D8B030D-6E8A-4147-A177-3AD203B41FA5}">
                      <a16:colId xmlns:a16="http://schemas.microsoft.com/office/drawing/2014/main" val="593381"/>
                    </a:ext>
                  </a:extLst>
                </a:gridCol>
                <a:gridCol w="3290269">
                  <a:extLst>
                    <a:ext uri="{9D8B030D-6E8A-4147-A177-3AD203B41FA5}">
                      <a16:colId xmlns:a16="http://schemas.microsoft.com/office/drawing/2014/main" val="1247680824"/>
                    </a:ext>
                  </a:extLst>
                </a:gridCol>
                <a:gridCol w="257436">
                  <a:extLst>
                    <a:ext uri="{9D8B030D-6E8A-4147-A177-3AD203B41FA5}">
                      <a16:colId xmlns:a16="http://schemas.microsoft.com/office/drawing/2014/main" val="1829229486"/>
                    </a:ext>
                  </a:extLst>
                </a:gridCol>
                <a:gridCol w="257436">
                  <a:extLst>
                    <a:ext uri="{9D8B030D-6E8A-4147-A177-3AD203B41FA5}">
                      <a16:colId xmlns:a16="http://schemas.microsoft.com/office/drawing/2014/main" val="1893456929"/>
                    </a:ext>
                  </a:extLst>
                </a:gridCol>
                <a:gridCol w="665701">
                  <a:extLst>
                    <a:ext uri="{9D8B030D-6E8A-4147-A177-3AD203B41FA5}">
                      <a16:colId xmlns:a16="http://schemas.microsoft.com/office/drawing/2014/main" val="3450493970"/>
                    </a:ext>
                  </a:extLst>
                </a:gridCol>
              </a:tblGrid>
              <a:tr h="286361">
                <a:tc gridSpan="5">
                  <a:txBody>
                    <a:bodyPr/>
                    <a:lstStyle/>
                    <a:p>
                      <a:pPr algn="ctr" fontAlgn="ctr"/>
                      <a:r>
                        <a:rPr lang="en-GB" sz="1400" b="1" i="0" u="none" strike="noStrike" dirty="0">
                          <a:solidFill>
                            <a:srgbClr val="FFFFFF"/>
                          </a:solidFill>
                          <a:effectLst/>
                          <a:latin typeface="Calibri" panose="020F0502020204030204" pitchFamily="34" charset="0"/>
                        </a:rPr>
                        <a:t>Sponsors</a:t>
                      </a:r>
                    </a:p>
                  </a:txBody>
                  <a:tcPr marL="3663" marR="3663" marT="3663"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72C4"/>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92999474"/>
                  </a:ext>
                </a:extLst>
              </a:tr>
              <a:tr h="171198">
                <a:tc>
                  <a:txBody>
                    <a:bodyPr/>
                    <a:lstStyle/>
                    <a:p>
                      <a:pPr algn="l" fontAlgn="b"/>
                      <a:endParaRPr lang="en-GB" sz="800" b="0" i="0" u="none" strike="noStrike">
                        <a:solidFill>
                          <a:srgbClr val="000000"/>
                        </a:solidFill>
                        <a:effectLst/>
                        <a:latin typeface="Calibri" panose="020F0502020204030204" pitchFamily="34" charset="0"/>
                      </a:endParaRPr>
                    </a:p>
                  </a:txBody>
                  <a:tcPr marL="3663" marR="3663" marT="3663" marB="0" anchor="b">
                    <a:lnL>
                      <a:noFill/>
                    </a:lnL>
                    <a:lnR>
                      <a:noFill/>
                    </a:lnR>
                    <a:lnT w="12700" cap="flat" cmpd="sng" algn="ctr">
                      <a:solidFill>
                        <a:srgbClr val="000000"/>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3663" marR="3663" marT="3663" marB="0" anchor="b">
                    <a:lnL>
                      <a:noFill/>
                    </a:lnL>
                    <a:lnR>
                      <a:noFill/>
                    </a:lnR>
                    <a:lnT w="12700" cap="flat" cmpd="sng" algn="ctr">
                      <a:solidFill>
                        <a:srgbClr val="000000"/>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3663" marR="3663" marT="3663" marB="0" anchor="b">
                    <a:lnL>
                      <a:noFill/>
                    </a:lnL>
                    <a:lnR>
                      <a:noFill/>
                    </a:lnR>
                    <a:lnT w="12700" cap="flat" cmpd="sng" algn="ctr">
                      <a:solidFill>
                        <a:srgbClr val="000000"/>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3663" marR="3663" marT="3663" marB="0" anchor="b">
                    <a:lnL>
                      <a:noFill/>
                    </a:lnL>
                    <a:lnR>
                      <a:noFill/>
                    </a:lnR>
                    <a:lnT w="12700" cap="flat" cmpd="sng" algn="ctr">
                      <a:solidFill>
                        <a:srgbClr val="000000"/>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endParaRPr lang="en-GB" sz="800" b="0" i="0" u="none" strike="noStrike">
                        <a:solidFill>
                          <a:srgbClr val="000000"/>
                        </a:solidFill>
                        <a:effectLst/>
                        <a:latin typeface="Calibri" panose="020F0502020204030204" pitchFamily="34" charset="0"/>
                      </a:endParaRPr>
                    </a:p>
                  </a:txBody>
                  <a:tcPr marL="3663" marR="3663" marT="3663" marB="0" anchor="b">
                    <a:lnL>
                      <a:noFill/>
                    </a:lnL>
                    <a:lnR>
                      <a:noFill/>
                    </a:lnR>
                    <a:lnT w="12700" cap="flat" cmpd="sng" algn="ctr">
                      <a:solidFill>
                        <a:srgbClr val="000000"/>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3130986301"/>
                  </a:ext>
                </a:extLst>
              </a:tr>
              <a:tr h="354356">
                <a:tc>
                  <a:txBody>
                    <a:bodyPr/>
                    <a:lstStyle/>
                    <a:p>
                      <a:pPr algn="ctr" fontAlgn="ctr"/>
                      <a:r>
                        <a:rPr lang="en-GB" sz="800" b="1" i="0" u="none" strike="noStrike">
                          <a:solidFill>
                            <a:srgbClr val="FFFFFF"/>
                          </a:solidFill>
                          <a:effectLst/>
                          <a:latin typeface="Calibri" panose="020F0502020204030204" pitchFamily="34" charset="0"/>
                        </a:rPr>
                        <a:t>Number</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ctr" fontAlgn="ctr"/>
                      <a:r>
                        <a:rPr lang="en-GB" sz="800" b="1" i="0" u="none" strike="noStrike">
                          <a:solidFill>
                            <a:srgbClr val="FFFFFF"/>
                          </a:solidFill>
                          <a:effectLst/>
                          <a:latin typeface="Calibri" panose="020F0502020204030204" pitchFamily="34" charset="0"/>
                        </a:rPr>
                        <a:t>Questions</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ctr" fontAlgn="ctr"/>
                      <a:r>
                        <a:rPr lang="en-GB" sz="800" b="1" i="0" u="none" strike="noStrike">
                          <a:solidFill>
                            <a:srgbClr val="FFFFFF"/>
                          </a:solidFill>
                          <a:effectLst/>
                          <a:latin typeface="Calibri" panose="020F0502020204030204" pitchFamily="34" charset="0"/>
                        </a:rPr>
                        <a:t>Yes</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ctr" fontAlgn="ctr"/>
                      <a:r>
                        <a:rPr lang="en-GB" sz="800" b="1" i="0" u="none" strike="noStrike">
                          <a:solidFill>
                            <a:srgbClr val="FFFFFF"/>
                          </a:solidFill>
                          <a:effectLst/>
                          <a:latin typeface="Calibri" panose="020F0502020204030204" pitchFamily="34" charset="0"/>
                        </a:rPr>
                        <a:t>No </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ctr" fontAlgn="ctr"/>
                      <a:r>
                        <a:rPr lang="en-GB" sz="800" b="1" i="0" u="none" strike="noStrike">
                          <a:solidFill>
                            <a:srgbClr val="FFFFFF"/>
                          </a:solidFill>
                          <a:effectLst/>
                          <a:latin typeface="Calibri" panose="020F0502020204030204" pitchFamily="34" charset="0"/>
                        </a:rPr>
                        <a:t>Total Interviewed</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197306859"/>
                  </a:ext>
                </a:extLst>
              </a:tr>
              <a:tr h="198256">
                <a:tc>
                  <a:txBody>
                    <a:bodyPr/>
                    <a:lstStyle/>
                    <a:p>
                      <a:pPr algn="ctr" fontAlgn="ctr"/>
                      <a:r>
                        <a:rPr lang="en-GB" sz="800" b="0" i="0" u="none" strike="noStrike">
                          <a:solidFill>
                            <a:srgbClr val="000000"/>
                          </a:solidFill>
                          <a:effectLst/>
                          <a:latin typeface="Calibri" panose="020F0502020204030204" pitchFamily="34" charset="0"/>
                        </a:rPr>
                        <a:t>1</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ctr"/>
                      <a:r>
                        <a:rPr lang="en-GB" sz="800" b="1" i="0" u="none" strike="noStrike">
                          <a:solidFill>
                            <a:srgbClr val="000000"/>
                          </a:solidFill>
                          <a:effectLst/>
                          <a:latin typeface="Calibri" panose="020F0502020204030204" pitchFamily="34" charset="0"/>
                        </a:rPr>
                        <a:t>Do you have family, relatives or friends in Ukraine?</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1</a:t>
                      </a:r>
                      <a:endParaRPr lang="en-GB" sz="800" b="0" i="0" u="none" strike="noStrike" dirty="0">
                        <a:solidFill>
                          <a:srgbClr val="000000"/>
                        </a:solidFill>
                        <a:effectLst/>
                        <a:latin typeface="Calibri" panose="020F0502020204030204" pitchFamily="34" charset="0"/>
                      </a:endParaRP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704433194"/>
                  </a:ext>
                </a:extLst>
              </a:tr>
              <a:tr h="198256">
                <a:tc>
                  <a:txBody>
                    <a:bodyPr/>
                    <a:lstStyle/>
                    <a:p>
                      <a:pPr algn="ctr" fontAlgn="ctr"/>
                      <a:r>
                        <a:rPr lang="en-GB" sz="800" b="0" i="0" u="none" strike="noStrike">
                          <a:solidFill>
                            <a:srgbClr val="000000"/>
                          </a:solidFill>
                          <a:effectLst/>
                          <a:latin typeface="Calibri" panose="020F0502020204030204" pitchFamily="34" charset="0"/>
                        </a:rPr>
                        <a:t>2</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Do you speak Ukrainian or Russian?</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250452377"/>
                  </a:ext>
                </a:extLst>
              </a:tr>
              <a:tr h="354356">
                <a:tc>
                  <a:txBody>
                    <a:bodyPr/>
                    <a:lstStyle/>
                    <a:p>
                      <a:pPr algn="ctr" fontAlgn="ctr"/>
                      <a:r>
                        <a:rPr lang="en-GB" sz="800" b="0" i="0" u="none" strike="noStrike">
                          <a:solidFill>
                            <a:srgbClr val="000000"/>
                          </a:solidFill>
                          <a:effectLst/>
                          <a:latin typeface="Calibri" panose="020F0502020204030204" pitchFamily="34" charset="0"/>
                        </a:rPr>
                        <a:t>3</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Did you, as a sponsor, find the Homes for Ukrain scheme application clear and easy? </a:t>
                      </a:r>
                      <a:endParaRPr lang="en-GB" sz="800" b="1" i="0" u="none" strike="noStrike" dirty="0">
                        <a:solidFill>
                          <a:srgbClr val="000000"/>
                        </a:solidFill>
                        <a:effectLst/>
                        <a:latin typeface="Calibri" panose="020F0502020204030204" pitchFamily="34" charset="0"/>
                      </a:endParaRP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824512440"/>
                  </a:ext>
                </a:extLst>
              </a:tr>
              <a:tr h="198256">
                <a:tc>
                  <a:txBody>
                    <a:bodyPr/>
                    <a:lstStyle/>
                    <a:p>
                      <a:pPr algn="ctr" fontAlgn="ctr"/>
                      <a:r>
                        <a:rPr lang="en-GB" sz="800" b="0" i="0" u="none" strike="noStrike">
                          <a:solidFill>
                            <a:srgbClr val="000000"/>
                          </a:solidFill>
                          <a:effectLst/>
                          <a:latin typeface="Calibri" panose="020F0502020204030204" pitchFamily="34" charset="0"/>
                        </a:rPr>
                        <a:t>4</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Did you record your interest with local authorities?</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105176987"/>
                  </a:ext>
                </a:extLst>
              </a:tr>
              <a:tr h="354356">
                <a:tc>
                  <a:txBody>
                    <a:bodyPr/>
                    <a:lstStyle/>
                    <a:p>
                      <a:pPr algn="ctr" fontAlgn="ctr"/>
                      <a:r>
                        <a:rPr lang="en-GB" sz="800" b="0" i="0" u="none" strike="noStrike">
                          <a:solidFill>
                            <a:srgbClr val="000000"/>
                          </a:solidFill>
                          <a:effectLst/>
                          <a:latin typeface="Calibri" panose="020F0502020204030204" pitchFamily="34" charset="0"/>
                        </a:rPr>
                        <a:t>5</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Did you succeed in connecting with Ukrainian refugees via social media (e.g. Facebook)?</a:t>
                      </a:r>
                      <a:endParaRPr lang="en-GB" sz="800" b="1" i="0" u="none" strike="noStrike" dirty="0">
                        <a:solidFill>
                          <a:srgbClr val="000000"/>
                        </a:solidFill>
                        <a:effectLst/>
                        <a:latin typeface="Calibri" panose="020F0502020204030204" pitchFamily="34" charset="0"/>
                      </a:endParaRP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5</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1</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443933360"/>
                  </a:ext>
                </a:extLst>
              </a:tr>
              <a:tr h="354356">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Did you help/assist your guest, as a sponsor, to apply for a visa under Ukrain Sponsorship Scheme?</a:t>
                      </a:r>
                      <a:endParaRPr lang="en-GB" sz="800" b="1" i="0" u="none" strike="noStrike" dirty="0">
                        <a:solidFill>
                          <a:srgbClr val="000000"/>
                        </a:solidFill>
                        <a:effectLst/>
                        <a:latin typeface="Calibri" panose="020F0502020204030204" pitchFamily="34" charset="0"/>
                      </a:endParaRP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4</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2</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753441999"/>
                  </a:ext>
                </a:extLst>
              </a:tr>
              <a:tr h="510455">
                <a:tc>
                  <a:txBody>
                    <a:bodyPr/>
                    <a:lstStyle/>
                    <a:p>
                      <a:pPr algn="ctr" fontAlgn="ctr"/>
                      <a:r>
                        <a:rPr lang="en-GB" sz="800" b="0" i="0" u="none" strike="noStrike">
                          <a:solidFill>
                            <a:srgbClr val="000000"/>
                          </a:solidFill>
                          <a:effectLst/>
                          <a:latin typeface="Calibri" panose="020F0502020204030204" pitchFamily="34" charset="0"/>
                        </a:rPr>
                        <a:t>7</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Did you have sufficient support from the Home office, Housing and communities, The Department of Leveling Up and others involved in the scheme authorities during the interest registration?</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3528652646"/>
                  </a:ext>
                </a:extLst>
              </a:tr>
              <a:tr h="198256">
                <a:tc>
                  <a:txBody>
                    <a:bodyPr/>
                    <a:lstStyle/>
                    <a:p>
                      <a:pPr algn="ctr" fontAlgn="ctr"/>
                      <a:r>
                        <a:rPr lang="en-GB" sz="800" b="0" i="0" u="none" strike="noStrike">
                          <a:solidFill>
                            <a:srgbClr val="000000"/>
                          </a:solidFill>
                          <a:effectLst/>
                          <a:latin typeface="Calibri" panose="020F0502020204030204" pitchFamily="34" charset="0"/>
                        </a:rPr>
                        <a:t>8</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Did you wait for a decision longer than three weeks?</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294666642"/>
                  </a:ext>
                </a:extLst>
              </a:tr>
              <a:tr h="354356">
                <a:tc>
                  <a:txBody>
                    <a:bodyPr/>
                    <a:lstStyle/>
                    <a:p>
                      <a:pPr algn="ctr" fontAlgn="ctr"/>
                      <a:r>
                        <a:rPr lang="en-GB" sz="800" b="0" i="0" u="none" strike="noStrike">
                          <a:solidFill>
                            <a:srgbClr val="000000"/>
                          </a:solidFill>
                          <a:effectLst/>
                          <a:latin typeface="Calibri" panose="020F0502020204030204" pitchFamily="34" charset="0"/>
                        </a:rPr>
                        <a:t>9</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Do you think there is excessive bureaucracy during the matching process?</a:t>
                      </a:r>
                    </a:p>
                  </a:txBody>
                  <a:tcPr marL="3663" marR="3663" marT="3663" marB="0" anchor="b">
                    <a:lnL>
                      <a:noFill/>
                    </a:lnL>
                    <a:lnR>
                      <a:noFill/>
                    </a:lnR>
                    <a:lnT w="6350" cap="flat" cmpd="sng" algn="ctr">
                      <a:solidFill>
                        <a:srgbClr val="8EA9DB"/>
                      </a:solidFill>
                      <a:prstDash val="solid"/>
                      <a:round/>
                      <a:headEnd type="none" w="med" len="med"/>
                      <a:tailEnd type="none" w="med" len="med"/>
                    </a:lnT>
                    <a:lnB w="1270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3408380707"/>
                  </a:ext>
                </a:extLst>
              </a:tr>
              <a:tr h="354356">
                <a:tc>
                  <a:txBody>
                    <a:bodyPr/>
                    <a:lstStyle/>
                    <a:p>
                      <a:pPr algn="ctr" fontAlgn="ctr"/>
                      <a:r>
                        <a:rPr lang="en-GB" sz="800" b="0" i="0" u="none" strike="noStrike">
                          <a:solidFill>
                            <a:srgbClr val="000000"/>
                          </a:solidFill>
                          <a:effectLst/>
                          <a:latin typeface="Calibri" panose="020F0502020204030204" pitchFamily="34" charset="0"/>
                        </a:rPr>
                        <a:t>10</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ctr"/>
                      <a:r>
                        <a:rPr lang="en-GB" sz="800" b="1" i="0" u="none" strike="noStrike" dirty="0">
                          <a:solidFill>
                            <a:srgbClr val="000000"/>
                          </a:solidFill>
                          <a:effectLst/>
                          <a:latin typeface="Calibri" panose="020F0502020204030204" pitchFamily="34" charset="0"/>
                        </a:rPr>
                        <a:t>Did you help your guests with the registration/integration process upon arrival to the UK?</a:t>
                      </a:r>
                    </a:p>
                  </a:txBody>
                  <a:tcPr marL="3663" marR="3663" marT="3663" marB="0" anchor="ctr">
                    <a:lnL>
                      <a:noFill/>
                    </a:lnL>
                    <a:lnR>
                      <a:noFill/>
                    </a:lnR>
                    <a:lnT w="12700" cap="flat" cmpd="sng" algn="ctr">
                      <a:solidFill>
                        <a:srgbClr val="8EA9DB"/>
                      </a:solidFill>
                      <a:prstDash val="solid"/>
                      <a:round/>
                      <a:headEnd type="none" w="med" len="med"/>
                      <a:tailEnd type="none" w="med" len="med"/>
                    </a:lnT>
                    <a:lnB w="1270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2713370680"/>
                  </a:ext>
                </a:extLst>
              </a:tr>
              <a:tr h="354356">
                <a:tc>
                  <a:txBody>
                    <a:bodyPr/>
                    <a:lstStyle/>
                    <a:p>
                      <a:pPr algn="ctr" fontAlgn="ctr"/>
                      <a:r>
                        <a:rPr lang="en-GB" sz="800" b="0" i="0" u="none" strike="noStrike">
                          <a:solidFill>
                            <a:srgbClr val="000000"/>
                          </a:solidFill>
                          <a:effectLst/>
                          <a:latin typeface="Calibri" panose="020F0502020204030204" pitchFamily="34" charset="0"/>
                        </a:rPr>
                        <a:t>11</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Did you find the registration/integration process straightforward and coherent?</a:t>
                      </a:r>
                    </a:p>
                  </a:txBody>
                  <a:tcPr marL="3663" marR="3663" marT="3663" marB="0" anchor="b">
                    <a:lnL>
                      <a:noFill/>
                    </a:lnL>
                    <a:lnR>
                      <a:noFill/>
                    </a:lnR>
                    <a:lnT w="1270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3905493886"/>
                  </a:ext>
                </a:extLst>
              </a:tr>
              <a:tr h="354356">
                <a:tc>
                  <a:txBody>
                    <a:bodyPr/>
                    <a:lstStyle/>
                    <a:p>
                      <a:pPr algn="ctr" fontAlgn="ctr"/>
                      <a:r>
                        <a:rPr lang="en-GB" sz="800" b="0" i="0" u="none" strike="noStrike">
                          <a:solidFill>
                            <a:srgbClr val="000000"/>
                          </a:solidFill>
                          <a:effectLst/>
                          <a:latin typeface="Calibri" panose="020F0502020204030204" pitchFamily="34" charset="0"/>
                        </a:rPr>
                        <a:t>12</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Did you succeed in accomplishing the registration/integration process with your guests?</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5</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1</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2520983008"/>
                  </a:ext>
                </a:extLst>
              </a:tr>
              <a:tr h="354356">
                <a:tc>
                  <a:txBody>
                    <a:bodyPr/>
                    <a:lstStyle/>
                    <a:p>
                      <a:pPr algn="ctr" fontAlgn="ctr"/>
                      <a:r>
                        <a:rPr lang="en-GB" sz="800" b="0" i="0" u="none" strike="noStrike">
                          <a:solidFill>
                            <a:srgbClr val="000000"/>
                          </a:solidFill>
                          <a:effectLst/>
                          <a:latin typeface="Calibri" panose="020F0502020204030204" pitchFamily="34" charset="0"/>
                        </a:rPr>
                        <a:t>13</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Do you find it challenging to communicate with your guests due to the language barrier?</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3</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3792446392"/>
                  </a:ext>
                </a:extLst>
              </a:tr>
              <a:tr h="354356">
                <a:tc>
                  <a:txBody>
                    <a:bodyPr/>
                    <a:lstStyle/>
                    <a:p>
                      <a:pPr algn="ctr" fontAlgn="ctr"/>
                      <a:r>
                        <a:rPr lang="en-GB" sz="800" b="0" i="0" u="none" strike="noStrike">
                          <a:solidFill>
                            <a:srgbClr val="000000"/>
                          </a:solidFill>
                          <a:effectLst/>
                          <a:latin typeface="Calibri" panose="020F0502020204030204" pitchFamily="34" charset="0"/>
                        </a:rPr>
                        <a:t>14</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Do you use digital translators to facilitate communication with your guests?</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4</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2</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1184755823"/>
                  </a:ext>
                </a:extLst>
              </a:tr>
              <a:tr h="198256">
                <a:tc>
                  <a:txBody>
                    <a:bodyPr/>
                    <a:lstStyle/>
                    <a:p>
                      <a:pPr algn="ctr" fontAlgn="ctr"/>
                      <a:r>
                        <a:rPr lang="en-GB" sz="800" b="0" i="0" u="none" strike="noStrike">
                          <a:solidFill>
                            <a:srgbClr val="000000"/>
                          </a:solidFill>
                          <a:effectLst/>
                          <a:latin typeface="Calibri" panose="020F0502020204030204" pitchFamily="34" charset="0"/>
                        </a:rPr>
                        <a:t>15</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l" fontAlgn="b"/>
                      <a:r>
                        <a:rPr lang="en-GB" sz="800" b="1" i="0" u="none" strike="noStrike">
                          <a:solidFill>
                            <a:srgbClr val="000000"/>
                          </a:solidFill>
                          <a:effectLst/>
                          <a:latin typeface="Calibri" panose="020F0502020204030204" pitchFamily="34" charset="0"/>
                        </a:rPr>
                        <a:t>Did you ask for translation service via phone call?</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2</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4</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extLst>
                  <a:ext uri="{0D108BD9-81ED-4DB2-BD59-A6C34878D82A}">
                    <a16:rowId xmlns:a16="http://schemas.microsoft.com/office/drawing/2014/main" val="1522929575"/>
                  </a:ext>
                </a:extLst>
              </a:tr>
              <a:tr h="354356">
                <a:tc>
                  <a:txBody>
                    <a:bodyPr/>
                    <a:lstStyle/>
                    <a:p>
                      <a:pPr algn="ctr" fontAlgn="ctr"/>
                      <a:r>
                        <a:rPr lang="en-GB" sz="800" b="0" i="0" u="none" strike="noStrike">
                          <a:solidFill>
                            <a:srgbClr val="000000"/>
                          </a:solidFill>
                          <a:effectLst/>
                          <a:latin typeface="Calibri" panose="020F0502020204030204" pitchFamily="34" charset="0"/>
                        </a:rPr>
                        <a:t>16</a:t>
                      </a:r>
                    </a:p>
                  </a:txBody>
                  <a:tcPr marL="3663" marR="3663" marT="3663" marB="0" anchor="ctr">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l" fontAlgn="b"/>
                      <a:r>
                        <a:rPr lang="en-GB" sz="800" b="1" i="0" u="none" strike="noStrike">
                          <a:solidFill>
                            <a:srgbClr val="000000"/>
                          </a:solidFill>
                          <a:effectLst/>
                          <a:latin typeface="Calibri" panose="020F0502020204030204" pitchFamily="34" charset="0"/>
                        </a:rPr>
                        <a:t>Did you have regular visits and support from local authorities after your guest's arrival?</a:t>
                      </a:r>
                    </a:p>
                  </a:txBody>
                  <a:tcPr marL="3663" marR="3663" marT="3663"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6</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a:solidFill>
                            <a:srgbClr val="000000"/>
                          </a:solidFill>
                          <a:effectLst/>
                          <a:latin typeface="Calibri" panose="020F0502020204030204" pitchFamily="34" charset="0"/>
                        </a:rPr>
                        <a:t>0</a:t>
                      </a:r>
                    </a:p>
                  </a:txBody>
                  <a:tcPr marL="3663" marR="3663" marT="3663" marB="0" anchor="ctr">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ctr" fontAlgn="ctr"/>
                      <a:r>
                        <a:rPr lang="en-GB" sz="800" b="0" i="0" u="none" strike="noStrike" dirty="0">
                          <a:solidFill>
                            <a:srgbClr val="000000"/>
                          </a:solidFill>
                          <a:effectLst/>
                          <a:latin typeface="Calibri" panose="020F0502020204030204" pitchFamily="34" charset="0"/>
                        </a:rPr>
                        <a:t>6</a:t>
                      </a:r>
                    </a:p>
                  </a:txBody>
                  <a:tcPr marL="3663" marR="3663" marT="3663" marB="0" anchor="ctr">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extLst>
                  <a:ext uri="{0D108BD9-81ED-4DB2-BD59-A6C34878D82A}">
                    <a16:rowId xmlns:a16="http://schemas.microsoft.com/office/drawing/2014/main" val="301176199"/>
                  </a:ext>
                </a:extLst>
              </a:tr>
            </a:tbl>
          </a:graphicData>
        </a:graphic>
      </p:graphicFrame>
      <p:sp>
        <p:nvSpPr>
          <p:cNvPr id="4" name="Title 3">
            <a:extLst>
              <a:ext uri="{FF2B5EF4-FFF2-40B4-BE49-F238E27FC236}">
                <a16:creationId xmlns:a16="http://schemas.microsoft.com/office/drawing/2014/main" id="{6A2FC902-53FC-F8F6-F360-C961CC30FE54}"/>
              </a:ext>
            </a:extLst>
          </p:cNvPr>
          <p:cNvSpPr>
            <a:spLocks noGrp="1"/>
          </p:cNvSpPr>
          <p:nvPr>
            <p:ph type="title" idx="4294967295"/>
          </p:nvPr>
        </p:nvSpPr>
        <p:spPr>
          <a:xfrm>
            <a:off x="0" y="609600"/>
            <a:ext cx="8596313" cy="1320800"/>
          </a:xfrm>
        </p:spPr>
        <p:txBody>
          <a:bodyPr/>
          <a:lstStyle/>
          <a:p>
            <a:r>
              <a:rPr lang="en-RO" dirty="0"/>
              <a:t> </a:t>
            </a:r>
          </a:p>
        </p:txBody>
      </p:sp>
      <p:sp>
        <p:nvSpPr>
          <p:cNvPr id="5" name="Content Placeholder 4">
            <a:extLst>
              <a:ext uri="{FF2B5EF4-FFF2-40B4-BE49-F238E27FC236}">
                <a16:creationId xmlns:a16="http://schemas.microsoft.com/office/drawing/2014/main" id="{3C35A650-A64D-132A-8828-FF86DDE6A8D8}"/>
              </a:ext>
            </a:extLst>
          </p:cNvPr>
          <p:cNvSpPr>
            <a:spLocks noGrp="1"/>
          </p:cNvSpPr>
          <p:nvPr>
            <p:ph idx="4294967295"/>
          </p:nvPr>
        </p:nvSpPr>
        <p:spPr>
          <a:xfrm>
            <a:off x="0" y="2160588"/>
            <a:ext cx="8596313" cy="3881437"/>
          </a:xfrm>
        </p:spPr>
        <p:txBody>
          <a:bodyPr/>
          <a:lstStyle/>
          <a:p>
            <a:pPr marL="0" indent="0">
              <a:buNone/>
            </a:pPr>
            <a:r>
              <a:rPr lang="en-RO" dirty="0"/>
              <a:t> </a:t>
            </a:r>
          </a:p>
        </p:txBody>
      </p:sp>
      <p:sp>
        <p:nvSpPr>
          <p:cNvPr id="6" name="Rectangle 5">
            <a:extLst>
              <a:ext uri="{FF2B5EF4-FFF2-40B4-BE49-F238E27FC236}">
                <a16:creationId xmlns:a16="http://schemas.microsoft.com/office/drawing/2014/main" id="{EE5AEABE-9F6C-8FC7-3F8C-12F559AE3B50}"/>
              </a:ext>
            </a:extLst>
          </p:cNvPr>
          <p:cNvSpPr/>
          <p:nvPr/>
        </p:nvSpPr>
        <p:spPr>
          <a:xfrm>
            <a:off x="4434080" y="60857"/>
            <a:ext cx="3746093" cy="358346"/>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b="1" i="1" dirty="0">
                <a:effectLst>
                  <a:outerShdw blurRad="38100" dist="38100" dir="2700000" algn="tl">
                    <a:srgbClr val="000000">
                      <a:alpha val="43137"/>
                    </a:srgbClr>
                  </a:outerShdw>
                </a:effectLst>
              </a:rPr>
              <a:t>Research</a:t>
            </a:r>
            <a:endParaRPr lang="en-RO"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99906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posing for a photo&#10;&#10;Description automatically generated with medium confidence">
            <a:extLst>
              <a:ext uri="{FF2B5EF4-FFF2-40B4-BE49-F238E27FC236}">
                <a16:creationId xmlns:a16="http://schemas.microsoft.com/office/drawing/2014/main" id="{B6FCD071-2693-763A-4DC8-1F5367AC172E}"/>
              </a:ext>
            </a:extLst>
          </p:cNvPr>
          <p:cNvPicPr>
            <a:picLocks noChangeAspect="1"/>
          </p:cNvPicPr>
          <p:nvPr/>
        </p:nvPicPr>
        <p:blipFill rotWithShape="1">
          <a:blip r:embed="rId2"/>
          <a:srcRect t="6147" r="1" b="1951"/>
          <a:stretch/>
        </p:blipFill>
        <p:spPr>
          <a:xfrm>
            <a:off x="568452" y="571500"/>
            <a:ext cx="11055096" cy="5715000"/>
          </a:xfrm>
          <a:prstGeom prst="rect">
            <a:avLst/>
          </a:prstGeom>
        </p:spPr>
      </p:pic>
      <p:sp>
        <p:nvSpPr>
          <p:cNvPr id="4" name="Rectangle 3">
            <a:extLst>
              <a:ext uri="{FF2B5EF4-FFF2-40B4-BE49-F238E27FC236}">
                <a16:creationId xmlns:a16="http://schemas.microsoft.com/office/drawing/2014/main" id="{A82A7716-CD44-0E57-5A35-FF02421E43DB}"/>
              </a:ext>
            </a:extLst>
          </p:cNvPr>
          <p:cNvSpPr/>
          <p:nvPr/>
        </p:nvSpPr>
        <p:spPr>
          <a:xfrm>
            <a:off x="3412435" y="49974"/>
            <a:ext cx="5367130" cy="38431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RO" b="1" i="1" dirty="0">
                <a:effectLst>
                  <a:outerShdw blurRad="38100" dist="38100" dir="2700000" algn="tl">
                    <a:srgbClr val="000000">
                      <a:alpha val="43137"/>
                    </a:srgbClr>
                  </a:outerShdw>
                </a:effectLst>
              </a:rPr>
              <a:t>Ukrainian Refugees Community</a:t>
            </a:r>
          </a:p>
        </p:txBody>
      </p:sp>
      <p:pic>
        <p:nvPicPr>
          <p:cNvPr id="2" name="Picture 1" descr="Text&#10;&#10;Description automatically generated with low confidence">
            <a:extLst>
              <a:ext uri="{FF2B5EF4-FFF2-40B4-BE49-F238E27FC236}">
                <a16:creationId xmlns:a16="http://schemas.microsoft.com/office/drawing/2014/main" id="{B67A835F-81DC-5235-F1D0-4401E60CB410}"/>
              </a:ext>
            </a:extLst>
          </p:cNvPr>
          <p:cNvPicPr>
            <a:picLocks noChangeAspect="1"/>
          </p:cNvPicPr>
          <p:nvPr/>
        </p:nvPicPr>
        <p:blipFill>
          <a:blip r:embed="rId3"/>
          <a:stretch>
            <a:fillRect/>
          </a:stretch>
        </p:blipFill>
        <p:spPr>
          <a:xfrm>
            <a:off x="94616" y="5620079"/>
            <a:ext cx="1968265" cy="10801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605585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1FD5ED-F7C3-444C-A366-07C526D7073E}"/>
              </a:ext>
            </a:extLst>
          </p:cNvPr>
          <p:cNvSpPr>
            <a:spLocks noGrp="1"/>
          </p:cNvSpPr>
          <p:nvPr>
            <p:ph idx="1"/>
          </p:nvPr>
        </p:nvSpPr>
        <p:spPr>
          <a:xfrm>
            <a:off x="545254" y="706921"/>
            <a:ext cx="8596668" cy="5837815"/>
          </a:xfrm>
        </p:spPr>
        <p:txBody>
          <a:bodyPr/>
          <a:lstStyle/>
          <a:p>
            <a:r>
              <a:rPr lang="en-GB" sz="1400" i="1" dirty="0" err="1"/>
              <a:t>Diabré</a:t>
            </a:r>
            <a:r>
              <a:rPr lang="en-GB" sz="1400" i="1" dirty="0"/>
              <a:t>, Z. (2002). Handbook on Monitoring and Evaluating for Results E VA L UATION OFFICE. [online] Available at: </a:t>
            </a:r>
            <a:r>
              <a:rPr lang="en-GB" sz="1400" i="1" u="sng" dirty="0">
                <a:hlinkClick r:id="rId2"/>
              </a:rPr>
              <a:t>http://web.undp.org/evaluation/documents/handbook/me-handbook.pdf</a:t>
            </a:r>
            <a:r>
              <a:rPr lang="en-GB" sz="1400" i="1" dirty="0"/>
              <a:t> [Accessed 6 Jun. 2022].</a:t>
            </a:r>
          </a:p>
          <a:p>
            <a:r>
              <a:rPr lang="en-GB" sz="1400" i="1" dirty="0"/>
              <a:t>Gant, M ; (2021). What is Gantt Chart? Available at: </a:t>
            </a:r>
            <a:r>
              <a:rPr lang="en-GB" sz="1400" i="1" dirty="0">
                <a:hlinkClick r:id="rId3"/>
              </a:rPr>
              <a:t>https://www.investopedia.com/terms/g/gantt-chart.asp</a:t>
            </a:r>
            <a:r>
              <a:rPr lang="en-GB" sz="1400" i="1" dirty="0"/>
              <a:t> [Accessed 5 Jun. 2022]</a:t>
            </a:r>
          </a:p>
          <a:p>
            <a:r>
              <a:rPr lang="en-GB" sz="1400" i="1" dirty="0" err="1"/>
              <a:t>Hoory</a:t>
            </a:r>
            <a:r>
              <a:rPr lang="en-GB" sz="1400" i="1" dirty="0"/>
              <a:t>, L. (2021). What Is A Stakeholder Analysis? Everything You Need To Know. [online] Forbes Advisor. Available at: </a:t>
            </a:r>
            <a:r>
              <a:rPr lang="en-GB" sz="1400" i="1" dirty="0">
                <a:solidFill>
                  <a:schemeClr val="accent1"/>
                </a:solidFill>
              </a:rPr>
              <a:t>https://www.forbes.com/advisor/business/what-is-stakeholder-analysis/</a:t>
            </a:r>
            <a:r>
              <a:rPr lang="en-GB" sz="1400" i="1" dirty="0"/>
              <a:t> [Accessed 12 Jun. 2022].</a:t>
            </a:r>
          </a:p>
          <a:p>
            <a:r>
              <a:rPr lang="en-GB" sz="1400" i="1" dirty="0"/>
              <a:t>Keenan, R. (2020). A brief intro to Quad(rant) charts» Positioning Insights. [online] Positioning Insights. Available at: </a:t>
            </a:r>
            <a:r>
              <a:rPr lang="en-GB" sz="1400" i="1" dirty="0">
                <a:solidFill>
                  <a:schemeClr val="accent1"/>
                </a:solidFill>
              </a:rPr>
              <a:t>https://positioninginsights.com.au/quad-charts/</a:t>
            </a:r>
            <a:r>
              <a:rPr lang="en-GB" sz="1400" i="1" dirty="0"/>
              <a:t> [Accessed 12 Jun. 2022].</a:t>
            </a:r>
          </a:p>
          <a:p>
            <a:r>
              <a:rPr lang="en-GB" sz="1400" i="1" dirty="0"/>
              <a:t>Kurt, S. (2020). Kolb's Experiential Learning Theory &amp; Learning Styles. [online] Educational Technology. Available at: </a:t>
            </a:r>
            <a:r>
              <a:rPr lang="en-GB" sz="1400" i="1" u="sng" dirty="0">
                <a:hlinkClick r:id="rId4"/>
              </a:rPr>
              <a:t>https://educationaltechnology.net/kolbs-experiential-learning-theory-learning-styles/</a:t>
            </a:r>
            <a:r>
              <a:rPr lang="en-GB" sz="1400" i="1" dirty="0"/>
              <a:t> [Accessed 7 Jun. 2022].</a:t>
            </a:r>
          </a:p>
          <a:p>
            <a:r>
              <a:rPr lang="en-GB" sz="1400" i="1" dirty="0" err="1"/>
              <a:t>Neumayer</a:t>
            </a:r>
            <a:r>
              <a:rPr lang="en-GB" sz="1400" i="1" dirty="0"/>
              <a:t>, A; (2021). </a:t>
            </a:r>
            <a:r>
              <a:rPr lang="en-US" sz="1400" i="1" dirty="0"/>
              <a:t>Work Breakdown Structure (WBS): A Helpful Illustrated Guide. Available at: </a:t>
            </a:r>
            <a:r>
              <a:rPr lang="en-US" sz="1400" i="1" dirty="0">
                <a:hlinkClick r:id="rId5"/>
              </a:rPr>
              <a:t>https://www.tacticalprojectmanager.com/basics/work-breakdown-structures-definition-example/</a:t>
            </a:r>
            <a:r>
              <a:rPr lang="en-US" sz="1400" i="1" dirty="0"/>
              <a:t> [Accessed 8 Jun. 2022]</a:t>
            </a:r>
          </a:p>
          <a:p>
            <a:r>
              <a:rPr lang="en-GB" sz="1400" i="1" dirty="0"/>
              <a:t>Swart, J; (2021). </a:t>
            </a:r>
            <a:r>
              <a:rPr lang="en-US" sz="1400" i="1" dirty="0"/>
              <a:t>What is a Risk Assessment? Available at: </a:t>
            </a:r>
            <a:r>
              <a:rPr lang="en-US" sz="1400" i="1" dirty="0">
                <a:hlinkClick r:id="rId6"/>
              </a:rPr>
              <a:t>https://www.linkedin.com/pulse/what-risk-assessment-why-important-jacques-swart</a:t>
            </a:r>
            <a:r>
              <a:rPr lang="en-US" sz="1400" i="1" dirty="0"/>
              <a:t> [Accessed 6 Jun. 2022]</a:t>
            </a:r>
            <a:endParaRPr lang="en-GB" sz="1400" i="1" dirty="0"/>
          </a:p>
          <a:p>
            <a:r>
              <a:rPr lang="en-GB" sz="1400" i="1" dirty="0"/>
              <a:t>Tucci, L; (2021). </a:t>
            </a:r>
            <a:r>
              <a:rPr lang="en-US" sz="1400" i="1" dirty="0"/>
              <a:t>What is risk management and why is it important? Available at: </a:t>
            </a:r>
            <a:r>
              <a:rPr lang="en-US" sz="1400" i="1" dirty="0">
                <a:hlinkClick r:id="rId7"/>
              </a:rPr>
              <a:t>https://www.techtarget.com/searchsecurity/definition/What-is-risk-management-and-why-is-it-important</a:t>
            </a:r>
            <a:r>
              <a:rPr lang="en-US" sz="1400" i="1" dirty="0"/>
              <a:t> [Accessed 8 Jun. 2022]</a:t>
            </a:r>
            <a:endParaRPr lang="en-GB" sz="1400" i="1" dirty="0"/>
          </a:p>
          <a:p>
            <a:endParaRPr lang="en-GB" dirty="0"/>
          </a:p>
        </p:txBody>
      </p:sp>
      <p:sp>
        <p:nvSpPr>
          <p:cNvPr id="4" name="Content Placeholder 2">
            <a:extLst>
              <a:ext uri="{FF2B5EF4-FFF2-40B4-BE49-F238E27FC236}">
                <a16:creationId xmlns:a16="http://schemas.microsoft.com/office/drawing/2014/main" id="{1C107041-EFB7-440C-B441-21F1470EB97F}"/>
              </a:ext>
            </a:extLst>
          </p:cNvPr>
          <p:cNvSpPr txBox="1">
            <a:spLocks/>
          </p:cNvSpPr>
          <p:nvPr/>
        </p:nvSpPr>
        <p:spPr>
          <a:xfrm>
            <a:off x="545254" y="2601133"/>
            <a:ext cx="8596668" cy="165573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en-GB" dirty="0"/>
          </a:p>
        </p:txBody>
      </p:sp>
      <p:sp>
        <p:nvSpPr>
          <p:cNvPr id="6" name="Rectangle 5">
            <a:extLst>
              <a:ext uri="{FF2B5EF4-FFF2-40B4-BE49-F238E27FC236}">
                <a16:creationId xmlns:a16="http://schemas.microsoft.com/office/drawing/2014/main" id="{B3A28F56-272E-6DB3-2208-832008604C90}"/>
              </a:ext>
            </a:extLst>
          </p:cNvPr>
          <p:cNvSpPr/>
          <p:nvPr/>
        </p:nvSpPr>
        <p:spPr>
          <a:xfrm>
            <a:off x="2160023" y="150558"/>
            <a:ext cx="5367130" cy="38431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800" b="1" i="1" dirty="0">
                <a:effectLst>
                  <a:outerShdw blurRad="38100" dist="38100" dir="2700000" algn="tl">
                    <a:srgbClr val="000000">
                      <a:alpha val="43137"/>
                    </a:srgbClr>
                  </a:outerShdw>
                </a:effectLst>
              </a:rPr>
              <a:t>References</a:t>
            </a:r>
            <a:endParaRPr lang="en-RO" b="1"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058748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{B428F591-1E57-034C-B263-21956792990E}tf10001060</Template>
  <TotalTime>1</TotalTime>
  <Words>2188</Words>
  <Application>Microsoft Macintosh PowerPoint</Application>
  <PresentationFormat>Widescreen</PresentationFormat>
  <Paragraphs>325</Paragraphs>
  <Slides>12</Slides>
  <Notes>1</Notes>
  <HiddenSlides>3</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Arial</vt:lpstr>
      <vt:lpstr>Calibri</vt:lpstr>
      <vt:lpstr>Calibri Light</vt:lpstr>
      <vt:lpstr>Rockwell</vt:lpstr>
      <vt:lpstr>Trebuchet MS</vt:lpstr>
      <vt:lpstr>Wingdings 3</vt:lpstr>
      <vt:lpstr>Facet</vt:lpstr>
      <vt:lpstr>Office Theme</vt:lpstr>
      <vt:lpstr> Research project    Needs of the Ukrainians   asylum seekers. </vt:lpstr>
      <vt:lpstr> - Raise awareness on current barriers of the Sponsorship scheme - Conduct primary and secondary research - Identify available help in Wales  - Identify existing problems and barriers.  </vt:lpstr>
      <vt:lpstr>PowerPoint Presentation</vt:lpstr>
      <vt:lpstr>PowerPoint Presentation</vt:lpstr>
      <vt:lpstr>PowerPoint Presentation</vt:lpstr>
      <vt:lpstr>PowerPoint Presentation</vt:lpstr>
      <vt:lpstr>PowerPoint Presentation</vt:lpstr>
      <vt:lpstr>Project Monitoring and Evaluation</vt:lpstr>
      <vt:lpstr>PowerPoint Presentation</vt:lpstr>
      <vt:lpstr>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  Needs of new asylum seekers </dc:title>
  <dc:creator>Andreea Mocanu (1919375)</dc:creator>
  <cp:lastModifiedBy>Andreea Mocanu (1919375)</cp:lastModifiedBy>
  <cp:revision>27</cp:revision>
  <dcterms:created xsi:type="dcterms:W3CDTF">2022-06-06T18:08:32Z</dcterms:created>
  <dcterms:modified xsi:type="dcterms:W3CDTF">2022-06-13T00:03:59Z</dcterms:modified>
</cp:coreProperties>
</file>