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3" r:id="rId3"/>
    <p:sldId id="265" r:id="rId4"/>
    <p:sldId id="257" r:id="rId5"/>
    <p:sldId id="266" r:id="rId6"/>
    <p:sldId id="258" r:id="rId7"/>
    <p:sldId id="259" r:id="rId8"/>
    <p:sldId id="260" r:id="rId9"/>
    <p:sldId id="261" r:id="rId10"/>
    <p:sldId id="262" r:id="rId11"/>
    <p:sldId id="267" r:id="rId12"/>
    <p:sldId id="268" r:id="rId13"/>
    <p:sldId id="269" r:id="rId14"/>
    <p:sldId id="270" r:id="rId15"/>
    <p:sldId id="271" r:id="rId16"/>
    <p:sldId id="264"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2" d="100"/>
          <a:sy n="82" d="100"/>
        </p:scale>
        <p:origin x="-156"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954A72-1AD8-4D14-AA5F-3CEAED3C4331}" type="datetimeFigureOut">
              <a:rPr lang="en-US" smtClean="0"/>
              <a:pPr/>
              <a:t>11/24/2010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2465CA4-30D4-4A2E-A501-40C9C0472BF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The important factor is not that the change is good or bad, but that they </a:t>
            </a:r>
            <a:r>
              <a:rPr lang="en-GB" sz="1200" i="1" dirty="0" smtClean="0"/>
              <a:t>perceive </a:t>
            </a:r>
            <a:r>
              <a:rPr lang="en-GB" sz="1200" dirty="0" smtClean="0"/>
              <a:t>it as a significantly negative event.</a:t>
            </a:r>
            <a:endParaRPr lang="en-GB" dirty="0"/>
          </a:p>
        </p:txBody>
      </p:sp>
      <p:sp>
        <p:nvSpPr>
          <p:cNvPr id="4" name="Slide Number Placeholder 3"/>
          <p:cNvSpPr>
            <a:spLocks noGrp="1"/>
          </p:cNvSpPr>
          <p:nvPr>
            <p:ph type="sldNum" sz="quarter" idx="10"/>
          </p:nvPr>
        </p:nvSpPr>
        <p:spPr/>
        <p:txBody>
          <a:bodyPr/>
          <a:lstStyle/>
          <a:p>
            <a:fld id="{A2465CA4-30D4-4A2E-A501-40C9C0472BF5}"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0B4866F-0097-4A2A-8167-ED993182C2B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B4866F-0097-4A2A-8167-ED993182C2B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0B4866F-0097-4A2A-8167-ED993182C2B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11E911-69C7-4F11-B6E1-4F40F34CC06A}" type="datetimeFigureOut">
              <a:rPr lang="en-US" smtClean="0"/>
              <a:pPr/>
              <a:t>11/24/2010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B4866F-0097-4A2A-8167-ED993182C2B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011E911-69C7-4F11-B6E1-4F40F34CC06A}" type="datetimeFigureOut">
              <a:rPr lang="en-US" smtClean="0"/>
              <a:pPr/>
              <a:t>11/24/2010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0B4866F-0097-4A2A-8167-ED993182C2B1}"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changingminds.org/disciplines/change_management/kubler_ross/kubler_ross.ht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0" dirty="0" smtClean="0">
                <a:hlinkClick r:id="rId2"/>
              </a:rPr>
              <a:t>The </a:t>
            </a:r>
            <a:r>
              <a:rPr lang="en-GB" b="0" i="1" dirty="0" err="1" smtClean="0">
                <a:hlinkClick r:id="rId2"/>
              </a:rPr>
              <a:t>Kübler</a:t>
            </a:r>
            <a:r>
              <a:rPr lang="en-GB" b="0" dirty="0" smtClean="0">
                <a:hlinkClick r:id="rId2"/>
              </a:rPr>
              <a:t>-</a:t>
            </a:r>
            <a:r>
              <a:rPr lang="en-GB" b="0" i="1" dirty="0" smtClean="0">
                <a:hlinkClick r:id="rId2"/>
              </a:rPr>
              <a:t>Ross</a:t>
            </a:r>
            <a:r>
              <a:rPr lang="en-GB" b="0" dirty="0" smtClean="0">
                <a:hlinkClick r:id="rId2"/>
              </a:rPr>
              <a:t> grief cycle</a:t>
            </a:r>
            <a:r>
              <a:rPr lang="en-GB" b="0" dirty="0" smtClean="0"/>
              <a:t> </a:t>
            </a:r>
            <a:br>
              <a:rPr lang="en-GB" b="0" dirty="0" smtClean="0"/>
            </a:br>
            <a:endParaRPr lang="en-GB" dirty="0"/>
          </a:p>
        </p:txBody>
      </p:sp>
      <p:sp>
        <p:nvSpPr>
          <p:cNvPr id="3" name="Subtitle 2"/>
          <p:cNvSpPr>
            <a:spLocks noGrp="1"/>
          </p:cNvSpPr>
          <p:nvPr>
            <p:ph type="subTitle" idx="1"/>
          </p:nvPr>
        </p:nvSpPr>
        <p:spPr/>
        <p:txBody>
          <a:bodyPr/>
          <a:lstStyle/>
          <a:p>
            <a:r>
              <a:rPr lang="en-GB" dirty="0" smtClean="0"/>
              <a:t>Jamie </a:t>
            </a:r>
            <a:r>
              <a:rPr lang="en-GB" dirty="0" err="1" smtClean="0"/>
              <a:t>Tavender</a:t>
            </a:r>
            <a:r>
              <a:rPr lang="en-GB" dirty="0" smtClean="0"/>
              <a:t> – P103900</a:t>
            </a:r>
          </a:p>
          <a:p>
            <a:r>
              <a:rPr lang="en-GB" dirty="0" smtClean="0"/>
              <a:t>Chris Lewis – P106076</a:t>
            </a:r>
            <a:endParaRPr lang="en-GB" dirty="0"/>
          </a:p>
        </p:txBody>
      </p:sp>
      <p:pic>
        <p:nvPicPr>
          <p:cNvPr id="19460" name="Picture 4" descr="http://americanradioworks.publicradio.org/features/hospice/images/ekr-89a.jpg"/>
          <p:cNvPicPr>
            <a:picLocks noChangeAspect="1" noChangeArrowheads="1"/>
          </p:cNvPicPr>
          <p:nvPr/>
        </p:nvPicPr>
        <p:blipFill>
          <a:blip r:embed="rId3"/>
          <a:srcRect/>
          <a:stretch>
            <a:fillRect/>
          </a:stretch>
        </p:blipFill>
        <p:spPr bwMode="auto">
          <a:xfrm>
            <a:off x="571472" y="2786058"/>
            <a:ext cx="2143125" cy="264795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t>
            </a:r>
            <a:r>
              <a:rPr lang="en-GB" dirty="0" err="1" smtClean="0"/>
              <a:t>Kübler</a:t>
            </a:r>
            <a:r>
              <a:rPr lang="en-GB" dirty="0" smtClean="0"/>
              <a:t>-Ross</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Elisabeth </a:t>
            </a:r>
            <a:r>
              <a:rPr lang="en-GB" b="1" dirty="0" err="1" smtClean="0"/>
              <a:t>Kübler</a:t>
            </a:r>
            <a:r>
              <a:rPr lang="en-GB" b="1" dirty="0" smtClean="0"/>
              <a:t>-Ross, M.D.</a:t>
            </a:r>
            <a:r>
              <a:rPr lang="en-GB" dirty="0" smtClean="0"/>
              <a:t> (July 8, 1926 – August 24, 2004) was a Swiss-born psychiatrist, a pioneer in Near-death studies and the author of the groundbreaking book </a:t>
            </a:r>
            <a:r>
              <a:rPr lang="en-GB" i="1" dirty="0" smtClean="0"/>
              <a:t>On Death and Dying</a:t>
            </a:r>
            <a:r>
              <a:rPr lang="en-GB" dirty="0" smtClean="0"/>
              <a:t> (1969) [1]</a:t>
            </a:r>
          </a:p>
          <a:p>
            <a:endParaRPr lang="en-GB" dirty="0" smtClean="0"/>
          </a:p>
          <a:p>
            <a:r>
              <a:rPr lang="en-GB" dirty="0" smtClean="0"/>
              <a:t>She is a 2007 inductee into the National Women’s Hall of Fame. [1]</a:t>
            </a:r>
          </a:p>
          <a:p>
            <a:endParaRPr lang="en-GB" dirty="0" smtClean="0"/>
          </a:p>
          <a:p>
            <a:r>
              <a:rPr lang="en-GB" dirty="0" smtClean="0"/>
              <a:t>She is the winner of over 49 individual awards of achievement and recognition [1]</a:t>
            </a:r>
          </a:p>
          <a:p>
            <a:endParaRPr lang="en-GB" dirty="0" smtClean="0"/>
          </a:p>
          <a:p>
            <a:r>
              <a:rPr lang="en-GB" dirty="0" smtClean="0"/>
              <a:t>She also has 20 </a:t>
            </a:r>
            <a:r>
              <a:rPr lang="en-GB" dirty="0" err="1" smtClean="0"/>
              <a:t>seperate</a:t>
            </a:r>
            <a:r>
              <a:rPr lang="en-GB" dirty="0" smtClean="0"/>
              <a:t> Honorary Degrees [1]</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the grief cycle</a:t>
            </a:r>
            <a:endParaRPr lang="en-GB" dirty="0"/>
          </a:p>
        </p:txBody>
      </p:sp>
      <p:sp>
        <p:nvSpPr>
          <p:cNvPr id="3" name="Content Placeholder 2"/>
          <p:cNvSpPr>
            <a:spLocks noGrp="1"/>
          </p:cNvSpPr>
          <p:nvPr>
            <p:ph idx="1"/>
          </p:nvPr>
        </p:nvSpPr>
        <p:spPr/>
        <p:txBody>
          <a:bodyPr>
            <a:normAutofit/>
          </a:bodyPr>
          <a:lstStyle/>
          <a:p>
            <a:r>
              <a:rPr lang="en-GB" sz="2000" dirty="0" smtClean="0"/>
              <a:t>For many years the terminally ill were seen as an embarrassment to doctors...they were shunned by poor excuses. [2]</a:t>
            </a:r>
          </a:p>
          <a:p>
            <a:endParaRPr lang="en-GB" sz="2000" dirty="0" smtClean="0"/>
          </a:p>
          <a:p>
            <a:r>
              <a:rPr lang="en-GB" sz="2000" dirty="0" err="1" smtClean="0"/>
              <a:t>Kübler</a:t>
            </a:r>
            <a:r>
              <a:rPr lang="en-GB" sz="2000" dirty="0" smtClean="0"/>
              <a:t>-Ross however was different, she spent the majority of her time with the terminally ill and wrote a book containing the grief cycle which was developed upon the emotions of these people. [2]</a:t>
            </a:r>
          </a:p>
          <a:p>
            <a:endParaRPr lang="en-GB" sz="2000" dirty="0" smtClean="0"/>
          </a:p>
          <a:p>
            <a:r>
              <a:rPr lang="en-GB" sz="2000" dirty="0" smtClean="0"/>
              <a:t>it was noticed that this grief cycle was not exclusive just to the terminally ill, but also other people who were affected by bad news, like being negatively affected by change. [2]</a:t>
            </a:r>
            <a:endParaRPr lang="en-GB"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Kübler</a:t>
            </a:r>
            <a:r>
              <a:rPr lang="en-GB" dirty="0" smtClean="0"/>
              <a:t>-Ross Grief Cycle		</a:t>
            </a:r>
            <a:endParaRPr lang="en-GB" dirty="0"/>
          </a:p>
        </p:txBody>
      </p:sp>
      <p:sp>
        <p:nvSpPr>
          <p:cNvPr id="3" name="Content Placeholder 2"/>
          <p:cNvSpPr>
            <a:spLocks noGrp="1"/>
          </p:cNvSpPr>
          <p:nvPr>
            <p:ph idx="1"/>
          </p:nvPr>
        </p:nvSpPr>
        <p:spPr/>
        <p:txBody>
          <a:bodyPr/>
          <a:lstStyle/>
          <a:p>
            <a:r>
              <a:rPr lang="en-GB" dirty="0" smtClean="0"/>
              <a:t>The original model had five stages of grief: </a:t>
            </a:r>
          </a:p>
          <a:p>
            <a:pPr>
              <a:buNone/>
            </a:pPr>
            <a:r>
              <a:rPr lang="en-GB" dirty="0" smtClean="0"/>
              <a:t>denial, anger, bargaining, depression, and acceptance. [2]</a:t>
            </a:r>
          </a:p>
          <a:p>
            <a:pPr>
              <a:buNone/>
            </a:pPr>
            <a:endParaRPr lang="en-GB" dirty="0" smtClean="0"/>
          </a:p>
          <a:p>
            <a:r>
              <a:rPr lang="en-GB" dirty="0" smtClean="0"/>
              <a:t>The newer extended model now incorporates 7 stages of grief:</a:t>
            </a:r>
          </a:p>
          <a:p>
            <a:pPr>
              <a:buNone/>
            </a:pPr>
            <a:r>
              <a:rPr lang="en-GB" dirty="0" smtClean="0"/>
              <a:t>Shock, Denial, Anger, Bargaining, Depression, Testing and acceptance. [2]</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Extended Grief Cycle</a:t>
            </a:r>
            <a:endParaRPr lang="en-GB" dirty="0"/>
          </a:p>
        </p:txBody>
      </p:sp>
      <p:pic>
        <p:nvPicPr>
          <p:cNvPr id="20484" name="Picture 4" descr="http://changingminds.org/images/kubler_ross.gif"/>
          <p:cNvPicPr>
            <a:picLocks noChangeAspect="1" noChangeArrowheads="1"/>
          </p:cNvPicPr>
          <p:nvPr/>
        </p:nvPicPr>
        <p:blipFill>
          <a:blip r:embed="rId2">
            <a:clrChange>
              <a:clrFrom>
                <a:srgbClr val="FFFFFF"/>
              </a:clrFrom>
              <a:clrTo>
                <a:srgbClr val="FFFFFF">
                  <a:alpha val="0"/>
                </a:srgbClr>
              </a:clrTo>
            </a:clrChange>
          </a:blip>
          <a:srcRect/>
          <a:stretch>
            <a:fillRect/>
          </a:stretch>
        </p:blipFill>
        <p:spPr bwMode="auto">
          <a:xfrm>
            <a:off x="1643042" y="2643182"/>
            <a:ext cx="5182754" cy="2643206"/>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1 - Shock	</a:t>
            </a:r>
            <a:endParaRPr lang="en-GB" dirty="0"/>
          </a:p>
        </p:txBody>
      </p:sp>
      <p:sp>
        <p:nvSpPr>
          <p:cNvPr id="3" name="Content Placeholder 2"/>
          <p:cNvSpPr>
            <a:spLocks noGrp="1"/>
          </p:cNvSpPr>
          <p:nvPr>
            <p:ph idx="1"/>
          </p:nvPr>
        </p:nvSpPr>
        <p:spPr/>
        <p:txBody>
          <a:bodyPr/>
          <a:lstStyle/>
          <a:p>
            <a:r>
              <a:rPr lang="en-GB" dirty="0" smtClean="0"/>
              <a:t>Links stability and immobilisation together</a:t>
            </a:r>
          </a:p>
          <a:p>
            <a:r>
              <a:rPr lang="en-GB" dirty="0" smtClean="0"/>
              <a:t>This initially may appear as if there is no reaction at all to the news. The person may nod and accept the news without appearing to be troubled by it</a:t>
            </a:r>
          </a:p>
          <a:p>
            <a:r>
              <a:rPr lang="en-GB" dirty="0" smtClean="0"/>
              <a:t>This is followed by a more external shock, where there may be physical reactions such as paling of the skin, shortness of breath and physical freezing.</a:t>
            </a:r>
          </a:p>
          <a:p>
            <a:r>
              <a:rPr lang="en-GB" dirty="0" smtClean="0"/>
              <a:t>Subjects need to be shown sympathy and acceptance [2] </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2 – Denial</a:t>
            </a:r>
            <a:endParaRPr lang="en-GB" dirty="0"/>
          </a:p>
        </p:txBody>
      </p:sp>
      <p:sp>
        <p:nvSpPr>
          <p:cNvPr id="3" name="Content Placeholder 2"/>
          <p:cNvSpPr>
            <a:spLocks noGrp="1"/>
          </p:cNvSpPr>
          <p:nvPr>
            <p:ph idx="1"/>
          </p:nvPr>
        </p:nvSpPr>
        <p:spPr/>
        <p:txBody>
          <a:bodyPr/>
          <a:lstStyle/>
          <a:p>
            <a:r>
              <a:rPr lang="en-GB" dirty="0" smtClean="0"/>
              <a:t>This stage is where people pretend that bad news has not been given – they close their eyes and pretend that nothing has happened</a:t>
            </a:r>
          </a:p>
          <a:p>
            <a:r>
              <a:rPr lang="en-GB" dirty="0" smtClean="0"/>
              <a:t>In the workplace they would carry on their job even if it is no longer necessary </a:t>
            </a:r>
          </a:p>
          <a:p>
            <a:r>
              <a:rPr lang="en-GB" dirty="0" smtClean="0"/>
              <a:t>A person can be moved out of denial by </a:t>
            </a:r>
            <a:r>
              <a:rPr lang="en-GB" dirty="0" err="1" smtClean="0"/>
              <a:t>deliberatley</a:t>
            </a:r>
            <a:r>
              <a:rPr lang="en-GB" dirty="0" smtClean="0"/>
              <a:t> provoking them to anger</a:t>
            </a:r>
          </a:p>
          <a:p>
            <a:r>
              <a:rPr lang="en-GB" dirty="0" smtClean="0"/>
              <a:t>Show them their future so they cannot deny it or avoid it [2]</a:t>
            </a:r>
          </a:p>
          <a:p>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3 - Anger</a:t>
            </a:r>
            <a:endParaRPr lang="en-GB" dirty="0"/>
          </a:p>
        </p:txBody>
      </p:sp>
      <p:sp>
        <p:nvSpPr>
          <p:cNvPr id="3" name="Content Placeholder 2"/>
          <p:cNvSpPr>
            <a:spLocks noGrp="1"/>
          </p:cNvSpPr>
          <p:nvPr>
            <p:ph idx="1"/>
          </p:nvPr>
        </p:nvSpPr>
        <p:spPr/>
        <p:txBody>
          <a:bodyPr>
            <a:normAutofit lnSpcReduction="10000"/>
          </a:bodyPr>
          <a:lstStyle/>
          <a:p>
            <a:r>
              <a:rPr lang="en-GB" dirty="0" smtClean="0"/>
              <a:t>This stage is cause by an ‘explosion of emotion’ – when all the feelings that have been bottled up become an outpouring of grief</a:t>
            </a:r>
          </a:p>
          <a:p>
            <a:r>
              <a:rPr lang="en-GB" dirty="0" smtClean="0"/>
              <a:t>Whoever is in the way gets blamed, </a:t>
            </a:r>
            <a:r>
              <a:rPr lang="en-GB" dirty="0" err="1" smtClean="0"/>
              <a:t>e.g</a:t>
            </a:r>
            <a:r>
              <a:rPr lang="en-GB" dirty="0" smtClean="0"/>
              <a:t>; managers in a workplace </a:t>
            </a:r>
          </a:p>
          <a:p>
            <a:r>
              <a:rPr lang="en-GB" dirty="0" smtClean="0"/>
              <a:t>The best way of treating anger is by giving the individual some space</a:t>
            </a:r>
          </a:p>
          <a:p>
            <a:r>
              <a:rPr lang="en-GB" dirty="0" smtClean="0"/>
              <a:t>Anger must be address directly when it becomes ‘destructive’</a:t>
            </a:r>
          </a:p>
          <a:p>
            <a:r>
              <a:rPr lang="en-GB" dirty="0" smtClean="0"/>
              <a:t>Anger can also lead individuals to go back to the denial stage [2]</a:t>
            </a:r>
          </a:p>
          <a:p>
            <a:pPr>
              <a:buNone/>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4 - Bargaining</a:t>
            </a:r>
            <a:endParaRPr lang="en-GB" dirty="0"/>
          </a:p>
        </p:txBody>
      </p:sp>
      <p:sp>
        <p:nvSpPr>
          <p:cNvPr id="3" name="Content Placeholder 2"/>
          <p:cNvSpPr>
            <a:spLocks noGrp="1"/>
          </p:cNvSpPr>
          <p:nvPr>
            <p:ph idx="1"/>
          </p:nvPr>
        </p:nvSpPr>
        <p:spPr/>
        <p:txBody>
          <a:bodyPr/>
          <a:lstStyle/>
          <a:p>
            <a:r>
              <a:rPr lang="en-GB" dirty="0" smtClean="0"/>
              <a:t>This stage is when individuals look to avoid having a reoccurrence of the bad thing that happened – a vain expression of hope that the bad news is reversible</a:t>
            </a:r>
          </a:p>
          <a:p>
            <a:r>
              <a:rPr lang="en-GB" dirty="0" smtClean="0"/>
              <a:t>In the workplace bargaining could include offering to work for less money – in illness it could include seeking out experimental drugs</a:t>
            </a:r>
          </a:p>
          <a:p>
            <a:r>
              <a:rPr lang="en-GB" dirty="0" smtClean="0"/>
              <a:t>Never give false hope – always offer realistic things that can be fulfilled</a:t>
            </a:r>
          </a:p>
          <a:p>
            <a:r>
              <a:rPr lang="en-GB" dirty="0" smtClean="0"/>
              <a:t>At this stage you could point them even more at the inevitable – risking sending them into depression [2]</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5 - Depression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stage is where the person accepts what is going to happen</a:t>
            </a:r>
          </a:p>
          <a:p>
            <a:r>
              <a:rPr lang="en-GB" dirty="0" smtClean="0"/>
              <a:t>They only see the horrible end and nothing beyond it </a:t>
            </a:r>
          </a:p>
          <a:p>
            <a:r>
              <a:rPr lang="en-GB" dirty="0" smtClean="0"/>
              <a:t>In the workplace an example of this could be physical absenteeism, long lunch breaks and mediocre work</a:t>
            </a:r>
          </a:p>
          <a:p>
            <a:r>
              <a:rPr lang="en-GB" dirty="0" smtClean="0"/>
              <a:t>Depression makes people feel lonely, keeping them company is likely to be welcome</a:t>
            </a:r>
          </a:p>
          <a:p>
            <a:r>
              <a:rPr lang="en-GB" dirty="0" smtClean="0"/>
              <a:t>Keep up the support, remind them that there is light at the end of the tunnel</a:t>
            </a:r>
          </a:p>
          <a:p>
            <a:r>
              <a:rPr lang="en-GB" dirty="0" smtClean="0"/>
              <a:t>Counselling and support can help people get out of depression [2]</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6 - Testing</a:t>
            </a:r>
            <a:endParaRPr lang="en-GB" dirty="0"/>
          </a:p>
        </p:txBody>
      </p:sp>
      <p:sp>
        <p:nvSpPr>
          <p:cNvPr id="3" name="Content Placeholder 2"/>
          <p:cNvSpPr>
            <a:spLocks noGrp="1"/>
          </p:cNvSpPr>
          <p:nvPr>
            <p:ph idx="1"/>
          </p:nvPr>
        </p:nvSpPr>
        <p:spPr/>
        <p:txBody>
          <a:bodyPr/>
          <a:lstStyle/>
          <a:p>
            <a:r>
              <a:rPr lang="en-GB" dirty="0" smtClean="0"/>
              <a:t>This stage see people start thinking of ways to get out of depression – they may become part of an experiment to see what activities help</a:t>
            </a:r>
          </a:p>
          <a:p>
            <a:r>
              <a:rPr lang="en-GB" dirty="0" smtClean="0"/>
              <a:t>Support from friends and family is essential at this stage</a:t>
            </a:r>
          </a:p>
          <a:p>
            <a:r>
              <a:rPr lang="en-GB" dirty="0" smtClean="0"/>
              <a:t>When they reach the road of acceptance they are at last on their way “out of the woods”</a:t>
            </a:r>
          </a:p>
          <a:p>
            <a:r>
              <a:rPr lang="en-GB" dirty="0" smtClean="0"/>
              <a:t>Help them try out different solutions</a:t>
            </a:r>
          </a:p>
          <a:p>
            <a:r>
              <a:rPr lang="en-GB" dirty="0" smtClean="0"/>
              <a:t>Hand as much control to them as possible as it gives them stability [2]</a:t>
            </a:r>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Stage 7 - Acceptance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stage is where the person is ready to move on </a:t>
            </a:r>
          </a:p>
          <a:p>
            <a:r>
              <a:rPr lang="en-GB" dirty="0" smtClean="0"/>
              <a:t>If a person has lost their job they will now be seeking new employment while others who have had their work changed will be accepting the change and moving on</a:t>
            </a:r>
          </a:p>
          <a:p>
            <a:r>
              <a:rPr lang="en-GB" dirty="0" smtClean="0"/>
              <a:t>People start taking note of the results of their actions and then consequently changing their actions for the result they want</a:t>
            </a:r>
          </a:p>
          <a:p>
            <a:r>
              <a:rPr lang="en-GB" dirty="0" smtClean="0"/>
              <a:t>Then help the person establish themselves in their new happier position</a:t>
            </a:r>
          </a:p>
          <a:p>
            <a:r>
              <a:rPr lang="en-GB" dirty="0" smtClean="0"/>
              <a:t>Congratulate them on their change and celebrate it with them [2]</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[3]</a:t>
            </a:r>
            <a:endParaRPr lang="en-GB" dirty="0"/>
          </a:p>
        </p:txBody>
      </p:sp>
      <p:sp>
        <p:nvSpPr>
          <p:cNvPr id="3" name="Content Placeholder 2"/>
          <p:cNvSpPr>
            <a:spLocks noGrp="1"/>
          </p:cNvSpPr>
          <p:nvPr>
            <p:ph idx="1"/>
          </p:nvPr>
        </p:nvSpPr>
        <p:spPr/>
        <p:txBody>
          <a:bodyPr/>
          <a:lstStyle/>
          <a:p>
            <a:r>
              <a:rPr lang="en-GB" dirty="0" smtClean="0"/>
              <a:t>Helps people to understand and deal with many problems, such as trauma and sudden change. Not just death or dying.</a:t>
            </a:r>
          </a:p>
          <a:p>
            <a:r>
              <a:rPr lang="en-GB" dirty="0" smtClean="0"/>
              <a:t>Helps people understand that peoples perspective is different to their own</a:t>
            </a:r>
          </a:p>
          <a:p>
            <a:r>
              <a:rPr lang="en-GB" dirty="0" smtClean="0"/>
              <a:t>The model is very simple to understand</a:t>
            </a:r>
          </a:p>
          <a:p>
            <a:r>
              <a:rPr lang="en-GB" dirty="0" smtClean="0"/>
              <a:t>Gives people a structure to follow – “Their own personal Journey”</a:t>
            </a:r>
          </a:p>
          <a:p>
            <a:r>
              <a:rPr lang="en-GB" dirty="0" smtClean="0"/>
              <a:t>When we know more about what is happening, then dealing with it is usually made a little easier.</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p:txBody>
          <a:bodyPr>
            <a:normAutofit fontScale="92500" lnSpcReduction="20000"/>
          </a:bodyPr>
          <a:lstStyle/>
          <a:p>
            <a:r>
              <a:rPr lang="en-GB" sz="2000" dirty="0" smtClean="0"/>
              <a:t>A common problem with the above cycle is that people get stuck in one phase. Thus a person may become stuck in denial, never moving on from the position of not accepting the inevitable future.  [2]</a:t>
            </a:r>
          </a:p>
          <a:p>
            <a:endParaRPr lang="en-GB" sz="2000" dirty="0" smtClean="0"/>
          </a:p>
          <a:p>
            <a:r>
              <a:rPr lang="en-GB" sz="2000" dirty="0" smtClean="0"/>
              <a:t>Likewise, a person may be stuck in permanent anger (which is itself a form of flight from reality) or repeated bargaining. It is more difficult to get stuck in active states than in passivity, and getting stuck in depression is perhaps a more common ailment. [2]</a:t>
            </a:r>
          </a:p>
          <a:p>
            <a:endParaRPr lang="en-GB" sz="2000" dirty="0" smtClean="0"/>
          </a:p>
          <a:p>
            <a:r>
              <a:rPr lang="en-GB" sz="2100" dirty="0" smtClean="0"/>
              <a:t>Another trap is that when a person moves on to the next phase, they have not completed an earlier phase and so move backwards in cyclic loops that repeat previous emotion and actions. Thus, for example, a person that finds bargaining not to be working, may go back into anger or denial. [2]</a:t>
            </a:r>
          </a:p>
          <a:p>
            <a:endParaRPr lang="en-GB" sz="2100" dirty="0" smtClean="0"/>
          </a:p>
          <a:p>
            <a:r>
              <a:rPr lang="en-GB" sz="2100" dirty="0" smtClean="0"/>
              <a:t>Biggest problem is that the model requires emotional intelligence from all parties, and also understanding that all people are different</a:t>
            </a:r>
            <a:endParaRPr lang="en-GB" sz="21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Cycle has to be followed step by step.</a:t>
            </a:r>
          </a:p>
          <a:p>
            <a:pPr>
              <a:buNone/>
            </a:pPr>
            <a:endParaRPr lang="en-GB" dirty="0" smtClean="0"/>
          </a:p>
          <a:p>
            <a:r>
              <a:rPr lang="en-GB" dirty="0" smtClean="0"/>
              <a:t>Useful in many different areas of emotion</a:t>
            </a:r>
          </a:p>
          <a:p>
            <a:endParaRPr lang="en-GB" dirty="0" smtClean="0"/>
          </a:p>
          <a:p>
            <a:r>
              <a:rPr lang="en-GB" dirty="0" smtClean="0"/>
              <a:t>Has been used since 1969 and is still the most used framework for helping people through emotions.</a:t>
            </a:r>
          </a:p>
          <a:p>
            <a:endParaRPr lang="en-GB" dirty="0" smtClean="0"/>
          </a:p>
          <a:p>
            <a:r>
              <a:rPr lang="en-GB" dirty="0" smtClean="0"/>
              <a:t>Especially helpful in a business where radical change is being done and people cannot come to terms with it</a:t>
            </a:r>
          </a:p>
          <a:p>
            <a:endParaRPr lang="en-GB" dirty="0" smtClean="0"/>
          </a:p>
          <a:p>
            <a:endParaRPr lang="en-GB" dirty="0" smtClean="0"/>
          </a:p>
          <a:p>
            <a:r>
              <a:rPr lang="en-GB" sz="3100" b="1" dirty="0" smtClean="0">
                <a:solidFill>
                  <a:schemeClr val="accent2">
                    <a:lumMod val="75000"/>
                  </a:schemeClr>
                </a:solidFill>
                <a:effectLst>
                  <a:outerShdw blurRad="38100" dist="38100" dir="2700000" algn="tl">
                    <a:srgbClr val="000000">
                      <a:alpha val="43137"/>
                    </a:srgbClr>
                  </a:outerShdw>
                </a:effectLst>
              </a:rPr>
              <a:t>"It's only when we truly know and understand that we have a limited time on earth - and that we have no way of knowing when our time is up, we will then begin to live each day to the fullest, as if it was the only one we had." </a:t>
            </a:r>
          </a:p>
          <a:p>
            <a:pPr lvl="8"/>
            <a:r>
              <a:rPr lang="en-GB" dirty="0" smtClean="0"/>
              <a:t>Elisabeth </a:t>
            </a:r>
            <a:r>
              <a:rPr lang="en-GB" dirty="0" err="1" smtClean="0"/>
              <a:t>Kübler</a:t>
            </a:r>
            <a:r>
              <a:rPr lang="en-GB" dirty="0" smtClean="0"/>
              <a:t>-Ross, 1969.</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sz="1800" dirty="0" smtClean="0"/>
              <a:t>[1] http://www.ekrfoundation.org/bio</a:t>
            </a:r>
          </a:p>
          <a:p>
            <a:r>
              <a:rPr lang="en-GB" sz="1800" dirty="0" smtClean="0"/>
              <a:t>[2] http://changingminds.org/disciplines/change_management/kubler_ross/kubler_ross.htm</a:t>
            </a:r>
          </a:p>
          <a:p>
            <a:r>
              <a:rPr lang="en-GB" sz="1800" dirty="0" smtClean="0"/>
              <a:t>[3] http://www.businessballs.com/elisabeth_kubler_ross_five_stages_of_grief.htm</a:t>
            </a:r>
          </a:p>
          <a:p>
            <a:endParaRPr lang="en-GB" sz="1400" dirty="0" smtClean="0"/>
          </a:p>
          <a:p>
            <a:pPr>
              <a:buNone/>
            </a:pP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Thank you for Listening</a:t>
            </a:r>
            <a:endParaRPr lang="en-GB" dirty="0"/>
          </a:p>
        </p:txBody>
      </p:sp>
      <p:sp>
        <p:nvSpPr>
          <p:cNvPr id="5" name="Subtitle 4"/>
          <p:cNvSpPr>
            <a:spLocks noGrp="1"/>
          </p:cNvSpPr>
          <p:nvPr>
            <p:ph type="subTitle" idx="1"/>
          </p:nvPr>
        </p:nvSpPr>
        <p:spPr/>
        <p:txBody>
          <a:bodyPr/>
          <a:lstStyle/>
          <a:p>
            <a:r>
              <a:rPr lang="en-GB" dirty="0" smtClean="0"/>
              <a:t>Any Questions? No? </a:t>
            </a:r>
            <a:r>
              <a:rPr lang="en-GB" smtClean="0"/>
              <a:t>Great!!!!!</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117</TotalTime>
  <Words>1270</Words>
  <Application>Microsoft Office PowerPoint</Application>
  <PresentationFormat>On-screen Show (4:3)</PresentationFormat>
  <Paragraphs>98</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The Kübler-Ross grief cycle  </vt:lpstr>
      <vt:lpstr>Who is Kübler-Ross</vt:lpstr>
      <vt:lpstr>Introduction to the grief cycle</vt:lpstr>
      <vt:lpstr>The Kübler-Ross Grief Cycle  </vt:lpstr>
      <vt:lpstr>Extended Grief Cycle</vt:lpstr>
      <vt:lpstr>Stage 1 - Shock </vt:lpstr>
      <vt:lpstr>Stage 2 – Denial</vt:lpstr>
      <vt:lpstr>Stage 3 - Anger</vt:lpstr>
      <vt:lpstr>Stage 4 - Bargaining</vt:lpstr>
      <vt:lpstr>Stage 5 - Depression</vt:lpstr>
      <vt:lpstr>Stage 6 - Testing</vt:lpstr>
      <vt:lpstr>Stage 7 - Acceptance</vt:lpstr>
      <vt:lpstr>Advantages [3]</vt:lpstr>
      <vt:lpstr>Disadvantages</vt:lpstr>
      <vt:lpstr>Conclusion</vt:lpstr>
      <vt:lpstr>References</vt:lpstr>
      <vt:lpstr>Thank you for Listening</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Kübler-Ross grief cycle  </dc:title>
  <dc:creator>p103900</dc:creator>
  <cp:lastModifiedBy>Administrator</cp:lastModifiedBy>
  <cp:revision>17</cp:revision>
  <dcterms:created xsi:type="dcterms:W3CDTF">2010-11-08T10:17:56Z</dcterms:created>
  <dcterms:modified xsi:type="dcterms:W3CDTF">2010-11-24T10:46:04Z</dcterms:modified>
</cp:coreProperties>
</file>