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63" r:id="rId2"/>
    <p:sldId id="266" r:id="rId3"/>
    <p:sldId id="267" r:id="rId4"/>
    <p:sldId id="268" r:id="rId5"/>
    <p:sldId id="269" r:id="rId6"/>
    <p:sldId id="270" r:id="rId7"/>
    <p:sldId id="271" r:id="rId8"/>
    <p:sldId id="272" r:id="rId9"/>
    <p:sldId id="273" r:id="rId10"/>
    <p:sldId id="274" r:id="rId11"/>
    <p:sldId id="275" r:id="rId12"/>
    <p:sldId id="276" r:id="rId13"/>
    <p:sldId id="277" r:id="rId14"/>
    <p:sldId id="278" r:id="rId15"/>
    <p:sldId id="279" r:id="rId16"/>
    <p:sldId id="281" r:id="rId17"/>
    <p:sldId id="282" r:id="rId18"/>
    <p:sldId id="283" r:id="rId19"/>
    <p:sldId id="284" r:id="rId20"/>
    <p:sldId id="285" r:id="rId21"/>
    <p:sldId id="286" r:id="rId22"/>
    <p:sldId id="287" r:id="rId23"/>
    <p:sldId id="260" r:id="rId24"/>
    <p:sldId id="30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C983E4-7CC5-47C3-8626-64FEC5C2D4A9}"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6F900F-04BF-4686-9472-1C8C3642E785}" type="slidenum">
              <a:rPr lang="en-GB" smtClean="0"/>
              <a:t>‹#›</a:t>
            </a:fld>
            <a:endParaRPr lang="en-GB"/>
          </a:p>
        </p:txBody>
      </p:sp>
    </p:spTree>
    <p:extLst>
      <p:ext uri="{BB962C8B-B14F-4D97-AF65-F5344CB8AC3E}">
        <p14:creationId xmlns:p14="http://schemas.microsoft.com/office/powerpoint/2010/main" val="1033883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Introduce yourself, your background.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Your teaching style – reality</a:t>
            </a:r>
            <a:r>
              <a:rPr lang="en-GB" baseline="0" dirty="0"/>
              <a:t> v academia.</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Students will get out what they put in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What are the aims of this course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Outline your background and</a:t>
            </a:r>
            <a:r>
              <a:rPr lang="en-GB" baseline="0" dirty="0"/>
              <a:t> experience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Ask students their aspirations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Get involved and enjoy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It is not a stupid question if you don’t know the answer</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7204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7539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Public Sector Management - Sage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"Norman Flynn's excellent book has long been the publication of choice as a core text on public management. The new edition continues this tradition and is to be warmly welcomed"--Stephen Osborne, Aston Business School 'Norman Flynn's Public Sector Management has established itself as a definitive source for anyone interested in the changing forms and fortunes of public services. This latest edition continues the high standards of combining comprehensive coverage with critical reflection in a lucid and accessible style.' John Clarke, Open University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Fifth Edition of this popular book has been fully revised and updated to include the latest research and comment on changes in public sector management and two new chapters on Public-Private Partnerships and Privatisation and Regulation. Maintaining its highly accessible yet analytical style, this book examines in detail the major management issues of strategy, competition, co-operation and collaboration, service design and delivery, people management, organisational structures, financial management and the management of performance.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new edition includes extra features to assist students using the book: each chapter will include a new summary-introduction and a list of sources, including reading and weblinks, for students writing assignments.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9193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a:t>
            </a:r>
            <a:r>
              <a:rPr lang="en-GB" dirty="0" err="1"/>
              <a:t>Flynns</a:t>
            </a:r>
            <a:r>
              <a:rPr lang="en-GB" dirty="0"/>
              <a:t> definition and one would argue yes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0974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difference is profit – generally speaking private sector is about profit public sector is about service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5018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Holistic approach to efficient and cost effective service provision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866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8831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816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In 1959, Bertrand Russell, the Nobel Prize-winning philosopher, mathematician and peace activist was just short of his 87th birthday, when he gave wide-ranging interviews to the BBC and the CBC. In this capture Russell giving life lessons — lessons about critical thinking, love and tolerance — to a generation living 1,000 years in the future.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463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Bertrand Russell being interviewed in 1956 – years ahead of his </a:t>
            </a:r>
            <a:r>
              <a:rPr lang="en-GB" sz="1200" b="0" i="0" kern="1200">
                <a:solidFill>
                  <a:schemeClr val="tx1"/>
                </a:solidFill>
                <a:effectLst/>
                <a:latin typeface="+mn-lt"/>
                <a:ea typeface="+mn-ea"/>
                <a:cs typeface="+mn-cs"/>
              </a:rPr>
              <a:t>time perhaps?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8199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AE4ABD9A-A188-4F06-B35D-DA7C070AC1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40FEA9E-B17A-4FE6-8A0B-DA9B9293CE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a:extLst>
              <a:ext uri="{FF2B5EF4-FFF2-40B4-BE49-F238E27FC236}">
                <a16:creationId xmlns:a16="http://schemas.microsoft.com/office/drawing/2014/main" id="{5390B4A6-73E3-4020-A8E1-B0DD3CA3A7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C774D4A-B279-4D3F-9DE9-1C46A8F392A1}"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22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880640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DA10C307-5916-4FC5-9242-E5257B4889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033B2A41-F33F-452B-A7DD-A19BF7175A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a:extLst>
              <a:ext uri="{FF2B5EF4-FFF2-40B4-BE49-F238E27FC236}">
                <a16:creationId xmlns:a16="http://schemas.microsoft.com/office/drawing/2014/main" id="{47E0D73B-EF49-45E2-A3A9-5120FF7306A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E34B197D-77C4-4BB6-B1AF-FEFA30D1F482}"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23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160824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9E9DB66-2591-438F-8FFF-EBCF132F78A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907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890FD-E338-4D8A-B34D-A507260CC7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FAEBD4-15E4-4C81-9929-B075858680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E4FDC5-66A1-4FAC-A216-914BB7FFAFFF}"/>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E099D4F-90DF-4C74-9FDD-96DDED765FE3}"/>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1C578E09-C618-4916-9AF7-46FEBD8EDD82}"/>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380109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E1B5-A8FB-474F-AAAA-28D842C608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5704F4-A4EC-4AAA-BCBB-514881E613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DC65B6-2493-40D4-B3F2-F1E1AC142097}"/>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78C5C474-A2C4-4C4B-9CA9-B8796D87A983}"/>
              </a:ext>
            </a:extLst>
          </p:cNvPr>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a:extLst>
              <a:ext uri="{FF2B5EF4-FFF2-40B4-BE49-F238E27FC236}">
                <a16:creationId xmlns:a16="http://schemas.microsoft.com/office/drawing/2014/main" id="{97576BA5-F6FF-48AF-9F1A-18D9EAB75B3D}"/>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1569934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9447-5872-4B33-8167-D796B49538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B3BBEB-D64D-4E33-A5FA-E37F568438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3D982C-F119-4CD9-A939-12A6B5471C40}"/>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C2EE3A5-504B-4661-A34C-011F3B49713D}"/>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3478F86C-F9DE-4377-A8E1-B31FAAECE1D2}"/>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2761286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169B7-6112-4E52-920F-8857F974DD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C7C5F9-9954-4920-BF12-DD2A062ABA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760AB5-40FD-4A00-B1F8-A792FC4116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45F5E5-26DA-4BC5-A7D5-8D00DAE6AAFF}"/>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503E7177-64AD-4165-BC10-248A8079FFE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ABB1966-250A-48B6-AC33-901AF3A2BA98}"/>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1463580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F6FEF-DF23-42E7-929A-51FA759635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E9CD12-969E-428C-B0DE-73FA5C0A9D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0415C0-4D86-4028-97B3-0CDF4416D8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57FF8A-4DB5-45F2-BD6D-34F3E8BE62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308923-47FB-4E3B-A426-760D595D17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1EFC08-EFB4-4531-8D95-FAA67B28F9FD}"/>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2AFBD361-E32F-494A-9B33-10F6924D2042}"/>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14270CFF-2A44-4411-AEFD-385391EA41AB}"/>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1947486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B609-6ABD-41B6-8E37-814342B099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3248F0-F650-4993-ACE7-6ABB09B85024}"/>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33E313A9-3E98-4455-B2CA-59E87DACCB4D}"/>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D4D7EEB0-FD7C-4FE7-95A8-2E504F375E60}"/>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3516121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714B43-C752-4644-9DA6-FBA665117DD6}"/>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309F85D3-347F-4F06-AC9B-BEC5ADC02BC3}"/>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E2578CDD-FE9B-4ABD-B267-17841CDAEA74}"/>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1125271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F24AE-D2CC-4D41-A6C4-BC6020449D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DF3D5F-9A99-4DCF-B7F3-B7AF3077ED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0A08FE-4CF9-4427-9C24-DC541E141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622E6B-BFC7-4FE9-BC74-93D3B02B45E4}"/>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B9B53488-17F5-4AF4-BC83-3FE59743113E}"/>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1B96A7D3-D167-46C3-AC3B-DA89270395CD}"/>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1683776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91445-7D71-4F96-AA1B-A7B73AD7F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CDF1B7-CC8E-47BF-9A09-DFB729C51F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824F3B-6D35-48D6-8510-C43E102C4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F59BB9-AE73-43B2-99FB-7AC63CCCF093}"/>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F9ED8FDB-AAAA-446E-96FD-A1EE53AECA35}"/>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17FF8685-2337-45CD-A58B-E13421B142CA}"/>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3784956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D0791-A69D-4E91-8DCC-C117EB5197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A3AA9F-9625-4622-A67D-42611E12D0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300D7D-0E43-4870-AE88-B64AD262E242}"/>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55CF9E7A-2D15-409D-8186-743538B8DB1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274EABC-2B6F-4DD8-8FF2-B0F61B6AA1D9}"/>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2792185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E1369E-EFC2-4159-B2EA-968A694293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DD9D80-D7EE-44AE-AB9B-08B2C79A4E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E5E8B8-D5A1-4A78-AA88-4AE0E8780578}"/>
              </a:ext>
            </a:extLst>
          </p:cNvPr>
          <p:cNvSpPr>
            <a:spLocks noGrp="1"/>
          </p:cNvSpPr>
          <p:nvPr>
            <p:ph type="dt" sz="half" idx="10"/>
          </p:nvPr>
        </p:nvSpPr>
        <p:spPr/>
        <p:txBody>
          <a:bodyPr/>
          <a:lstStyle/>
          <a:p>
            <a:fld id="{9C64F3F4-CE19-49F8-9EF4-FF4EE52031C2}" type="datetimeFigureOut">
              <a:rPr lang="en-GB" smtClean="0">
                <a:solidFill>
                  <a:prstClr val="black">
                    <a:tint val="75000"/>
                  </a:prstClr>
                </a:solidFill>
              </a:rPr>
              <a:pPr/>
              <a:t>16/04/2021</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9E3759C-B19A-4BBB-8126-B325B8F6F3D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5F69875-A034-46DF-BF32-B153B3809477}"/>
              </a:ext>
            </a:extLst>
          </p:cNvPr>
          <p:cNvSpPr>
            <a:spLocks noGrp="1"/>
          </p:cNvSpPr>
          <p:nvPr>
            <p:ph type="sldNum" sz="quarter" idx="12"/>
          </p:nvPr>
        </p:nvSpPr>
        <p:spPr/>
        <p:txBody>
          <a:bodyPr/>
          <a:lstStyle/>
          <a:p>
            <a:fld id="{AC82685A-BD3A-4230-8D85-804689F67293}" type="slidenum">
              <a:rPr lang="en-GB" smtClean="0">
                <a:solidFill>
                  <a:srgbClr val="A5B592"/>
                </a:solidFill>
              </a:rPr>
              <a:pPr/>
              <a:t>‹#›</a:t>
            </a:fld>
            <a:endParaRPr lang="en-GB">
              <a:solidFill>
                <a:srgbClr val="A5B592"/>
              </a:solidFill>
            </a:endParaRPr>
          </a:p>
        </p:txBody>
      </p:sp>
    </p:spTree>
    <p:extLst>
      <p:ext uri="{BB962C8B-B14F-4D97-AF65-F5344CB8AC3E}">
        <p14:creationId xmlns:p14="http://schemas.microsoft.com/office/powerpoint/2010/main" val="1284578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2AA4F0-9F9D-46E8-A028-14C7061DEE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93E180-7CCF-4287-AC52-F847FBF9F5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9078E1-4FA3-4795-92D2-2679C96DFB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9C64F3F4-CE19-49F8-9EF4-FF4EE52031C2}" type="datetimeFigureOut">
              <a:rPr lang="en-GB" smtClean="0">
                <a:solidFill>
                  <a:prstClr val="black">
                    <a:tint val="75000"/>
                  </a:prstClr>
                </a:solidFill>
              </a:rPr>
              <a:pPr defTabSz="457200"/>
              <a:t>16/04/2021</a:t>
            </a:fld>
            <a:endParaRPr lang="en-GB" dirty="0">
              <a:solidFill>
                <a:prstClr val="black">
                  <a:tint val="75000"/>
                </a:prstClr>
              </a:solidFill>
            </a:endParaRPr>
          </a:p>
        </p:txBody>
      </p:sp>
      <p:sp>
        <p:nvSpPr>
          <p:cNvPr id="5" name="Footer Placeholder 4">
            <a:extLst>
              <a:ext uri="{FF2B5EF4-FFF2-40B4-BE49-F238E27FC236}">
                <a16:creationId xmlns:a16="http://schemas.microsoft.com/office/drawing/2014/main" id="{318C6A54-88C1-46C7-BDF0-E776C182E9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4B82D73-4E6A-4ACD-8F6C-0F167EB072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AC82685A-BD3A-4230-8D85-804689F67293}" type="slidenum">
              <a:rPr lang="en-GB" smtClean="0">
                <a:solidFill>
                  <a:srgbClr val="A5B592"/>
                </a:solidFill>
              </a:rPr>
              <a:pPr defTabSz="457200"/>
              <a:t>‹#›</a:t>
            </a:fld>
            <a:endParaRPr lang="en-GB" dirty="0">
              <a:solidFill>
                <a:srgbClr val="A5B592"/>
              </a:solidFill>
            </a:endParaRPr>
          </a:p>
        </p:txBody>
      </p:sp>
    </p:spTree>
    <p:extLst>
      <p:ext uri="{BB962C8B-B14F-4D97-AF65-F5344CB8AC3E}">
        <p14:creationId xmlns:p14="http://schemas.microsoft.com/office/powerpoint/2010/main" val="5647436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3403" y="1875453"/>
            <a:ext cx="6105194" cy="3720155"/>
          </a:xfrm>
        </p:spPr>
        <p:txBody>
          <a:bodyPr>
            <a:normAutofit fontScale="90000"/>
          </a:bodyPr>
          <a:lstStyle/>
          <a:p>
            <a:br>
              <a:rPr lang="en-GB" sz="1500" dirty="0">
                <a:solidFill>
                  <a:srgbClr val="FFFFFF"/>
                </a:solidFill>
              </a:rPr>
            </a:br>
            <a:br>
              <a:rPr lang="en-GB" sz="1500" dirty="0">
                <a:solidFill>
                  <a:srgbClr val="FFFFFF"/>
                </a:solidFill>
              </a:rPr>
            </a:br>
            <a:br>
              <a:rPr lang="en-GB" sz="1500" dirty="0">
                <a:solidFill>
                  <a:srgbClr val="FFFFFF"/>
                </a:solidFill>
              </a:rPr>
            </a:br>
            <a:br>
              <a:rPr lang="en-GB" sz="1500" dirty="0">
                <a:solidFill>
                  <a:srgbClr val="FFFFFF"/>
                </a:solidFill>
              </a:rPr>
            </a:br>
            <a:r>
              <a:rPr lang="en-GB" sz="1500" dirty="0">
                <a:solidFill>
                  <a:srgbClr val="FFFFFF"/>
                </a:solidFill>
              </a:rPr>
              <a:t>     </a:t>
            </a:r>
            <a:r>
              <a:rPr lang="en-GB" sz="6700" dirty="0">
                <a:solidFill>
                  <a:srgbClr val="FFFFFF"/>
                </a:solidFill>
              </a:rPr>
              <a:t>Management of Resources in the Public Sector</a:t>
            </a:r>
            <a:br>
              <a:rPr lang="en-GB" sz="1500" dirty="0">
                <a:solidFill>
                  <a:srgbClr val="FFFFFF"/>
                </a:solidFill>
              </a:rPr>
            </a:br>
            <a:br>
              <a:rPr lang="en-GB" sz="1500" dirty="0">
                <a:solidFill>
                  <a:srgbClr val="FFFFFF"/>
                </a:solidFill>
              </a:rPr>
            </a:br>
            <a:br>
              <a:rPr lang="en-GB" sz="1500" dirty="0">
                <a:solidFill>
                  <a:srgbClr val="FFFFFF"/>
                </a:solidFill>
              </a:rPr>
            </a:br>
            <a:r>
              <a:rPr lang="en-GB" sz="1500" dirty="0">
                <a:solidFill>
                  <a:srgbClr val="FFFFFF"/>
                </a:solidFill>
              </a:rPr>
              <a:t>.</a:t>
            </a:r>
            <a:br>
              <a:rPr lang="en-GB" sz="1500" dirty="0">
                <a:solidFill>
                  <a:srgbClr val="FFFFFF"/>
                </a:solidFill>
              </a:rPr>
            </a:br>
            <a:br>
              <a:rPr lang="en-GB" sz="1500" dirty="0">
                <a:solidFill>
                  <a:srgbClr val="FFFFFF"/>
                </a:solidFill>
              </a:rPr>
            </a:br>
            <a:r>
              <a:rPr lang="en-GB" sz="1500" dirty="0">
                <a:solidFill>
                  <a:srgbClr val="FFFFFF"/>
                </a:solidFill>
              </a:rPr>
              <a:t> </a:t>
            </a:r>
          </a:p>
        </p:txBody>
      </p:sp>
    </p:spTree>
    <p:extLst>
      <p:ext uri="{BB962C8B-B14F-4D97-AF65-F5344CB8AC3E}">
        <p14:creationId xmlns:p14="http://schemas.microsoft.com/office/powerpoint/2010/main" val="1485383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69333" y="2053641"/>
            <a:ext cx="4724401" cy="2760098"/>
          </a:xfrm>
        </p:spPr>
        <p:txBody>
          <a:bodyPr>
            <a:normAutofit/>
          </a:bodyPr>
          <a:lstStyle/>
          <a:p>
            <a:r>
              <a:rPr lang="en-GB" sz="4800">
                <a:solidFill>
                  <a:srgbClr val="FFFFFF"/>
                </a:solidFill>
              </a:rPr>
              <a:t>Three sectors an</a:t>
            </a:r>
            <a:r>
              <a:rPr lang="en-GB" sz="4800" dirty="0">
                <a:solidFill>
                  <a:srgbClr val="FFFFFF"/>
                </a:solidFill>
              </a:rPr>
              <a:t>d</a:t>
            </a:r>
            <a:r>
              <a:rPr lang="en-GB" sz="4800">
                <a:solidFill>
                  <a:srgbClr val="FFFFFF"/>
                </a:solidFill>
              </a:rPr>
              <a:t> </a:t>
            </a:r>
            <a:r>
              <a:rPr lang="en-GB" sz="4800" dirty="0">
                <a:solidFill>
                  <a:srgbClr val="FFFFFF"/>
                </a:solidFill>
              </a:rPr>
              <a:t>the management challenge</a:t>
            </a:r>
          </a:p>
        </p:txBody>
      </p:sp>
      <p:sp>
        <p:nvSpPr>
          <p:cNvPr id="3" name="Content Placeholder 2"/>
          <p:cNvSpPr>
            <a:spLocks noGrp="1"/>
          </p:cNvSpPr>
          <p:nvPr>
            <p:ph idx="1"/>
          </p:nvPr>
        </p:nvSpPr>
        <p:spPr>
          <a:xfrm>
            <a:off x="6096000" y="1106666"/>
            <a:ext cx="5306084" cy="5230634"/>
          </a:xfrm>
        </p:spPr>
        <p:txBody>
          <a:bodyPr anchor="ctr">
            <a:normAutofit/>
          </a:bodyPr>
          <a:lstStyle/>
          <a:p>
            <a:r>
              <a:rPr lang="en-GB" sz="3200" dirty="0">
                <a:solidFill>
                  <a:srgbClr val="000000"/>
                </a:solidFill>
              </a:rPr>
              <a:t>The Public Sector?</a:t>
            </a:r>
          </a:p>
          <a:p>
            <a:r>
              <a:rPr lang="en-GB" sz="3200" dirty="0">
                <a:solidFill>
                  <a:srgbClr val="000000"/>
                </a:solidFill>
              </a:rPr>
              <a:t>The Private Sector?</a:t>
            </a:r>
          </a:p>
          <a:p>
            <a:r>
              <a:rPr lang="en-GB" sz="3200" dirty="0">
                <a:solidFill>
                  <a:srgbClr val="000000"/>
                </a:solidFill>
              </a:rPr>
              <a:t>The Third Sector?</a:t>
            </a:r>
          </a:p>
          <a:p>
            <a:r>
              <a:rPr lang="en-GB" sz="3200" dirty="0">
                <a:solidFill>
                  <a:srgbClr val="000000"/>
                </a:solidFill>
              </a:rPr>
              <a:t>Private influences</a:t>
            </a:r>
          </a:p>
          <a:p>
            <a:r>
              <a:rPr lang="en-GB" sz="3200" dirty="0">
                <a:solidFill>
                  <a:srgbClr val="000000"/>
                </a:solidFill>
              </a:rPr>
              <a:t>Political leadership</a:t>
            </a:r>
          </a:p>
          <a:p>
            <a:r>
              <a:rPr lang="en-GB" sz="3200" dirty="0">
                <a:solidFill>
                  <a:srgbClr val="000000"/>
                </a:solidFill>
              </a:rPr>
              <a:t>The nature of management</a:t>
            </a:r>
          </a:p>
          <a:p>
            <a:r>
              <a:rPr lang="en-GB" sz="3200" dirty="0">
                <a:solidFill>
                  <a:srgbClr val="000000"/>
                </a:solidFill>
              </a:rPr>
              <a:t>Professionals and managers </a:t>
            </a:r>
          </a:p>
          <a:p>
            <a:endParaRPr lang="en-GB" sz="2400" dirty="0">
              <a:solidFill>
                <a:srgbClr val="000000"/>
              </a:solidFill>
            </a:endParaRPr>
          </a:p>
        </p:txBody>
      </p:sp>
    </p:spTree>
    <p:extLst>
      <p:ext uri="{BB962C8B-B14F-4D97-AF65-F5344CB8AC3E}">
        <p14:creationId xmlns:p14="http://schemas.microsoft.com/office/powerpoint/2010/main" val="158569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the Public Sector?</a:t>
            </a:r>
          </a:p>
        </p:txBody>
      </p:sp>
      <p:sp>
        <p:nvSpPr>
          <p:cNvPr id="3" name="Content Placeholder 2"/>
          <p:cNvSpPr>
            <a:spLocks noGrp="1"/>
          </p:cNvSpPr>
          <p:nvPr>
            <p:ph idx="1"/>
          </p:nvPr>
        </p:nvSpPr>
        <p:spPr>
          <a:xfrm>
            <a:off x="5806441" y="475489"/>
            <a:ext cx="6029388" cy="5986956"/>
          </a:xfrm>
        </p:spPr>
        <p:txBody>
          <a:bodyPr anchor="ctr">
            <a:normAutofit/>
          </a:bodyPr>
          <a:lstStyle/>
          <a:p>
            <a:pPr marL="0" indent="0">
              <a:buNone/>
            </a:pPr>
            <a:r>
              <a:rPr lang="en-GB" sz="4800" dirty="0">
                <a:solidFill>
                  <a:srgbClr val="000000"/>
                </a:solidFill>
              </a:rPr>
              <a:t>Definitions:</a:t>
            </a:r>
          </a:p>
          <a:p>
            <a:r>
              <a:rPr lang="en-GB" sz="3200" dirty="0">
                <a:solidFill>
                  <a:srgbClr val="000000"/>
                </a:solidFill>
              </a:rPr>
              <a:t>Part of the assets of the economy and society owned by the state</a:t>
            </a:r>
          </a:p>
          <a:p>
            <a:r>
              <a:rPr lang="en-GB" sz="3200" dirty="0">
                <a:solidFill>
                  <a:srgbClr val="000000"/>
                </a:solidFill>
              </a:rPr>
              <a:t>Services that are provided collectively and funded in whole or in part from taxation</a:t>
            </a:r>
          </a:p>
          <a:p>
            <a:r>
              <a:rPr lang="en-GB" sz="3200" dirty="0">
                <a:solidFill>
                  <a:srgbClr val="000000"/>
                </a:solidFill>
              </a:rPr>
              <a:t>Part of the labour market in which people work for a public body, not a private company</a:t>
            </a:r>
          </a:p>
        </p:txBody>
      </p:sp>
    </p:spTree>
    <p:extLst>
      <p:ext uri="{BB962C8B-B14F-4D97-AF65-F5344CB8AC3E}">
        <p14:creationId xmlns:p14="http://schemas.microsoft.com/office/powerpoint/2010/main" val="149177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the Public Sector?</a:t>
            </a:r>
          </a:p>
        </p:txBody>
      </p:sp>
      <p:sp>
        <p:nvSpPr>
          <p:cNvPr id="3" name="Content Placeholder 2"/>
          <p:cNvSpPr>
            <a:spLocks noGrp="1"/>
          </p:cNvSpPr>
          <p:nvPr>
            <p:ph idx="1"/>
          </p:nvPr>
        </p:nvSpPr>
        <p:spPr>
          <a:xfrm>
            <a:off x="5321808" y="0"/>
            <a:ext cx="6665975" cy="6638544"/>
          </a:xfrm>
        </p:spPr>
        <p:txBody>
          <a:bodyPr anchor="ctr">
            <a:normAutofit lnSpcReduction="10000"/>
          </a:bodyPr>
          <a:lstStyle/>
          <a:p>
            <a:pPr marL="0" indent="0">
              <a:buNone/>
            </a:pPr>
            <a:endParaRPr lang="en-GB" sz="2000" dirty="0">
              <a:solidFill>
                <a:srgbClr val="000000"/>
              </a:solidFill>
            </a:endParaRPr>
          </a:p>
          <a:p>
            <a:pPr marL="0" indent="0">
              <a:buNone/>
            </a:pPr>
            <a:r>
              <a:rPr lang="en-GB" sz="3600" dirty="0">
                <a:solidFill>
                  <a:srgbClr val="000000"/>
                </a:solidFill>
              </a:rPr>
              <a:t>According to Flynn Public Services:</a:t>
            </a:r>
          </a:p>
          <a:p>
            <a:endParaRPr lang="en-GB" sz="3200" dirty="0">
              <a:solidFill>
                <a:srgbClr val="000000"/>
              </a:solidFill>
            </a:endParaRPr>
          </a:p>
          <a:p>
            <a:pPr marL="0" indent="0">
              <a:buNone/>
            </a:pPr>
            <a:r>
              <a:rPr lang="en-GB" sz="3200" dirty="0">
                <a:solidFill>
                  <a:srgbClr val="000000"/>
                </a:solidFill>
              </a:rPr>
              <a:t>“Includes services that are provided as public goods, that are wholly or partly funded by taxation, that are managed through governance arrangements which involve some degree of public accountability and political control or influence”</a:t>
            </a:r>
          </a:p>
          <a:p>
            <a:pPr marL="0" indent="0">
              <a:buNone/>
            </a:pPr>
            <a:endParaRPr lang="en-GB" sz="3200" dirty="0">
              <a:solidFill>
                <a:srgbClr val="000000"/>
              </a:solidFill>
            </a:endParaRPr>
          </a:p>
          <a:p>
            <a:pPr marL="0" indent="0">
              <a:buNone/>
            </a:pPr>
            <a:r>
              <a:rPr lang="en-GB" sz="3200" b="1" dirty="0">
                <a:solidFill>
                  <a:srgbClr val="FF0000"/>
                </a:solidFill>
              </a:rPr>
              <a:t>Can have private influence </a:t>
            </a:r>
          </a:p>
          <a:p>
            <a:pPr marL="0" indent="0">
              <a:buNone/>
            </a:pPr>
            <a:r>
              <a:rPr lang="en-GB" sz="3200" b="1" dirty="0">
                <a:solidFill>
                  <a:srgbClr val="FF0000"/>
                </a:solidFill>
              </a:rPr>
              <a:t>Is the public sector more about services than money (and profit)?</a:t>
            </a:r>
            <a:endParaRPr lang="en-GB" sz="3200" dirty="0">
              <a:solidFill>
                <a:srgbClr val="FF0000"/>
              </a:solidFill>
            </a:endParaRPr>
          </a:p>
        </p:txBody>
      </p:sp>
    </p:spTree>
    <p:extLst>
      <p:ext uri="{BB962C8B-B14F-4D97-AF65-F5344CB8AC3E}">
        <p14:creationId xmlns:p14="http://schemas.microsoft.com/office/powerpoint/2010/main" val="3112333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Public Services and GDP</a:t>
            </a:r>
          </a:p>
        </p:txBody>
      </p:sp>
      <p:sp>
        <p:nvSpPr>
          <p:cNvPr id="3" name="Content Placeholder 2"/>
          <p:cNvSpPr>
            <a:spLocks noGrp="1"/>
          </p:cNvSpPr>
          <p:nvPr>
            <p:ph idx="1"/>
          </p:nvPr>
        </p:nvSpPr>
        <p:spPr>
          <a:xfrm>
            <a:off x="5303521" y="219457"/>
            <a:ext cx="6409018" cy="6109424"/>
          </a:xfrm>
        </p:spPr>
        <p:txBody>
          <a:bodyPr anchor="ctr">
            <a:noAutofit/>
          </a:bodyPr>
          <a:lstStyle/>
          <a:p>
            <a:r>
              <a:rPr lang="en-GB" dirty="0">
                <a:solidFill>
                  <a:srgbClr val="000000"/>
                </a:solidFill>
              </a:rPr>
              <a:t>Public Services expenditure account for approximately 40% of Gross Domestic Product (GDP)</a:t>
            </a:r>
          </a:p>
          <a:p>
            <a:r>
              <a:rPr lang="en-GB" dirty="0">
                <a:solidFill>
                  <a:srgbClr val="000000"/>
                </a:solidFill>
              </a:rPr>
              <a:t>There have been some large changes to the amount of government spending on public services in the last 20 years. </a:t>
            </a:r>
          </a:p>
          <a:p>
            <a:r>
              <a:rPr lang="en-GB" dirty="0">
                <a:solidFill>
                  <a:srgbClr val="000000"/>
                </a:solidFill>
              </a:rPr>
              <a:t>In particular, spending on health and pensions has played an increasingly important role over time as the UK’s population increases and gets older.</a:t>
            </a:r>
          </a:p>
        </p:txBody>
      </p:sp>
    </p:spTree>
    <p:extLst>
      <p:ext uri="{BB962C8B-B14F-4D97-AF65-F5344CB8AC3E}">
        <p14:creationId xmlns:p14="http://schemas.microsoft.com/office/powerpoint/2010/main" val="323964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‘Private sector influences on public sector’</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dirty="0">
                <a:solidFill>
                  <a:srgbClr val="000000"/>
                </a:solidFill>
              </a:rPr>
              <a:t>Many ‘public service’ assets are owned by private companies but are leased to the state for a fixed term, such as schools, hospitals, prisons etc. </a:t>
            </a:r>
          </a:p>
          <a:p>
            <a:r>
              <a:rPr lang="en-GB" dirty="0">
                <a:solidFill>
                  <a:srgbClr val="000000"/>
                </a:solidFill>
              </a:rPr>
              <a:t>So are these assets part of the public sector?</a:t>
            </a:r>
          </a:p>
          <a:p>
            <a:r>
              <a:rPr lang="en-GB" dirty="0">
                <a:solidFill>
                  <a:srgbClr val="000000"/>
                </a:solidFill>
              </a:rPr>
              <a:t>What about ‘outsourced’ elements of public service assets (e.g. school catering) is this still part of ‘Public Service’?</a:t>
            </a:r>
          </a:p>
        </p:txBody>
      </p:sp>
    </p:spTree>
    <p:extLst>
      <p:ext uri="{BB962C8B-B14F-4D97-AF65-F5344CB8AC3E}">
        <p14:creationId xmlns:p14="http://schemas.microsoft.com/office/powerpoint/2010/main" val="383267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1000" y="1525591"/>
            <a:ext cx="8265285" cy="3190342"/>
          </a:xfrm>
        </p:spPr>
        <p:txBody>
          <a:bodyPr>
            <a:normAutofit/>
          </a:bodyPr>
          <a:lstStyle/>
          <a:p>
            <a:pPr marL="0" indent="0" algn="ctr">
              <a:buNone/>
            </a:pPr>
            <a:endParaRPr lang="en-GB" sz="2800" dirty="0"/>
          </a:p>
          <a:p>
            <a:pPr marL="0" indent="0" algn="ctr">
              <a:buNone/>
            </a:pPr>
            <a:endParaRPr lang="en-GB" sz="2800" dirty="0"/>
          </a:p>
          <a:p>
            <a:pPr marL="0" indent="0" algn="ctr">
              <a:buNone/>
            </a:pPr>
            <a:r>
              <a:rPr lang="en-GB" sz="6000" dirty="0"/>
              <a:t>So what is the private sector?</a:t>
            </a:r>
          </a:p>
        </p:txBody>
      </p:sp>
    </p:spTree>
    <p:extLst>
      <p:ext uri="{BB962C8B-B14F-4D97-AF65-F5344CB8AC3E}">
        <p14:creationId xmlns:p14="http://schemas.microsoft.com/office/powerpoint/2010/main" val="424143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Private Sector</a:t>
            </a:r>
          </a:p>
        </p:txBody>
      </p:sp>
      <p:sp>
        <p:nvSpPr>
          <p:cNvPr id="3" name="Content Placeholder 2"/>
          <p:cNvSpPr>
            <a:spLocks noGrp="1"/>
          </p:cNvSpPr>
          <p:nvPr>
            <p:ph idx="1"/>
          </p:nvPr>
        </p:nvSpPr>
        <p:spPr>
          <a:xfrm>
            <a:off x="5753528" y="554804"/>
            <a:ext cx="6082110" cy="5969286"/>
          </a:xfrm>
        </p:spPr>
        <p:txBody>
          <a:bodyPr anchor="ctr">
            <a:normAutofit/>
          </a:bodyPr>
          <a:lstStyle/>
          <a:p>
            <a:r>
              <a:rPr lang="en-GB" sz="3200" dirty="0">
                <a:solidFill>
                  <a:srgbClr val="000000"/>
                </a:solidFill>
              </a:rPr>
              <a:t>The part of the national economy that is not under direct state control.</a:t>
            </a:r>
          </a:p>
          <a:p>
            <a:r>
              <a:rPr lang="en-GB" sz="3200" dirty="0">
                <a:solidFill>
                  <a:srgbClr val="000000"/>
                </a:solidFill>
              </a:rPr>
              <a:t>Free market mentality</a:t>
            </a:r>
          </a:p>
          <a:p>
            <a:r>
              <a:rPr lang="en-GB" sz="3200" dirty="0">
                <a:solidFill>
                  <a:srgbClr val="000000"/>
                </a:solidFill>
              </a:rPr>
              <a:t>Reduced or no, state intervention</a:t>
            </a:r>
          </a:p>
          <a:p>
            <a:r>
              <a:rPr lang="en-GB" sz="3200" dirty="0">
                <a:solidFill>
                  <a:srgbClr val="000000"/>
                </a:solidFill>
              </a:rPr>
              <a:t>Individual entrepreneurs</a:t>
            </a:r>
          </a:p>
          <a:p>
            <a:r>
              <a:rPr lang="en-GB" sz="3200" dirty="0">
                <a:solidFill>
                  <a:srgbClr val="000000"/>
                </a:solidFill>
              </a:rPr>
              <a:t>Driven by profit</a:t>
            </a:r>
            <a:endParaRPr lang="en-GB" sz="3200" b="1" dirty="0">
              <a:solidFill>
                <a:srgbClr val="000000"/>
              </a:solidFill>
            </a:endParaRPr>
          </a:p>
        </p:txBody>
      </p:sp>
    </p:spTree>
    <p:extLst>
      <p:ext uri="{BB962C8B-B14F-4D97-AF65-F5344CB8AC3E}">
        <p14:creationId xmlns:p14="http://schemas.microsoft.com/office/powerpoint/2010/main" val="141682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he Private Sector Mark Littlewood  LSE Growth Commissio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524000" y="0"/>
            <a:ext cx="9144000" cy="6858000"/>
          </a:xfrm>
        </p:spPr>
      </p:pic>
    </p:spTree>
    <p:extLst>
      <p:ext uri="{BB962C8B-B14F-4D97-AF65-F5344CB8AC3E}">
        <p14:creationId xmlns:p14="http://schemas.microsoft.com/office/powerpoint/2010/main" val="12855107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87" y="-1547961"/>
            <a:ext cx="10079272" cy="1320800"/>
          </a:xfrm>
        </p:spPr>
        <p:txBody>
          <a:bodyPr/>
          <a:lstStyle/>
          <a:p>
            <a:endParaRPr lang="en-GB" dirty="0"/>
          </a:p>
        </p:txBody>
      </p:sp>
      <p:sp>
        <p:nvSpPr>
          <p:cNvPr id="3" name="Content Placeholder 2"/>
          <p:cNvSpPr>
            <a:spLocks noGrp="1"/>
          </p:cNvSpPr>
          <p:nvPr>
            <p:ph idx="1"/>
          </p:nvPr>
        </p:nvSpPr>
        <p:spPr>
          <a:xfrm>
            <a:off x="1056363" y="2555271"/>
            <a:ext cx="10079272" cy="2730947"/>
          </a:xfrm>
        </p:spPr>
        <p:txBody>
          <a:bodyPr>
            <a:normAutofit/>
          </a:bodyPr>
          <a:lstStyle/>
          <a:p>
            <a:pPr marL="0" indent="0" algn="ctr">
              <a:buNone/>
            </a:pPr>
            <a:r>
              <a:rPr lang="en-GB" sz="3600" b="1" dirty="0">
                <a:solidFill>
                  <a:srgbClr val="FF0000"/>
                </a:solidFill>
              </a:rPr>
              <a:t>    </a:t>
            </a:r>
          </a:p>
          <a:p>
            <a:pPr marL="0" indent="0" algn="ctr">
              <a:buNone/>
            </a:pPr>
            <a:r>
              <a:rPr lang="en-GB" sz="3600" b="1" dirty="0">
                <a:solidFill>
                  <a:srgbClr val="FF0000"/>
                </a:solidFill>
              </a:rPr>
              <a:t>     </a:t>
            </a:r>
            <a:r>
              <a:rPr lang="en-GB" sz="6600" b="1" dirty="0">
                <a:solidFill>
                  <a:srgbClr val="FF0000"/>
                </a:solidFill>
              </a:rPr>
              <a:t>What is the political direction in Wales?</a:t>
            </a:r>
          </a:p>
        </p:txBody>
      </p:sp>
      <p:pic>
        <p:nvPicPr>
          <p:cNvPr id="1026" name="Picture 2" descr="Image result for welsh government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216" y="961729"/>
            <a:ext cx="5617566"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4626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Well being of Future Generations (Wales) Act 2015">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4000" y="0"/>
            <a:ext cx="9144000" cy="6858000"/>
          </a:xfrm>
        </p:spPr>
      </p:pic>
    </p:spTree>
    <p:extLst>
      <p:ext uri="{BB962C8B-B14F-4D97-AF65-F5344CB8AC3E}">
        <p14:creationId xmlns:p14="http://schemas.microsoft.com/office/powerpoint/2010/main" val="170282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98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238756" y="1799096"/>
            <a:ext cx="7714488" cy="2727183"/>
          </a:xfrm>
        </p:spPr>
        <p:txBody>
          <a:bodyPr>
            <a:noAutofit/>
          </a:bodyPr>
          <a:lstStyle/>
          <a:p>
            <a:pPr marL="0" indent="0" algn="ctr">
              <a:buNone/>
            </a:pPr>
            <a:r>
              <a:rPr lang="en-GB" sz="6000" b="1" dirty="0">
                <a:solidFill>
                  <a:srgbClr val="FF0000"/>
                </a:solidFill>
              </a:rPr>
              <a:t>What is intention of the approach outlined by this Act?</a:t>
            </a:r>
          </a:p>
        </p:txBody>
      </p:sp>
    </p:spTree>
    <p:extLst>
      <p:ext uri="{BB962C8B-B14F-4D97-AF65-F5344CB8AC3E}">
        <p14:creationId xmlns:p14="http://schemas.microsoft.com/office/powerpoint/2010/main" val="1829619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ABF621B-5D05-4204-B5AD-389E7C782935}"/>
              </a:ext>
            </a:extLst>
          </p:cNvPr>
          <p:cNvSpPr>
            <a:spLocks noGrp="1"/>
          </p:cNvSpPr>
          <p:nvPr>
            <p:ph type="title"/>
          </p:nvPr>
        </p:nvSpPr>
        <p:spPr>
          <a:xfrm>
            <a:off x="640079" y="2053641"/>
            <a:ext cx="3669161" cy="2760098"/>
          </a:xfrm>
        </p:spPr>
        <p:txBody>
          <a:bodyPr>
            <a:normAutofit/>
          </a:bodyPr>
          <a:lstStyle/>
          <a:p>
            <a:r>
              <a:rPr lang="en-GB" b="1" dirty="0">
                <a:solidFill>
                  <a:srgbClr val="FFFFFF"/>
                </a:solidFill>
              </a:rPr>
              <a:t>How is efficiency delivered?</a:t>
            </a:r>
          </a:p>
        </p:txBody>
      </p:sp>
      <p:sp>
        <p:nvSpPr>
          <p:cNvPr id="3" name="Content Placeholder 2">
            <a:extLst>
              <a:ext uri="{FF2B5EF4-FFF2-40B4-BE49-F238E27FC236}">
                <a16:creationId xmlns:a16="http://schemas.microsoft.com/office/drawing/2014/main" id="{095AA9F3-77EE-413D-B918-D78A145F9F0F}"/>
              </a:ext>
            </a:extLst>
          </p:cNvPr>
          <p:cNvSpPr>
            <a:spLocks noGrp="1"/>
          </p:cNvSpPr>
          <p:nvPr>
            <p:ph idx="1"/>
          </p:nvPr>
        </p:nvSpPr>
        <p:spPr>
          <a:xfrm>
            <a:off x="5605273" y="801865"/>
            <a:ext cx="6333298" cy="5660579"/>
          </a:xfrm>
        </p:spPr>
        <p:txBody>
          <a:bodyPr anchor="ctr">
            <a:normAutofit/>
          </a:bodyPr>
          <a:lstStyle/>
          <a:p>
            <a:r>
              <a:rPr lang="en-GB" sz="3200" dirty="0">
                <a:solidFill>
                  <a:srgbClr val="000000"/>
                </a:solidFill>
              </a:rPr>
              <a:t>Strong political leadership</a:t>
            </a:r>
          </a:p>
          <a:p>
            <a:r>
              <a:rPr lang="en-GB" sz="3200" dirty="0">
                <a:solidFill>
                  <a:srgbClr val="000000"/>
                </a:solidFill>
              </a:rPr>
              <a:t>Through people</a:t>
            </a:r>
          </a:p>
          <a:p>
            <a:r>
              <a:rPr lang="en-GB" sz="3200" dirty="0">
                <a:solidFill>
                  <a:srgbClr val="000000"/>
                </a:solidFill>
              </a:rPr>
              <a:t>Good management </a:t>
            </a:r>
          </a:p>
          <a:p>
            <a:r>
              <a:rPr lang="en-GB" sz="3200" dirty="0">
                <a:solidFill>
                  <a:srgbClr val="000000"/>
                </a:solidFill>
              </a:rPr>
              <a:t>Strong technical structures – I.T</a:t>
            </a:r>
          </a:p>
          <a:p>
            <a:r>
              <a:rPr lang="en-GB" sz="3200" dirty="0">
                <a:solidFill>
                  <a:srgbClr val="000000"/>
                </a:solidFill>
              </a:rPr>
              <a:t>Good accountancy and financial management</a:t>
            </a:r>
          </a:p>
          <a:p>
            <a:r>
              <a:rPr lang="en-GB" sz="3200" dirty="0">
                <a:solidFill>
                  <a:srgbClr val="000000"/>
                </a:solidFill>
              </a:rPr>
              <a:t>Collaboration – fleet, supplies etc</a:t>
            </a:r>
          </a:p>
          <a:p>
            <a:endParaRPr lang="en-GB" sz="2000" dirty="0">
              <a:solidFill>
                <a:srgbClr val="000000"/>
              </a:solidFill>
            </a:endParaRPr>
          </a:p>
        </p:txBody>
      </p:sp>
    </p:spTree>
    <p:extLst>
      <p:ext uri="{BB962C8B-B14F-4D97-AF65-F5344CB8AC3E}">
        <p14:creationId xmlns:p14="http://schemas.microsoft.com/office/powerpoint/2010/main" val="393305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Management: a philosopher’s perspective</a:t>
            </a:r>
          </a:p>
        </p:txBody>
      </p:sp>
      <p:sp>
        <p:nvSpPr>
          <p:cNvPr id="3" name="Content Placeholder 2"/>
          <p:cNvSpPr>
            <a:spLocks noGrp="1"/>
          </p:cNvSpPr>
          <p:nvPr>
            <p:ph idx="1"/>
          </p:nvPr>
        </p:nvSpPr>
        <p:spPr>
          <a:xfrm>
            <a:off x="6082111" y="1212890"/>
            <a:ext cx="5683610" cy="5230634"/>
          </a:xfrm>
        </p:spPr>
        <p:txBody>
          <a:bodyPr anchor="ctr">
            <a:normAutofit/>
          </a:bodyPr>
          <a:lstStyle/>
          <a:p>
            <a:r>
              <a:rPr lang="en-GB" dirty="0">
                <a:solidFill>
                  <a:srgbClr val="000000"/>
                </a:solidFill>
              </a:rPr>
              <a:t>The famous philosopher Bertrand Russell (1935) once said that there were two types of occupation: </a:t>
            </a:r>
          </a:p>
          <a:p>
            <a:r>
              <a:rPr lang="en-GB" dirty="0">
                <a:solidFill>
                  <a:srgbClr val="000000"/>
                </a:solidFill>
              </a:rPr>
              <a:t>“One type involves moving matter in relation to other matter at or near the surface of the earth: the other type involves supervising those that move it”</a:t>
            </a:r>
          </a:p>
          <a:p>
            <a:pPr marL="0" indent="0">
              <a:buNone/>
            </a:pPr>
            <a:endParaRPr lang="en-GB" sz="2400" b="1" dirty="0">
              <a:solidFill>
                <a:srgbClr val="000000"/>
              </a:solidFill>
            </a:endParaRPr>
          </a:p>
          <a:p>
            <a:pPr marL="0" indent="0">
              <a:buNone/>
            </a:pPr>
            <a:r>
              <a:rPr lang="en-GB" sz="2400" b="1" dirty="0">
                <a:solidFill>
                  <a:srgbClr val="000000"/>
                </a:solidFill>
              </a:rPr>
              <a:t>In Praise of Idleness (1935)</a:t>
            </a:r>
          </a:p>
        </p:txBody>
      </p:sp>
    </p:spTree>
    <p:extLst>
      <p:ext uri="{BB962C8B-B14F-4D97-AF65-F5344CB8AC3E}">
        <p14:creationId xmlns:p14="http://schemas.microsoft.com/office/powerpoint/2010/main" val="252114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Bertrand Russell - Message To Future Generation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4000" y="0"/>
            <a:ext cx="9144000" cy="6858000"/>
          </a:xfrm>
        </p:spPr>
      </p:pic>
    </p:spTree>
    <p:extLst>
      <p:ext uri="{BB962C8B-B14F-4D97-AF65-F5344CB8AC3E}">
        <p14:creationId xmlns:p14="http://schemas.microsoft.com/office/powerpoint/2010/main" val="12859429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44414" y="289670"/>
            <a:ext cx="6205727" cy="1325563"/>
          </a:xfrm>
        </p:spPr>
        <p:txBody>
          <a:bodyPr>
            <a:normAutofit/>
          </a:bodyPr>
          <a:lstStyle/>
          <a:p>
            <a:r>
              <a:rPr lang="en-GB" dirty="0"/>
              <a:t>Workers and Managers</a:t>
            </a:r>
          </a:p>
        </p:txBody>
      </p:sp>
      <p:sp>
        <p:nvSpPr>
          <p:cNvPr id="3" name="Content Placeholder 2"/>
          <p:cNvSpPr>
            <a:spLocks noGrp="1"/>
          </p:cNvSpPr>
          <p:nvPr>
            <p:ph idx="1"/>
          </p:nvPr>
        </p:nvSpPr>
        <p:spPr>
          <a:xfrm>
            <a:off x="402336" y="1508760"/>
            <a:ext cx="6180444" cy="5001767"/>
          </a:xfrm>
        </p:spPr>
        <p:txBody>
          <a:bodyPr anchor="t">
            <a:noAutofit/>
          </a:bodyPr>
          <a:lstStyle/>
          <a:p>
            <a:r>
              <a:rPr lang="en-GB" dirty="0"/>
              <a:t>Modern management thinking has its roots in the early 20</a:t>
            </a:r>
            <a:r>
              <a:rPr lang="en-GB" baseline="30000" dirty="0"/>
              <a:t>th</a:t>
            </a:r>
            <a:r>
              <a:rPr lang="en-GB" dirty="0"/>
              <a:t> century when industry grew at an exponential rate</a:t>
            </a:r>
          </a:p>
          <a:p>
            <a:r>
              <a:rPr lang="en-GB" dirty="0"/>
              <a:t>How should we control lots of workers in factories?</a:t>
            </a:r>
          </a:p>
          <a:p>
            <a:r>
              <a:rPr lang="en-GB" dirty="0"/>
              <a:t>How can we get the best out of people doing mundane jobs day in day out?</a:t>
            </a:r>
          </a:p>
          <a:p>
            <a:r>
              <a:rPr lang="en-GB" dirty="0"/>
              <a:t>How can we motivate people to turn up on time and work hard?</a:t>
            </a:r>
          </a:p>
          <a:p>
            <a:r>
              <a:rPr lang="en-GB" dirty="0"/>
              <a:t>FW Taylor (1856-1915) was at the cutting edge</a:t>
            </a:r>
          </a:p>
        </p:txBody>
      </p:sp>
      <p:sp>
        <p:nvSpPr>
          <p:cNvPr id="17" name="Freeform: Shape 1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D8742C77-B916-4C25-8DC9-676903D1E8D4}"/>
              </a:ext>
            </a:extLst>
          </p:cNvPr>
          <p:cNvPicPr>
            <a:picLocks noChangeAspect="1"/>
          </p:cNvPicPr>
          <p:nvPr/>
        </p:nvPicPr>
        <p:blipFill rotWithShape="1">
          <a:blip r:embed="rId2"/>
          <a:srcRect t="314" r="-1" b="16813"/>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862548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Who should ‘Manage?’</a:t>
            </a:r>
          </a:p>
        </p:txBody>
      </p:sp>
      <p:sp>
        <p:nvSpPr>
          <p:cNvPr id="3" name="Content Placeholder 2"/>
          <p:cNvSpPr>
            <a:spLocks noGrp="1"/>
          </p:cNvSpPr>
          <p:nvPr>
            <p:ph idx="1"/>
          </p:nvPr>
        </p:nvSpPr>
        <p:spPr>
          <a:xfrm>
            <a:off x="6090573" y="801866"/>
            <a:ext cx="5611691" cy="5578386"/>
          </a:xfrm>
        </p:spPr>
        <p:txBody>
          <a:bodyPr anchor="ctr">
            <a:normAutofit/>
          </a:bodyPr>
          <a:lstStyle/>
          <a:p>
            <a:pPr marL="0" indent="0">
              <a:buNone/>
            </a:pPr>
            <a:r>
              <a:rPr lang="en-GB" b="1" dirty="0">
                <a:solidFill>
                  <a:srgbClr val="000000"/>
                </a:solidFill>
              </a:rPr>
              <a:t>Professionals v. Managers</a:t>
            </a:r>
          </a:p>
          <a:p>
            <a:pPr marL="177800" indent="-177800"/>
            <a:r>
              <a:rPr lang="en-GB" dirty="0">
                <a:solidFill>
                  <a:srgbClr val="000000"/>
                </a:solidFill>
              </a:rPr>
              <a:t>What are the competencies of a manager?</a:t>
            </a:r>
          </a:p>
          <a:p>
            <a:pPr marL="177800" indent="-177800"/>
            <a:r>
              <a:rPr lang="en-GB" dirty="0">
                <a:solidFill>
                  <a:srgbClr val="000000"/>
                </a:solidFill>
              </a:rPr>
              <a:t>How can they be developed?</a:t>
            </a:r>
          </a:p>
          <a:p>
            <a:pPr marL="177800" indent="-177800"/>
            <a:r>
              <a:rPr lang="en-GB" dirty="0">
                <a:solidFill>
                  <a:srgbClr val="000000"/>
                </a:solidFill>
              </a:rPr>
              <a:t>What are the issues around the relationship between management skills and craft or professional skills?</a:t>
            </a:r>
          </a:p>
          <a:p>
            <a:pPr marL="177800" indent="-177800"/>
            <a:r>
              <a:rPr lang="en-GB" dirty="0">
                <a:solidFill>
                  <a:srgbClr val="000000"/>
                </a:solidFill>
              </a:rPr>
              <a:t>Should a manager have ‘risen through the ranks’? </a:t>
            </a:r>
          </a:p>
        </p:txBody>
      </p:sp>
    </p:spTree>
    <p:extLst>
      <p:ext uri="{BB962C8B-B14F-4D97-AF65-F5344CB8AC3E}">
        <p14:creationId xmlns:p14="http://schemas.microsoft.com/office/powerpoint/2010/main" val="47868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Private v Public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3200" dirty="0">
                <a:solidFill>
                  <a:srgbClr val="000000"/>
                </a:solidFill>
              </a:rPr>
              <a:t>Is there a difference in the way private and public organisations are managed?</a:t>
            </a:r>
          </a:p>
          <a:p>
            <a:endParaRPr lang="en-GB" sz="3200" dirty="0">
              <a:solidFill>
                <a:srgbClr val="000000"/>
              </a:solidFill>
            </a:endParaRPr>
          </a:p>
          <a:p>
            <a:r>
              <a:rPr lang="en-GB" sz="3200" dirty="0">
                <a:solidFill>
                  <a:srgbClr val="000000"/>
                </a:solidFill>
              </a:rPr>
              <a:t>The Private Sector serves ‘Customers’  who, if not satisfied with the service or goods provided are free to go to another supplier</a:t>
            </a:r>
          </a:p>
        </p:txBody>
      </p:sp>
    </p:spTree>
    <p:extLst>
      <p:ext uri="{BB962C8B-B14F-4D97-AF65-F5344CB8AC3E}">
        <p14:creationId xmlns:p14="http://schemas.microsoft.com/office/powerpoint/2010/main" val="3603820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Private V Public </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endParaRPr lang="en-GB" sz="2400" dirty="0">
              <a:solidFill>
                <a:srgbClr val="000000"/>
              </a:solidFill>
            </a:endParaRPr>
          </a:p>
          <a:p>
            <a:r>
              <a:rPr lang="en-GB" sz="3200" dirty="0">
                <a:solidFill>
                  <a:srgbClr val="000000"/>
                </a:solidFill>
              </a:rPr>
              <a:t>The Public Sector serve ‘citizens’ who have certain ‘rights’, to ‘benefits’ and to the way they are allocated.</a:t>
            </a:r>
          </a:p>
          <a:p>
            <a:pPr marL="0" indent="0">
              <a:buNone/>
            </a:pPr>
            <a:endParaRPr lang="en-GB" dirty="0">
              <a:solidFill>
                <a:srgbClr val="000000"/>
              </a:solidFill>
            </a:endParaRPr>
          </a:p>
          <a:p>
            <a:pPr marL="0" indent="0">
              <a:buNone/>
            </a:pPr>
            <a:r>
              <a:rPr lang="en-GB" b="1" dirty="0">
                <a:solidFill>
                  <a:srgbClr val="FF0000"/>
                </a:solidFill>
              </a:rPr>
              <a:t>Does this make the public ‘customers’ in the private sector sense?</a:t>
            </a:r>
          </a:p>
        </p:txBody>
      </p:sp>
    </p:spTree>
    <p:extLst>
      <p:ext uri="{BB962C8B-B14F-4D97-AF65-F5344CB8AC3E}">
        <p14:creationId xmlns:p14="http://schemas.microsoft.com/office/powerpoint/2010/main" val="289054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‘Professionals’</a:t>
            </a:r>
          </a:p>
        </p:txBody>
      </p:sp>
      <p:sp>
        <p:nvSpPr>
          <p:cNvPr id="3" name="Content Placeholder 2"/>
          <p:cNvSpPr>
            <a:spLocks noGrp="1"/>
          </p:cNvSpPr>
          <p:nvPr>
            <p:ph idx="1"/>
          </p:nvPr>
        </p:nvSpPr>
        <p:spPr>
          <a:xfrm>
            <a:off x="5404104" y="521208"/>
            <a:ext cx="6483096" cy="5989320"/>
          </a:xfrm>
        </p:spPr>
        <p:txBody>
          <a:bodyPr anchor="ctr">
            <a:noAutofit/>
          </a:bodyPr>
          <a:lstStyle/>
          <a:p>
            <a:r>
              <a:rPr lang="en-GB" dirty="0">
                <a:solidFill>
                  <a:srgbClr val="000000"/>
                </a:solidFill>
              </a:rPr>
              <a:t>Within the Public Sector there are many ‘professionals’ such as Lawyers, Doctors and Engineers, </a:t>
            </a:r>
          </a:p>
          <a:p>
            <a:r>
              <a:rPr lang="en-GB" dirty="0">
                <a:solidFill>
                  <a:srgbClr val="000000"/>
                </a:solidFill>
              </a:rPr>
              <a:t>‘Professional’ occupations involve ethics and codes of behaviour to which members are expected to conform</a:t>
            </a:r>
          </a:p>
          <a:p>
            <a:r>
              <a:rPr lang="en-GB" dirty="0">
                <a:solidFill>
                  <a:srgbClr val="000000"/>
                </a:solidFill>
              </a:rPr>
              <a:t>Processes of registration, licensing, discipline and peer pressure </a:t>
            </a:r>
          </a:p>
          <a:p>
            <a:r>
              <a:rPr lang="en-GB" dirty="0">
                <a:solidFill>
                  <a:srgbClr val="000000"/>
                </a:solidFill>
              </a:rPr>
              <a:t>Powerful membership associations with a strong lobbying voice.</a:t>
            </a:r>
          </a:p>
        </p:txBody>
      </p:sp>
    </p:spTree>
    <p:extLst>
      <p:ext uri="{BB962C8B-B14F-4D97-AF65-F5344CB8AC3E}">
        <p14:creationId xmlns:p14="http://schemas.microsoft.com/office/powerpoint/2010/main" val="3206278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‘Professionals’</a:t>
            </a:r>
          </a:p>
        </p:txBody>
      </p:sp>
      <p:sp>
        <p:nvSpPr>
          <p:cNvPr id="3" name="Content Placeholder 2"/>
          <p:cNvSpPr>
            <a:spLocks noGrp="1"/>
          </p:cNvSpPr>
          <p:nvPr>
            <p:ph idx="1"/>
          </p:nvPr>
        </p:nvSpPr>
        <p:spPr>
          <a:xfrm>
            <a:off x="6090574" y="801866"/>
            <a:ext cx="5412578" cy="5580646"/>
          </a:xfrm>
        </p:spPr>
        <p:txBody>
          <a:bodyPr anchor="ctr">
            <a:normAutofit lnSpcReduction="10000"/>
          </a:bodyPr>
          <a:lstStyle/>
          <a:p>
            <a:r>
              <a:rPr lang="en-GB" dirty="0">
                <a:solidFill>
                  <a:srgbClr val="000000"/>
                </a:solidFill>
              </a:rPr>
              <a:t>Professions and their organisations can be perceived to be aloof</a:t>
            </a:r>
          </a:p>
          <a:p>
            <a:r>
              <a:rPr lang="en-GB" dirty="0">
                <a:solidFill>
                  <a:srgbClr val="000000"/>
                </a:solidFill>
              </a:rPr>
              <a:t>Negative response to supervision by people outside of their profession</a:t>
            </a:r>
          </a:p>
          <a:p>
            <a:r>
              <a:rPr lang="en-GB" dirty="0">
                <a:solidFill>
                  <a:srgbClr val="000000"/>
                </a:solidFill>
              </a:rPr>
              <a:t>Management tensions and failure to respect management roles and skills</a:t>
            </a:r>
          </a:p>
          <a:p>
            <a:endParaRPr lang="en-GB" dirty="0">
              <a:solidFill>
                <a:srgbClr val="000000"/>
              </a:solidFill>
            </a:endParaRPr>
          </a:p>
          <a:p>
            <a:pPr marL="0" indent="0">
              <a:buNone/>
            </a:pPr>
            <a:r>
              <a:rPr lang="en-GB" b="1" dirty="0">
                <a:solidFill>
                  <a:srgbClr val="FF0000"/>
                </a:solidFill>
              </a:rPr>
              <a:t>Could this be problematic with direct entry higher ranks in the police service?</a:t>
            </a:r>
          </a:p>
        </p:txBody>
      </p:sp>
    </p:spTree>
    <p:extLst>
      <p:ext uri="{BB962C8B-B14F-4D97-AF65-F5344CB8AC3E}">
        <p14:creationId xmlns:p14="http://schemas.microsoft.com/office/powerpoint/2010/main" val="54671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0" name="Picture 1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170" name="Title 1">
            <a:extLst>
              <a:ext uri="{FF2B5EF4-FFF2-40B4-BE49-F238E27FC236}">
                <a16:creationId xmlns:a16="http://schemas.microsoft.com/office/drawing/2014/main" id="{1C9A1E67-9DDA-4AA1-8870-D4A6AB09E403}"/>
              </a:ext>
            </a:extLst>
          </p:cNvPr>
          <p:cNvSpPr>
            <a:spLocks noGrp="1"/>
          </p:cNvSpPr>
          <p:nvPr>
            <p:ph type="title"/>
          </p:nvPr>
        </p:nvSpPr>
        <p:spPr>
          <a:xfrm>
            <a:off x="640079" y="2053641"/>
            <a:ext cx="3669161" cy="2760098"/>
          </a:xfrm>
        </p:spPr>
        <p:txBody>
          <a:bodyPr>
            <a:normAutofit/>
          </a:bodyPr>
          <a:lstStyle/>
          <a:p>
            <a:pPr>
              <a:defRPr/>
            </a:pPr>
            <a:r>
              <a:rPr lang="en-GB" altLang="en-US">
                <a:solidFill>
                  <a:srgbClr val="FFFFFF"/>
                </a:solidFill>
              </a:rPr>
              <a:t>Management?</a:t>
            </a:r>
          </a:p>
        </p:txBody>
      </p:sp>
      <p:sp>
        <p:nvSpPr>
          <p:cNvPr id="3" name="Content Placeholder 2">
            <a:extLst>
              <a:ext uri="{FF2B5EF4-FFF2-40B4-BE49-F238E27FC236}">
                <a16:creationId xmlns:a16="http://schemas.microsoft.com/office/drawing/2014/main" id="{25868C75-7807-4AC2-A126-501C127FC20C}"/>
              </a:ext>
            </a:extLst>
          </p:cNvPr>
          <p:cNvSpPr>
            <a:spLocks noGrp="1"/>
          </p:cNvSpPr>
          <p:nvPr>
            <p:ph idx="1"/>
          </p:nvPr>
        </p:nvSpPr>
        <p:spPr>
          <a:xfrm>
            <a:off x="6096000" y="687070"/>
            <a:ext cx="5714330" cy="5483860"/>
          </a:xfrm>
        </p:spPr>
        <p:txBody>
          <a:bodyPr anchor="ctr">
            <a:normAutofit/>
          </a:bodyPr>
          <a:lstStyle/>
          <a:p>
            <a:pPr eaLnBrk="1" hangingPunct="1"/>
            <a:r>
              <a:rPr lang="en-GB" altLang="en-US" dirty="0">
                <a:solidFill>
                  <a:srgbClr val="000000"/>
                </a:solidFill>
              </a:rPr>
              <a:t>All about making things happen, getting things done</a:t>
            </a:r>
          </a:p>
          <a:p>
            <a:pPr eaLnBrk="1" hangingPunct="1"/>
            <a:r>
              <a:rPr lang="en-GB" altLang="en-US" dirty="0">
                <a:solidFill>
                  <a:srgbClr val="000000"/>
                </a:solidFill>
              </a:rPr>
              <a:t>About doing not theory</a:t>
            </a:r>
          </a:p>
          <a:p>
            <a:pPr eaLnBrk="1" hangingPunct="1"/>
            <a:r>
              <a:rPr lang="en-GB" altLang="en-US" dirty="0">
                <a:solidFill>
                  <a:srgbClr val="000000"/>
                </a:solidFill>
              </a:rPr>
              <a:t>About changing behaviour, developing people and working with them, reaching objectives and achieving results (Mullins; p190)</a:t>
            </a:r>
          </a:p>
          <a:p>
            <a:r>
              <a:rPr lang="en-GB" altLang="en-US" dirty="0">
                <a:solidFill>
                  <a:srgbClr val="000000"/>
                </a:solidFill>
              </a:rPr>
              <a:t>“Management is a task. Management is a discipline. But management is also people.” </a:t>
            </a:r>
          </a:p>
          <a:p>
            <a:pPr marL="0" indent="0">
              <a:buNone/>
            </a:pPr>
            <a:r>
              <a:rPr lang="en-GB" altLang="en-US" dirty="0">
                <a:solidFill>
                  <a:srgbClr val="000000"/>
                </a:solidFill>
              </a:rPr>
              <a:t>Drucker (1979; p14) </a:t>
            </a:r>
          </a:p>
        </p:txBody>
      </p:sp>
      <p:sp>
        <p:nvSpPr>
          <p:cNvPr id="11267" name="Slide Number Placeholder 1">
            <a:extLst>
              <a:ext uri="{FF2B5EF4-FFF2-40B4-BE49-F238E27FC236}">
                <a16:creationId xmlns:a16="http://schemas.microsoft.com/office/drawing/2014/main" id="{B315C9D8-330A-4B73-A96C-16204FAF53ED}"/>
              </a:ext>
            </a:extLst>
          </p:cNvPr>
          <p:cNvSpPr>
            <a:spLocks noGrp="1"/>
          </p:cNvSpPr>
          <p:nvPr>
            <p:ph type="sldNum" sz="quarter" idx="12"/>
          </p:nvPr>
        </p:nvSpPr>
        <p:spPr bwMode="auto">
          <a:xfrm>
            <a:off x="10825930" y="6223702"/>
            <a:ext cx="570728" cy="31406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600"/>
              </a:spcAft>
              <a:buClrTx/>
              <a:buSzTx/>
              <a:buFontTx/>
              <a:buNone/>
              <a:tabLst/>
              <a:defRPr/>
            </a:pPr>
            <a:fld id="{3AE530C8-E98A-457C-9E77-56B026303BCE}" type="slidenum">
              <a:rPr kumimoji="0" lang="en-US" altLang="en-US" sz="1000" b="0" i="0" u="none" strike="noStrike" kern="1200" cap="none" spc="0" normalizeH="0" baseline="0" noProof="0">
                <a:ln>
                  <a:noFill/>
                </a:ln>
                <a:solidFill>
                  <a:srgbClr val="898989"/>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22</a:t>
            </a:fld>
            <a:endParaRPr kumimoji="0" lang="en-US" altLang="en-US" sz="1000" b="0" i="0" u="none" strike="noStrike" kern="1200" cap="none" spc="0" normalizeH="0" baseline="0" noProof="0">
              <a:ln>
                <a:noFill/>
              </a:ln>
              <a:solidFill>
                <a:srgbClr val="898989"/>
              </a:solidFill>
              <a:effectLst/>
              <a:uLnTx/>
              <a:uFillTx/>
              <a:latin typeface="Calibri" panose="020F0502020204030204" pitchFamily="34" charset="0"/>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8" name="Rectangle 1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0" name="Picture 1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266" name="Title 1">
            <a:extLst>
              <a:ext uri="{FF2B5EF4-FFF2-40B4-BE49-F238E27FC236}">
                <a16:creationId xmlns:a16="http://schemas.microsoft.com/office/drawing/2014/main" id="{03BF9180-256D-4C32-9727-B3ED4D421F98}"/>
              </a:ext>
            </a:extLst>
          </p:cNvPr>
          <p:cNvSpPr>
            <a:spLocks noGrp="1"/>
          </p:cNvSpPr>
          <p:nvPr>
            <p:ph type="title"/>
          </p:nvPr>
        </p:nvSpPr>
        <p:spPr>
          <a:xfrm>
            <a:off x="640079" y="2053641"/>
            <a:ext cx="3669161" cy="1375359"/>
          </a:xfrm>
        </p:spPr>
        <p:txBody>
          <a:bodyPr>
            <a:normAutofit/>
          </a:bodyPr>
          <a:lstStyle/>
          <a:p>
            <a:pPr>
              <a:defRPr/>
            </a:pPr>
            <a:r>
              <a:rPr lang="en-GB" altLang="en-US" dirty="0">
                <a:solidFill>
                  <a:srgbClr val="FFFFFF"/>
                </a:solidFill>
              </a:rPr>
              <a:t>Management</a:t>
            </a:r>
          </a:p>
        </p:txBody>
      </p:sp>
      <p:sp>
        <p:nvSpPr>
          <p:cNvPr id="13314" name="Content Placeholder 2">
            <a:extLst>
              <a:ext uri="{FF2B5EF4-FFF2-40B4-BE49-F238E27FC236}">
                <a16:creationId xmlns:a16="http://schemas.microsoft.com/office/drawing/2014/main" id="{A2EC26A6-C622-464F-B9C1-D01AC7D79600}"/>
              </a:ext>
            </a:extLst>
          </p:cNvPr>
          <p:cNvSpPr>
            <a:spLocks noGrp="1"/>
          </p:cNvSpPr>
          <p:nvPr>
            <p:ph idx="1"/>
          </p:nvPr>
        </p:nvSpPr>
        <p:spPr>
          <a:xfrm>
            <a:off x="6082111" y="621586"/>
            <a:ext cx="5714433" cy="5903472"/>
          </a:xfrm>
        </p:spPr>
        <p:txBody>
          <a:bodyPr anchor="ctr">
            <a:normAutofit lnSpcReduction="10000"/>
          </a:bodyPr>
          <a:lstStyle/>
          <a:p>
            <a:pPr eaLnBrk="1" hangingPunct="1"/>
            <a:r>
              <a:rPr lang="en-GB" altLang="en-US" sz="3200" dirty="0">
                <a:solidFill>
                  <a:srgbClr val="000000"/>
                </a:solidFill>
              </a:rPr>
              <a:t>“Management is the process of </a:t>
            </a:r>
          </a:p>
          <a:p>
            <a:pPr eaLnBrk="1" hangingPunct="1">
              <a:buFontTx/>
              <a:buChar char="-"/>
            </a:pPr>
            <a:r>
              <a:rPr lang="en-GB" altLang="en-US" sz="3200" dirty="0">
                <a:solidFill>
                  <a:srgbClr val="000000"/>
                </a:solidFill>
              </a:rPr>
              <a:t>achieving organisational objectives </a:t>
            </a:r>
          </a:p>
          <a:p>
            <a:pPr eaLnBrk="1" hangingPunct="1">
              <a:buFontTx/>
              <a:buChar char="-"/>
            </a:pPr>
            <a:r>
              <a:rPr lang="en-GB" altLang="en-US" sz="3200" dirty="0">
                <a:solidFill>
                  <a:srgbClr val="000000"/>
                </a:solidFill>
              </a:rPr>
              <a:t>within a changing environment, </a:t>
            </a:r>
          </a:p>
          <a:p>
            <a:pPr eaLnBrk="1" hangingPunct="1">
              <a:buFontTx/>
              <a:buChar char="-"/>
            </a:pPr>
            <a:r>
              <a:rPr lang="en-GB" altLang="en-US" sz="3200" dirty="0">
                <a:solidFill>
                  <a:srgbClr val="000000"/>
                </a:solidFill>
              </a:rPr>
              <a:t>by balancing efficiency, effectiveness and equity, </a:t>
            </a:r>
          </a:p>
          <a:p>
            <a:pPr eaLnBrk="1" hangingPunct="1">
              <a:buFontTx/>
              <a:buChar char="-"/>
            </a:pPr>
            <a:r>
              <a:rPr lang="en-GB" altLang="en-US" sz="3200" dirty="0">
                <a:solidFill>
                  <a:srgbClr val="000000"/>
                </a:solidFill>
              </a:rPr>
              <a:t>obtaining the most from limited resources, </a:t>
            </a:r>
          </a:p>
          <a:p>
            <a:pPr eaLnBrk="1" hangingPunct="1">
              <a:buFontTx/>
              <a:buChar char="-"/>
            </a:pPr>
            <a:r>
              <a:rPr lang="en-GB" altLang="en-US" sz="3200" dirty="0">
                <a:solidFill>
                  <a:srgbClr val="000000"/>
                </a:solidFill>
              </a:rPr>
              <a:t>and working with and through other people.” </a:t>
            </a:r>
          </a:p>
          <a:p>
            <a:pPr marL="0" indent="0" eaLnBrk="1" hangingPunct="1">
              <a:buNone/>
            </a:pPr>
            <a:endParaRPr lang="en-GB" altLang="en-US" sz="2400" dirty="0">
              <a:solidFill>
                <a:srgbClr val="000000"/>
              </a:solidFill>
            </a:endParaRPr>
          </a:p>
          <a:p>
            <a:pPr marL="0" indent="0" eaLnBrk="1" hangingPunct="1">
              <a:buNone/>
            </a:pPr>
            <a:r>
              <a:rPr lang="en-GB" altLang="en-US" sz="2400" dirty="0">
                <a:solidFill>
                  <a:srgbClr val="000000"/>
                </a:solidFill>
              </a:rPr>
              <a:t>Naylor (2004)</a:t>
            </a:r>
          </a:p>
        </p:txBody>
      </p:sp>
      <p:sp>
        <p:nvSpPr>
          <p:cNvPr id="13315" name="Slide Number Placeholder 1">
            <a:extLst>
              <a:ext uri="{FF2B5EF4-FFF2-40B4-BE49-F238E27FC236}">
                <a16:creationId xmlns:a16="http://schemas.microsoft.com/office/drawing/2014/main" id="{AAAAEC56-5BEC-469B-9CE4-F1B523D4BE23}"/>
              </a:ext>
            </a:extLst>
          </p:cNvPr>
          <p:cNvSpPr>
            <a:spLocks noGrp="1"/>
          </p:cNvSpPr>
          <p:nvPr>
            <p:ph type="sldNum" sz="quarter" idx="12"/>
          </p:nvPr>
        </p:nvSpPr>
        <p:spPr bwMode="auto">
          <a:xfrm>
            <a:off x="10825930" y="6223702"/>
            <a:ext cx="570728" cy="31406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600"/>
              </a:spcAft>
              <a:buClrTx/>
              <a:buSzTx/>
              <a:buFontTx/>
              <a:buNone/>
              <a:tabLst/>
              <a:defRPr/>
            </a:pPr>
            <a:fld id="{B492E9D8-65F9-41F3-855F-59DD31C60D1D}" type="slidenum">
              <a:rPr kumimoji="0" lang="en-US" altLang="en-US" sz="1000" b="0" i="0" u="none" strike="noStrike" kern="1200" cap="none" spc="0" normalizeH="0" baseline="0" noProof="0">
                <a:ln>
                  <a:noFill/>
                </a:ln>
                <a:solidFill>
                  <a:srgbClr val="898989"/>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23</a:t>
            </a:fld>
            <a:endParaRPr kumimoji="0" lang="en-US" altLang="en-US" sz="1000" b="0" i="0" u="none" strike="noStrike" kern="1200" cap="none" spc="0" normalizeH="0" baseline="0" noProof="0">
              <a:ln>
                <a:noFill/>
              </a:ln>
              <a:solidFill>
                <a:srgbClr val="898989"/>
              </a:solidFill>
              <a:effectLst/>
              <a:uLnTx/>
              <a:uFillTx/>
              <a:latin typeface="Calibri" panose="020F0502020204030204" pitchFamily="34" charset="0"/>
              <a:ea typeface="+mn-ea"/>
              <a:cs typeface="+mn-cs"/>
            </a:endParaRPr>
          </a:p>
        </p:txBody>
      </p:sp>
      <p:sp>
        <p:nvSpPr>
          <p:cNvPr id="3" name="Rectangle 2">
            <a:extLst>
              <a:ext uri="{FF2B5EF4-FFF2-40B4-BE49-F238E27FC236}">
                <a16:creationId xmlns:a16="http://schemas.microsoft.com/office/drawing/2014/main" id="{923ADC86-CB4D-415B-80F5-E6FC642EE091}"/>
              </a:ext>
            </a:extLst>
          </p:cNvPr>
          <p:cNvSpPr/>
          <p:nvPr/>
        </p:nvSpPr>
        <p:spPr>
          <a:xfrm>
            <a:off x="-13889" y="3080260"/>
            <a:ext cx="4859676" cy="314344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Achieving objectives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Balancing efficiency, effectiveness and equity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Obtaining the most from limited resources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Working with and through people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14">
                                            <p:txEl>
                                              <p:pRg st="0" end="0"/>
                                            </p:txEl>
                                          </p:spTgt>
                                        </p:tgtEl>
                                        <p:attrNameLst>
                                          <p:attrName>style.visibility</p:attrName>
                                        </p:attrNameLst>
                                      </p:cBhvr>
                                      <p:to>
                                        <p:strVal val="visible"/>
                                      </p:to>
                                    </p:set>
                                    <p:anim calcmode="lin" valueType="num">
                                      <p:cBhvr additive="base">
                                        <p:cTn id="7" dur="500" fill="hold"/>
                                        <p:tgtEl>
                                          <p:spTgt spid="133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314">
                                            <p:txEl>
                                              <p:pRg st="1" end="1"/>
                                            </p:txEl>
                                          </p:spTgt>
                                        </p:tgtEl>
                                        <p:attrNameLst>
                                          <p:attrName>style.visibility</p:attrName>
                                        </p:attrNameLst>
                                      </p:cBhvr>
                                      <p:to>
                                        <p:strVal val="visible"/>
                                      </p:to>
                                    </p:set>
                                    <p:anim calcmode="lin" valueType="num">
                                      <p:cBhvr additive="base">
                                        <p:cTn id="13" dur="500" fill="hold"/>
                                        <p:tgtEl>
                                          <p:spTgt spid="133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314">
                                            <p:txEl>
                                              <p:pRg st="2" end="2"/>
                                            </p:txEl>
                                          </p:spTgt>
                                        </p:tgtEl>
                                        <p:attrNameLst>
                                          <p:attrName>style.visibility</p:attrName>
                                        </p:attrNameLst>
                                      </p:cBhvr>
                                      <p:to>
                                        <p:strVal val="visible"/>
                                      </p:to>
                                    </p:set>
                                    <p:anim calcmode="lin" valueType="num">
                                      <p:cBhvr additive="base">
                                        <p:cTn id="19" dur="500" fill="hold"/>
                                        <p:tgtEl>
                                          <p:spTgt spid="1331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314">
                                            <p:txEl>
                                              <p:pRg st="3" end="3"/>
                                            </p:txEl>
                                          </p:spTgt>
                                        </p:tgtEl>
                                        <p:attrNameLst>
                                          <p:attrName>style.visibility</p:attrName>
                                        </p:attrNameLst>
                                      </p:cBhvr>
                                      <p:to>
                                        <p:strVal val="visible"/>
                                      </p:to>
                                    </p:set>
                                    <p:anim calcmode="lin" valueType="num">
                                      <p:cBhvr additive="base">
                                        <p:cTn id="25" dur="500" fill="hold"/>
                                        <p:tgtEl>
                                          <p:spTgt spid="1331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3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314">
                                            <p:txEl>
                                              <p:pRg st="4" end="4"/>
                                            </p:txEl>
                                          </p:spTgt>
                                        </p:tgtEl>
                                        <p:attrNameLst>
                                          <p:attrName>style.visibility</p:attrName>
                                        </p:attrNameLst>
                                      </p:cBhvr>
                                      <p:to>
                                        <p:strVal val="visible"/>
                                      </p:to>
                                    </p:set>
                                    <p:anim calcmode="lin" valueType="num">
                                      <p:cBhvr additive="base">
                                        <p:cTn id="31" dur="500" fill="hold"/>
                                        <p:tgtEl>
                                          <p:spTgt spid="1331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3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314">
                                            <p:txEl>
                                              <p:pRg st="5" end="5"/>
                                            </p:txEl>
                                          </p:spTgt>
                                        </p:tgtEl>
                                        <p:attrNameLst>
                                          <p:attrName>style.visibility</p:attrName>
                                        </p:attrNameLst>
                                      </p:cBhvr>
                                      <p:to>
                                        <p:strVal val="visible"/>
                                      </p:to>
                                    </p:set>
                                    <p:anim calcmode="lin" valueType="num">
                                      <p:cBhvr additive="base">
                                        <p:cTn id="37" dur="500" fill="hold"/>
                                        <p:tgtEl>
                                          <p:spTgt spid="1331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3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314">
                                            <p:txEl>
                                              <p:pRg st="7" end="7"/>
                                            </p:txEl>
                                          </p:spTgt>
                                        </p:tgtEl>
                                        <p:attrNameLst>
                                          <p:attrName>style.visibility</p:attrName>
                                        </p:attrNameLst>
                                      </p:cBhvr>
                                      <p:to>
                                        <p:strVal val="visible"/>
                                      </p:to>
                                    </p:set>
                                    <p:anim calcmode="lin" valueType="num">
                                      <p:cBhvr additive="base">
                                        <p:cTn id="43" dur="500" fill="hold"/>
                                        <p:tgtEl>
                                          <p:spTgt spid="13314">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331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gtEl>
                                        <p:attrNameLst>
                                          <p:attrName>style.visibility</p:attrName>
                                        </p:attrNameLst>
                                      </p:cBhvr>
                                      <p:to>
                                        <p:strVal val="visible"/>
                                      </p:to>
                                    </p:set>
                                    <p:anim calcmode="lin" valueType="num">
                                      <p:cBhvr additive="base">
                                        <p:cTn id="49" dur="500" fill="hold"/>
                                        <p:tgtEl>
                                          <p:spTgt spid="3"/>
                                        </p:tgtEl>
                                        <p:attrNameLst>
                                          <p:attrName>ppt_x</p:attrName>
                                        </p:attrNameLst>
                                      </p:cBhvr>
                                      <p:tavLst>
                                        <p:tav tm="0">
                                          <p:val>
                                            <p:strVal val="#ppt_x"/>
                                          </p:val>
                                        </p:tav>
                                        <p:tav tm="100000">
                                          <p:val>
                                            <p:strVal val="#ppt_x"/>
                                          </p:val>
                                        </p:tav>
                                      </p:tavLst>
                                    </p:anim>
                                    <p:anim calcmode="lin" valueType="num">
                                      <p:cBhvr additive="base">
                                        <p:cTn id="5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p:bldP spid="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chemeClr val="tx1"/>
                </a:solidFill>
              </a:rPr>
              <a:t>Bibliography</a:t>
            </a:r>
          </a:p>
        </p:txBody>
      </p:sp>
      <p:sp>
        <p:nvSpPr>
          <p:cNvPr id="3" name="Content Placeholder 2"/>
          <p:cNvSpPr>
            <a:spLocks noGrp="1"/>
          </p:cNvSpPr>
          <p:nvPr>
            <p:ph idx="1"/>
          </p:nvPr>
        </p:nvSpPr>
        <p:spPr/>
        <p:txBody>
          <a:bodyPr/>
          <a:lstStyle/>
          <a:p>
            <a:r>
              <a:rPr lang="en-GB" sz="2000" dirty="0"/>
              <a:t>Flynn N (2012) </a:t>
            </a:r>
            <a:r>
              <a:rPr lang="en-GB" sz="2000" i="1" dirty="0"/>
              <a:t>Public Sector Management</a:t>
            </a:r>
            <a:r>
              <a:rPr lang="en-GB" sz="2000" dirty="0"/>
              <a:t>. 6</a:t>
            </a:r>
            <a:r>
              <a:rPr lang="en-GB" sz="2000" baseline="30000" dirty="0"/>
              <a:t>th</a:t>
            </a:r>
            <a:r>
              <a:rPr lang="en-GB" sz="2000" dirty="0"/>
              <a:t> Edition. Sage. London.</a:t>
            </a:r>
          </a:p>
          <a:p>
            <a:r>
              <a:rPr lang="en-US" sz="2000" dirty="0"/>
              <a:t>Naylor J (2004) </a:t>
            </a:r>
            <a:r>
              <a:rPr lang="en-US" sz="2000" i="1" dirty="0"/>
              <a:t>Management</a:t>
            </a:r>
            <a:r>
              <a:rPr lang="en-US" sz="2000" dirty="0"/>
              <a:t>. 2nd Edition. Financial Times. London: Pitman Publishing</a:t>
            </a:r>
            <a:endParaRPr lang="en-GB" sz="2000" dirty="0"/>
          </a:p>
          <a:p>
            <a:r>
              <a:rPr lang="en-GB" sz="2000" dirty="0"/>
              <a:t>Russell B (1935) </a:t>
            </a:r>
            <a:r>
              <a:rPr lang="en-GB" sz="2000" i="1" dirty="0"/>
              <a:t>In Practice of Idleness</a:t>
            </a:r>
            <a:r>
              <a:rPr lang="en-GB" sz="2000" dirty="0"/>
              <a:t>. London. Routledge.</a:t>
            </a:r>
          </a:p>
        </p:txBody>
      </p:sp>
    </p:spTree>
    <p:extLst>
      <p:ext uri="{BB962C8B-B14F-4D97-AF65-F5344CB8AC3E}">
        <p14:creationId xmlns:p14="http://schemas.microsoft.com/office/powerpoint/2010/main" val="35451151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1330</Words>
  <Application>Microsoft Office PowerPoint</Application>
  <PresentationFormat>Widescreen</PresentationFormat>
  <Paragraphs>152</Paragraphs>
  <Slides>24</Slides>
  <Notes>13</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1_Office Theme</vt:lpstr>
      <vt:lpstr>         Management of Resources in the Public Sector   .   </vt:lpstr>
      <vt:lpstr>Three sectors and the management challenge</vt:lpstr>
      <vt:lpstr>What is the Public Sector?</vt:lpstr>
      <vt:lpstr>What is the Public Sector?</vt:lpstr>
      <vt:lpstr>Public Services and GDP</vt:lpstr>
      <vt:lpstr>‘Private sector influences on public sector’</vt:lpstr>
      <vt:lpstr>PowerPoint Presentation</vt:lpstr>
      <vt:lpstr>Private Sector</vt:lpstr>
      <vt:lpstr>PowerPoint Presentation</vt:lpstr>
      <vt:lpstr>PowerPoint Presentation</vt:lpstr>
      <vt:lpstr>PowerPoint Presentation</vt:lpstr>
      <vt:lpstr>PowerPoint Presentation</vt:lpstr>
      <vt:lpstr>How is efficiency delivered?</vt:lpstr>
      <vt:lpstr>Management: a philosopher’s perspective</vt:lpstr>
      <vt:lpstr>PowerPoint Presentation</vt:lpstr>
      <vt:lpstr>Workers and Managers</vt:lpstr>
      <vt:lpstr>Who should ‘Manage?’</vt:lpstr>
      <vt:lpstr>Private v Public </vt:lpstr>
      <vt:lpstr>Private V Public </vt:lpstr>
      <vt:lpstr>‘Professionals’</vt:lpstr>
      <vt:lpstr>‘Professionals’</vt:lpstr>
      <vt:lpstr>Management?</vt:lpstr>
      <vt:lpstr>Management</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Resources and their Management</dc:title>
  <dc:creator>Mike Durke</dc:creator>
  <cp:lastModifiedBy>Mike Durke</cp:lastModifiedBy>
  <cp:revision>2</cp:revision>
  <dcterms:created xsi:type="dcterms:W3CDTF">2021-04-16T11:48:41Z</dcterms:created>
  <dcterms:modified xsi:type="dcterms:W3CDTF">2021-04-16T12:48:59Z</dcterms:modified>
</cp:coreProperties>
</file>