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8" r:id="rId2"/>
    <p:sldId id="323" r:id="rId3"/>
    <p:sldId id="274" r:id="rId4"/>
    <p:sldId id="327" r:id="rId5"/>
    <p:sldId id="324" r:id="rId6"/>
    <p:sldId id="326" r:id="rId7"/>
    <p:sldId id="325" r:id="rId8"/>
    <p:sldId id="317" r:id="rId9"/>
    <p:sldId id="318" r:id="rId10"/>
    <p:sldId id="328" r:id="rId11"/>
    <p:sldId id="329" r:id="rId12"/>
    <p:sldId id="330" r:id="rId13"/>
    <p:sldId id="282" r:id="rId1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590" autoAdjust="0"/>
    <p:restoredTop sz="50090" autoAdjust="0"/>
  </p:normalViewPr>
  <p:slideViewPr>
    <p:cSldViewPr>
      <p:cViewPr varScale="1">
        <p:scale>
          <a:sx n="46" d="100"/>
          <a:sy n="46" d="100"/>
        </p:scale>
        <p:origin x="234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Psychological_nativism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Can</a:t>
            </a:r>
            <a:r>
              <a:rPr lang="en-US" baseline="0" dirty="0" smtClean="0"/>
              <a:t> the students think of any more strategies they would use?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364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effectLst/>
              </a:rPr>
              <a:t>The nativist view (Chomsky, 1976) stresses that children are preprogramed and have an innate ability to acquire language</a:t>
            </a:r>
          </a:p>
          <a:p>
            <a:endParaRPr lang="en-GB" dirty="0" smtClean="0">
              <a:effectLst/>
            </a:endParaRPr>
          </a:p>
          <a:p>
            <a:r>
              <a:rPr lang="en-GB" dirty="0" smtClean="0"/>
              <a:t>the LAD concept is an instinctive mental capacity which enables an infant to acquire and produce language. It is a component of the </a:t>
            </a:r>
            <a:r>
              <a:rPr lang="en-GB" dirty="0" smtClean="0">
                <a:hlinkClick r:id="rId3" tooltip="Psychological nativism"/>
              </a:rPr>
              <a:t>nativist theory</a:t>
            </a:r>
            <a:r>
              <a:rPr lang="en-GB" dirty="0" smtClean="0"/>
              <a:t> of language. This theory asserts that humans are born with the instinct or "innate facility" for acquiring language.</a:t>
            </a:r>
          </a:p>
          <a:p>
            <a:endParaRPr lang="en-GB" dirty="0" smtClean="0"/>
          </a:p>
          <a:p>
            <a:r>
              <a:rPr lang="en-GB" dirty="0" smtClean="0"/>
              <a:t>This is primarily focussed</a:t>
            </a:r>
            <a:r>
              <a:rPr lang="en-GB" baseline="0" dirty="0" smtClean="0"/>
              <a:t> on first language acquisition but the key thing here is that children have an innate ability to learn language.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54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Short clip on Chomsky – do we agree?</a:t>
            </a:r>
          </a:p>
          <a:p>
            <a:endParaRPr lang="en-GB" dirty="0" smtClean="0"/>
          </a:p>
          <a:p>
            <a:r>
              <a:rPr lang="en-GB" dirty="0" smtClean="0"/>
              <a:t>What about</a:t>
            </a:r>
            <a:r>
              <a:rPr lang="en-GB" baseline="0" dirty="0" smtClean="0"/>
              <a:t> other schools of thought?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149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Show article…students</a:t>
            </a:r>
            <a:r>
              <a:rPr lang="en-GB" smtClean="0"/>
              <a:t>’ opinions?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7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Cultural tools are nursery rhymes, fairy stories, music and art – Why are these important?</a:t>
            </a:r>
          </a:p>
          <a:p>
            <a:r>
              <a:rPr lang="en-GB" dirty="0" smtClean="0"/>
              <a:t>Can you think</a:t>
            </a:r>
            <a:r>
              <a:rPr lang="en-GB" baseline="0" dirty="0" smtClean="0"/>
              <a:t> of any examples from your childhood?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 key features of both the Foundation Phase and Curriculum </a:t>
            </a:r>
            <a:r>
              <a:rPr lang="en-GB" dirty="0" err="1" smtClean="0"/>
              <a:t>Cymreig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36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</a:t>
            </a:r>
            <a:r>
              <a:rPr lang="en-GB" baseline="0" dirty="0" smtClean="0"/>
              <a:t> example of Welsh Nursery Rhyme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1920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Students to discuss…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6029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ea typeface="ＭＳ Ｐゴシック" panose="020B0600070205080204" pitchFamily="34" charset="-128"/>
              </a:rPr>
              <a:t>Very important for young children.</a:t>
            </a: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altLang="en-US" dirty="0">
                <a:ea typeface="ＭＳ Ｐゴシック" panose="020B0600070205080204" pitchFamily="34" charset="-128"/>
              </a:rPr>
              <a:t>Research suggests that practitioners/settings MUST respect children’s mother tongue.</a:t>
            </a:r>
          </a:p>
          <a:p>
            <a:r>
              <a:rPr lang="en-GB" altLang="en-US" dirty="0">
                <a:ea typeface="ＭＳ Ｐゴシック" panose="020B0600070205080204" pitchFamily="34" charset="-128"/>
              </a:rPr>
              <a:t>Possible implications?</a:t>
            </a:r>
            <a:br>
              <a:rPr lang="en-GB" altLang="en-US" dirty="0">
                <a:ea typeface="ＭＳ Ｐゴシック" panose="020B0600070205080204" pitchFamily="34" charset="-128"/>
              </a:rPr>
            </a:br>
            <a:r>
              <a:rPr lang="en-GB" altLang="en-US" dirty="0">
                <a:ea typeface="ＭＳ Ｐゴシック" panose="020B0600070205080204" pitchFamily="34" charset="-128"/>
              </a:rPr>
              <a:t>Students to discuss…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1894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683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6127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Maslow importance of basics to extend knowledge</a:t>
            </a:r>
          </a:p>
          <a:p>
            <a:r>
              <a:rPr lang="en-GB" dirty="0" smtClean="0"/>
              <a:t>Bronfenbrenner – the influence of the environment children are in </a:t>
            </a:r>
          </a:p>
          <a:p>
            <a:r>
              <a:rPr lang="en-GB" dirty="0" smtClean="0"/>
              <a:t>Bandura</a:t>
            </a:r>
            <a:r>
              <a:rPr lang="en-GB" baseline="0" dirty="0" smtClean="0"/>
              <a:t> learning by example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1571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62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16/08/2017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Cgpfw4z8cw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-k_PkxClPI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Cgpfw4z8cw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M-k_PkxClP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EAEE4006/C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EAEE4011/C</a:t>
            </a: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Amlieithrwydd</a:t>
            </a:r>
            <a:r>
              <a:rPr lang="en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, ail-</a:t>
            </a:r>
            <a:r>
              <a:rPr lang="en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feddwl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Multilingualism, multi-thinking</a:t>
            </a:r>
            <a: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3200" dirty="0">
                <a:solidFill>
                  <a:prstClr val="black">
                    <a:tint val="75000"/>
                  </a:prst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251520" y="3744614"/>
            <a:ext cx="8640960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</a:t>
            </a:r>
            <a:r>
              <a:rPr lang="en-GB" altLang="cy-GB" sz="26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 – </a:t>
            </a:r>
            <a:r>
              <a:rPr lang="cy-GB" sz="2800" dirty="0" smtClean="0">
                <a:solidFill>
                  <a:schemeClr val="bg1"/>
                </a:solidFill>
              </a:rPr>
              <a:t>Cysylltu </a:t>
            </a:r>
            <a:r>
              <a:rPr lang="cy-GB" sz="2800" dirty="0">
                <a:solidFill>
                  <a:schemeClr val="bg1"/>
                </a:solidFill>
              </a:rPr>
              <a:t>Theori ac Ymarfer</a:t>
            </a:r>
            <a:endParaRPr lang="en-GB" altLang="cy-GB" sz="26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6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 – Linking Theory and Practice</a:t>
            </a:r>
            <a:endParaRPr lang="cy-GB" altLang="cy-GB" sz="26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>
                <a:latin typeface="Lucida Sans" panose="020B0602030504020204" pitchFamily="34" charset="0"/>
              </a:rPr>
              <a:t>Startegaeth</a:t>
            </a:r>
            <a:r>
              <a:rPr lang="en-US" dirty="0" smtClean="0">
                <a:latin typeface="Lucida Sans" panose="020B0602030504020204" pitchFamily="34" charset="0"/>
              </a:rPr>
              <a:t/>
            </a:r>
            <a:br>
              <a:rPr lang="en-US" dirty="0" smtClean="0">
                <a:latin typeface="Lucida Sans" panose="020B0602030504020204" pitchFamily="34" charset="0"/>
              </a:rPr>
            </a:br>
            <a:r>
              <a:rPr 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Strategies</a:t>
            </a:r>
            <a:r>
              <a:rPr lang="en-US" dirty="0" smtClean="0">
                <a:latin typeface="Lucida Sans" panose="020B0602030504020204" pitchFamily="34" charset="0"/>
              </a:rPr>
              <a:t> 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 sz="4000" dirty="0" smtClean="0"/>
              <a:t>Ailadrodd</a:t>
            </a:r>
          </a:p>
          <a:p>
            <a:r>
              <a:rPr lang="cy-GB" sz="4000" dirty="0" smtClean="0"/>
              <a:t>Rhigymau</a:t>
            </a:r>
          </a:p>
          <a:p>
            <a:r>
              <a:rPr lang="cy-GB" sz="4000" dirty="0" smtClean="0"/>
              <a:t>Caneuon</a:t>
            </a:r>
          </a:p>
          <a:p>
            <a:r>
              <a:rPr lang="cy-GB" sz="4000" dirty="0" smtClean="0"/>
              <a:t>Modelu</a:t>
            </a:r>
          </a:p>
          <a:p>
            <a:r>
              <a:rPr lang="cy-GB" sz="4000" dirty="0"/>
              <a:t>Yr </a:t>
            </a:r>
            <a:r>
              <a:rPr lang="cy-GB" sz="4000" dirty="0" smtClean="0"/>
              <a:t>Amgylched</a:t>
            </a:r>
          </a:p>
          <a:p>
            <a:r>
              <a:rPr lang="cy-GB" sz="4000" dirty="0" smtClean="0"/>
              <a:t>Stori</a:t>
            </a:r>
            <a:r>
              <a:rPr lang="cy-GB" sz="3800" dirty="0"/>
              <a:t/>
            </a:r>
            <a:br>
              <a:rPr lang="cy-GB" sz="3800" dirty="0"/>
            </a:br>
            <a:r>
              <a:rPr lang="cy-GB" dirty="0"/>
              <a:t/>
            </a:r>
            <a:br>
              <a:rPr lang="cy-GB" dirty="0"/>
            </a:br>
            <a:r>
              <a:rPr lang="cy-GB" dirty="0"/>
              <a:t/>
            </a:r>
            <a:br>
              <a:rPr lang="cy-GB" dirty="0"/>
            </a:br>
            <a:r>
              <a:rPr lang="cy-GB" dirty="0"/>
              <a:t/>
            </a:r>
            <a:br>
              <a:rPr lang="cy-GB" dirty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800" i="1" dirty="0">
                <a:solidFill>
                  <a:schemeClr val="tx2"/>
                </a:solidFill>
              </a:rPr>
              <a:t>Repetition</a:t>
            </a:r>
          </a:p>
          <a:p>
            <a:r>
              <a:rPr lang="en-GB" sz="2800" i="1" dirty="0">
                <a:solidFill>
                  <a:schemeClr val="tx2"/>
                </a:solidFill>
              </a:rPr>
              <a:t>Rhyme</a:t>
            </a:r>
          </a:p>
          <a:p>
            <a:r>
              <a:rPr lang="en-GB" sz="2800" i="1" dirty="0">
                <a:solidFill>
                  <a:schemeClr val="tx2"/>
                </a:solidFill>
              </a:rPr>
              <a:t>Songs</a:t>
            </a:r>
          </a:p>
          <a:p>
            <a:r>
              <a:rPr lang="en-GB" sz="2800" i="1" dirty="0" smtClean="0">
                <a:solidFill>
                  <a:schemeClr val="tx2"/>
                </a:solidFill>
              </a:rPr>
              <a:t>Modelling</a:t>
            </a:r>
          </a:p>
          <a:p>
            <a:r>
              <a:rPr lang="en-GB" sz="2800" i="1" dirty="0" smtClean="0">
                <a:solidFill>
                  <a:schemeClr val="tx2"/>
                </a:solidFill>
              </a:rPr>
              <a:t>Environment</a:t>
            </a:r>
          </a:p>
          <a:p>
            <a:r>
              <a:rPr lang="en-GB" sz="2800" i="1" dirty="0" smtClean="0">
                <a:solidFill>
                  <a:schemeClr val="tx2"/>
                </a:solidFill>
              </a:rPr>
              <a:t>Stories</a:t>
            </a:r>
            <a:endParaRPr lang="en-GB" sz="2800" i="1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38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dirty="0"/>
              <a:t>Sut ydym yn caffael iaith</a:t>
            </a:r>
            <a:r>
              <a:rPr lang="cy-GB" dirty="0" smtClean="0"/>
              <a:t>?</a:t>
            </a:r>
            <a:br>
              <a:rPr lang="cy-GB" dirty="0" smtClean="0"/>
            </a:br>
            <a:r>
              <a:rPr lang="en-GB" altLang="en-US" i="1" dirty="0" smtClean="0">
                <a:solidFill>
                  <a:schemeClr val="tx2"/>
                </a:solidFill>
              </a:rPr>
              <a:t>How do we acquire language?</a:t>
            </a:r>
            <a:endParaRPr lang="en-GB" altLang="en-US" sz="3600" i="1" dirty="0" smtClean="0">
              <a:solidFill>
                <a:schemeClr val="tx2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>
                <a:latin typeface="Lucida Sans" panose="020B0602030504020204" pitchFamily="34" charset="0"/>
              </a:rPr>
              <a:t>Chomsky (1965</a:t>
            </a:r>
            <a:r>
              <a:rPr lang="cy-GB" dirty="0" smtClean="0">
                <a:latin typeface="Lucida Sans" panose="020B0602030504020204" pitchFamily="34" charset="0"/>
              </a:rPr>
              <a:t>)</a:t>
            </a:r>
          </a:p>
          <a:p>
            <a:r>
              <a:rPr lang="cy-GB" dirty="0">
                <a:latin typeface="Lucida Sans" panose="020B0602030504020204" pitchFamily="34" charset="0"/>
              </a:rPr>
              <a:t>S</a:t>
            </a:r>
            <a:r>
              <a:rPr lang="cy-GB" dirty="0" smtClean="0">
                <a:latin typeface="Lucida Sans" panose="020B0602030504020204" pitchFamily="34" charset="0"/>
              </a:rPr>
              <a:t>giliau </a:t>
            </a:r>
            <a:r>
              <a:rPr lang="cy-GB" dirty="0">
                <a:latin typeface="Lucida Sans" panose="020B0602030504020204" pitchFamily="34" charset="0"/>
              </a:rPr>
              <a:t>cynhenid </a:t>
            </a:r>
            <a:r>
              <a:rPr lang="cy-GB" dirty="0" smtClean="0">
                <a:latin typeface="Lucida Sans" panose="020B0602030504020204" pitchFamily="34" charset="0"/>
              </a:rPr>
              <a:t>ac ysfa</a:t>
            </a:r>
          </a:p>
          <a:p>
            <a:r>
              <a:rPr lang="cy-GB" dirty="0" smtClean="0">
                <a:latin typeface="Lucida Sans" panose="020B0602030504020204" pitchFamily="34" charset="0"/>
              </a:rPr>
              <a:t>Dyfais Caffael Iaith</a:t>
            </a:r>
          </a:p>
          <a:p>
            <a:r>
              <a:rPr lang="cy-GB" dirty="0">
                <a:latin typeface="Lucida Sans" panose="020B0602030504020204" pitchFamily="34" charset="0"/>
              </a:rPr>
              <a:t>Dull </a:t>
            </a:r>
            <a:r>
              <a:rPr lang="cy-GB" dirty="0" err="1" smtClean="0">
                <a:latin typeface="Lucida Sans" panose="020B0602030504020204" pitchFamily="34" charset="0"/>
              </a:rPr>
              <a:t>Cynhenidydd</a:t>
            </a:r>
            <a:endParaRPr lang="cy-GB" altLang="en-US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Chomsky (1965)</a:t>
            </a:r>
          </a:p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Innate</a:t>
            </a:r>
            <a:r>
              <a:rPr lang="en-US" altLang="en-US" i="1" dirty="0">
                <a:solidFill>
                  <a:schemeClr val="tx2"/>
                </a:solidFill>
                <a:latin typeface="Lucida Sans" panose="020B0602030504020204" pitchFamily="34" charset="0"/>
              </a:rPr>
              <a:t> </a:t>
            </a:r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skill and drive</a:t>
            </a:r>
          </a:p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Language Acquisition Device</a:t>
            </a:r>
          </a:p>
          <a:p>
            <a:r>
              <a:rPr lang="en-US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Nativist Approach</a:t>
            </a: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www.youtube.com/watch?v=7Cgpfw4z8cw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33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Vygotsky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’Offer </a:t>
            </a:r>
            <a:r>
              <a:rPr lang="en-GB" dirty="0" err="1" smtClean="0"/>
              <a:t>diwylliannol</a:t>
            </a:r>
            <a:endParaRPr lang="en-GB" dirty="0" smtClean="0"/>
          </a:p>
          <a:p>
            <a:r>
              <a:rPr lang="en-GB" dirty="0" smtClean="0"/>
              <a:t>Person </a:t>
            </a:r>
            <a:r>
              <a:rPr lang="en-GB" dirty="0" err="1"/>
              <a:t>M</a:t>
            </a:r>
            <a:r>
              <a:rPr lang="en-GB" dirty="0" err="1" smtClean="0"/>
              <a:t>wy</a:t>
            </a:r>
            <a:r>
              <a:rPr lang="en-GB" dirty="0" smtClean="0"/>
              <a:t> </a:t>
            </a:r>
            <a:r>
              <a:rPr lang="en-GB" dirty="0" err="1"/>
              <a:t>G</a:t>
            </a:r>
            <a:r>
              <a:rPr lang="en-GB" dirty="0" err="1" smtClean="0"/>
              <a:t>wybodus</a:t>
            </a:r>
            <a:endParaRPr lang="en-GB" dirty="0"/>
          </a:p>
          <a:p>
            <a:r>
              <a:rPr lang="en-GB" dirty="0" err="1" smtClean="0"/>
              <a:t>Parth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Procsimol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i="1" dirty="0">
                <a:solidFill>
                  <a:schemeClr val="tx2"/>
                </a:solidFill>
              </a:rPr>
              <a:t>Cultural Tools’</a:t>
            </a:r>
          </a:p>
          <a:p>
            <a:r>
              <a:rPr lang="en-GB" i="1" dirty="0">
                <a:solidFill>
                  <a:schemeClr val="tx2"/>
                </a:solidFill>
              </a:rPr>
              <a:t>‘More Knowledgeable Other’ (MKO)</a:t>
            </a:r>
          </a:p>
          <a:p>
            <a:r>
              <a:rPr lang="en-GB" i="1" dirty="0">
                <a:solidFill>
                  <a:schemeClr val="tx2"/>
                </a:solidFill>
              </a:rPr>
              <a:t>‘Zone of Proximal Development</a:t>
            </a:r>
          </a:p>
        </p:txBody>
      </p:sp>
    </p:spTree>
    <p:extLst>
      <p:ext uri="{BB962C8B-B14F-4D97-AF65-F5344CB8AC3E}">
        <p14:creationId xmlns:p14="http://schemas.microsoft.com/office/powerpoint/2010/main" val="3758783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Iaith fel Arf </a:t>
            </a:r>
            <a:r>
              <a:rPr lang="cy-GB" dirty="0" smtClean="0"/>
              <a:t>Diwylliannol</a:t>
            </a:r>
            <a:br>
              <a:rPr lang="cy-GB" dirty="0" smtClean="0"/>
            </a:br>
            <a:r>
              <a:rPr lang="en-GB" i="1" dirty="0" smtClean="0">
                <a:solidFill>
                  <a:schemeClr val="tx2"/>
                </a:solidFill>
              </a:rPr>
              <a:t>Language as a Cultural Tool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‘These tools literally carry intelligence 	in them, in that they represent some 	individual’s or some community’s 	decision…for the use of others’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(Pea, 1993:52)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29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https://www.youtube.com/watch?v=M-k_PkxClPI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6616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Datblygu’r</a:t>
            </a:r>
            <a:r>
              <a:rPr lang="en-GB" altLang="en-US" sz="28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r>
              <a:rPr lang="en-GB" altLang="en-US" sz="28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Gymraeg</a:t>
            </a:r>
            <a:endParaRPr lang="en-GB" altLang="en-US" sz="28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y-GB" altLang="en-US" sz="2700" dirty="0" smtClean="0">
                <a:latin typeface="Lucida Sans" panose="020B0602030504020204" pitchFamily="34" charset="0"/>
              </a:rPr>
              <a:t>Gall Datblygu’r Gymraeg yn y Cyfnod Sylfaen:</a:t>
            </a: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Helpu i hybu teimlad o berthyn ac ymwybyddiaeth o dreftadaeth, gwreiddiau a chymuned.</a:t>
            </a: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Cefnogi dealltwriaeth o ddiwylliant Cymru</a:t>
            </a:r>
          </a:p>
          <a:p>
            <a:r>
              <a:rPr lang="cy-GB" altLang="en-US" sz="2700" dirty="0" smtClean="0">
                <a:latin typeface="Lucida Sans" panose="020B0602030504020204" pitchFamily="34" charset="0"/>
              </a:rPr>
              <a:t>Cynnig llwybr i gyfleoedd diwylliannol a chymdeithasol newydd, megis llenyddiaeth, cerddoriaeth, ffilm, teledu a theatr.</a:t>
            </a:r>
          </a:p>
        </p:txBody>
      </p:sp>
    </p:spTree>
    <p:extLst>
      <p:ext uri="{BB962C8B-B14F-4D97-AF65-F5344CB8AC3E}">
        <p14:creationId xmlns:p14="http://schemas.microsoft.com/office/powerpoint/2010/main" val="2273938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2800" i="1" dirty="0" smtClean="0">
                <a:solidFill>
                  <a:schemeClr val="tx2"/>
                </a:solidFill>
                <a:latin typeface="Lucida Sans" panose="020B0602030504020204" pitchFamily="34" charset="0"/>
                <a:ea typeface="ＭＳ Ｐゴシック" panose="020B0600070205080204" pitchFamily="34" charset="-128"/>
              </a:rPr>
              <a:t>Foundation Phase</a:t>
            </a:r>
            <a:endParaRPr lang="en-GB" altLang="en-US" sz="2800" i="1" dirty="0" smtClean="0">
              <a:solidFill>
                <a:schemeClr val="tx2"/>
              </a:solidFill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altLang="en-US" sz="3200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Welsh Language Development within the Foundation Phase can:</a:t>
            </a:r>
          </a:p>
          <a:p>
            <a:r>
              <a:rPr lang="en-GB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Help to encourage feelings of belonging and a sense of heritage, roots and community</a:t>
            </a:r>
          </a:p>
          <a:p>
            <a:r>
              <a:rPr lang="en-GB" altLang="en-US" sz="3200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Support an understanding of the Welsh culture</a:t>
            </a:r>
          </a:p>
          <a:p>
            <a:r>
              <a:rPr lang="en-GB" altLang="en-US" i="1" dirty="0" smtClean="0">
                <a:solidFill>
                  <a:schemeClr val="tx2"/>
                </a:solidFill>
                <a:latin typeface="Lucida Sans" panose="020B0602030504020204" pitchFamily="34" charset="0"/>
              </a:rPr>
              <a:t>Offer a path into new cultural and social opportunities such as literature, music, film, television and theatre.</a:t>
            </a:r>
            <a:endParaRPr lang="en-GB" altLang="en-US" sz="3200" i="1" dirty="0" smtClean="0">
              <a:solidFill>
                <a:schemeClr val="tx2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996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Skinner a / and Pavlov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Cyflyru </a:t>
            </a:r>
            <a:r>
              <a:rPr lang="cy-GB" dirty="0" smtClean="0"/>
              <a:t>gweithredol</a:t>
            </a:r>
          </a:p>
          <a:p>
            <a:r>
              <a:rPr lang="cy-GB" dirty="0" smtClean="0"/>
              <a:t>Gwobrwyo </a:t>
            </a:r>
            <a:r>
              <a:rPr lang="cy-GB" dirty="0"/>
              <a:t>a </a:t>
            </a:r>
            <a:r>
              <a:rPr lang="cy-GB" dirty="0" smtClean="0"/>
              <a:t>Chosb</a:t>
            </a:r>
          </a:p>
          <a:p>
            <a:r>
              <a:rPr lang="cy-GB" dirty="0" smtClean="0"/>
              <a:t>Iaith </a:t>
            </a:r>
            <a:r>
              <a:rPr lang="cy-GB" dirty="0"/>
              <a:t>fel </a:t>
            </a:r>
            <a:r>
              <a:rPr lang="cy-GB" dirty="0" smtClean="0"/>
              <a:t>arfer</a:t>
            </a:r>
          </a:p>
          <a:p>
            <a:r>
              <a:rPr lang="cy-GB" dirty="0" smtClean="0"/>
              <a:t>Ailadrodd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2"/>
                </a:solidFill>
              </a:rPr>
              <a:t>Operant Conditioning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Reward and Punishment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Language as a habit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Repetition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492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Scaffoldio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Scaffolding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(Bruner)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4038600" cy="3989040"/>
          </a:xfrm>
        </p:spPr>
        <p:txBody>
          <a:bodyPr/>
          <a:lstStyle/>
          <a:p>
            <a:r>
              <a:rPr lang="cy-GB" dirty="0"/>
              <a:t>Adeiladu ar </a:t>
            </a:r>
            <a:r>
              <a:rPr lang="cy-GB" dirty="0" smtClean="0"/>
              <a:t>wybodaeth </a:t>
            </a:r>
            <a:r>
              <a:rPr lang="cy-GB" dirty="0"/>
              <a:t>presennol</a:t>
            </a:r>
            <a:br>
              <a:rPr lang="cy-GB" dirty="0"/>
            </a:br>
            <a:endParaRPr lang="cy-GB" dirty="0" smtClean="0"/>
          </a:p>
          <a:p>
            <a:r>
              <a:rPr lang="cy-GB" dirty="0" smtClean="0"/>
              <a:t>Ymgorffori </a:t>
            </a:r>
            <a:r>
              <a:rPr lang="cy-GB" dirty="0"/>
              <a:t>syniadau newydd i mewn </a:t>
            </a:r>
            <a:r>
              <a:rPr lang="cy-GB" dirty="0" smtClean="0"/>
              <a:t>i’r rhai </a:t>
            </a:r>
            <a:r>
              <a:rPr lang="cy-GB" dirty="0"/>
              <a:t>presennol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i="1" dirty="0" smtClean="0">
                <a:solidFill>
                  <a:schemeClr val="tx2"/>
                </a:solidFill>
              </a:rPr>
              <a:t>Building on existing </a:t>
            </a:r>
            <a:r>
              <a:rPr lang="en-GB" i="1" dirty="0">
                <a:solidFill>
                  <a:schemeClr val="tx2"/>
                </a:solidFill>
              </a:rPr>
              <a:t>k</a:t>
            </a:r>
            <a:r>
              <a:rPr lang="en-GB" i="1" dirty="0" smtClean="0">
                <a:solidFill>
                  <a:schemeClr val="tx2"/>
                </a:solidFill>
              </a:rPr>
              <a:t>nowledge</a:t>
            </a:r>
          </a:p>
          <a:p>
            <a:pPr marL="0" indent="0">
              <a:buNone/>
            </a:pPr>
            <a:endParaRPr lang="en-GB" i="1" dirty="0" smtClean="0">
              <a:solidFill>
                <a:schemeClr val="tx2"/>
              </a:solidFill>
            </a:endParaRPr>
          </a:p>
          <a:p>
            <a:r>
              <a:rPr lang="en-GB" i="1" dirty="0" smtClean="0">
                <a:solidFill>
                  <a:schemeClr val="tx2"/>
                </a:solidFill>
              </a:rPr>
              <a:t>Incorporating new ideas into existing ones</a:t>
            </a:r>
            <a:endParaRPr lang="en-GB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36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Amgylechedd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i="1" dirty="0" smtClean="0">
                <a:solidFill>
                  <a:schemeClr val="tx2"/>
                </a:solidFill>
              </a:rPr>
              <a:t>Environment</a:t>
            </a:r>
            <a:endParaRPr lang="en-GB" i="1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Maslow</a:t>
            </a:r>
            <a:r>
              <a:rPr lang="en-GB" dirty="0"/>
              <a:t>-</a:t>
            </a:r>
            <a:r>
              <a:rPr lang="en-GB" dirty="0" err="1" smtClean="0"/>
              <a:t>Hierarchaeth</a:t>
            </a:r>
            <a:r>
              <a:rPr lang="en-GB" dirty="0" smtClean="0"/>
              <a:t> </a:t>
            </a:r>
            <a:r>
              <a:rPr lang="en-GB" dirty="0" err="1" smtClean="0"/>
              <a:t>Anghenion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Model </a:t>
            </a:r>
            <a:r>
              <a:rPr lang="en-GB" dirty="0" err="1" smtClean="0"/>
              <a:t>Ecoleg</a:t>
            </a:r>
            <a:r>
              <a:rPr lang="en-GB" dirty="0" smtClean="0"/>
              <a:t> </a:t>
            </a:r>
            <a:r>
              <a:rPr lang="en-GB" dirty="0" err="1" smtClean="0"/>
              <a:t>Bronfenbrenner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Bandura- </a:t>
            </a:r>
            <a:r>
              <a:rPr lang="en-GB" dirty="0" err="1" smtClean="0"/>
              <a:t>Damcaniaeth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Cymdeithasol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tx2"/>
                </a:solidFill>
              </a:rPr>
              <a:t>Maslow- Hierarchy of Need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Bronfenbrenner Ecology Model (1979)</a:t>
            </a:r>
          </a:p>
          <a:p>
            <a:r>
              <a:rPr lang="en-GB" i="1" dirty="0" smtClean="0">
                <a:solidFill>
                  <a:schemeClr val="tx2"/>
                </a:solidFill>
              </a:rPr>
              <a:t>Bandura Social Learning Theory (1977)</a:t>
            </a:r>
            <a:endParaRPr lang="en-GB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457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27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2700" dirty="0" smtClean="0">
                <a:latin typeface="Lucida Sans" panose="020B0602030504020204" pitchFamily="34" charset="0"/>
              </a:rPr>
              <a:t/>
            </a:r>
            <a:br>
              <a:rPr lang="en-GB" altLang="en-US" sz="2700" dirty="0" smtClean="0">
                <a:latin typeface="Lucida Sans" panose="020B0602030504020204" pitchFamily="34" charset="0"/>
              </a:rPr>
            </a:br>
            <a:r>
              <a:rPr lang="en-GB" altLang="en-US" sz="27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536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Bandura, A. (1977) </a:t>
            </a:r>
            <a:r>
              <a:rPr lang="en-GB" sz="2000" i="1" dirty="0"/>
              <a:t>Social Learning Theory. </a:t>
            </a:r>
            <a:r>
              <a:rPr lang="en-GB" sz="2000" dirty="0"/>
              <a:t>New Jersey: Prentice Hall.</a:t>
            </a:r>
          </a:p>
          <a:p>
            <a:pPr marL="0" indent="0">
              <a:buNone/>
            </a:pPr>
            <a:r>
              <a:rPr lang="en-GB" sz="2000" dirty="0"/>
              <a:t>Bronfenbrenner, U. (1979) </a:t>
            </a:r>
            <a:r>
              <a:rPr lang="en-GB" sz="2000" i="1" dirty="0"/>
              <a:t>The Ecology of Human Development. </a:t>
            </a:r>
            <a:r>
              <a:rPr lang="en-GB" sz="2000" dirty="0"/>
              <a:t> Cambridge: Harvard University Press.</a:t>
            </a:r>
          </a:p>
          <a:p>
            <a:pPr marL="0" indent="0">
              <a:buNone/>
            </a:pPr>
            <a:r>
              <a:rPr lang="en-GB" sz="2000" dirty="0" err="1"/>
              <a:t>Gray</a:t>
            </a:r>
            <a:r>
              <a:rPr lang="en-GB" sz="2000" dirty="0"/>
              <a:t>, C. &amp; </a:t>
            </a:r>
            <a:r>
              <a:rPr lang="en-GB" sz="2000" dirty="0" err="1"/>
              <a:t>Macblain</a:t>
            </a:r>
            <a:r>
              <a:rPr lang="en-GB" sz="2000" dirty="0"/>
              <a:t>, S. (2012) </a:t>
            </a:r>
            <a:r>
              <a:rPr lang="en-GB" sz="2000" i="1" dirty="0"/>
              <a:t>Learning Theories in Childhood.</a:t>
            </a:r>
            <a:r>
              <a:rPr lang="en-GB" sz="2000" dirty="0"/>
              <a:t> London: Sage.</a:t>
            </a:r>
          </a:p>
          <a:p>
            <a:pPr marL="0" indent="0">
              <a:buNone/>
            </a:pPr>
            <a:r>
              <a:rPr lang="en-GB" sz="2000" dirty="0"/>
              <a:t>Maslow, A. (1943). ‘A theory of Human motivation. </a:t>
            </a:r>
            <a:r>
              <a:rPr lang="en-GB" sz="2000" i="1" dirty="0"/>
              <a:t>Psychological Review, </a:t>
            </a:r>
            <a:r>
              <a:rPr lang="en-GB" sz="2000" dirty="0"/>
              <a:t>Volume 50, (4) pp. 370-96.</a:t>
            </a:r>
          </a:p>
          <a:p>
            <a:pPr marL="0" indent="0">
              <a:buNone/>
            </a:pPr>
            <a:r>
              <a:rPr lang="en-GB" sz="2000" dirty="0"/>
              <a:t>Pea, R. (1993) Practices of distributed intelligence and designs for education. In Salomon, G. (ed.) </a:t>
            </a:r>
            <a:r>
              <a:rPr lang="en-GB" sz="2000" i="1" dirty="0"/>
              <a:t>Distributed Cognitions. </a:t>
            </a:r>
            <a:r>
              <a:rPr lang="en-GB" sz="2000" dirty="0"/>
              <a:t>New York: Cambridge University Press.</a:t>
            </a:r>
          </a:p>
          <a:p>
            <a:pPr marL="0" indent="0">
              <a:buNone/>
            </a:pPr>
            <a:r>
              <a:rPr lang="en-GB" sz="2000" dirty="0"/>
              <a:t>Vygotsky, L. (1978) </a:t>
            </a:r>
            <a:r>
              <a:rPr lang="en-GB" sz="2000" i="1" dirty="0"/>
              <a:t>Mind in Society: The Development of Higher Psychological Processes. </a:t>
            </a:r>
            <a:r>
              <a:rPr lang="en-GB" sz="2000" dirty="0"/>
              <a:t>Cambridge: Harvard University Press.</a:t>
            </a:r>
          </a:p>
          <a:p>
            <a:pPr marL="0" indent="0">
              <a:buNone/>
            </a:pPr>
            <a:r>
              <a:rPr lang="en-US" sz="2000" dirty="0" smtClean="0">
                <a:latin typeface="Lucida Sans" panose="020B0602030504020204" pitchFamily="34" charset="0"/>
              </a:rPr>
              <a:t>YouTube </a:t>
            </a:r>
            <a:r>
              <a:rPr lang="en-US" sz="2000" dirty="0">
                <a:latin typeface="Lucida Sans" panose="020B0602030504020204" pitchFamily="34" charset="0"/>
              </a:rPr>
              <a:t>(</a:t>
            </a:r>
            <a:r>
              <a:rPr lang="en-US" sz="2000" dirty="0" smtClean="0">
                <a:latin typeface="Lucida Sans" panose="020B0602030504020204" pitchFamily="34" charset="0"/>
              </a:rPr>
              <a:t>2015) ‘Noam Chomsky on Language Acquisition</a:t>
            </a:r>
            <a:r>
              <a:rPr lang="en-US" sz="2000" dirty="0">
                <a:latin typeface="Lucida Sans" panose="020B0602030504020204" pitchFamily="34" charset="0"/>
              </a:rPr>
              <a:t>,’ </a:t>
            </a:r>
            <a:r>
              <a:rPr lang="en-US" sz="2000" dirty="0">
                <a:latin typeface="Lucida Sans" panose="020B0602030504020204" pitchFamily="34" charset="0"/>
                <a:hlinkClick r:id="rId3"/>
              </a:rPr>
              <a:t>https://</a:t>
            </a:r>
            <a:r>
              <a:rPr lang="en-US" sz="2000" dirty="0" smtClean="0">
                <a:latin typeface="Lucida Sans" panose="020B0602030504020204" pitchFamily="34" charset="0"/>
                <a:hlinkClick r:id="rId3"/>
              </a:rPr>
              <a:t>www.youtube.com/watch?v=7Cgpfw4z8cw</a:t>
            </a:r>
            <a:r>
              <a:rPr lang="en-US" sz="2000" dirty="0" smtClean="0">
                <a:latin typeface="Lucida Sans" panose="020B0602030504020204" pitchFamily="34" charset="0"/>
              </a:rPr>
              <a:t> [</a:t>
            </a:r>
            <a:r>
              <a:rPr lang="en-US" sz="2000" dirty="0">
                <a:latin typeface="Lucida Sans" panose="020B0602030504020204" pitchFamily="34" charset="0"/>
              </a:rPr>
              <a:t>Accessed: </a:t>
            </a:r>
            <a:r>
              <a:rPr lang="en-US" sz="2000" dirty="0" smtClean="0">
                <a:latin typeface="Lucida Sans" panose="020B0602030504020204" pitchFamily="34" charset="0"/>
              </a:rPr>
              <a:t>March 17 </a:t>
            </a:r>
            <a:r>
              <a:rPr lang="en-US" sz="2000" dirty="0">
                <a:latin typeface="Lucida Sans" panose="020B0602030504020204" pitchFamily="34" charset="0"/>
              </a:rPr>
              <a:t>2017]. </a:t>
            </a:r>
            <a:endParaRPr lang="en-US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sz="2000" dirty="0" smtClean="0">
                <a:latin typeface="Lucida Sans" panose="020B0602030504020204" pitchFamily="34" charset="0"/>
              </a:rPr>
              <a:t>YouTube (2015) ‘</a:t>
            </a:r>
            <a:r>
              <a:rPr lang="en-GB" sz="2000" dirty="0"/>
              <a:t>3 </a:t>
            </a:r>
            <a:r>
              <a:rPr lang="en-GB" sz="2000" dirty="0" err="1"/>
              <a:t>Bookstart</a:t>
            </a:r>
            <a:r>
              <a:rPr lang="en-GB" sz="2000" dirty="0"/>
              <a:t> Wheels on the bus / </a:t>
            </a:r>
            <a:r>
              <a:rPr lang="en-GB" sz="2000" dirty="0" err="1"/>
              <a:t>Mae'r</a:t>
            </a:r>
            <a:r>
              <a:rPr lang="en-GB" sz="2000" dirty="0"/>
              <a:t> </a:t>
            </a:r>
            <a:r>
              <a:rPr lang="en-GB" sz="2000" dirty="0" err="1"/>
              <a:t>Olwynion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</a:t>
            </a:r>
            <a:r>
              <a:rPr lang="en-GB" sz="2000" dirty="0" err="1" smtClean="0"/>
              <a:t>Bws'</a:t>
            </a:r>
            <a:r>
              <a:rPr lang="en-GB" sz="2000" dirty="0" smtClean="0"/>
              <a:t> </a:t>
            </a:r>
          </a:p>
          <a:p>
            <a:pPr marL="0" indent="0">
              <a:buNone/>
            </a:pPr>
            <a:r>
              <a:rPr lang="en-GB" sz="2000" dirty="0">
                <a:hlinkClick r:id="rId4"/>
              </a:rPr>
              <a:t>https://</a:t>
            </a:r>
            <a:r>
              <a:rPr lang="en-GB" sz="2000" dirty="0" smtClean="0">
                <a:hlinkClick r:id="rId4"/>
              </a:rPr>
              <a:t>www.youtube.com/watch?v=M-k_PkxClPI</a:t>
            </a:r>
            <a:r>
              <a:rPr lang="en-GB" sz="2000" dirty="0" smtClean="0"/>
              <a:t> [Accessed on: March 20 2017].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1520</TotalTime>
  <Words>686</Words>
  <Application>Microsoft Office PowerPoint</Application>
  <PresentationFormat>On-screen Show (4:3)</PresentationFormat>
  <Paragraphs>120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ＭＳ Ｐゴシック</vt:lpstr>
      <vt:lpstr>Arial</vt:lpstr>
      <vt:lpstr>Calibri</vt:lpstr>
      <vt:lpstr>Lucida Sans</vt:lpstr>
      <vt:lpstr>Myriad Pro</vt:lpstr>
      <vt:lpstr>20140311PresentationUWTSDTemplate</vt:lpstr>
      <vt:lpstr> EAEE4006/C EAEE4011/C Amlieithrwydd, ail-feddwl Multilingualism, multi-thinking </vt:lpstr>
      <vt:lpstr>Startegaeth Strategies </vt:lpstr>
      <vt:lpstr> Sut ydym yn caffael iaith? How do we acquire language?</vt:lpstr>
      <vt:lpstr>PowerPoint Presentation</vt:lpstr>
      <vt:lpstr>Vygotsky</vt:lpstr>
      <vt:lpstr>Iaith fel Arf Diwylliannol Language as a Cultural Tool</vt:lpstr>
      <vt:lpstr>PowerPoint Presentation</vt:lpstr>
      <vt:lpstr>Datblygu’r Gymraeg</vt:lpstr>
      <vt:lpstr>Foundation Phase</vt:lpstr>
      <vt:lpstr>Skinner a / and Pavlov</vt:lpstr>
      <vt:lpstr>Scaffoldio Scaffolding  (Bruner)</vt:lpstr>
      <vt:lpstr>Amgylechedd Environment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Dawn Jones</cp:lastModifiedBy>
  <cp:revision>29</cp:revision>
  <cp:lastPrinted>2017-08-16T11:25:56Z</cp:lastPrinted>
  <dcterms:created xsi:type="dcterms:W3CDTF">2015-04-14T15:21:28Z</dcterms:created>
  <dcterms:modified xsi:type="dcterms:W3CDTF">2017-08-16T11:26:02Z</dcterms:modified>
</cp:coreProperties>
</file>