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3842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8611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71446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44675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5709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3725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26078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30696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5216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93471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87665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6359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60529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77575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2289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985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3/5/2018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33768118"/>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hs.uk/conditions/post-traumatic-stress-disorder-ptsd/treatment/"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nhs.uk/conditions/post-traumatic-stress-disorder-ptsd/treat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9F1EAAA-E56B-4B2A-86F4-090245D0A2BB}"/>
              </a:ext>
            </a:extLst>
          </p:cNvPr>
          <p:cNvGrpSpPr/>
          <p:nvPr/>
        </p:nvGrpSpPr>
        <p:grpSpPr>
          <a:xfrm>
            <a:off x="760346" y="1479854"/>
            <a:ext cx="3154018" cy="2698499"/>
            <a:chOff x="834887" y="593035"/>
            <a:chExt cx="3154018" cy="1702641"/>
          </a:xfrm>
          <a:solidFill>
            <a:schemeClr val="tx2">
              <a:lumMod val="40000"/>
              <a:lumOff val="60000"/>
            </a:schemeClr>
          </a:solidFill>
        </p:grpSpPr>
        <p:sp>
          <p:nvSpPr>
            <p:cNvPr id="5" name="Rectangle: Rounded Corners 4">
              <a:extLst>
                <a:ext uri="{FF2B5EF4-FFF2-40B4-BE49-F238E27FC236}">
                  <a16:creationId xmlns:a16="http://schemas.microsoft.com/office/drawing/2014/main" id="{AF7B0CEC-C060-4C7F-A2DE-CA78ABC433E8}"/>
                </a:ext>
              </a:extLst>
            </p:cNvPr>
            <p:cNvSpPr/>
            <p:nvPr/>
          </p:nvSpPr>
          <p:spPr>
            <a:xfrm>
              <a:off x="834887" y="593035"/>
              <a:ext cx="3154018" cy="1620078"/>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73688FB-6EB6-4C77-9E70-E7B65E55EF19}"/>
                </a:ext>
              </a:extLst>
            </p:cNvPr>
            <p:cNvSpPr txBox="1"/>
            <p:nvPr/>
          </p:nvSpPr>
          <p:spPr>
            <a:xfrm>
              <a:off x="993912" y="742122"/>
              <a:ext cx="2703444" cy="1553554"/>
            </a:xfrm>
            <a:prstGeom prst="rect">
              <a:avLst/>
            </a:prstGeom>
            <a:noFill/>
          </p:spPr>
          <p:txBody>
            <a:bodyPr wrap="square" rtlCol="0">
              <a:spAutoFit/>
            </a:bodyPr>
            <a:lstStyle/>
            <a:p>
              <a:r>
                <a:rPr lang="en-GB" sz="1400" b="1" u="sng" dirty="0">
                  <a:latin typeface="Calibri" panose="020F0502020204030204" pitchFamily="34" charset="0"/>
                </a:rPr>
                <a:t>Introduction</a:t>
              </a:r>
              <a:r>
                <a:rPr lang="en-GB" sz="1400" b="1" dirty="0">
                  <a:latin typeface="Calibri" panose="020F0502020204030204" pitchFamily="34" charset="0"/>
                </a:rPr>
                <a:t>:</a:t>
              </a:r>
            </a:p>
            <a:p>
              <a:r>
                <a:rPr lang="en-GB" sz="1400" dirty="0">
                  <a:latin typeface="Calibri" panose="020F0502020204030204" pitchFamily="34" charset="0"/>
                </a:rPr>
                <a:t>There are a multitude of types of trauma and Posttraumatic Stress disorder is classed as an anxiety order in the DSM. It has been included in the DSM for over 20 years. Posttraumatic stress disorder comes about for a number of different reasons due to stress-related events.</a:t>
              </a:r>
            </a:p>
            <a:p>
              <a:endParaRPr lang="en-GB" sz="1400" dirty="0">
                <a:solidFill>
                  <a:schemeClr val="bg1"/>
                </a:solidFill>
                <a:latin typeface="Calibri" panose="020F0502020204030204" pitchFamily="34" charset="0"/>
              </a:endParaRPr>
            </a:p>
          </p:txBody>
        </p:sp>
      </p:grpSp>
      <p:grpSp>
        <p:nvGrpSpPr>
          <p:cNvPr id="13" name="Group 12">
            <a:extLst>
              <a:ext uri="{FF2B5EF4-FFF2-40B4-BE49-F238E27FC236}">
                <a16:creationId xmlns:a16="http://schemas.microsoft.com/office/drawing/2014/main" id="{E80FDC3D-48AB-4236-B884-CA08CD768533}"/>
              </a:ext>
            </a:extLst>
          </p:cNvPr>
          <p:cNvGrpSpPr/>
          <p:nvPr/>
        </p:nvGrpSpPr>
        <p:grpSpPr>
          <a:xfrm>
            <a:off x="4711146" y="718575"/>
            <a:ext cx="3154018" cy="2180582"/>
            <a:chOff x="8620539" y="3405809"/>
            <a:chExt cx="3154018" cy="1544063"/>
          </a:xfrm>
          <a:solidFill>
            <a:schemeClr val="tx2">
              <a:lumMod val="40000"/>
              <a:lumOff val="60000"/>
            </a:schemeClr>
          </a:solidFill>
        </p:grpSpPr>
        <p:sp>
          <p:nvSpPr>
            <p:cNvPr id="7" name="Rectangle: Rounded Corners 6">
              <a:extLst>
                <a:ext uri="{FF2B5EF4-FFF2-40B4-BE49-F238E27FC236}">
                  <a16:creationId xmlns:a16="http://schemas.microsoft.com/office/drawing/2014/main" id="{2FB17BDD-4EEC-4D45-B4DD-747BC66BE0E9}"/>
                </a:ext>
              </a:extLst>
            </p:cNvPr>
            <p:cNvSpPr/>
            <p:nvPr/>
          </p:nvSpPr>
          <p:spPr>
            <a:xfrm>
              <a:off x="8620539" y="3405809"/>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11EDD5B-6107-4511-A271-BF9445194BD7}"/>
                </a:ext>
              </a:extLst>
            </p:cNvPr>
            <p:cNvSpPr txBox="1"/>
            <p:nvPr/>
          </p:nvSpPr>
          <p:spPr>
            <a:xfrm>
              <a:off x="8734840" y="3511497"/>
              <a:ext cx="2855844" cy="143837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Calibri" panose="020F0502020204030204" pitchFamily="34" charset="0"/>
                </a:rPr>
                <a:t>Paroxetine</a:t>
              </a:r>
            </a:p>
            <a:p>
              <a:pPr marL="285750" indent="-285750">
                <a:buFont typeface="Arial" panose="020B0604020202020204" pitchFamily="34" charset="0"/>
                <a:buChar char="•"/>
              </a:pPr>
              <a:r>
                <a:rPr lang="en-GB" sz="1400" dirty="0">
                  <a:latin typeface="Calibri" panose="020F0502020204030204" pitchFamily="34" charset="0"/>
                </a:rPr>
                <a:t>Sertraline</a:t>
              </a:r>
            </a:p>
            <a:p>
              <a:pPr marL="285750" indent="-285750">
                <a:buFont typeface="Arial" panose="020B0604020202020204" pitchFamily="34" charset="0"/>
                <a:buChar char="•"/>
              </a:pPr>
              <a:r>
                <a:rPr lang="en-GB" sz="1400" dirty="0">
                  <a:latin typeface="Calibri" panose="020F0502020204030204" pitchFamily="34" charset="0"/>
                </a:rPr>
                <a:t>Mirtazapine</a:t>
              </a:r>
            </a:p>
            <a:p>
              <a:pPr marL="285750" indent="-285750">
                <a:buFont typeface="Arial" panose="020B0604020202020204" pitchFamily="34" charset="0"/>
                <a:buChar char="•"/>
              </a:pPr>
              <a:r>
                <a:rPr lang="en-GB" sz="1400" dirty="0">
                  <a:latin typeface="Calibri" panose="020F0502020204030204" pitchFamily="34" charset="0"/>
                </a:rPr>
                <a:t>Amitriptyline</a:t>
              </a:r>
            </a:p>
            <a:p>
              <a:pPr marL="285750" indent="-285750">
                <a:buFont typeface="Arial" panose="020B0604020202020204" pitchFamily="34" charset="0"/>
                <a:buChar char="•"/>
              </a:pPr>
              <a:r>
                <a:rPr lang="en-GB" sz="1400" dirty="0">
                  <a:latin typeface="Calibri" panose="020F0502020204030204" pitchFamily="34" charset="0"/>
                </a:rPr>
                <a:t>Phenelzine </a:t>
              </a:r>
            </a:p>
            <a:p>
              <a:r>
                <a:rPr lang="en-GB" sz="1400" dirty="0">
                  <a:latin typeface="Calibri" panose="020F0502020204030204" pitchFamily="34" charset="0"/>
                </a:rPr>
                <a:t>These medications will only be used if the person with PTSD has chosen not to have psychological treatment</a:t>
              </a:r>
              <a:r>
                <a:rPr lang="en-GB" sz="1400" dirty="0">
                  <a:solidFill>
                    <a:schemeClr val="bg1"/>
                  </a:solidFill>
                  <a:latin typeface="Calibri" panose="020F0502020204030204" pitchFamily="34" charset="0"/>
                </a:rPr>
                <a:t>. </a:t>
              </a:r>
            </a:p>
            <a:p>
              <a:pPr marL="285750" indent="-285750">
                <a:buFont typeface="Arial" panose="020B0604020202020204" pitchFamily="34" charset="0"/>
                <a:buChar char="•"/>
              </a:pPr>
              <a:endParaRPr lang="en-GB" sz="1400" dirty="0">
                <a:solidFill>
                  <a:schemeClr val="bg1"/>
                </a:solidFill>
                <a:latin typeface="Calibri" panose="020F0502020204030204" pitchFamily="34" charset="0"/>
              </a:endParaRPr>
            </a:p>
          </p:txBody>
        </p:sp>
      </p:grpSp>
      <p:grpSp>
        <p:nvGrpSpPr>
          <p:cNvPr id="12" name="Group 11">
            <a:extLst>
              <a:ext uri="{FF2B5EF4-FFF2-40B4-BE49-F238E27FC236}">
                <a16:creationId xmlns:a16="http://schemas.microsoft.com/office/drawing/2014/main" id="{18B0B88D-09F2-44D4-8821-1B5021F1D2C0}"/>
              </a:ext>
            </a:extLst>
          </p:cNvPr>
          <p:cNvGrpSpPr/>
          <p:nvPr/>
        </p:nvGrpSpPr>
        <p:grpSpPr>
          <a:xfrm>
            <a:off x="793476" y="4253373"/>
            <a:ext cx="3154018" cy="2274165"/>
            <a:chOff x="1663148" y="3634409"/>
            <a:chExt cx="3154018" cy="1620078"/>
          </a:xfrm>
          <a:solidFill>
            <a:schemeClr val="tx2">
              <a:lumMod val="40000"/>
              <a:lumOff val="60000"/>
            </a:schemeClr>
          </a:solidFill>
        </p:grpSpPr>
        <p:sp>
          <p:nvSpPr>
            <p:cNvPr id="9" name="Rectangle: Rounded Corners 8">
              <a:extLst>
                <a:ext uri="{FF2B5EF4-FFF2-40B4-BE49-F238E27FC236}">
                  <a16:creationId xmlns:a16="http://schemas.microsoft.com/office/drawing/2014/main" id="{5A333681-2823-4C25-B294-0BFB292A2041}"/>
                </a:ext>
              </a:extLst>
            </p:cNvPr>
            <p:cNvSpPr/>
            <p:nvPr/>
          </p:nvSpPr>
          <p:spPr>
            <a:xfrm>
              <a:off x="1663148" y="3634409"/>
              <a:ext cx="3154018" cy="1620078"/>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F51A095-D0BB-46EB-B08F-262CE58E83CC}"/>
                </a:ext>
              </a:extLst>
            </p:cNvPr>
            <p:cNvSpPr txBox="1"/>
            <p:nvPr/>
          </p:nvSpPr>
          <p:spPr>
            <a:xfrm>
              <a:off x="1802296" y="3727174"/>
              <a:ext cx="2895600" cy="1447083"/>
            </a:xfrm>
            <a:prstGeom prst="rect">
              <a:avLst/>
            </a:prstGeom>
            <a:grpFill/>
          </p:spPr>
          <p:txBody>
            <a:bodyPr wrap="square" rtlCol="0">
              <a:spAutoFit/>
            </a:bodyPr>
            <a:lstStyle/>
            <a:p>
              <a:r>
                <a:rPr lang="en-GB" sz="1400" b="1" u="sng" dirty="0">
                  <a:latin typeface="Calibri" panose="020F0502020204030204" pitchFamily="34" charset="0"/>
                </a:rPr>
                <a:t>Main Discussion</a:t>
              </a:r>
              <a:r>
                <a:rPr lang="en-GB" sz="1400" b="1" dirty="0">
                  <a:latin typeface="Calibri" panose="020F0502020204030204" pitchFamily="34" charset="0"/>
                </a:rPr>
                <a:t>:</a:t>
              </a:r>
            </a:p>
            <a:p>
              <a:r>
                <a:rPr lang="en-GB" sz="1400" dirty="0">
                  <a:latin typeface="Calibri" panose="020F0502020204030204" pitchFamily="34" charset="0"/>
                </a:rPr>
                <a:t>Usually when treating PTSD Psychotherapy is offer first or with a combination of medication.  According to the NHS (2015) the main medications prescribed for PTSD are antidepressants and consist of:</a:t>
              </a:r>
            </a:p>
            <a:p>
              <a:pPr marL="285750" indent="-285750">
                <a:buFont typeface="Arial" panose="020B0604020202020204" pitchFamily="34" charset="0"/>
                <a:buChar char="•"/>
              </a:pPr>
              <a:endParaRPr lang="en-GB" sz="1400" dirty="0">
                <a:solidFill>
                  <a:schemeClr val="bg1"/>
                </a:solidFill>
                <a:latin typeface="Calibri" panose="020F0502020204030204" pitchFamily="34" charset="0"/>
              </a:endParaRPr>
            </a:p>
          </p:txBody>
        </p:sp>
      </p:grpSp>
      <p:sp>
        <p:nvSpPr>
          <p:cNvPr id="16" name="TextBox 15">
            <a:extLst>
              <a:ext uri="{FF2B5EF4-FFF2-40B4-BE49-F238E27FC236}">
                <a16:creationId xmlns:a16="http://schemas.microsoft.com/office/drawing/2014/main" id="{7E9E0A21-62E6-44B5-8320-E520AA55BB2F}"/>
              </a:ext>
            </a:extLst>
          </p:cNvPr>
          <p:cNvSpPr txBox="1"/>
          <p:nvPr/>
        </p:nvSpPr>
        <p:spPr>
          <a:xfrm>
            <a:off x="3710608" y="17729"/>
            <a:ext cx="8269357" cy="523220"/>
          </a:xfrm>
          <a:prstGeom prst="rect">
            <a:avLst/>
          </a:prstGeom>
          <a:noFill/>
        </p:spPr>
        <p:txBody>
          <a:bodyPr wrap="square" rtlCol="0">
            <a:spAutoFit/>
          </a:bodyPr>
          <a:lstStyle/>
          <a:p>
            <a:r>
              <a:rPr lang="en-GB" sz="1400" dirty="0">
                <a:latin typeface="Calibri" panose="020F0502020204030204" pitchFamily="34" charset="0"/>
              </a:rPr>
              <a:t>Compare and Contrast two Therapeutic Interventions and Consider the Impact of each, in Relationship to Working with Psychological Distress.</a:t>
            </a:r>
          </a:p>
        </p:txBody>
      </p:sp>
      <p:pic>
        <p:nvPicPr>
          <p:cNvPr id="1026" name="Picture 2" descr="Image result for uwtsd">
            <a:extLst>
              <a:ext uri="{FF2B5EF4-FFF2-40B4-BE49-F238E27FC236}">
                <a16:creationId xmlns:a16="http://schemas.microsoft.com/office/drawing/2014/main" id="{31BC59B6-3C69-4D32-A24E-CFAE82912A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357" y="97943"/>
            <a:ext cx="3231251" cy="1293322"/>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B7B158EE-7018-40A9-A3A6-479EA99400BE}"/>
              </a:ext>
            </a:extLst>
          </p:cNvPr>
          <p:cNvGrpSpPr/>
          <p:nvPr/>
        </p:nvGrpSpPr>
        <p:grpSpPr>
          <a:xfrm>
            <a:off x="4714461" y="2852542"/>
            <a:ext cx="3154018" cy="1976580"/>
            <a:chOff x="1663148" y="3634409"/>
            <a:chExt cx="3154018" cy="1620078"/>
          </a:xfrm>
          <a:solidFill>
            <a:schemeClr val="tx1">
              <a:lumMod val="50000"/>
              <a:lumOff val="50000"/>
            </a:schemeClr>
          </a:solidFill>
        </p:grpSpPr>
        <p:sp>
          <p:nvSpPr>
            <p:cNvPr id="18" name="Rectangle: Rounded Corners 17">
              <a:extLst>
                <a:ext uri="{FF2B5EF4-FFF2-40B4-BE49-F238E27FC236}">
                  <a16:creationId xmlns:a16="http://schemas.microsoft.com/office/drawing/2014/main" id="{879ED97A-8BF2-4003-89F9-833CFCD087BC}"/>
                </a:ext>
              </a:extLst>
            </p:cNvPr>
            <p:cNvSpPr/>
            <p:nvPr/>
          </p:nvSpPr>
          <p:spPr>
            <a:xfrm>
              <a:off x="1663148" y="3634409"/>
              <a:ext cx="3154018" cy="1620078"/>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p>
          </p:txBody>
        </p:sp>
        <p:sp>
          <p:nvSpPr>
            <p:cNvPr id="19" name="TextBox 18">
              <a:extLst>
                <a:ext uri="{FF2B5EF4-FFF2-40B4-BE49-F238E27FC236}">
                  <a16:creationId xmlns:a16="http://schemas.microsoft.com/office/drawing/2014/main" id="{98357555-ED73-4A93-8AC3-E2E4C298B255}"/>
                </a:ext>
              </a:extLst>
            </p:cNvPr>
            <p:cNvSpPr txBox="1"/>
            <p:nvPr/>
          </p:nvSpPr>
          <p:spPr>
            <a:xfrm>
              <a:off x="1802296" y="3727174"/>
              <a:ext cx="2895600" cy="1488364"/>
            </a:xfrm>
            <a:prstGeom prst="rect">
              <a:avLst/>
            </a:prstGeom>
            <a:grpFill/>
          </p:spPr>
          <p:txBody>
            <a:bodyPr wrap="square" rtlCol="0">
              <a:spAutoFit/>
            </a:bodyPr>
            <a:lstStyle/>
            <a:p>
              <a:r>
                <a:rPr lang="en-GB" sz="2000" b="1" dirty="0">
                  <a:solidFill>
                    <a:schemeClr val="bg1"/>
                  </a:solidFill>
                  <a:latin typeface="Calibri" panose="020F0502020204030204" pitchFamily="34" charset="0"/>
                </a:rPr>
                <a:t>Posttraumatic Stress Disorder</a:t>
              </a:r>
            </a:p>
            <a:p>
              <a:pPr algn="ctr"/>
              <a:r>
                <a:rPr lang="en-GB" sz="2000" b="1" dirty="0">
                  <a:solidFill>
                    <a:schemeClr val="bg1"/>
                  </a:solidFill>
                  <a:latin typeface="Calibri" panose="020F0502020204030204" pitchFamily="34" charset="0"/>
                </a:rPr>
                <a:t>(PTSD)</a:t>
              </a:r>
            </a:p>
            <a:p>
              <a:pPr algn="ctr"/>
              <a:r>
                <a:rPr lang="en-GB" sz="2000" b="1" dirty="0">
                  <a:solidFill>
                    <a:schemeClr val="bg1"/>
                  </a:solidFill>
                  <a:latin typeface="Calibri" panose="020F0502020204030204" pitchFamily="34" charset="0"/>
                </a:rPr>
                <a:t>And </a:t>
              </a:r>
              <a:r>
                <a:rPr lang="en-GB" b="1" dirty="0">
                  <a:solidFill>
                    <a:schemeClr val="bg1"/>
                  </a:solidFill>
                  <a:latin typeface="Calibri" panose="020F0502020204030204" pitchFamily="34" charset="0"/>
                </a:rPr>
                <a:t>Pharmacological</a:t>
              </a:r>
              <a:r>
                <a:rPr lang="en-GB" sz="2000" b="1" dirty="0">
                  <a:solidFill>
                    <a:schemeClr val="bg1"/>
                  </a:solidFill>
                  <a:latin typeface="Calibri" panose="020F0502020204030204" pitchFamily="34" charset="0"/>
                </a:rPr>
                <a:t> Treatments</a:t>
              </a:r>
            </a:p>
            <a:p>
              <a:endParaRPr lang="en-GB" sz="1200" dirty="0">
                <a:solidFill>
                  <a:schemeClr val="bg1"/>
                </a:solidFill>
                <a:latin typeface="Calibri" panose="020F0502020204030204" pitchFamily="34" charset="0"/>
              </a:endParaRPr>
            </a:p>
          </p:txBody>
        </p:sp>
      </p:grpSp>
      <p:grpSp>
        <p:nvGrpSpPr>
          <p:cNvPr id="20" name="Group 19">
            <a:extLst>
              <a:ext uri="{FF2B5EF4-FFF2-40B4-BE49-F238E27FC236}">
                <a16:creationId xmlns:a16="http://schemas.microsoft.com/office/drawing/2014/main" id="{75C11AA2-BD5E-49AE-96BF-19178D0CE1F2}"/>
              </a:ext>
            </a:extLst>
          </p:cNvPr>
          <p:cNvGrpSpPr/>
          <p:nvPr/>
        </p:nvGrpSpPr>
        <p:grpSpPr>
          <a:xfrm>
            <a:off x="8660293" y="544687"/>
            <a:ext cx="3154018" cy="3607303"/>
            <a:chOff x="8620539" y="3405809"/>
            <a:chExt cx="3154018" cy="1435801"/>
          </a:xfrm>
          <a:solidFill>
            <a:schemeClr val="tx2">
              <a:lumMod val="40000"/>
              <a:lumOff val="60000"/>
            </a:schemeClr>
          </a:solidFill>
        </p:grpSpPr>
        <p:sp>
          <p:nvSpPr>
            <p:cNvPr id="21" name="Rectangle: Rounded Corners 20">
              <a:extLst>
                <a:ext uri="{FF2B5EF4-FFF2-40B4-BE49-F238E27FC236}">
                  <a16:creationId xmlns:a16="http://schemas.microsoft.com/office/drawing/2014/main" id="{8373090D-E6AC-4113-91E9-55FE92062D9D}"/>
                </a:ext>
              </a:extLst>
            </p:cNvPr>
            <p:cNvSpPr/>
            <p:nvPr/>
          </p:nvSpPr>
          <p:spPr>
            <a:xfrm>
              <a:off x="8620539" y="3405809"/>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817A0DAB-01A3-4D59-B119-0870770F95B1}"/>
                </a:ext>
              </a:extLst>
            </p:cNvPr>
            <p:cNvSpPr txBox="1"/>
            <p:nvPr/>
          </p:nvSpPr>
          <p:spPr>
            <a:xfrm>
              <a:off x="8769626" y="3483233"/>
              <a:ext cx="2855844" cy="1323034"/>
            </a:xfrm>
            <a:prstGeom prst="rect">
              <a:avLst/>
            </a:prstGeom>
            <a:noFill/>
          </p:spPr>
          <p:txBody>
            <a:bodyPr wrap="square" rtlCol="0">
              <a:spAutoFit/>
            </a:bodyPr>
            <a:lstStyle/>
            <a:p>
              <a:r>
                <a:rPr lang="en-GB" sz="1400" dirty="0">
                  <a:latin typeface="Calibri" panose="020F0502020204030204" pitchFamily="34" charset="0"/>
                </a:rPr>
                <a:t>Another form of treatment includes SSRI (Selective Serotonin Reuptake Inhibitors). By some these are considered the treatment of choice (Friedman, 2004). It is also considered by some as one of the most effective forms of treatment for PTSD. It has been found that in some cases the symptoms of PTSD have been significantly reduced within the first 2 weeks of treatment. There are multiple studies that have investigated whether this form of treatment actually works.</a:t>
              </a:r>
            </a:p>
          </p:txBody>
        </p:sp>
      </p:grpSp>
      <p:grpSp>
        <p:nvGrpSpPr>
          <p:cNvPr id="23" name="Group 22">
            <a:extLst>
              <a:ext uri="{FF2B5EF4-FFF2-40B4-BE49-F238E27FC236}">
                <a16:creationId xmlns:a16="http://schemas.microsoft.com/office/drawing/2014/main" id="{F86249D8-A4E0-4BC0-8548-0B223F9455A8}"/>
              </a:ext>
            </a:extLst>
          </p:cNvPr>
          <p:cNvGrpSpPr/>
          <p:nvPr/>
        </p:nvGrpSpPr>
        <p:grpSpPr>
          <a:xfrm>
            <a:off x="4747591" y="4917674"/>
            <a:ext cx="3154018" cy="1867674"/>
            <a:chOff x="8620539" y="3298535"/>
            <a:chExt cx="3154018" cy="1598858"/>
          </a:xfrm>
          <a:solidFill>
            <a:schemeClr val="tx2">
              <a:lumMod val="40000"/>
              <a:lumOff val="60000"/>
            </a:schemeClr>
          </a:solidFill>
        </p:grpSpPr>
        <p:sp>
          <p:nvSpPr>
            <p:cNvPr id="24" name="Rectangle: Rounded Corners 23">
              <a:extLst>
                <a:ext uri="{FF2B5EF4-FFF2-40B4-BE49-F238E27FC236}">
                  <a16:creationId xmlns:a16="http://schemas.microsoft.com/office/drawing/2014/main" id="{4E4E675A-A40F-425F-9D4E-AFBC1D21402C}"/>
                </a:ext>
              </a:extLst>
            </p:cNvPr>
            <p:cNvSpPr/>
            <p:nvPr/>
          </p:nvSpPr>
          <p:spPr>
            <a:xfrm>
              <a:off x="8620539" y="3298535"/>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9EC41C85-61EF-4974-859A-3C8BC0AA4BA1}"/>
                </a:ext>
              </a:extLst>
            </p:cNvPr>
            <p:cNvSpPr txBox="1"/>
            <p:nvPr/>
          </p:nvSpPr>
          <p:spPr>
            <a:xfrm>
              <a:off x="8769626" y="3342873"/>
              <a:ext cx="2855844" cy="1554520"/>
            </a:xfrm>
            <a:prstGeom prst="rect">
              <a:avLst/>
            </a:prstGeom>
            <a:noFill/>
          </p:spPr>
          <p:txBody>
            <a:bodyPr wrap="square" rtlCol="0">
              <a:spAutoFit/>
            </a:bodyPr>
            <a:lstStyle/>
            <a:p>
              <a:r>
                <a:rPr lang="en-GB" sz="1400" dirty="0">
                  <a:latin typeface="Calibri" panose="020F0502020204030204" pitchFamily="34" charset="0"/>
                </a:rPr>
                <a:t>They will also be prescribed if the person won’t benefit from them after having a course of psychological treatment. They will also be prescribed if the person has an existing medical condition such as depression.</a:t>
              </a:r>
            </a:p>
            <a:p>
              <a:pPr marL="285750" indent="-285750">
                <a:buFont typeface="Arial" panose="020B0604020202020204" pitchFamily="34" charset="0"/>
                <a:buChar char="•"/>
              </a:pPr>
              <a:endParaRPr lang="en-GB" sz="1400" dirty="0">
                <a:solidFill>
                  <a:schemeClr val="bg1"/>
                </a:solidFill>
                <a:latin typeface="Calibri" panose="020F0502020204030204" pitchFamily="34" charset="0"/>
              </a:endParaRPr>
            </a:p>
          </p:txBody>
        </p:sp>
      </p:grpSp>
      <p:sp>
        <p:nvSpPr>
          <p:cNvPr id="3" name="TextBox 2">
            <a:extLst>
              <a:ext uri="{FF2B5EF4-FFF2-40B4-BE49-F238E27FC236}">
                <a16:creationId xmlns:a16="http://schemas.microsoft.com/office/drawing/2014/main" id="{56C9E9E2-7000-4B35-BF27-EC4CC7234B73}"/>
              </a:ext>
            </a:extLst>
          </p:cNvPr>
          <p:cNvSpPr txBox="1"/>
          <p:nvPr/>
        </p:nvSpPr>
        <p:spPr>
          <a:xfrm>
            <a:off x="7999344" y="5534701"/>
            <a:ext cx="4192656" cy="2323713"/>
          </a:xfrm>
          <a:prstGeom prst="rect">
            <a:avLst/>
          </a:prstGeom>
          <a:noFill/>
        </p:spPr>
        <p:txBody>
          <a:bodyPr wrap="square" rtlCol="0">
            <a:spAutoFit/>
          </a:bodyPr>
          <a:lstStyle/>
          <a:p>
            <a:r>
              <a:rPr lang="en-GB" sz="850" dirty="0">
                <a:latin typeface="Calibri" panose="020F0502020204030204" pitchFamily="34" charset="0"/>
              </a:rPr>
              <a:t>References:</a:t>
            </a:r>
          </a:p>
          <a:p>
            <a:pPr marL="171450" indent="-171450">
              <a:buFont typeface="Arial" panose="020B0604020202020204" pitchFamily="34" charset="0"/>
              <a:buChar char="•"/>
            </a:pPr>
            <a:r>
              <a:rPr lang="en-GB" sz="850" dirty="0">
                <a:latin typeface="Calibri" panose="020F0502020204030204" pitchFamily="34" charset="0"/>
              </a:rPr>
              <a:t>Cash, A. (2006). Pharmacological Treatments. </a:t>
            </a:r>
            <a:r>
              <a:rPr lang="en-GB" sz="850" i="1" dirty="0">
                <a:latin typeface="Calibri" panose="020F0502020204030204" pitchFamily="34" charset="0"/>
              </a:rPr>
              <a:t>Wiley Concise Guides to Mental Health: Posttraumatic Stress Disorder.</a:t>
            </a:r>
          </a:p>
          <a:p>
            <a:pPr marL="171450" indent="-171450">
              <a:buFont typeface="Arial" panose="020B0604020202020204" pitchFamily="34" charset="0"/>
              <a:buChar char="•"/>
            </a:pPr>
            <a:r>
              <a:rPr lang="en-GB" sz="850" dirty="0">
                <a:latin typeface="Calibri" panose="020F0502020204030204" pitchFamily="34" charset="0"/>
              </a:rPr>
              <a:t>National Health Service (NHS) (2015). Post Traumatic Stress Disorder. Information Retrieved from: </a:t>
            </a:r>
            <a:r>
              <a:rPr lang="en-GB" sz="850" dirty="0">
                <a:latin typeface="Calibri" panose="020F0502020204030204" pitchFamily="34" charset="0"/>
                <a:hlinkClick r:id="rId3"/>
              </a:rPr>
              <a:t>https://www.nhs.uk/conditions/post-traumatic-stress-disorder-ptsd/treatment/</a:t>
            </a:r>
            <a:r>
              <a:rPr lang="en-GB" sz="850" dirty="0">
                <a:latin typeface="Calibri" panose="020F0502020204030204" pitchFamily="34" charset="0"/>
              </a:rPr>
              <a:t> </a:t>
            </a:r>
          </a:p>
          <a:p>
            <a:pPr marL="171450" indent="-171450">
              <a:buFont typeface="Arial" panose="020B0604020202020204" pitchFamily="34" charset="0"/>
              <a:buChar char="•"/>
            </a:pPr>
            <a:r>
              <a:rPr lang="en-GB" sz="850" i="1" dirty="0">
                <a:latin typeface="Calibri" panose="020F0502020204030204" pitchFamily="34" charset="0"/>
              </a:rPr>
              <a:t>Reger, G.M., Tarantino, K.A., Durham, T.L., Luxton, D.D., Holloway, K.M., &amp; Lee, J.A. (2013). Deployed Soldier’s Reactions to Exposure and Medication Treatments for PTSD. </a:t>
            </a:r>
            <a:r>
              <a:rPr lang="en-GB" sz="850" dirty="0">
                <a:latin typeface="Calibri" panose="020F0502020204030204" pitchFamily="34" charset="0"/>
              </a:rPr>
              <a:t>Psychological Trauma: Theory, Research, Practice and Policy. Vol.5, No.4. 309-316. doi:10.1037/a0028409</a:t>
            </a:r>
            <a:endParaRPr lang="en-GB" sz="850" i="1" dirty="0">
              <a:latin typeface="Calibri" panose="020F0502020204030204" pitchFamily="34" charset="0"/>
            </a:endParaRPr>
          </a:p>
          <a:p>
            <a:pPr marL="171450" indent="-171450">
              <a:buFont typeface="Arial" panose="020B0604020202020204" pitchFamily="34" charset="0"/>
              <a:buChar char="•"/>
            </a:pPr>
            <a:endParaRPr lang="en-GB" sz="1200" dirty="0">
              <a:latin typeface="Calibri" panose="020F0502020204030204" pitchFamily="34" charset="0"/>
            </a:endParaRPr>
          </a:p>
          <a:p>
            <a:pPr marL="171450" indent="-171450">
              <a:buFont typeface="Arial" panose="020B0604020202020204" pitchFamily="34" charset="0"/>
              <a:buChar char="•"/>
            </a:pPr>
            <a:endParaRPr lang="en-GB" sz="1200" i="1" dirty="0">
              <a:latin typeface="Calibri" panose="020F0502020204030204" pitchFamily="34" charset="0"/>
            </a:endParaRPr>
          </a:p>
          <a:p>
            <a:pPr marL="171450" indent="-171450">
              <a:buFont typeface="Arial" panose="020B0604020202020204" pitchFamily="34" charset="0"/>
              <a:buChar char="•"/>
            </a:pPr>
            <a:endParaRPr lang="en-GB" sz="1200" dirty="0">
              <a:latin typeface="Calibri" panose="020F0502020204030204" pitchFamily="34" charset="0"/>
            </a:endParaRPr>
          </a:p>
          <a:p>
            <a:endParaRPr lang="en-GB" sz="1200" dirty="0">
              <a:latin typeface="Calibri" panose="020F0502020204030204" pitchFamily="34" charset="0"/>
            </a:endParaRPr>
          </a:p>
          <a:p>
            <a:endParaRPr lang="en-GB" sz="1200" dirty="0">
              <a:latin typeface="Calibri" panose="020F0502020204030204" pitchFamily="34" charset="0"/>
            </a:endParaRPr>
          </a:p>
        </p:txBody>
      </p:sp>
      <p:grpSp>
        <p:nvGrpSpPr>
          <p:cNvPr id="26" name="Group 25">
            <a:extLst>
              <a:ext uri="{FF2B5EF4-FFF2-40B4-BE49-F238E27FC236}">
                <a16:creationId xmlns:a16="http://schemas.microsoft.com/office/drawing/2014/main" id="{E63E4D96-2419-45A6-9CDE-BCE8B89BE509}"/>
              </a:ext>
            </a:extLst>
          </p:cNvPr>
          <p:cNvGrpSpPr/>
          <p:nvPr/>
        </p:nvGrpSpPr>
        <p:grpSpPr>
          <a:xfrm>
            <a:off x="8701706" y="4251567"/>
            <a:ext cx="3154018" cy="1367356"/>
            <a:chOff x="8620539" y="3405809"/>
            <a:chExt cx="3154018" cy="1435801"/>
          </a:xfrm>
          <a:solidFill>
            <a:schemeClr val="tx2">
              <a:lumMod val="40000"/>
              <a:lumOff val="60000"/>
            </a:schemeClr>
          </a:solidFill>
        </p:grpSpPr>
        <p:sp>
          <p:nvSpPr>
            <p:cNvPr id="27" name="Rectangle: Rounded Corners 26">
              <a:extLst>
                <a:ext uri="{FF2B5EF4-FFF2-40B4-BE49-F238E27FC236}">
                  <a16:creationId xmlns:a16="http://schemas.microsoft.com/office/drawing/2014/main" id="{9E791DD8-0203-4D96-B289-3467E4CD91FA}"/>
                </a:ext>
              </a:extLst>
            </p:cNvPr>
            <p:cNvSpPr/>
            <p:nvPr/>
          </p:nvSpPr>
          <p:spPr>
            <a:xfrm>
              <a:off x="8620539" y="3405809"/>
              <a:ext cx="3154018" cy="1435801"/>
            </a:xfrm>
            <a:prstGeom prst="roundRect">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4370B447-FED8-464F-8FE1-938ECE59D22D}"/>
                </a:ext>
              </a:extLst>
            </p:cNvPr>
            <p:cNvSpPr txBox="1"/>
            <p:nvPr/>
          </p:nvSpPr>
          <p:spPr>
            <a:xfrm>
              <a:off x="8799443" y="3525078"/>
              <a:ext cx="2855844" cy="1228095"/>
            </a:xfrm>
            <a:prstGeom prst="rect">
              <a:avLst/>
            </a:prstGeom>
            <a:grpFill/>
          </p:spPr>
          <p:txBody>
            <a:bodyPr wrap="square" rtlCol="0">
              <a:spAutoFit/>
            </a:bodyPr>
            <a:lstStyle/>
            <a:p>
              <a:r>
                <a:rPr lang="en-GB" sz="1400" b="1" u="sng" dirty="0">
                  <a:latin typeface="Calibri" panose="020F0502020204030204" pitchFamily="34" charset="0"/>
                </a:rPr>
                <a:t>Conclusion</a:t>
              </a:r>
              <a:r>
                <a:rPr lang="en-GB" sz="1400" b="1" dirty="0">
                  <a:latin typeface="Calibri" panose="020F0502020204030204" pitchFamily="34" charset="0"/>
                </a:rPr>
                <a:t>:</a:t>
              </a:r>
            </a:p>
            <a:p>
              <a:r>
                <a:rPr lang="en-GB" sz="1400" dirty="0">
                  <a:latin typeface="Calibri" panose="020F0502020204030204" pitchFamily="34" charset="0"/>
                </a:rPr>
                <a:t>Instead of dealing with the causes of Posttraumatic Stress disorder this type of treatment deals with and managed the symptoms of it.</a:t>
              </a:r>
            </a:p>
          </p:txBody>
        </p:sp>
      </p:grpSp>
    </p:spTree>
    <p:extLst>
      <p:ext uri="{BB962C8B-B14F-4D97-AF65-F5344CB8AC3E}">
        <p14:creationId xmlns:p14="http://schemas.microsoft.com/office/powerpoint/2010/main" val="932153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AC88D-18C7-4293-94E5-647C07848D34}"/>
              </a:ext>
            </a:extLst>
          </p:cNvPr>
          <p:cNvSpPr>
            <a:spLocks noGrp="1"/>
          </p:cNvSpPr>
          <p:nvPr>
            <p:ph type="title"/>
          </p:nvPr>
        </p:nvSpPr>
        <p:spPr/>
        <p:txBody>
          <a:bodyPr>
            <a:normAutofit/>
          </a:bodyPr>
          <a:lstStyle/>
          <a:p>
            <a:r>
              <a:rPr lang="en-GB" sz="3200" dirty="0">
                <a:latin typeface="Calibri" panose="020F0502020204030204" pitchFamily="34" charset="0"/>
              </a:rPr>
              <a:t>References:</a:t>
            </a:r>
          </a:p>
        </p:txBody>
      </p:sp>
      <p:sp>
        <p:nvSpPr>
          <p:cNvPr id="3" name="Content Placeholder 2">
            <a:extLst>
              <a:ext uri="{FF2B5EF4-FFF2-40B4-BE49-F238E27FC236}">
                <a16:creationId xmlns:a16="http://schemas.microsoft.com/office/drawing/2014/main" id="{833597AB-DED7-4368-A287-219DF0AD9D34}"/>
              </a:ext>
            </a:extLst>
          </p:cNvPr>
          <p:cNvSpPr>
            <a:spLocks noGrp="1"/>
          </p:cNvSpPr>
          <p:nvPr>
            <p:ph idx="1"/>
          </p:nvPr>
        </p:nvSpPr>
        <p:spPr>
          <a:xfrm>
            <a:off x="2589212" y="2133600"/>
            <a:ext cx="8915400" cy="4585252"/>
          </a:xfrm>
        </p:spPr>
        <p:txBody>
          <a:bodyPr>
            <a:normAutofit lnSpcReduction="10000"/>
          </a:bodyPr>
          <a:lstStyle/>
          <a:p>
            <a:r>
              <a:rPr lang="en-GB" sz="1400" dirty="0">
                <a:latin typeface="Calibri" panose="020F0502020204030204" pitchFamily="34" charset="0"/>
              </a:rPr>
              <a:t>Cash, A. (2006). Pharmacological Treatments. </a:t>
            </a:r>
            <a:r>
              <a:rPr lang="en-GB" sz="1400" i="1" dirty="0">
                <a:latin typeface="Calibri" panose="020F0502020204030204" pitchFamily="34" charset="0"/>
              </a:rPr>
              <a:t>Wiley Concise Guides to Mental Health: Posttraumatic Stress Disorder.</a:t>
            </a:r>
          </a:p>
          <a:p>
            <a:r>
              <a:rPr lang="en-GB" sz="1400" dirty="0">
                <a:latin typeface="Calibri" panose="020F0502020204030204" pitchFamily="34" charset="0"/>
              </a:rPr>
              <a:t>Haller, M., McKnight, A., Myers, U.S., </a:t>
            </a:r>
            <a:r>
              <a:rPr lang="en-GB" sz="1400" dirty="0" err="1">
                <a:latin typeface="Calibri" panose="020F0502020204030204" pitchFamily="34" charset="0"/>
              </a:rPr>
              <a:t>Angkaw</a:t>
            </a:r>
            <a:r>
              <a:rPr lang="en-GB" sz="1400" dirty="0">
                <a:latin typeface="Calibri" panose="020F0502020204030204" pitchFamily="34" charset="0"/>
              </a:rPr>
              <a:t>, A.C., &amp; Norman, S.B. (2016). </a:t>
            </a:r>
            <a:r>
              <a:rPr lang="en-GB" sz="1400" i="1" dirty="0">
                <a:latin typeface="Calibri" panose="020F0502020204030204" pitchFamily="34" charset="0"/>
              </a:rPr>
              <a:t>Predicting Engagement in Psychotherapy, Pharmacotherapy, or Both Psychotherapy and Pharmacotherapy Among Returning Veterans Seeking PTSD Treatment. </a:t>
            </a:r>
            <a:r>
              <a:rPr lang="en-GB" sz="1400" dirty="0">
                <a:latin typeface="Calibri" panose="020F0502020204030204" pitchFamily="34" charset="0"/>
              </a:rPr>
              <a:t>American Psychological Association. doi:10.1037/ser0000093</a:t>
            </a:r>
          </a:p>
          <a:p>
            <a:r>
              <a:rPr lang="en-GB" sz="1400" dirty="0">
                <a:latin typeface="Calibri" panose="020F0502020204030204" pitchFamily="34" charset="0"/>
              </a:rPr>
              <a:t>National Health Service (NHS) (2015). Post Traumatic Stress Disorder. Information Retrieved from: </a:t>
            </a:r>
            <a:r>
              <a:rPr lang="en-GB" sz="1400" dirty="0">
                <a:latin typeface="Calibri" panose="020F0502020204030204" pitchFamily="34" charset="0"/>
                <a:hlinkClick r:id="rId2"/>
              </a:rPr>
              <a:t>https://www.nhs.uk/conditions/post-traumatic-stress-disorder-ptsd/treatment/</a:t>
            </a:r>
            <a:r>
              <a:rPr lang="en-GB" sz="1400" dirty="0">
                <a:latin typeface="Calibri" panose="020F0502020204030204" pitchFamily="34" charset="0"/>
              </a:rPr>
              <a:t> </a:t>
            </a:r>
          </a:p>
          <a:p>
            <a:r>
              <a:rPr lang="en-GB" sz="1400" i="1" dirty="0">
                <a:latin typeface="Calibri" panose="020F0502020204030204" pitchFamily="34" charset="0"/>
              </a:rPr>
              <a:t>Reger, G.M., Tarantino, K.A., Durham, T.L., Luxton, D.D., Holloway, K.M., &amp; Lee, J.A. (2013). Deployed Soldier’s Reactions to Exposure and Medication Treatments for PTSD. </a:t>
            </a:r>
            <a:r>
              <a:rPr lang="en-GB" sz="1400" dirty="0">
                <a:latin typeface="Calibri" panose="020F0502020204030204" pitchFamily="34" charset="0"/>
              </a:rPr>
              <a:t>Psychological Trauma: Theory, Research, Practice and Policy. Vol.5, No.4. 309-316. doi:10.1037/a0028409</a:t>
            </a:r>
            <a:endParaRPr lang="en-GB" sz="1400" i="1" dirty="0">
              <a:latin typeface="Calibri" panose="020F0502020204030204" pitchFamily="34" charset="0"/>
            </a:endParaRPr>
          </a:p>
          <a:p>
            <a:r>
              <a:rPr lang="en-GB" sz="1400" i="1" dirty="0">
                <a:latin typeface="Calibri" panose="020F0502020204030204" pitchFamily="34" charset="0"/>
              </a:rPr>
              <a:t>Rothschild, B. (2000). The Body Remembers: The Psychophysiology of Trauma and Trauma Treatment. </a:t>
            </a:r>
            <a:r>
              <a:rPr lang="en-GB" sz="1400" i="1" dirty="0" err="1">
                <a:latin typeface="Calibri" panose="020F0502020204030204" pitchFamily="34" charset="0"/>
              </a:rPr>
              <a:t>W.W.Norton</a:t>
            </a:r>
            <a:r>
              <a:rPr lang="en-GB" sz="1400" i="1" dirty="0">
                <a:latin typeface="Calibri" panose="020F0502020204030204" pitchFamily="34" charset="0"/>
              </a:rPr>
              <a:t>.</a:t>
            </a:r>
          </a:p>
          <a:p>
            <a:r>
              <a:rPr lang="en-GB" sz="1400" dirty="0">
                <a:latin typeface="Calibri" panose="020F0502020204030204" pitchFamily="34" charset="0"/>
              </a:rPr>
              <a:t>Saunders E.C., McGovern, M.P., Lambert-Harris, C., </a:t>
            </a:r>
            <a:r>
              <a:rPr lang="en-GB" sz="1400" dirty="0" err="1">
                <a:latin typeface="Calibri" panose="020F0502020204030204" pitchFamily="34" charset="0"/>
              </a:rPr>
              <a:t>Meider</a:t>
            </a:r>
            <a:r>
              <a:rPr lang="en-GB" sz="1400" dirty="0">
                <a:latin typeface="Calibri" panose="020F0502020204030204" pitchFamily="34" charset="0"/>
              </a:rPr>
              <a:t>, A., </a:t>
            </a:r>
            <a:r>
              <a:rPr lang="en-GB" sz="1400" dirty="0" err="1">
                <a:latin typeface="Calibri" panose="020F0502020204030204" pitchFamily="34" charset="0"/>
              </a:rPr>
              <a:t>McLeman</a:t>
            </a:r>
            <a:r>
              <a:rPr lang="en-GB" sz="1400" dirty="0">
                <a:latin typeface="Calibri" panose="020F0502020204030204" pitchFamily="34" charset="0"/>
              </a:rPr>
              <a:t>, B. &amp; </a:t>
            </a:r>
            <a:r>
              <a:rPr lang="en-GB" sz="1400" dirty="0" err="1">
                <a:latin typeface="Calibri" panose="020F0502020204030204" pitchFamily="34" charset="0"/>
              </a:rPr>
              <a:t>Xie</a:t>
            </a:r>
            <a:r>
              <a:rPr lang="en-GB" sz="1400" dirty="0">
                <a:latin typeface="Calibri" panose="020F0502020204030204" pitchFamily="34" charset="0"/>
              </a:rPr>
              <a:t>, H. (2015). </a:t>
            </a:r>
            <a:r>
              <a:rPr lang="en-GB" sz="1400" i="1" dirty="0">
                <a:latin typeface="Calibri" panose="020F0502020204030204" pitchFamily="34" charset="0"/>
              </a:rPr>
              <a:t>The Impact of Addiction Medications on Treatment Outcomes for Persons with Co-occurring PTSD and Opioid Use Disorders. </a:t>
            </a:r>
            <a:r>
              <a:rPr lang="en-GB" sz="1400" dirty="0">
                <a:latin typeface="Calibri" panose="020F0502020204030204" pitchFamily="34" charset="0"/>
              </a:rPr>
              <a:t>The American Journal on Addictions, 24: 722-731. American Academy of Addiction Psychiatry. Doi:10.1111/ajad.12292</a:t>
            </a:r>
            <a:endParaRPr lang="en-GB" sz="1400" i="1" dirty="0">
              <a:latin typeface="Calibri" panose="020F0502020204030204" pitchFamily="34" charset="0"/>
            </a:endParaRPr>
          </a:p>
          <a:p>
            <a:r>
              <a:rPr lang="en-GB" sz="1400" i="1" dirty="0" err="1">
                <a:latin typeface="Calibri" panose="020F0502020204030204" pitchFamily="34" charset="0"/>
              </a:rPr>
              <a:t>Schneier</a:t>
            </a:r>
            <a:r>
              <a:rPr lang="en-GB" sz="1400" i="1" dirty="0">
                <a:latin typeface="Calibri" panose="020F0502020204030204" pitchFamily="34" charset="0"/>
              </a:rPr>
              <a:t>, F.R., </a:t>
            </a:r>
            <a:r>
              <a:rPr lang="en-GB" sz="1400" i="1" dirty="0" err="1">
                <a:latin typeface="Calibri" panose="020F0502020204030204" pitchFamily="34" charset="0"/>
              </a:rPr>
              <a:t>Campeas</a:t>
            </a:r>
            <a:r>
              <a:rPr lang="en-GB" sz="1400" i="1" dirty="0">
                <a:latin typeface="Calibri" panose="020F0502020204030204" pitchFamily="34" charset="0"/>
              </a:rPr>
              <a:t>, R., </a:t>
            </a:r>
            <a:r>
              <a:rPr lang="en-GB" sz="1400" i="1" dirty="0" err="1">
                <a:latin typeface="Calibri" panose="020F0502020204030204" pitchFamily="34" charset="0"/>
              </a:rPr>
              <a:t>Campeas</a:t>
            </a:r>
            <a:r>
              <a:rPr lang="en-GB" sz="1400" i="1" dirty="0">
                <a:latin typeface="Calibri" panose="020F0502020204030204" pitchFamily="34" charset="0"/>
              </a:rPr>
              <a:t>, R., Glass, A., Lewis-Fernandez, R., </a:t>
            </a:r>
            <a:r>
              <a:rPr lang="en-GB" sz="1400" i="1" dirty="0" err="1">
                <a:latin typeface="Calibri" panose="020F0502020204030204" pitchFamily="34" charset="0"/>
              </a:rPr>
              <a:t>Neria</a:t>
            </a:r>
            <a:r>
              <a:rPr lang="en-GB" sz="1400" i="1" dirty="0">
                <a:latin typeface="Calibri" panose="020F0502020204030204" pitchFamily="34" charset="0"/>
              </a:rPr>
              <a:t>, Y., …&amp; Wall, M.M. (2015). Combined Mirtazapine and SSRI Treatment of PTSD: A Placebo-Controlled Trial. </a:t>
            </a:r>
            <a:r>
              <a:rPr lang="en-GB" sz="1400" dirty="0">
                <a:latin typeface="Calibri" panose="020F0502020204030204" pitchFamily="34" charset="0"/>
              </a:rPr>
              <a:t>Wiley Periodicals, Inc.</a:t>
            </a:r>
            <a:r>
              <a:rPr lang="en-GB" sz="1400" i="1" dirty="0">
                <a:latin typeface="Calibri" panose="020F0502020204030204" pitchFamily="34" charset="0"/>
              </a:rPr>
              <a:t> </a:t>
            </a:r>
          </a:p>
          <a:p>
            <a:r>
              <a:rPr lang="en-GB" sz="1400" dirty="0">
                <a:latin typeface="Calibri" panose="020F0502020204030204" pitchFamily="34" charset="0"/>
              </a:rPr>
              <a:t>University of Wales Trinity Saint David Logo. 05/03/18. Imaged Retrieved from: https://www.abayoflife.com/2017/08/uwtsds-new-sa1-swansea-waterfront-development-reaches-half-way-mark/</a:t>
            </a:r>
            <a:endParaRPr lang="en-GB" sz="1400" i="1" dirty="0">
              <a:latin typeface="Calibri" panose="020F0502020204030204" pitchFamily="34" charset="0"/>
            </a:endParaRPr>
          </a:p>
          <a:p>
            <a:r>
              <a:rPr lang="en-GB" sz="1400" dirty="0">
                <a:latin typeface="Calibri" panose="020F0502020204030204" pitchFamily="34" charset="0"/>
              </a:rPr>
              <a:t>Wilson, J.P., Friedman, M.J. &amp; Lindy, J.D. (</a:t>
            </a:r>
            <a:r>
              <a:rPr lang="en-GB" sz="1400" dirty="0" err="1">
                <a:latin typeface="Calibri" panose="020F0502020204030204" pitchFamily="34" charset="0"/>
              </a:rPr>
              <a:t>Eds</a:t>
            </a:r>
            <a:r>
              <a:rPr lang="en-GB" sz="1400" dirty="0">
                <a:latin typeface="Calibri" panose="020F0502020204030204" pitchFamily="34" charset="0"/>
              </a:rPr>
              <a:t>). (2004). </a:t>
            </a:r>
            <a:r>
              <a:rPr lang="en-GB" sz="1400" i="1" dirty="0">
                <a:latin typeface="Calibri" panose="020F0502020204030204" pitchFamily="34" charset="0"/>
              </a:rPr>
              <a:t>Treating Psychological Trauma &amp; PTSD</a:t>
            </a:r>
            <a:r>
              <a:rPr lang="en-GB" sz="1400" dirty="0">
                <a:latin typeface="Calibri" panose="020F0502020204030204" pitchFamily="34" charset="0"/>
              </a:rPr>
              <a:t>. Guilford Publications.</a:t>
            </a:r>
          </a:p>
          <a:p>
            <a:endParaRPr lang="en-GB" sz="1400" dirty="0">
              <a:latin typeface="Calibri" panose="020F0502020204030204" pitchFamily="34" charset="0"/>
            </a:endParaRPr>
          </a:p>
        </p:txBody>
      </p:sp>
    </p:spTree>
    <p:extLst>
      <p:ext uri="{BB962C8B-B14F-4D97-AF65-F5344CB8AC3E}">
        <p14:creationId xmlns:p14="http://schemas.microsoft.com/office/powerpoint/2010/main" val="160241955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192</TotalTime>
  <Words>820</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Century Gothic</vt:lpstr>
      <vt:lpstr>Wingdings 3</vt:lpstr>
      <vt:lpstr>Wisp</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Demi Easter</dc:creator>
  <cp:lastModifiedBy>Demi Easter</cp:lastModifiedBy>
  <cp:revision>25</cp:revision>
  <dcterms:created xsi:type="dcterms:W3CDTF">2018-03-04T20:50:52Z</dcterms:created>
  <dcterms:modified xsi:type="dcterms:W3CDTF">2018-03-05T09:01:28Z</dcterms:modified>
</cp:coreProperties>
</file>