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notesSlides/notesSlide1.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9"/>
  </p:notesMasterIdLst>
  <p:sldIdLst>
    <p:sldId id="256" r:id="rId2"/>
    <p:sldId id="257" r:id="rId3"/>
    <p:sldId id="258" r:id="rId4"/>
    <p:sldId id="259" r:id="rId5"/>
    <p:sldId id="260" r:id="rId6"/>
    <p:sldId id="261" r:id="rId7"/>
    <p:sldId id="262" r:id="rId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8" d="100"/>
          <a:sy n="68" d="100"/>
        </p:scale>
        <p:origin x="-1446" y="-96"/>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668F49DD-54A8-447F-83F8-456CF43725AE}" type="datetimeFigureOut">
              <a:rPr lang="en-GB" smtClean="0"/>
              <a:t>07/04/2020</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78106197-019B-41AF-8BEC-1B3CDDE21C4F}" type="slidenum">
              <a:rPr lang="en-GB" smtClean="0"/>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78106197-019B-41AF-8BEC-1B3CDDE21C4F}" type="slidenum">
              <a:rPr lang="en-GB" smtClean="0"/>
              <a:t>1</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CEE60EC0-5246-4A90-A290-87C7E04C763F}" type="datetime1">
              <a:rPr lang="en-GB" smtClean="0"/>
              <a:t>07/04/2020</a:t>
            </a:fld>
            <a:endParaRPr lang="en-GB"/>
          </a:p>
        </p:txBody>
      </p:sp>
      <p:sp>
        <p:nvSpPr>
          <p:cNvPr id="5" name="Footer Placeholder 4"/>
          <p:cNvSpPr>
            <a:spLocks noGrp="1"/>
          </p:cNvSpPr>
          <p:nvPr>
            <p:ph type="ftr" sz="quarter" idx="11"/>
          </p:nvPr>
        </p:nvSpPr>
        <p:spPr/>
        <p:txBody>
          <a:bodyPr/>
          <a:lstStyle/>
          <a:p>
            <a:r>
              <a:rPr lang="en-GB" smtClean="0"/>
              <a:t>CAMF6004 Entrepreneurship in Film &amp; Media </a:t>
            </a:r>
            <a:endParaRPr lang="en-GB"/>
          </a:p>
        </p:txBody>
      </p:sp>
      <p:sp>
        <p:nvSpPr>
          <p:cNvPr id="6" name="Slide Number Placeholder 5"/>
          <p:cNvSpPr>
            <a:spLocks noGrp="1"/>
          </p:cNvSpPr>
          <p:nvPr>
            <p:ph type="sldNum" sz="quarter" idx="12"/>
          </p:nvPr>
        </p:nvSpPr>
        <p:spPr/>
        <p:txBody>
          <a:bodyPr/>
          <a:lstStyle/>
          <a:p>
            <a:fld id="{25572B2E-6942-4E5E-9828-219ACF1142AF}"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5CD20F2-C499-4E64-A63D-A54A63AEDC39}" type="datetime1">
              <a:rPr lang="en-GB" smtClean="0"/>
              <a:t>07/04/2020</a:t>
            </a:fld>
            <a:endParaRPr lang="en-GB"/>
          </a:p>
        </p:txBody>
      </p:sp>
      <p:sp>
        <p:nvSpPr>
          <p:cNvPr id="5" name="Footer Placeholder 4"/>
          <p:cNvSpPr>
            <a:spLocks noGrp="1"/>
          </p:cNvSpPr>
          <p:nvPr>
            <p:ph type="ftr" sz="quarter" idx="11"/>
          </p:nvPr>
        </p:nvSpPr>
        <p:spPr/>
        <p:txBody>
          <a:bodyPr/>
          <a:lstStyle/>
          <a:p>
            <a:r>
              <a:rPr lang="en-GB" smtClean="0"/>
              <a:t>CAMF6004 Entrepreneurship in Film &amp; Media </a:t>
            </a:r>
            <a:endParaRPr lang="en-GB"/>
          </a:p>
        </p:txBody>
      </p:sp>
      <p:sp>
        <p:nvSpPr>
          <p:cNvPr id="6" name="Slide Number Placeholder 5"/>
          <p:cNvSpPr>
            <a:spLocks noGrp="1"/>
          </p:cNvSpPr>
          <p:nvPr>
            <p:ph type="sldNum" sz="quarter" idx="12"/>
          </p:nvPr>
        </p:nvSpPr>
        <p:spPr/>
        <p:txBody>
          <a:bodyPr/>
          <a:lstStyle/>
          <a:p>
            <a:fld id="{25572B2E-6942-4E5E-9828-219ACF1142AF}"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738F24A5-B8F0-4218-AB80-462429B0E80D}" type="datetime1">
              <a:rPr lang="en-GB" smtClean="0"/>
              <a:t>07/04/2020</a:t>
            </a:fld>
            <a:endParaRPr lang="en-GB"/>
          </a:p>
        </p:txBody>
      </p:sp>
      <p:sp>
        <p:nvSpPr>
          <p:cNvPr id="5" name="Footer Placeholder 4"/>
          <p:cNvSpPr>
            <a:spLocks noGrp="1"/>
          </p:cNvSpPr>
          <p:nvPr>
            <p:ph type="ftr" sz="quarter" idx="11"/>
          </p:nvPr>
        </p:nvSpPr>
        <p:spPr/>
        <p:txBody>
          <a:bodyPr/>
          <a:lstStyle/>
          <a:p>
            <a:r>
              <a:rPr lang="en-GB" smtClean="0"/>
              <a:t>CAMF6004 Entrepreneurship in Film &amp; Media </a:t>
            </a:r>
            <a:endParaRPr lang="en-GB"/>
          </a:p>
        </p:txBody>
      </p:sp>
      <p:sp>
        <p:nvSpPr>
          <p:cNvPr id="6" name="Slide Number Placeholder 5"/>
          <p:cNvSpPr>
            <a:spLocks noGrp="1"/>
          </p:cNvSpPr>
          <p:nvPr>
            <p:ph type="sldNum" sz="quarter" idx="12"/>
          </p:nvPr>
        </p:nvSpPr>
        <p:spPr/>
        <p:txBody>
          <a:bodyPr/>
          <a:lstStyle/>
          <a:p>
            <a:fld id="{25572B2E-6942-4E5E-9828-219ACF1142AF}"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23758D1C-CE11-4432-A0C2-A0F54C2E511B}" type="datetime1">
              <a:rPr lang="en-GB" smtClean="0"/>
              <a:t>07/04/2020</a:t>
            </a:fld>
            <a:endParaRPr lang="en-GB"/>
          </a:p>
        </p:txBody>
      </p:sp>
      <p:sp>
        <p:nvSpPr>
          <p:cNvPr id="6" name="Footer Placeholder 5"/>
          <p:cNvSpPr>
            <a:spLocks noGrp="1"/>
          </p:cNvSpPr>
          <p:nvPr>
            <p:ph type="ftr" sz="quarter" idx="11"/>
          </p:nvPr>
        </p:nvSpPr>
        <p:spPr/>
        <p:txBody>
          <a:bodyPr/>
          <a:lstStyle/>
          <a:p>
            <a:r>
              <a:rPr lang="en-GB" smtClean="0"/>
              <a:t>CAMF6004 Entrepreneurship in Film &amp; Media </a:t>
            </a:r>
            <a:endParaRPr lang="en-GB"/>
          </a:p>
        </p:txBody>
      </p:sp>
      <p:sp>
        <p:nvSpPr>
          <p:cNvPr id="7" name="Slide Number Placeholder 6"/>
          <p:cNvSpPr>
            <a:spLocks noGrp="1"/>
          </p:cNvSpPr>
          <p:nvPr>
            <p:ph type="sldNum" sz="quarter" idx="12"/>
          </p:nvPr>
        </p:nvSpPr>
        <p:spPr/>
        <p:txBody>
          <a:bodyPr/>
          <a:lstStyle/>
          <a:p>
            <a:fld id="{25572B2E-6942-4E5E-9828-219ACF1142AF}"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222A2131-B2D9-4F5F-ABBD-A6E3EED0E29F}" type="datetime1">
              <a:rPr lang="en-GB" smtClean="0"/>
              <a:t>07/04/2020</a:t>
            </a:fld>
            <a:endParaRPr lang="en-GB"/>
          </a:p>
        </p:txBody>
      </p:sp>
      <p:sp>
        <p:nvSpPr>
          <p:cNvPr id="8" name="Footer Placeholder 7"/>
          <p:cNvSpPr>
            <a:spLocks noGrp="1"/>
          </p:cNvSpPr>
          <p:nvPr>
            <p:ph type="ftr" sz="quarter" idx="11"/>
          </p:nvPr>
        </p:nvSpPr>
        <p:spPr/>
        <p:txBody>
          <a:bodyPr/>
          <a:lstStyle/>
          <a:p>
            <a:r>
              <a:rPr lang="en-GB" smtClean="0"/>
              <a:t>CAMF6004 Entrepreneurship in Film &amp; Media </a:t>
            </a:r>
            <a:endParaRPr lang="en-GB"/>
          </a:p>
        </p:txBody>
      </p:sp>
      <p:sp>
        <p:nvSpPr>
          <p:cNvPr id="9" name="Slide Number Placeholder 8"/>
          <p:cNvSpPr>
            <a:spLocks noGrp="1"/>
          </p:cNvSpPr>
          <p:nvPr>
            <p:ph type="sldNum" sz="quarter" idx="12"/>
          </p:nvPr>
        </p:nvSpPr>
        <p:spPr/>
        <p:txBody>
          <a:bodyPr/>
          <a:lstStyle/>
          <a:p>
            <a:fld id="{25572B2E-6942-4E5E-9828-219ACF1142AF}"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D6B2EE9F-DF4D-4C95-9D8F-FA1CD4BC15FB}" type="datetime1">
              <a:rPr lang="en-GB" smtClean="0"/>
              <a:t>07/04/2020</a:t>
            </a:fld>
            <a:endParaRPr lang="en-GB"/>
          </a:p>
        </p:txBody>
      </p:sp>
      <p:sp>
        <p:nvSpPr>
          <p:cNvPr id="4" name="Footer Placeholder 3"/>
          <p:cNvSpPr>
            <a:spLocks noGrp="1"/>
          </p:cNvSpPr>
          <p:nvPr>
            <p:ph type="ftr" sz="quarter" idx="11"/>
          </p:nvPr>
        </p:nvSpPr>
        <p:spPr/>
        <p:txBody>
          <a:bodyPr/>
          <a:lstStyle/>
          <a:p>
            <a:r>
              <a:rPr lang="en-GB" smtClean="0"/>
              <a:t>CAMF6004 Entrepreneurship in Film &amp; Media </a:t>
            </a:r>
            <a:endParaRPr lang="en-GB"/>
          </a:p>
        </p:txBody>
      </p:sp>
      <p:sp>
        <p:nvSpPr>
          <p:cNvPr id="5" name="Slide Number Placeholder 4"/>
          <p:cNvSpPr>
            <a:spLocks noGrp="1"/>
          </p:cNvSpPr>
          <p:nvPr>
            <p:ph type="sldNum" sz="quarter" idx="12"/>
          </p:nvPr>
        </p:nvSpPr>
        <p:spPr/>
        <p:txBody>
          <a:bodyPr/>
          <a:lstStyle/>
          <a:p>
            <a:fld id="{25572B2E-6942-4E5E-9828-219ACF1142AF}"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333E980-ED32-49B2-9B7E-FC8FA94E0EB9}" type="datetime1">
              <a:rPr lang="en-GB" smtClean="0"/>
              <a:t>07/04/2020</a:t>
            </a:fld>
            <a:endParaRPr lang="en-GB"/>
          </a:p>
        </p:txBody>
      </p:sp>
      <p:sp>
        <p:nvSpPr>
          <p:cNvPr id="3" name="Footer Placeholder 2"/>
          <p:cNvSpPr>
            <a:spLocks noGrp="1"/>
          </p:cNvSpPr>
          <p:nvPr>
            <p:ph type="ftr" sz="quarter" idx="11"/>
          </p:nvPr>
        </p:nvSpPr>
        <p:spPr/>
        <p:txBody>
          <a:bodyPr/>
          <a:lstStyle/>
          <a:p>
            <a:r>
              <a:rPr lang="en-GB" smtClean="0"/>
              <a:t>CAMF6004 Entrepreneurship in Film &amp; Media </a:t>
            </a:r>
            <a:endParaRPr lang="en-GB"/>
          </a:p>
        </p:txBody>
      </p:sp>
      <p:sp>
        <p:nvSpPr>
          <p:cNvPr id="4" name="Slide Number Placeholder 3"/>
          <p:cNvSpPr>
            <a:spLocks noGrp="1"/>
          </p:cNvSpPr>
          <p:nvPr>
            <p:ph type="sldNum" sz="quarter" idx="12"/>
          </p:nvPr>
        </p:nvSpPr>
        <p:spPr/>
        <p:txBody>
          <a:bodyPr/>
          <a:lstStyle/>
          <a:p>
            <a:fld id="{25572B2E-6942-4E5E-9828-219ACF1142AF}"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F009264-9B12-4259-B724-17ABE6F741E6}" type="datetime1">
              <a:rPr lang="en-GB" smtClean="0"/>
              <a:t>07/04/2020</a:t>
            </a:fld>
            <a:endParaRPr lang="en-GB"/>
          </a:p>
        </p:txBody>
      </p:sp>
      <p:sp>
        <p:nvSpPr>
          <p:cNvPr id="6" name="Footer Placeholder 5"/>
          <p:cNvSpPr>
            <a:spLocks noGrp="1"/>
          </p:cNvSpPr>
          <p:nvPr>
            <p:ph type="ftr" sz="quarter" idx="11"/>
          </p:nvPr>
        </p:nvSpPr>
        <p:spPr/>
        <p:txBody>
          <a:bodyPr/>
          <a:lstStyle/>
          <a:p>
            <a:r>
              <a:rPr lang="en-GB" smtClean="0"/>
              <a:t>CAMF6004 Entrepreneurship in Film &amp; Media </a:t>
            </a:r>
            <a:endParaRPr lang="en-GB"/>
          </a:p>
        </p:txBody>
      </p:sp>
      <p:sp>
        <p:nvSpPr>
          <p:cNvPr id="7" name="Slide Number Placeholder 6"/>
          <p:cNvSpPr>
            <a:spLocks noGrp="1"/>
          </p:cNvSpPr>
          <p:nvPr>
            <p:ph type="sldNum" sz="quarter" idx="12"/>
          </p:nvPr>
        </p:nvSpPr>
        <p:spPr/>
        <p:txBody>
          <a:bodyPr/>
          <a:lstStyle/>
          <a:p>
            <a:fld id="{25572B2E-6942-4E5E-9828-219ACF1142AF}"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8AC6DAC-E92B-4E18-BB59-62FA91567AE3}" type="datetime1">
              <a:rPr lang="en-GB" smtClean="0"/>
              <a:t>07/04/2020</a:t>
            </a:fld>
            <a:endParaRPr lang="en-GB"/>
          </a:p>
        </p:txBody>
      </p:sp>
      <p:sp>
        <p:nvSpPr>
          <p:cNvPr id="6" name="Footer Placeholder 5"/>
          <p:cNvSpPr>
            <a:spLocks noGrp="1"/>
          </p:cNvSpPr>
          <p:nvPr>
            <p:ph type="ftr" sz="quarter" idx="11"/>
          </p:nvPr>
        </p:nvSpPr>
        <p:spPr/>
        <p:txBody>
          <a:bodyPr/>
          <a:lstStyle/>
          <a:p>
            <a:r>
              <a:rPr lang="en-GB" smtClean="0"/>
              <a:t>CAMF6004 Entrepreneurship in Film &amp; Media </a:t>
            </a:r>
            <a:endParaRPr lang="en-GB"/>
          </a:p>
        </p:txBody>
      </p:sp>
      <p:sp>
        <p:nvSpPr>
          <p:cNvPr id="7" name="Slide Number Placeholder 6"/>
          <p:cNvSpPr>
            <a:spLocks noGrp="1"/>
          </p:cNvSpPr>
          <p:nvPr>
            <p:ph type="sldNum" sz="quarter" idx="12"/>
          </p:nvPr>
        </p:nvSpPr>
        <p:spPr/>
        <p:txBody>
          <a:bodyPr/>
          <a:lstStyle/>
          <a:p>
            <a:fld id="{25572B2E-6942-4E5E-9828-219ACF1142AF}"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08AC0C99-551E-4601-80C5-9E51D63A6C41}" type="datetime1">
              <a:rPr lang="en-GB" smtClean="0"/>
              <a:t>07/04/2020</a:t>
            </a:fld>
            <a:endParaRPr lang="en-GB"/>
          </a:p>
        </p:txBody>
      </p:sp>
      <p:sp>
        <p:nvSpPr>
          <p:cNvPr id="5" name="Footer Placeholder 4"/>
          <p:cNvSpPr>
            <a:spLocks noGrp="1"/>
          </p:cNvSpPr>
          <p:nvPr>
            <p:ph type="ftr" sz="quarter" idx="11"/>
          </p:nvPr>
        </p:nvSpPr>
        <p:spPr/>
        <p:txBody>
          <a:bodyPr/>
          <a:lstStyle/>
          <a:p>
            <a:r>
              <a:rPr lang="en-GB" smtClean="0"/>
              <a:t>CAMF6004 Entrepreneurship in Film &amp; Media </a:t>
            </a:r>
            <a:endParaRPr lang="en-GB"/>
          </a:p>
        </p:txBody>
      </p:sp>
      <p:sp>
        <p:nvSpPr>
          <p:cNvPr id="6" name="Slide Number Placeholder 5"/>
          <p:cNvSpPr>
            <a:spLocks noGrp="1"/>
          </p:cNvSpPr>
          <p:nvPr>
            <p:ph type="sldNum" sz="quarter" idx="12"/>
          </p:nvPr>
        </p:nvSpPr>
        <p:spPr/>
        <p:txBody>
          <a:bodyPr/>
          <a:lstStyle/>
          <a:p>
            <a:fld id="{25572B2E-6942-4E5E-9828-219ACF1142AF}"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FC69CAC-E152-4270-8D96-8582B0E66C56}" type="datetime1">
              <a:rPr lang="en-GB" smtClean="0"/>
              <a:t>07/04/2020</a:t>
            </a:fld>
            <a:endParaRPr lang="en-GB"/>
          </a:p>
        </p:txBody>
      </p:sp>
      <p:sp>
        <p:nvSpPr>
          <p:cNvPr id="5" name="Footer Placeholder 4"/>
          <p:cNvSpPr>
            <a:spLocks noGrp="1"/>
          </p:cNvSpPr>
          <p:nvPr>
            <p:ph type="ftr" sz="quarter" idx="11"/>
          </p:nvPr>
        </p:nvSpPr>
        <p:spPr/>
        <p:txBody>
          <a:bodyPr/>
          <a:lstStyle/>
          <a:p>
            <a:r>
              <a:rPr lang="en-GB" smtClean="0"/>
              <a:t>CAMF6004 Entrepreneurship in Film &amp; Media </a:t>
            </a:r>
            <a:endParaRPr lang="en-GB"/>
          </a:p>
        </p:txBody>
      </p:sp>
      <p:sp>
        <p:nvSpPr>
          <p:cNvPr id="6" name="Slide Number Placeholder 5"/>
          <p:cNvSpPr>
            <a:spLocks noGrp="1"/>
          </p:cNvSpPr>
          <p:nvPr>
            <p:ph type="sldNum" sz="quarter" idx="12"/>
          </p:nvPr>
        </p:nvSpPr>
        <p:spPr/>
        <p:txBody>
          <a:bodyPr/>
          <a:lstStyle/>
          <a:p>
            <a:fld id="{25572B2E-6942-4E5E-9828-219ACF1142AF}"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3">
                <a:lumMod val="75000"/>
              </a:schemeClr>
            </a:gs>
            <a:gs pos="100000">
              <a:schemeClr val="bg2">
                <a:lumMod val="25000"/>
              </a:schemeClr>
            </a:gs>
            <a:gs pos="50000">
              <a:schemeClr val="accent3">
                <a:lumMod val="60000"/>
                <a:lumOff val="40000"/>
              </a:schemeClr>
            </a:gs>
            <a:gs pos="100000">
              <a:schemeClr val="accent1">
                <a:tint val="23500"/>
                <a:satMod val="16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F3D2D10-8E6F-44E7-97DD-E1AF3E68C0E6}" type="datetime1">
              <a:rPr lang="en-GB" smtClean="0"/>
              <a:t>07/04/2020</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GB" smtClean="0"/>
              <a:t>CAMF6004 Entrepreneurship in Film &amp; Media </a:t>
            </a:r>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5572B2E-6942-4E5E-9828-219ACF1142AF}"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Underground Seen*</a:t>
            </a:r>
            <a:endParaRPr lang="en-GB" dirty="0"/>
          </a:p>
        </p:txBody>
      </p:sp>
      <p:sp>
        <p:nvSpPr>
          <p:cNvPr id="4" name="Subtitle 2"/>
          <p:cNvSpPr txBox="1">
            <a:spLocks/>
          </p:cNvSpPr>
          <p:nvPr/>
        </p:nvSpPr>
        <p:spPr>
          <a:xfrm>
            <a:off x="6228184" y="6309320"/>
            <a:ext cx="2915816" cy="548680"/>
          </a:xfrm>
          <a:prstGeom prst="rect">
            <a:avLst/>
          </a:prstGeom>
        </p:spPr>
        <p:txBody>
          <a:bodyPr vert="horz" lIns="91440" tIns="45720" rIns="91440" bIns="45720" rtlCol="0">
            <a:normAutofit fontScale="70000" lnSpcReduction="20000"/>
          </a:bodyPr>
          <a:lstStyle/>
          <a:p>
            <a:pPr marL="0" marR="0" lvl="0" indent="0" algn="r" defTabSz="914400" rtl="0" eaLnBrk="1" fontAlgn="auto" latinLnBrk="0" hangingPunct="1">
              <a:lnSpc>
                <a:spcPct val="100000"/>
              </a:lnSpc>
              <a:spcBef>
                <a:spcPct val="20000"/>
              </a:spcBef>
              <a:spcAft>
                <a:spcPts val="0"/>
              </a:spcAft>
              <a:buClrTx/>
              <a:buSzTx/>
              <a:buFont typeface="Arial" pitchFamily="34" charset="0"/>
              <a:buNone/>
              <a:tabLst/>
              <a:defRPr/>
            </a:pPr>
            <a:r>
              <a:rPr lang="en-GB" sz="2400" dirty="0" smtClean="0"/>
              <a:t>*Name not final and is subject to change</a:t>
            </a:r>
            <a:endParaRPr kumimoji="0" lang="en-GB" sz="2400" b="0" i="0" u="none" strike="noStrike" kern="1200" cap="none" spc="0" normalizeH="0" baseline="0" noProof="0" dirty="0" smtClean="0">
              <a:ln>
                <a:noFill/>
              </a:ln>
              <a:effectLst/>
              <a:uLnTx/>
              <a:uFillTx/>
              <a:latin typeface="+mn-lt"/>
              <a:ea typeface="+mn-ea"/>
              <a:cs typeface="+mn-cs"/>
            </a:endParaRPr>
          </a:p>
        </p:txBody>
      </p:sp>
      <p:sp>
        <p:nvSpPr>
          <p:cNvPr id="5" name="Footer Placeholder 4"/>
          <p:cNvSpPr>
            <a:spLocks noGrp="1"/>
          </p:cNvSpPr>
          <p:nvPr>
            <p:ph type="ftr" sz="quarter" idx="11"/>
          </p:nvPr>
        </p:nvSpPr>
        <p:spPr>
          <a:xfrm>
            <a:off x="179512" y="6309320"/>
            <a:ext cx="3312368" cy="365125"/>
          </a:xfrm>
        </p:spPr>
        <p:txBody>
          <a:bodyPr/>
          <a:lstStyle/>
          <a:p>
            <a:r>
              <a:rPr lang="en-GB" dirty="0" smtClean="0">
                <a:solidFill>
                  <a:schemeClr val="tx1"/>
                </a:solidFill>
              </a:rPr>
              <a:t>James Roberts – 1706516</a:t>
            </a:r>
          </a:p>
          <a:p>
            <a:r>
              <a:rPr lang="en-GB" dirty="0" smtClean="0">
                <a:solidFill>
                  <a:schemeClr val="tx1"/>
                </a:solidFill>
              </a:rPr>
              <a:t>CAMF6004 Entrepreneurship in Film &amp; Media </a:t>
            </a:r>
            <a:endParaRPr lang="en-GB" dirty="0">
              <a:solidFill>
                <a:schemeClr val="tx1"/>
              </a:solidFill>
            </a:endParaRP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92500" lnSpcReduction="20000"/>
          </a:bodyPr>
          <a:lstStyle/>
          <a:p>
            <a:r>
              <a:rPr lang="en-GB" dirty="0" smtClean="0"/>
              <a:t>“Underground scene” of film, showcasing independent, foreign and overall obscure films.</a:t>
            </a:r>
            <a:endParaRPr lang="en-GB" dirty="0"/>
          </a:p>
          <a:p>
            <a:endParaRPr lang="en-GB" dirty="0" smtClean="0"/>
          </a:p>
          <a:p>
            <a:r>
              <a:rPr lang="en-GB" dirty="0" smtClean="0"/>
              <a:t>The name is a play-on-words using the past participle verb “seen” - “to perceive with the eyes” - in place of the expected noun “scene” – “a specified area of activity or interest”.</a:t>
            </a:r>
          </a:p>
          <a:p>
            <a:endParaRPr lang="en-GB" dirty="0" smtClean="0"/>
          </a:p>
          <a:p>
            <a:r>
              <a:rPr lang="en-GB" dirty="0" smtClean="0"/>
              <a:t>A monthly “</a:t>
            </a:r>
            <a:r>
              <a:rPr lang="en-GB" dirty="0" err="1" smtClean="0"/>
              <a:t>zine</a:t>
            </a:r>
            <a:r>
              <a:rPr lang="en-GB" dirty="0" smtClean="0"/>
              <a:t>” sent by email to subscribers.  A direct and more personal feel compared to just visiting a website.</a:t>
            </a:r>
          </a:p>
          <a:p>
            <a:pPr>
              <a:buNone/>
            </a:pPr>
            <a:endParaRPr lang="en-GB" dirty="0"/>
          </a:p>
        </p:txBody>
      </p:sp>
      <p:sp>
        <p:nvSpPr>
          <p:cNvPr id="4" name="Title 1"/>
          <p:cNvSpPr txBox="1">
            <a:spLocks/>
          </p:cNvSpPr>
          <p:nvPr/>
        </p:nvSpPr>
        <p:spPr>
          <a:xfrm>
            <a:off x="683568" y="188640"/>
            <a:ext cx="7772400" cy="1470025"/>
          </a:xfrm>
          <a:prstGeom prst="rect">
            <a:avLst/>
          </a:prstGeom>
        </p:spPr>
        <p:txBody>
          <a:bodyPr vert="horz" lIns="91440" tIns="45720" rIns="91440" bIns="45720" rtlCol="0" anchor="ctr">
            <a:normAutofit/>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4400" b="0" i="0" u="none" strike="noStrike" kern="1200" cap="none" spc="0" normalizeH="0" baseline="0" noProof="0" dirty="0" smtClean="0">
                <a:ln>
                  <a:noFill/>
                </a:ln>
                <a:solidFill>
                  <a:schemeClr val="tx1"/>
                </a:solidFill>
                <a:effectLst/>
                <a:uLnTx/>
                <a:uFillTx/>
                <a:latin typeface="+mj-lt"/>
                <a:ea typeface="+mj-ea"/>
                <a:cs typeface="+mj-cs"/>
              </a:rPr>
              <a:t>What is Underground Seen?</a:t>
            </a: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What content would Underground Seen feature?</a:t>
            </a:r>
            <a:endParaRPr lang="en-GB" dirty="0"/>
          </a:p>
        </p:txBody>
      </p:sp>
      <p:sp>
        <p:nvSpPr>
          <p:cNvPr id="3" name="Content Placeholder 2"/>
          <p:cNvSpPr>
            <a:spLocks noGrp="1"/>
          </p:cNvSpPr>
          <p:nvPr>
            <p:ph idx="1"/>
          </p:nvPr>
        </p:nvSpPr>
        <p:spPr/>
        <p:txBody>
          <a:bodyPr>
            <a:normAutofit fontScale="77500" lnSpcReduction="20000"/>
          </a:bodyPr>
          <a:lstStyle/>
          <a:p>
            <a:r>
              <a:rPr lang="en-GB" dirty="0" smtClean="0"/>
              <a:t>Reviews that focus of the positives rather than the negatives but are by no means dishonest, drawing from my experiences writing for the Carmarthen Bay Film Festival 2019.</a:t>
            </a:r>
          </a:p>
          <a:p>
            <a:endParaRPr lang="en-GB" dirty="0" smtClean="0"/>
          </a:p>
          <a:p>
            <a:r>
              <a:rPr lang="en-GB" dirty="0" smtClean="0"/>
              <a:t>News on where to see new Indie films, such as film festival write-ups.</a:t>
            </a:r>
          </a:p>
          <a:p>
            <a:endParaRPr lang="en-GB" dirty="0" smtClean="0"/>
          </a:p>
          <a:p>
            <a:r>
              <a:rPr lang="en-GB" dirty="0" smtClean="0"/>
              <a:t>If not showing at any film festivals, then links to films already uploaded to websites (such as </a:t>
            </a:r>
            <a:r>
              <a:rPr lang="en-GB" dirty="0" err="1" smtClean="0"/>
              <a:t>Vimeo</a:t>
            </a:r>
            <a:r>
              <a:rPr lang="en-GB" dirty="0" smtClean="0"/>
              <a:t>) can be featured.  If password protected, the password will be given to readers of the </a:t>
            </a:r>
            <a:r>
              <a:rPr lang="en-GB" dirty="0" err="1" smtClean="0"/>
              <a:t>zine</a:t>
            </a:r>
            <a:r>
              <a:rPr lang="en-GB" dirty="0" smtClean="0"/>
              <a:t> but will be changed by the time the next issue is released.</a:t>
            </a:r>
            <a:endParaRPr lang="en-GB" dirty="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How will content be gathered and the </a:t>
            </a:r>
            <a:r>
              <a:rPr lang="en-GB" dirty="0" err="1" smtClean="0"/>
              <a:t>zine</a:t>
            </a:r>
            <a:r>
              <a:rPr lang="en-GB" dirty="0" smtClean="0"/>
              <a:t> be promoted?</a:t>
            </a:r>
            <a:endParaRPr lang="en-GB" dirty="0"/>
          </a:p>
        </p:txBody>
      </p:sp>
      <p:sp>
        <p:nvSpPr>
          <p:cNvPr id="3" name="Content Placeholder 2"/>
          <p:cNvSpPr>
            <a:spLocks noGrp="1"/>
          </p:cNvSpPr>
          <p:nvPr>
            <p:ph idx="1"/>
          </p:nvPr>
        </p:nvSpPr>
        <p:spPr/>
        <p:txBody>
          <a:bodyPr>
            <a:normAutofit lnSpcReduction="10000"/>
          </a:bodyPr>
          <a:lstStyle/>
          <a:p>
            <a:r>
              <a:rPr lang="en-GB" dirty="0" smtClean="0"/>
              <a:t>An audience of filmmakers and fans can be reached by utilising friends and contacts either in or close to the industry.</a:t>
            </a:r>
          </a:p>
          <a:p>
            <a:endParaRPr lang="en-GB" dirty="0" smtClean="0"/>
          </a:p>
          <a:p>
            <a:r>
              <a:rPr lang="en-GB" dirty="0" smtClean="0"/>
              <a:t>Further promotion can come from social media accounts such as Twitter or </a:t>
            </a:r>
            <a:r>
              <a:rPr lang="en-GB" dirty="0" err="1" smtClean="0"/>
              <a:t>Facebook</a:t>
            </a:r>
            <a:r>
              <a:rPr lang="en-GB" dirty="0" smtClean="0"/>
              <a:t>.  In much the same way as other magazines, publication content will be teased but can only be read in the full </a:t>
            </a:r>
            <a:r>
              <a:rPr lang="en-GB" dirty="0" err="1" smtClean="0"/>
              <a:t>zine</a:t>
            </a:r>
            <a:r>
              <a:rPr lang="en-GB" dirty="0" smtClean="0"/>
              <a:t>.</a:t>
            </a:r>
            <a:endParaRPr lang="en-GB" dirty="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Who will the audience be?</a:t>
            </a:r>
            <a:endParaRPr lang="en-GB" dirty="0"/>
          </a:p>
        </p:txBody>
      </p:sp>
      <p:sp>
        <p:nvSpPr>
          <p:cNvPr id="3" name="Content Placeholder 2"/>
          <p:cNvSpPr>
            <a:spLocks noGrp="1"/>
          </p:cNvSpPr>
          <p:nvPr>
            <p:ph idx="1"/>
          </p:nvPr>
        </p:nvSpPr>
        <p:spPr/>
        <p:txBody>
          <a:bodyPr>
            <a:normAutofit lnSpcReduction="10000"/>
          </a:bodyPr>
          <a:lstStyle/>
          <a:p>
            <a:r>
              <a:rPr lang="en-GB" dirty="0" smtClean="0"/>
              <a:t>The audience will be film fans who want to see and share more unique and experimental forms of cinematic storytelling, created away from the confines of the studio system that dominates multiplexes and pop culture today.</a:t>
            </a:r>
          </a:p>
          <a:p>
            <a:endParaRPr lang="en-GB" dirty="0"/>
          </a:p>
          <a:p>
            <a:r>
              <a:rPr lang="en-GB" dirty="0" smtClean="0"/>
              <a:t>The idea of subscribing to an email based magazine creates an idea of exclusivity, a clubhouse like feel and a sense of belonging.</a:t>
            </a:r>
          </a:p>
          <a:p>
            <a:endParaRPr lang="en-GB" dirty="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What about branding and price point?</a:t>
            </a:r>
            <a:endParaRPr lang="en-GB" dirty="0"/>
          </a:p>
        </p:txBody>
      </p:sp>
      <p:sp>
        <p:nvSpPr>
          <p:cNvPr id="3" name="Content Placeholder 2"/>
          <p:cNvSpPr>
            <a:spLocks noGrp="1"/>
          </p:cNvSpPr>
          <p:nvPr>
            <p:ph idx="1"/>
          </p:nvPr>
        </p:nvSpPr>
        <p:spPr/>
        <p:txBody>
          <a:bodyPr>
            <a:normAutofit fontScale="85000" lnSpcReduction="20000"/>
          </a:bodyPr>
          <a:lstStyle/>
          <a:p>
            <a:r>
              <a:rPr lang="en-GB" dirty="0" smtClean="0"/>
              <a:t>Ideas for the design of the </a:t>
            </a:r>
            <a:r>
              <a:rPr lang="en-GB" dirty="0" err="1" smtClean="0"/>
              <a:t>zine</a:t>
            </a:r>
            <a:r>
              <a:rPr lang="en-GB" dirty="0" smtClean="0"/>
              <a:t> are still being discussed and finalised.  I chose this colour scheme for the PowerPoint presentation because it reminded me of the underground scene, but it may not be the final choice.</a:t>
            </a:r>
          </a:p>
          <a:p>
            <a:endParaRPr lang="en-GB" dirty="0"/>
          </a:p>
          <a:p>
            <a:r>
              <a:rPr lang="en-GB" dirty="0" smtClean="0"/>
              <a:t>Through research, I have found that a reasonable price point that people are willing to pay for a </a:t>
            </a:r>
            <a:r>
              <a:rPr lang="en-GB" dirty="0" err="1" smtClean="0"/>
              <a:t>zine</a:t>
            </a:r>
            <a:r>
              <a:rPr lang="en-GB" dirty="0" smtClean="0"/>
              <a:t> is around £1.</a:t>
            </a:r>
          </a:p>
          <a:p>
            <a:endParaRPr lang="en-GB" dirty="0"/>
          </a:p>
          <a:p>
            <a:r>
              <a:rPr lang="en-GB" dirty="0" smtClean="0"/>
              <a:t>However, further funding could be raised through advertising or a </a:t>
            </a:r>
            <a:r>
              <a:rPr lang="en-GB" dirty="0" err="1" smtClean="0"/>
              <a:t>Patreon</a:t>
            </a:r>
            <a:r>
              <a:rPr lang="en-GB" dirty="0" smtClean="0"/>
              <a:t> page. </a:t>
            </a:r>
            <a:endParaRPr lang="en-GB" dirty="0"/>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11560" y="2420888"/>
            <a:ext cx="7772400" cy="1470025"/>
          </a:xfrm>
        </p:spPr>
        <p:txBody>
          <a:bodyPr>
            <a:normAutofit/>
          </a:bodyPr>
          <a:lstStyle/>
          <a:p>
            <a:r>
              <a:rPr lang="en-GB" sz="4800" dirty="0" smtClean="0"/>
              <a:t>Thank you for your time.</a:t>
            </a:r>
            <a:endParaRPr lang="en-GB" sz="4800" dirty="0"/>
          </a:p>
        </p:txBody>
      </p:sp>
      <p:sp>
        <p:nvSpPr>
          <p:cNvPr id="3" name="Subtitle 2"/>
          <p:cNvSpPr>
            <a:spLocks noGrp="1"/>
          </p:cNvSpPr>
          <p:nvPr>
            <p:ph type="subTitle" idx="1"/>
          </p:nvPr>
        </p:nvSpPr>
        <p:spPr>
          <a:xfrm>
            <a:off x="1403648" y="260648"/>
            <a:ext cx="6400800" cy="1752600"/>
          </a:xfrm>
        </p:spPr>
        <p:txBody>
          <a:bodyPr/>
          <a:lstStyle/>
          <a:p>
            <a:r>
              <a:rPr lang="en-GB" dirty="0" smtClean="0">
                <a:solidFill>
                  <a:schemeClr val="tx1"/>
                </a:solidFill>
              </a:rPr>
              <a:t>Underground Seen</a:t>
            </a:r>
            <a:endParaRPr lang="en-GB" dirty="0">
              <a:solidFill>
                <a:schemeClr val="tx1"/>
              </a:solidFill>
            </a:endParaRPr>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9091</TotalTime>
  <Words>448</Words>
  <Application>Microsoft Office PowerPoint</Application>
  <PresentationFormat>On-screen Show (4:3)</PresentationFormat>
  <Paragraphs>33</Paragraphs>
  <Slides>7</Slides>
  <Notes>1</Notes>
  <HiddenSlides>0</HiddenSlides>
  <MMClips>0</MMClip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Office Theme</vt:lpstr>
      <vt:lpstr>Underground Seen*</vt:lpstr>
      <vt:lpstr>Slide 2</vt:lpstr>
      <vt:lpstr>What content would Underground Seen feature?</vt:lpstr>
      <vt:lpstr>How will content be gathered and the zine be promoted?</vt:lpstr>
      <vt:lpstr>Who will the audience be?</vt:lpstr>
      <vt:lpstr>What about branding and price point?</vt:lpstr>
      <vt:lpstr>Thank you for your time.</vt:lpstr>
    </vt:vector>
  </TitlesOfParts>
  <Company>Hewlett-Packard</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Home</dc:creator>
  <cp:lastModifiedBy>Home</cp:lastModifiedBy>
  <cp:revision>352</cp:revision>
  <dcterms:created xsi:type="dcterms:W3CDTF">2020-04-01T14:53:24Z</dcterms:created>
  <dcterms:modified xsi:type="dcterms:W3CDTF">2020-04-07T22:24:39Z</dcterms:modified>
</cp:coreProperties>
</file>