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79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19C43CF-91BF-4D74-986D-A526815D567B}" v="80" dt="2026-03-13T10:34:59.88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78" d="100"/>
          <a:sy n="78" d="100"/>
        </p:scale>
        <p:origin x="1594" y="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emir demir" userId="28a3647419804e6b" providerId="LiveId" clId="{0A1E85DC-C37B-4B5A-9933-156FAF41E272}"/>
    <pc:docChg chg="undo custSel addSld modSld">
      <pc:chgData name="demir demir" userId="28a3647419804e6b" providerId="LiveId" clId="{0A1E85DC-C37B-4B5A-9933-156FAF41E272}" dt="2026-03-13T10:39:46.718" v="1067" actId="20577"/>
      <pc:docMkLst>
        <pc:docMk/>
      </pc:docMkLst>
      <pc:sldChg chg="addSp modSp mod setBg">
        <pc:chgData name="demir demir" userId="28a3647419804e6b" providerId="LiveId" clId="{0A1E85DC-C37B-4B5A-9933-156FAF41E272}" dt="2026-03-13T10:35:23.261" v="1012" actId="20577"/>
        <pc:sldMkLst>
          <pc:docMk/>
          <pc:sldMk cId="0" sldId="256"/>
        </pc:sldMkLst>
        <pc:spChg chg="mod">
          <ac:chgData name="demir demir" userId="28a3647419804e6b" providerId="LiveId" clId="{0A1E85DC-C37B-4B5A-9933-156FAF41E272}" dt="2026-03-13T09:55:09.268" v="321" actId="26606"/>
          <ac:spMkLst>
            <pc:docMk/>
            <pc:sldMk cId="0" sldId="256"/>
            <ac:spMk id="2" creationId="{00000000-0000-0000-0000-000000000000}"/>
          </ac:spMkLst>
        </pc:spChg>
        <pc:spChg chg="mod">
          <ac:chgData name="demir demir" userId="28a3647419804e6b" providerId="LiveId" clId="{0A1E85DC-C37B-4B5A-9933-156FAF41E272}" dt="2026-03-13T10:35:23.261" v="1012" actId="20577"/>
          <ac:spMkLst>
            <pc:docMk/>
            <pc:sldMk cId="0" sldId="256"/>
            <ac:spMk id="3" creationId="{00000000-0000-0000-0000-000000000000}"/>
          </ac:spMkLst>
        </pc:spChg>
        <pc:cxnChg chg="add">
          <ac:chgData name="demir demir" userId="28a3647419804e6b" providerId="LiveId" clId="{0A1E85DC-C37B-4B5A-9933-156FAF41E272}" dt="2026-03-13T09:55:09.268" v="321" actId="26606"/>
          <ac:cxnSpMkLst>
            <pc:docMk/>
            <pc:sldMk cId="0" sldId="256"/>
            <ac:cxnSpMk id="8" creationId="{0B5F7E3B-C5F1-40E0-A491-558BAFBC1127}"/>
          </ac:cxnSpMkLst>
        </pc:cxnChg>
      </pc:sldChg>
      <pc:sldChg chg="addSp modSp mod setBg">
        <pc:chgData name="demir demir" userId="28a3647419804e6b" providerId="LiveId" clId="{0A1E85DC-C37B-4B5A-9933-156FAF41E272}" dt="2026-03-13T09:54:57.620" v="320" actId="26606"/>
        <pc:sldMkLst>
          <pc:docMk/>
          <pc:sldMk cId="0" sldId="257"/>
        </pc:sldMkLst>
        <pc:spChg chg="mod">
          <ac:chgData name="demir demir" userId="28a3647419804e6b" providerId="LiveId" clId="{0A1E85DC-C37B-4B5A-9933-156FAF41E272}" dt="2026-03-13T09:54:57.620" v="320" actId="26606"/>
          <ac:spMkLst>
            <pc:docMk/>
            <pc:sldMk cId="0" sldId="257"/>
            <ac:spMk id="2" creationId="{00000000-0000-0000-0000-000000000000}"/>
          </ac:spMkLst>
        </pc:spChg>
        <pc:spChg chg="mod">
          <ac:chgData name="demir demir" userId="28a3647419804e6b" providerId="LiveId" clId="{0A1E85DC-C37B-4B5A-9933-156FAF41E272}" dt="2026-03-13T09:54:57.620" v="320" actId="26606"/>
          <ac:spMkLst>
            <pc:docMk/>
            <pc:sldMk cId="0" sldId="257"/>
            <ac:spMk id="3" creationId="{00000000-0000-0000-0000-000000000000}"/>
          </ac:spMkLst>
        </pc:spChg>
        <pc:cxnChg chg="add">
          <ac:chgData name="demir demir" userId="28a3647419804e6b" providerId="LiveId" clId="{0A1E85DC-C37B-4B5A-9933-156FAF41E272}" dt="2026-03-13T09:54:57.620" v="320" actId="26606"/>
          <ac:cxnSpMkLst>
            <pc:docMk/>
            <pc:sldMk cId="0" sldId="257"/>
            <ac:cxnSpMk id="8" creationId="{0B5F7E3B-C5F1-40E0-A491-558BAFBC1127}"/>
          </ac:cxnSpMkLst>
        </pc:cxnChg>
      </pc:sldChg>
      <pc:sldChg chg="modSp mod setBg">
        <pc:chgData name="demir demir" userId="28a3647419804e6b" providerId="LiveId" clId="{0A1E85DC-C37B-4B5A-9933-156FAF41E272}" dt="2026-03-13T10:05:47.861" v="525" actId="20577"/>
        <pc:sldMkLst>
          <pc:docMk/>
          <pc:sldMk cId="0" sldId="258"/>
        </pc:sldMkLst>
        <pc:spChg chg="mod">
          <ac:chgData name="demir demir" userId="28a3647419804e6b" providerId="LiveId" clId="{0A1E85DC-C37B-4B5A-9933-156FAF41E272}" dt="2026-03-13T09:44:55.206" v="213" actId="27636"/>
          <ac:spMkLst>
            <pc:docMk/>
            <pc:sldMk cId="0" sldId="258"/>
            <ac:spMk id="2" creationId="{00000000-0000-0000-0000-000000000000}"/>
          </ac:spMkLst>
        </pc:spChg>
        <pc:spChg chg="mod">
          <ac:chgData name="demir demir" userId="28a3647419804e6b" providerId="LiveId" clId="{0A1E85DC-C37B-4B5A-9933-156FAF41E272}" dt="2026-03-13T10:05:47.861" v="525" actId="20577"/>
          <ac:spMkLst>
            <pc:docMk/>
            <pc:sldMk cId="0" sldId="258"/>
            <ac:spMk id="3" creationId="{00000000-0000-0000-0000-000000000000}"/>
          </ac:spMkLst>
        </pc:spChg>
      </pc:sldChg>
      <pc:sldChg chg="modSp mod">
        <pc:chgData name="demir demir" userId="28a3647419804e6b" providerId="LiveId" clId="{0A1E85DC-C37B-4B5A-9933-156FAF41E272}" dt="2026-03-13T09:50:36.423" v="285" actId="6549"/>
        <pc:sldMkLst>
          <pc:docMk/>
          <pc:sldMk cId="0" sldId="259"/>
        </pc:sldMkLst>
        <pc:spChg chg="mod">
          <ac:chgData name="demir demir" userId="28a3647419804e6b" providerId="LiveId" clId="{0A1E85DC-C37B-4B5A-9933-156FAF41E272}" dt="2026-03-13T09:50:05.405" v="282" actId="6549"/>
          <ac:spMkLst>
            <pc:docMk/>
            <pc:sldMk cId="0" sldId="259"/>
            <ac:spMk id="2" creationId="{00000000-0000-0000-0000-000000000000}"/>
          </ac:spMkLst>
        </pc:spChg>
        <pc:spChg chg="mod">
          <ac:chgData name="demir demir" userId="28a3647419804e6b" providerId="LiveId" clId="{0A1E85DC-C37B-4B5A-9933-156FAF41E272}" dt="2026-03-13T09:50:36.423" v="285" actId="6549"/>
          <ac:spMkLst>
            <pc:docMk/>
            <pc:sldMk cId="0" sldId="259"/>
            <ac:spMk id="3" creationId="{00000000-0000-0000-0000-000000000000}"/>
          </ac:spMkLst>
        </pc:spChg>
      </pc:sldChg>
      <pc:sldChg chg="modSp mod">
        <pc:chgData name="demir demir" userId="28a3647419804e6b" providerId="LiveId" clId="{0A1E85DC-C37B-4B5A-9933-156FAF41E272}" dt="2026-03-13T10:08:14.151" v="565" actId="20577"/>
        <pc:sldMkLst>
          <pc:docMk/>
          <pc:sldMk cId="0" sldId="260"/>
        </pc:sldMkLst>
        <pc:spChg chg="mod">
          <ac:chgData name="demir demir" userId="28a3647419804e6b" providerId="LiveId" clId="{0A1E85DC-C37B-4B5A-9933-156FAF41E272}" dt="2026-03-13T09:48:20.815" v="264"/>
          <ac:spMkLst>
            <pc:docMk/>
            <pc:sldMk cId="0" sldId="260"/>
            <ac:spMk id="2" creationId="{00000000-0000-0000-0000-000000000000}"/>
          </ac:spMkLst>
        </pc:spChg>
        <pc:spChg chg="mod">
          <ac:chgData name="demir demir" userId="28a3647419804e6b" providerId="LiveId" clId="{0A1E85DC-C37B-4B5A-9933-156FAF41E272}" dt="2026-03-13T10:08:14.151" v="565" actId="20577"/>
          <ac:spMkLst>
            <pc:docMk/>
            <pc:sldMk cId="0" sldId="260"/>
            <ac:spMk id="3" creationId="{00000000-0000-0000-0000-000000000000}"/>
          </ac:spMkLst>
        </pc:spChg>
      </pc:sldChg>
      <pc:sldChg chg="modSp mod">
        <pc:chgData name="demir demir" userId="28a3647419804e6b" providerId="LiveId" clId="{0A1E85DC-C37B-4B5A-9933-156FAF41E272}" dt="2026-03-13T10:12:00.952" v="689" actId="20577"/>
        <pc:sldMkLst>
          <pc:docMk/>
          <pc:sldMk cId="0" sldId="261"/>
        </pc:sldMkLst>
        <pc:spChg chg="mod">
          <ac:chgData name="demir demir" userId="28a3647419804e6b" providerId="LiveId" clId="{0A1E85DC-C37B-4B5A-9933-156FAF41E272}" dt="2026-03-13T09:48:20.815" v="264"/>
          <ac:spMkLst>
            <pc:docMk/>
            <pc:sldMk cId="0" sldId="261"/>
            <ac:spMk id="2" creationId="{00000000-0000-0000-0000-000000000000}"/>
          </ac:spMkLst>
        </pc:spChg>
        <pc:spChg chg="mod">
          <ac:chgData name="demir demir" userId="28a3647419804e6b" providerId="LiveId" clId="{0A1E85DC-C37B-4B5A-9933-156FAF41E272}" dt="2026-03-13T10:12:00.952" v="689" actId="20577"/>
          <ac:spMkLst>
            <pc:docMk/>
            <pc:sldMk cId="0" sldId="261"/>
            <ac:spMk id="3" creationId="{00000000-0000-0000-0000-000000000000}"/>
          </ac:spMkLst>
        </pc:spChg>
      </pc:sldChg>
      <pc:sldChg chg="modSp mod">
        <pc:chgData name="demir demir" userId="28a3647419804e6b" providerId="LiveId" clId="{0A1E85DC-C37B-4B5A-9933-156FAF41E272}" dt="2026-03-13T10:13:38.496" v="728" actId="20577"/>
        <pc:sldMkLst>
          <pc:docMk/>
          <pc:sldMk cId="0" sldId="262"/>
        </pc:sldMkLst>
        <pc:spChg chg="mod">
          <ac:chgData name="demir demir" userId="28a3647419804e6b" providerId="LiveId" clId="{0A1E85DC-C37B-4B5A-9933-156FAF41E272}" dt="2026-03-13T09:48:20.815" v="264"/>
          <ac:spMkLst>
            <pc:docMk/>
            <pc:sldMk cId="0" sldId="262"/>
            <ac:spMk id="2" creationId="{00000000-0000-0000-0000-000000000000}"/>
          </ac:spMkLst>
        </pc:spChg>
        <pc:spChg chg="mod">
          <ac:chgData name="demir demir" userId="28a3647419804e6b" providerId="LiveId" clId="{0A1E85DC-C37B-4B5A-9933-156FAF41E272}" dt="2026-03-13T10:13:38.496" v="728" actId="20577"/>
          <ac:spMkLst>
            <pc:docMk/>
            <pc:sldMk cId="0" sldId="262"/>
            <ac:spMk id="3" creationId="{00000000-0000-0000-0000-000000000000}"/>
          </ac:spMkLst>
        </pc:spChg>
      </pc:sldChg>
      <pc:sldChg chg="modSp mod">
        <pc:chgData name="demir demir" userId="28a3647419804e6b" providerId="LiveId" clId="{0A1E85DC-C37B-4B5A-9933-156FAF41E272}" dt="2026-03-13T10:14:07.554" v="738" actId="20577"/>
        <pc:sldMkLst>
          <pc:docMk/>
          <pc:sldMk cId="0" sldId="263"/>
        </pc:sldMkLst>
        <pc:spChg chg="mod">
          <ac:chgData name="demir demir" userId="28a3647419804e6b" providerId="LiveId" clId="{0A1E85DC-C37B-4B5A-9933-156FAF41E272}" dt="2026-03-13T09:57:22.297" v="330" actId="14100"/>
          <ac:spMkLst>
            <pc:docMk/>
            <pc:sldMk cId="0" sldId="263"/>
            <ac:spMk id="2" creationId="{00000000-0000-0000-0000-000000000000}"/>
          </ac:spMkLst>
        </pc:spChg>
        <pc:spChg chg="mod">
          <ac:chgData name="demir demir" userId="28a3647419804e6b" providerId="LiveId" clId="{0A1E85DC-C37B-4B5A-9933-156FAF41E272}" dt="2026-03-13T10:14:07.554" v="738" actId="20577"/>
          <ac:spMkLst>
            <pc:docMk/>
            <pc:sldMk cId="0" sldId="263"/>
            <ac:spMk id="3" creationId="{00000000-0000-0000-0000-000000000000}"/>
          </ac:spMkLst>
        </pc:spChg>
      </pc:sldChg>
      <pc:sldChg chg="modSp mod">
        <pc:chgData name="demir demir" userId="28a3647419804e6b" providerId="LiveId" clId="{0A1E85DC-C37B-4B5A-9933-156FAF41E272}" dt="2026-03-13T10:16:50.198" v="770" actId="20577"/>
        <pc:sldMkLst>
          <pc:docMk/>
          <pc:sldMk cId="0" sldId="264"/>
        </pc:sldMkLst>
        <pc:spChg chg="mod">
          <ac:chgData name="demir demir" userId="28a3647419804e6b" providerId="LiveId" clId="{0A1E85DC-C37B-4B5A-9933-156FAF41E272}" dt="2026-03-13T09:48:20.815" v="264"/>
          <ac:spMkLst>
            <pc:docMk/>
            <pc:sldMk cId="0" sldId="264"/>
            <ac:spMk id="2" creationId="{00000000-0000-0000-0000-000000000000}"/>
          </ac:spMkLst>
        </pc:spChg>
        <pc:spChg chg="mod">
          <ac:chgData name="demir demir" userId="28a3647419804e6b" providerId="LiveId" clId="{0A1E85DC-C37B-4B5A-9933-156FAF41E272}" dt="2026-03-13T10:16:50.198" v="770" actId="20577"/>
          <ac:spMkLst>
            <pc:docMk/>
            <pc:sldMk cId="0" sldId="264"/>
            <ac:spMk id="3" creationId="{00000000-0000-0000-0000-000000000000}"/>
          </ac:spMkLst>
        </pc:spChg>
      </pc:sldChg>
      <pc:sldChg chg="modSp mod">
        <pc:chgData name="demir demir" userId="28a3647419804e6b" providerId="LiveId" clId="{0A1E85DC-C37B-4B5A-9933-156FAF41E272}" dt="2026-03-13T10:39:46.718" v="1067" actId="20577"/>
        <pc:sldMkLst>
          <pc:docMk/>
          <pc:sldMk cId="0" sldId="265"/>
        </pc:sldMkLst>
        <pc:spChg chg="mod">
          <ac:chgData name="demir demir" userId="28a3647419804e6b" providerId="LiveId" clId="{0A1E85DC-C37B-4B5A-9933-156FAF41E272}" dt="2026-03-13T09:48:20.815" v="264"/>
          <ac:spMkLst>
            <pc:docMk/>
            <pc:sldMk cId="0" sldId="265"/>
            <ac:spMk id="2" creationId="{00000000-0000-0000-0000-000000000000}"/>
          </ac:spMkLst>
        </pc:spChg>
        <pc:spChg chg="mod">
          <ac:chgData name="demir demir" userId="28a3647419804e6b" providerId="LiveId" clId="{0A1E85DC-C37B-4B5A-9933-156FAF41E272}" dt="2026-03-13T10:39:46.718" v="1067" actId="20577"/>
          <ac:spMkLst>
            <pc:docMk/>
            <pc:sldMk cId="0" sldId="265"/>
            <ac:spMk id="3" creationId="{00000000-0000-0000-0000-000000000000}"/>
          </ac:spMkLst>
        </pc:spChg>
      </pc:sldChg>
      <pc:sldChg chg="modSp mod">
        <pc:chgData name="demir demir" userId="28a3647419804e6b" providerId="LiveId" clId="{0A1E85DC-C37B-4B5A-9933-156FAF41E272}" dt="2026-03-13T10:22:19.992" v="917" actId="20577"/>
        <pc:sldMkLst>
          <pc:docMk/>
          <pc:sldMk cId="0" sldId="266"/>
        </pc:sldMkLst>
        <pc:spChg chg="mod">
          <ac:chgData name="demir demir" userId="28a3647419804e6b" providerId="LiveId" clId="{0A1E85DC-C37B-4B5A-9933-156FAF41E272}" dt="2026-03-13T09:48:20.815" v="264"/>
          <ac:spMkLst>
            <pc:docMk/>
            <pc:sldMk cId="0" sldId="266"/>
            <ac:spMk id="2" creationId="{00000000-0000-0000-0000-000000000000}"/>
          </ac:spMkLst>
        </pc:spChg>
        <pc:spChg chg="mod">
          <ac:chgData name="demir demir" userId="28a3647419804e6b" providerId="LiveId" clId="{0A1E85DC-C37B-4B5A-9933-156FAF41E272}" dt="2026-03-13T10:22:19.992" v="917" actId="20577"/>
          <ac:spMkLst>
            <pc:docMk/>
            <pc:sldMk cId="0" sldId="266"/>
            <ac:spMk id="3" creationId="{00000000-0000-0000-0000-000000000000}"/>
          </ac:spMkLst>
        </pc:spChg>
      </pc:sldChg>
      <pc:sldChg chg="addSp modSp new mod">
        <pc:chgData name="demir demir" userId="28a3647419804e6b" providerId="LiveId" clId="{0A1E85DC-C37B-4B5A-9933-156FAF41E272}" dt="2026-03-13T09:38:16.615" v="143" actId="113"/>
        <pc:sldMkLst>
          <pc:docMk/>
          <pc:sldMk cId="2458874143" sldId="267"/>
        </pc:sldMkLst>
        <pc:spChg chg="add mod">
          <ac:chgData name="demir demir" userId="28a3647419804e6b" providerId="LiveId" clId="{0A1E85DC-C37B-4B5A-9933-156FAF41E272}" dt="2026-03-13T09:38:16.615" v="143" actId="113"/>
          <ac:spMkLst>
            <pc:docMk/>
            <pc:sldMk cId="2458874143" sldId="267"/>
            <ac:spMk id="3" creationId="{A59C3C4D-2DC1-CC71-1C9B-426145DF5E63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E6B6EC0-EE40-4E40-BD71-4E31E7731DC3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B893B9-835C-4A00-B3BE-331F188B00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2046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B893B9-835C-4A00-B3BE-331F188B0002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27023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8466" y="-8468"/>
            <a:ext cx="9169804" cy="6874935"/>
            <a:chOff x="-8466" y="-8468"/>
            <a:chExt cx="9169804" cy="6874935"/>
          </a:xfrm>
        </p:grpSpPr>
        <p:cxnSp>
          <p:nvCxnSpPr>
            <p:cNvPr id="17" name="Straight Connector 16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Freeform 18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19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20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21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22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Freeform 23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24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Freeform 2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63789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83410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7854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21088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3/13/2026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91186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3/13/2026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96886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3/13/2026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37130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34247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21767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16064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01753348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743793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21434464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39933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436520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36484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8467" y="-8468"/>
            <a:ext cx="9169805" cy="6874935"/>
            <a:chOff x="-8467" y="-8468"/>
            <a:chExt cx="9169805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590"/>
            <a:ext cx="6347714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5258" y="6041363"/>
            <a:ext cx="6841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3/13/2026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599" y="6041363"/>
            <a:ext cx="4622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4676" y="6041363"/>
            <a:ext cx="512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78300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0" r:id="rId1"/>
    <p:sldLayoutId id="2147483781" r:id="rId2"/>
    <p:sldLayoutId id="2147483782" r:id="rId3"/>
    <p:sldLayoutId id="2147483783" r:id="rId4"/>
    <p:sldLayoutId id="2147483784" r:id="rId5"/>
    <p:sldLayoutId id="2147483785" r:id="rId6"/>
    <p:sldLayoutId id="2147483786" r:id="rId7"/>
    <p:sldLayoutId id="2147483787" r:id="rId8"/>
    <p:sldLayoutId id="2147483788" r:id="rId9"/>
    <p:sldLayoutId id="2147483789" r:id="rId10"/>
    <p:sldLayoutId id="2147483790" r:id="rId11"/>
    <p:sldLayoutId id="2147483791" r:id="rId12"/>
    <p:sldLayoutId id="2147483792" r:id="rId13"/>
    <p:sldLayoutId id="2147483793" r:id="rId14"/>
    <p:sldLayoutId id="2147483794" r:id="rId15"/>
    <p:sldLayoutId id="2147483795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B5F7E3B-C5F1-40E0-A491-558BAFBC1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181353" y="1460500"/>
            <a:ext cx="0" cy="3937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2600" y="816638"/>
            <a:ext cx="2525519" cy="5224724"/>
          </a:xfrm>
        </p:spPr>
        <p:txBody>
          <a:bodyPr anchor="ctr">
            <a:normAutofit/>
          </a:bodyPr>
          <a:lstStyle/>
          <a:p>
            <a:r>
              <a:rPr lang="en-GB" sz="3100" dirty="0"/>
              <a:t>Supporting Jenny’s Well-Being: A Lifespan Development Approach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90721" y="816638"/>
            <a:ext cx="3464779" cy="5224724"/>
          </a:xfrm>
        </p:spPr>
        <p:txBody>
          <a:bodyPr anchor="ctr">
            <a:normAutofit/>
          </a:bodyPr>
          <a:lstStyle/>
          <a:p>
            <a:r>
              <a:rPr dirty="0"/>
              <a:t>Lifespan Development Presentation</a:t>
            </a:r>
          </a:p>
          <a:p>
            <a:r>
              <a:rPr dirty="0"/>
              <a:t>Psychological Theory: Bowlby’s Attachment Theory</a:t>
            </a:r>
          </a:p>
          <a:p>
            <a:r>
              <a:rPr dirty="0"/>
              <a:t>Module: Lifespan Development</a:t>
            </a:r>
          </a:p>
          <a:p>
            <a:r>
              <a:rPr dirty="0"/>
              <a:t>Student Name</a:t>
            </a:r>
            <a:r>
              <a:rPr lang="en-GB" dirty="0"/>
              <a:t> : Bayram Demir</a:t>
            </a:r>
          </a:p>
          <a:p>
            <a:r>
              <a:rPr lang="en-GB" dirty="0"/>
              <a:t>Student No: 2438792</a:t>
            </a:r>
          </a:p>
          <a:p>
            <a:r>
              <a:rPr lang="en-GB" dirty="0"/>
              <a:t>Module :LCHS4010</a:t>
            </a:r>
          </a:p>
          <a:p>
            <a:r>
              <a:rPr lang="en-GB" dirty="0"/>
              <a:t>Module lead: Farah Wiita</a:t>
            </a:r>
            <a:endParaRPr dirty="0"/>
          </a:p>
          <a:p>
            <a:r>
              <a:rPr dirty="0"/>
              <a:t>Date</a:t>
            </a:r>
            <a:r>
              <a:rPr lang="en-GB" dirty="0"/>
              <a:t> : 13-03-2026</a:t>
            </a:r>
            <a:endParaRPr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B5F7E3B-C5F1-40E0-A491-558BAFBC1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181353" y="1460500"/>
            <a:ext cx="0" cy="3937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2600" y="816638"/>
            <a:ext cx="2525519" cy="5224724"/>
          </a:xfrm>
        </p:spPr>
        <p:txBody>
          <a:bodyPr anchor="ctr">
            <a:normAutofit/>
          </a:bodyPr>
          <a:lstStyle/>
          <a:p>
            <a:r>
              <a:rPr lang="en-GB" sz="3300"/>
              <a:t>Introduction to Jenny’s Situation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90721" y="816638"/>
            <a:ext cx="3464779" cy="5224724"/>
          </a:xfrm>
        </p:spPr>
        <p:txBody>
          <a:bodyPr anchor="ctr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300"/>
              <a:t>• Jenny is 16 years old and has been a young carer for the past 5 years.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300"/>
              <a:t>• She looks after her mother, who has mobility problems and memory difficulties.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300"/>
              <a:t>• Jenny’s father used to provide this support, but he passed away five years ago.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300"/>
              <a:t>• Jenny now helps with many daily tasks such as: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300"/>
              <a:t>• Cooking and cleaning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300"/>
              <a:t>• Shopping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300"/>
              <a:t>• Administrative tasks and paperwork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300"/>
              <a:t>• Because of these responsibilities, Jenny may experience: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300"/>
              <a:t>• Emotional stress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300"/>
              <a:t>• Less time for friends or social activities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300"/>
              <a:t>• Possible effects on her development and wellbeing</a:t>
            </a:r>
          </a:p>
          <a:p>
            <a:pPr>
              <a:lnSpc>
                <a:spcPct val="90000"/>
              </a:lnSpc>
            </a:pPr>
            <a:endParaRPr lang="en-GB" sz="1300"/>
          </a:p>
          <a:p>
            <a:pPr marL="0" indent="0">
              <a:lnSpc>
                <a:spcPct val="90000"/>
              </a:lnSpc>
              <a:buNone/>
            </a:pPr>
            <a:r>
              <a:rPr lang="en-GB" sz="1300"/>
              <a:t>• Aldridge, 2018; Becker, 2020)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6">
                <a:lumMod val="5000"/>
                <a:lumOff val="95000"/>
              </a:schemeClr>
            </a:gs>
            <a:gs pos="74000">
              <a:schemeClr val="accent6">
                <a:lumMod val="45000"/>
                <a:lumOff val="55000"/>
              </a:schemeClr>
            </a:gs>
            <a:gs pos="83000">
              <a:schemeClr val="accent6">
                <a:lumMod val="45000"/>
                <a:lumOff val="55000"/>
              </a:schemeClr>
            </a:gs>
            <a:gs pos="100000">
              <a:schemeClr val="accent6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7250" y="609600"/>
            <a:ext cx="7087215" cy="737419"/>
          </a:xfrm>
        </p:spPr>
        <p:txBody>
          <a:bodyPr>
            <a:normAutofit fontScale="90000"/>
          </a:bodyPr>
          <a:lstStyle/>
          <a:p>
            <a:r>
              <a:rPr dirty="0"/>
              <a:t>Lifespan Development in Adolescence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57251" y="1435510"/>
            <a:ext cx="7404653" cy="4660490"/>
          </a:xfrm>
        </p:spPr>
        <p:txBody>
          <a:bodyPr>
            <a:noAutofit/>
          </a:bodyPr>
          <a:lstStyle/>
          <a:p>
            <a:pPr marL="34290" indent="0">
              <a:buNone/>
            </a:pPr>
            <a:r>
              <a:rPr lang="en-GB" sz="1600" dirty="0"/>
              <a:t>• The Teenager time </a:t>
            </a:r>
            <a:r>
              <a:rPr sz="1600" dirty="0"/>
              <a:t> is a very important stage of development.</a:t>
            </a:r>
          </a:p>
          <a:p>
            <a:pPr marL="34290" indent="0">
              <a:buNone/>
            </a:pPr>
            <a:r>
              <a:rPr lang="en-GB" sz="1600" dirty="0"/>
              <a:t>• </a:t>
            </a:r>
            <a:r>
              <a:rPr sz="1600" dirty="0"/>
              <a:t>During this time, young people usually begin to:</a:t>
            </a:r>
          </a:p>
          <a:p>
            <a:pPr marL="34290" indent="0">
              <a:buNone/>
            </a:pPr>
            <a:r>
              <a:rPr sz="1600" dirty="0"/>
              <a:t>• Develop their identity and independence</a:t>
            </a:r>
          </a:p>
          <a:p>
            <a:pPr marL="34290" indent="0">
              <a:buNone/>
            </a:pPr>
            <a:r>
              <a:rPr sz="1600" dirty="0"/>
              <a:t>• Build friendships and social relationships</a:t>
            </a:r>
          </a:p>
          <a:p>
            <a:pPr marL="34290" indent="0">
              <a:buNone/>
            </a:pPr>
            <a:r>
              <a:rPr sz="1600" dirty="0"/>
              <a:t>• </a:t>
            </a:r>
            <a:r>
              <a:rPr lang="en-GB" sz="1600" dirty="0"/>
              <a:t>Build </a:t>
            </a:r>
            <a:r>
              <a:rPr sz="1600" dirty="0"/>
              <a:t> emotionally</a:t>
            </a:r>
            <a:r>
              <a:rPr lang="en-GB" sz="1600" dirty="0"/>
              <a:t> strength</a:t>
            </a:r>
            <a:endParaRPr sz="1600" dirty="0"/>
          </a:p>
          <a:p>
            <a:pPr marL="34290" indent="0">
              <a:buNone/>
            </a:pPr>
            <a:r>
              <a:rPr sz="1600" dirty="0"/>
              <a:t>• </a:t>
            </a:r>
            <a:r>
              <a:rPr lang="en-GB" sz="1600" dirty="0"/>
              <a:t>Concentrate </a:t>
            </a:r>
            <a:r>
              <a:rPr sz="1600" dirty="0"/>
              <a:t> on education and future </a:t>
            </a:r>
            <a:r>
              <a:rPr lang="en-GB" sz="1600" dirty="0"/>
              <a:t>target </a:t>
            </a:r>
          </a:p>
          <a:p>
            <a:pPr marL="34290" indent="0">
              <a:buNone/>
            </a:pPr>
            <a:r>
              <a:rPr lang="en-GB" sz="1600" dirty="0"/>
              <a:t>• </a:t>
            </a:r>
            <a:r>
              <a:rPr sz="1600" dirty="0"/>
              <a:t>However, experiences </a:t>
            </a:r>
            <a:r>
              <a:rPr lang="en-GB" sz="1600" dirty="0"/>
              <a:t>like loss </a:t>
            </a:r>
            <a:r>
              <a:rPr sz="1600" dirty="0"/>
              <a:t>and caring responsibilities can make this stage more </a:t>
            </a:r>
            <a:r>
              <a:rPr lang="en-GB" sz="1600" dirty="0"/>
              <a:t>harder </a:t>
            </a:r>
            <a:r>
              <a:rPr sz="1600" dirty="0"/>
              <a:t>.</a:t>
            </a:r>
          </a:p>
          <a:p>
            <a:pPr marL="34290" indent="0">
              <a:buNone/>
            </a:pPr>
            <a:r>
              <a:rPr sz="1600" b="1" dirty="0"/>
              <a:t>Research shows that young carers often experience:</a:t>
            </a:r>
          </a:p>
          <a:p>
            <a:pPr marL="34290" indent="0">
              <a:buNone/>
            </a:pPr>
            <a:r>
              <a:rPr sz="1600" dirty="0"/>
              <a:t>• Higher levels of stress and anxiety</a:t>
            </a:r>
          </a:p>
          <a:p>
            <a:pPr marL="34290" indent="0">
              <a:buNone/>
            </a:pPr>
            <a:r>
              <a:rPr sz="1600" dirty="0"/>
              <a:t>• Difficulties with school or education</a:t>
            </a:r>
          </a:p>
          <a:p>
            <a:pPr marL="34290" indent="0">
              <a:buNone/>
            </a:pPr>
            <a:r>
              <a:rPr sz="1600" dirty="0"/>
              <a:t>• Social isolation</a:t>
            </a:r>
          </a:p>
          <a:p>
            <a:pPr marL="34290" indent="0">
              <a:buNone/>
            </a:pPr>
            <a:r>
              <a:rPr sz="1600" dirty="0"/>
              <a:t>(Steinberg, 2017; Becker, 2020)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Bowlby’s </a:t>
            </a:r>
            <a:r>
              <a:rPr lang="en-GB" dirty="0"/>
              <a:t>A</a:t>
            </a:r>
            <a:r>
              <a:rPr dirty="0" err="1"/>
              <a:t>ttachment</a:t>
            </a:r>
            <a:r>
              <a:rPr dirty="0"/>
              <a:t> Theory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1376516"/>
            <a:ext cx="6347714" cy="4664847"/>
          </a:xfrm>
        </p:spPr>
        <p:txBody>
          <a:bodyPr>
            <a:noAutofit/>
          </a:bodyPr>
          <a:lstStyle/>
          <a:p>
            <a:r>
              <a:rPr sz="1500" dirty="0"/>
              <a:t>John Bowlby (1969) developed Attachment Theory.</a:t>
            </a:r>
          </a:p>
          <a:p>
            <a:r>
              <a:rPr sz="1500" dirty="0"/>
              <a:t>Attachment refers to a strong emotional connection between a child and a caregiver.</a:t>
            </a:r>
          </a:p>
          <a:p>
            <a:r>
              <a:rPr sz="1500" dirty="0"/>
              <a:t>Key ideas include:</a:t>
            </a:r>
          </a:p>
          <a:p>
            <a:r>
              <a:rPr sz="1500" dirty="0"/>
              <a:t>• Secure attachment</a:t>
            </a:r>
          </a:p>
          <a:p>
            <a:r>
              <a:rPr sz="1500" dirty="0"/>
              <a:t>• Insecure attachment</a:t>
            </a:r>
          </a:p>
          <a:p>
            <a:r>
              <a:rPr sz="1500" dirty="0"/>
              <a:t>• Internal working models</a:t>
            </a:r>
          </a:p>
          <a:p>
            <a:r>
              <a:rPr sz="1500" dirty="0"/>
              <a:t>• Importance of consistent and supportive caregiving</a:t>
            </a:r>
          </a:p>
          <a:p>
            <a:r>
              <a:rPr sz="1500" dirty="0"/>
              <a:t>Children depend on caregivers for:</a:t>
            </a:r>
          </a:p>
          <a:p>
            <a:r>
              <a:rPr sz="1500" dirty="0"/>
              <a:t>• Emotional support</a:t>
            </a:r>
          </a:p>
          <a:p>
            <a:r>
              <a:rPr sz="1500" dirty="0"/>
              <a:t>• Safety and protection</a:t>
            </a:r>
          </a:p>
          <a:p>
            <a:r>
              <a:rPr sz="1500" dirty="0"/>
              <a:t>• Stability</a:t>
            </a:r>
          </a:p>
          <a:p>
            <a:r>
              <a:rPr sz="1500" dirty="0"/>
              <a:t>Secure attachment can help young people develop confidence, emotional regulation and healthy relationships.</a:t>
            </a:r>
          </a:p>
          <a:p>
            <a:r>
              <a:rPr sz="1500" dirty="0"/>
              <a:t>(Bowlby, 1969; Bretherton, 2013)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t>Why Attachment Theory is Relevant to Jenny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sz="1400" dirty="0"/>
              <a:t>Attachment theory explains how early relationships influence emotional development.</a:t>
            </a:r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r>
              <a:rPr sz="1400" dirty="0"/>
              <a:t>Jenny experienced:</a:t>
            </a:r>
          </a:p>
          <a:p>
            <a:r>
              <a:rPr sz="1400" dirty="0"/>
              <a:t>• The loss of her father</a:t>
            </a:r>
          </a:p>
          <a:p>
            <a:r>
              <a:rPr sz="1400" dirty="0"/>
              <a:t>• Increased responsibility at home</a:t>
            </a:r>
            <a:r>
              <a:rPr lang="en-GB" sz="1400" dirty="0"/>
              <a:t> which makes difficult</a:t>
            </a:r>
            <a:endParaRPr sz="1400" dirty="0"/>
          </a:p>
          <a:p>
            <a:r>
              <a:rPr lang="en-GB" sz="1400" dirty="0"/>
              <a:t>She may have to take care of her mother instead.”</a:t>
            </a:r>
          </a:p>
          <a:p>
            <a:r>
              <a:rPr sz="1400" dirty="0"/>
              <a:t>This situation may influence:</a:t>
            </a:r>
          </a:p>
          <a:p>
            <a:r>
              <a:rPr sz="1400" dirty="0"/>
              <a:t>• Her emotional security</a:t>
            </a:r>
          </a:p>
          <a:p>
            <a:r>
              <a:rPr sz="1400" dirty="0"/>
              <a:t>• Stress levels</a:t>
            </a:r>
          </a:p>
          <a:p>
            <a:r>
              <a:rPr sz="1400" dirty="0"/>
              <a:t>• Identity development</a:t>
            </a:r>
          </a:p>
          <a:p>
            <a:r>
              <a:rPr sz="1400" dirty="0"/>
              <a:t>Jenny may also struggle to focus on her own developmental needs.</a:t>
            </a:r>
          </a:p>
          <a:p>
            <a:r>
              <a:rPr sz="1400" dirty="0"/>
              <a:t>(Cassidy &amp; Shaver, 2018)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dirty="0"/>
              <a:t>Potential Impact on Jenny’s Development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r>
              <a:rPr sz="5600" dirty="0"/>
              <a:t>Jenny’s experiences may affect her in </a:t>
            </a:r>
            <a:r>
              <a:rPr lang="en-GB" sz="5600" dirty="0"/>
              <a:t>different </a:t>
            </a:r>
            <a:r>
              <a:rPr sz="5600" dirty="0"/>
              <a:t> ways.</a:t>
            </a:r>
          </a:p>
          <a:p>
            <a:pPr marL="0" indent="0">
              <a:buNone/>
            </a:pPr>
            <a:endParaRPr lang="en-GB" sz="5600" dirty="0"/>
          </a:p>
          <a:p>
            <a:pPr marL="0" indent="0">
              <a:buNone/>
            </a:pPr>
            <a:r>
              <a:rPr sz="5600" dirty="0"/>
              <a:t>Emotional </a:t>
            </a:r>
            <a:r>
              <a:rPr lang="en-GB" sz="5600" dirty="0"/>
              <a:t>Effect </a:t>
            </a:r>
            <a:r>
              <a:rPr sz="5600" dirty="0"/>
              <a:t>:</a:t>
            </a:r>
          </a:p>
          <a:p>
            <a:r>
              <a:rPr sz="5600" dirty="0"/>
              <a:t>• </a:t>
            </a:r>
            <a:r>
              <a:rPr lang="en-GB" sz="5600" dirty="0"/>
              <a:t>suffering</a:t>
            </a:r>
            <a:r>
              <a:rPr sz="5600" dirty="0"/>
              <a:t> after losing her </a:t>
            </a:r>
            <a:r>
              <a:rPr lang="en-GB" sz="5600" dirty="0"/>
              <a:t>dad</a:t>
            </a:r>
          </a:p>
          <a:p>
            <a:r>
              <a:rPr sz="5600" dirty="0"/>
              <a:t>• Anxiety from caring responsibilities</a:t>
            </a:r>
          </a:p>
          <a:p>
            <a:pPr marL="0" indent="0">
              <a:buNone/>
            </a:pPr>
            <a:r>
              <a:rPr sz="5600" dirty="0"/>
              <a:t>Social impact:</a:t>
            </a:r>
          </a:p>
          <a:p>
            <a:r>
              <a:rPr sz="5600" dirty="0"/>
              <a:t>• Less time with friends</a:t>
            </a:r>
          </a:p>
          <a:p>
            <a:r>
              <a:rPr sz="5600" dirty="0"/>
              <a:t>• Risk of isolation</a:t>
            </a:r>
          </a:p>
          <a:p>
            <a:pPr marL="0" indent="0">
              <a:buNone/>
            </a:pPr>
            <a:r>
              <a:rPr sz="5600" dirty="0"/>
              <a:t>Educational impact:</a:t>
            </a:r>
          </a:p>
          <a:p>
            <a:r>
              <a:rPr sz="5600" dirty="0"/>
              <a:t>• </a:t>
            </a:r>
            <a:r>
              <a:rPr lang="en-GB" sz="5600" dirty="0"/>
              <a:t>Hard to </a:t>
            </a:r>
            <a:r>
              <a:rPr sz="5600" dirty="0"/>
              <a:t> concentrating</a:t>
            </a:r>
          </a:p>
          <a:p>
            <a:r>
              <a:rPr sz="5600" dirty="0"/>
              <a:t>• Feeling tired or overwhelmed</a:t>
            </a:r>
          </a:p>
          <a:p>
            <a:r>
              <a:rPr lang="en-GB" sz="5600" dirty="0"/>
              <a:t>Switch the </a:t>
            </a:r>
            <a:r>
              <a:rPr sz="5600" dirty="0"/>
              <a:t>Role (parentification) may mean Jenny feels like the responsible adult in the family.</a:t>
            </a:r>
          </a:p>
          <a:p>
            <a:r>
              <a:rPr sz="5600" dirty="0"/>
              <a:t>These experiences could shape how she </a:t>
            </a:r>
            <a:r>
              <a:rPr lang="en-GB" sz="5600" dirty="0"/>
              <a:t>see </a:t>
            </a:r>
            <a:r>
              <a:rPr sz="5600" dirty="0"/>
              <a:t>relationships and support.</a:t>
            </a:r>
          </a:p>
          <a:p>
            <a:r>
              <a:rPr sz="5600" dirty="0"/>
              <a:t>(Aldridge, 2018)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Nature vs Nurture Influences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1838632"/>
            <a:ext cx="6347714" cy="4202731"/>
          </a:xfrm>
        </p:spPr>
        <p:txBody>
          <a:bodyPr>
            <a:noAutofit/>
          </a:bodyPr>
          <a:lstStyle/>
          <a:p>
            <a:r>
              <a:rPr sz="1600" dirty="0"/>
              <a:t>Development is influenced by both nature and nurture.</a:t>
            </a:r>
          </a:p>
          <a:p>
            <a:r>
              <a:rPr sz="1600" dirty="0"/>
              <a:t>Nature (biological influences):</a:t>
            </a:r>
          </a:p>
          <a:p>
            <a:r>
              <a:rPr sz="1600" dirty="0"/>
              <a:t>• Brain </a:t>
            </a:r>
            <a:r>
              <a:rPr lang="en-GB" sz="1600" dirty="0"/>
              <a:t>grow</a:t>
            </a:r>
            <a:r>
              <a:rPr sz="1600" dirty="0"/>
              <a:t> during adolescence</a:t>
            </a:r>
          </a:p>
          <a:p>
            <a:r>
              <a:rPr sz="1600" dirty="0"/>
              <a:t>• Hormonal and emotional changes</a:t>
            </a:r>
          </a:p>
          <a:p>
            <a:r>
              <a:rPr sz="1600" dirty="0"/>
              <a:t>• Stress responses</a:t>
            </a:r>
          </a:p>
          <a:p>
            <a:r>
              <a:rPr sz="1600" dirty="0"/>
              <a:t>Nurture (environmental influences):</a:t>
            </a:r>
          </a:p>
          <a:p>
            <a:r>
              <a:rPr sz="1600" dirty="0"/>
              <a:t>• Family </a:t>
            </a:r>
            <a:r>
              <a:rPr lang="en-GB" sz="1600" dirty="0"/>
              <a:t>atmosphere </a:t>
            </a:r>
            <a:endParaRPr sz="1600" dirty="0"/>
          </a:p>
          <a:p>
            <a:r>
              <a:rPr sz="1600" dirty="0"/>
              <a:t>• Loss of a parent</a:t>
            </a:r>
          </a:p>
          <a:p>
            <a:r>
              <a:rPr sz="1600" dirty="0"/>
              <a:t>• Caring responsibilities</a:t>
            </a:r>
          </a:p>
          <a:p>
            <a:r>
              <a:rPr sz="1600" dirty="0"/>
              <a:t>• Support from school and community</a:t>
            </a:r>
          </a:p>
          <a:p>
            <a:r>
              <a:rPr sz="1600" dirty="0"/>
              <a:t>Jenny’s development is shaped by both her stage of life and her environment.</a:t>
            </a:r>
          </a:p>
          <a:p>
            <a:r>
              <a:rPr sz="1600" dirty="0"/>
              <a:t>(Steinberg, 2017)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1781" y="0"/>
            <a:ext cx="6475531" cy="1930400"/>
          </a:xfrm>
        </p:spPr>
        <p:txBody>
          <a:bodyPr/>
          <a:lstStyle/>
          <a:p>
            <a:r>
              <a:rPr dirty="0"/>
              <a:t>Support Plan for Jenny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3458" y="766916"/>
            <a:ext cx="6573855" cy="5274448"/>
          </a:xfrm>
        </p:spPr>
        <p:txBody>
          <a:bodyPr>
            <a:noAutofit/>
          </a:bodyPr>
          <a:lstStyle/>
          <a:p>
            <a:r>
              <a:rPr sz="1400" dirty="0"/>
              <a:t>Support should </a:t>
            </a:r>
            <a:r>
              <a:rPr lang="en-GB" sz="1400" dirty="0"/>
              <a:t>target </a:t>
            </a:r>
            <a:r>
              <a:rPr sz="1400" dirty="0"/>
              <a:t> to reduce stress and strengthen supportive relationships.</a:t>
            </a:r>
          </a:p>
          <a:p>
            <a:r>
              <a:rPr sz="1400" dirty="0"/>
              <a:t>Possible support strategies:</a:t>
            </a:r>
          </a:p>
          <a:p>
            <a:r>
              <a:rPr sz="1400" dirty="0"/>
              <a:t>Young Carer Support Services</a:t>
            </a:r>
          </a:p>
          <a:p>
            <a:r>
              <a:rPr sz="1400" dirty="0"/>
              <a:t>• Respite care</a:t>
            </a:r>
          </a:p>
          <a:p>
            <a:r>
              <a:rPr sz="1400" dirty="0"/>
              <a:t>• Support groups</a:t>
            </a:r>
          </a:p>
          <a:p>
            <a:r>
              <a:rPr sz="1400" dirty="0"/>
              <a:t>School Support</a:t>
            </a:r>
          </a:p>
          <a:p>
            <a:r>
              <a:rPr sz="1400" dirty="0"/>
              <a:t>• Counselling services</a:t>
            </a:r>
          </a:p>
          <a:p>
            <a:r>
              <a:rPr sz="1400" dirty="0"/>
              <a:t>• Flexible deadlines</a:t>
            </a:r>
          </a:p>
          <a:p>
            <a:r>
              <a:rPr sz="1400" dirty="0"/>
              <a:t>• Teacher awareness</a:t>
            </a:r>
          </a:p>
          <a:p>
            <a:r>
              <a:rPr sz="1400" dirty="0"/>
              <a:t>Emotional Support</a:t>
            </a:r>
          </a:p>
          <a:p>
            <a:r>
              <a:rPr sz="1400" dirty="0"/>
              <a:t>• Therapy or counselling</a:t>
            </a:r>
          </a:p>
          <a:p>
            <a:r>
              <a:rPr sz="1400" dirty="0"/>
              <a:t>• Safe spaces to talk</a:t>
            </a:r>
          </a:p>
          <a:p>
            <a:r>
              <a:rPr sz="1400" dirty="0"/>
              <a:t>Practical Family Support</a:t>
            </a:r>
          </a:p>
          <a:p>
            <a:r>
              <a:rPr sz="1400" dirty="0"/>
              <a:t>• Social care for her mother</a:t>
            </a:r>
          </a:p>
          <a:p>
            <a:r>
              <a:rPr sz="1400" dirty="0"/>
              <a:t>• Home help services</a:t>
            </a:r>
          </a:p>
          <a:p>
            <a:r>
              <a:rPr sz="1400" dirty="0"/>
              <a:t>These supports can help Jenny balance caring responsibilities with her own life.</a:t>
            </a:r>
          </a:p>
          <a:p>
            <a:endParaRPr sz="1400" dirty="0"/>
          </a:p>
          <a:p>
            <a:r>
              <a:rPr sz="1400" dirty="0"/>
              <a:t>(Becker, 2020; Cassidy &amp; Shaver, 2018)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Benefits of This Support Plan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dirty="0"/>
              <a:t>The proposed interventions could help Jenny:</a:t>
            </a:r>
          </a:p>
          <a:p>
            <a:r>
              <a:rPr dirty="0"/>
              <a:t>• Reduce stress and emotional </a:t>
            </a:r>
            <a:r>
              <a:rPr lang="en-GB" dirty="0"/>
              <a:t>tension</a:t>
            </a:r>
            <a:endParaRPr dirty="0"/>
          </a:p>
          <a:p>
            <a:r>
              <a:rPr dirty="0"/>
              <a:t>• Focus on school and education</a:t>
            </a:r>
          </a:p>
          <a:p>
            <a:r>
              <a:rPr dirty="0"/>
              <a:t>•</a:t>
            </a:r>
            <a:r>
              <a:rPr lang="en-GB" dirty="0"/>
              <a:t> Build </a:t>
            </a:r>
            <a:r>
              <a:rPr dirty="0"/>
              <a:t> friendships and social activities</a:t>
            </a:r>
          </a:p>
          <a:p>
            <a:r>
              <a:rPr dirty="0"/>
              <a:t>• Feel emotionally supported</a:t>
            </a:r>
          </a:p>
          <a:p>
            <a:r>
              <a:rPr dirty="0"/>
              <a:t>Attachment-based support helps strengthen:</a:t>
            </a:r>
          </a:p>
          <a:p>
            <a:r>
              <a:rPr dirty="0"/>
              <a:t>• Trust</a:t>
            </a:r>
          </a:p>
          <a:p>
            <a:r>
              <a:rPr dirty="0"/>
              <a:t>• Emotional security</a:t>
            </a:r>
          </a:p>
          <a:p>
            <a:r>
              <a:rPr dirty="0"/>
              <a:t>• Healthy development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Limitations of Attachment Theory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sz="1600" dirty="0"/>
              <a:t>Although useful, attachment theory has limitations.</a:t>
            </a:r>
          </a:p>
          <a:p>
            <a:pPr marL="0" indent="0">
              <a:buNone/>
            </a:pPr>
            <a:r>
              <a:rPr sz="1600" dirty="0"/>
              <a:t>For example:</a:t>
            </a:r>
          </a:p>
          <a:p>
            <a:r>
              <a:rPr sz="1600" dirty="0"/>
              <a:t>• It focuses mainly on early childhood</a:t>
            </a:r>
          </a:p>
          <a:p>
            <a:r>
              <a:rPr sz="1600" dirty="0"/>
              <a:t>• It may overlook social and economic factors</a:t>
            </a:r>
          </a:p>
          <a:p>
            <a:r>
              <a:rPr sz="1600" dirty="0"/>
              <a:t>• It does not fully explain comp</a:t>
            </a:r>
            <a:r>
              <a:rPr lang="en-GB" sz="1600" dirty="0" err="1"/>
              <a:t>licated</a:t>
            </a:r>
            <a:r>
              <a:rPr lang="en-GB" sz="1600" dirty="0"/>
              <a:t> </a:t>
            </a:r>
            <a:r>
              <a:rPr sz="1600" dirty="0"/>
              <a:t> caregiving roles like young carers</a:t>
            </a:r>
          </a:p>
          <a:p>
            <a:r>
              <a:rPr lang="en-GB" sz="1600" dirty="0"/>
              <a:t>Alternative </a:t>
            </a:r>
            <a:r>
              <a:rPr sz="1600" dirty="0"/>
              <a:t> theories </a:t>
            </a:r>
            <a:r>
              <a:rPr lang="en-GB" sz="1600" dirty="0"/>
              <a:t>like </a:t>
            </a:r>
            <a:r>
              <a:rPr sz="1600" dirty="0"/>
              <a:t> Vygotsky’s sociocultural theory or Bronfenbrenner’s ecological systems theory </a:t>
            </a:r>
            <a:r>
              <a:rPr lang="en-GB" sz="1600" dirty="0"/>
              <a:t>could </a:t>
            </a:r>
            <a:r>
              <a:rPr sz="1600" dirty="0"/>
              <a:t> also help explain Jenny’s experiences.</a:t>
            </a:r>
          </a:p>
          <a:p>
            <a:r>
              <a:rPr sz="1600" dirty="0"/>
              <a:t>However, attachment theory still </a:t>
            </a:r>
            <a:r>
              <a:rPr lang="en-GB" sz="1600" dirty="0"/>
              <a:t>present </a:t>
            </a:r>
            <a:r>
              <a:rPr sz="1600" dirty="0"/>
              <a:t>v</a:t>
            </a:r>
            <a:r>
              <a:rPr lang="en-GB" sz="1600" dirty="0" err="1"/>
              <a:t>ery</a:t>
            </a:r>
            <a:r>
              <a:rPr lang="en-GB" sz="1600" dirty="0"/>
              <a:t> important </a:t>
            </a:r>
            <a:r>
              <a:rPr sz="1600" dirty="0"/>
              <a:t> </a:t>
            </a:r>
            <a:r>
              <a:rPr lang="en-GB" sz="1600" dirty="0"/>
              <a:t>knowledge </a:t>
            </a:r>
            <a:r>
              <a:rPr sz="1600" dirty="0"/>
              <a:t> into Jenny’s emotional needs.</a:t>
            </a:r>
          </a:p>
          <a:p>
            <a:r>
              <a:rPr sz="1600" dirty="0"/>
              <a:t>(Cassidy &amp; Shaver, 2018)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2619" y="1622324"/>
            <a:ext cx="6524694" cy="4419040"/>
          </a:xfrm>
        </p:spPr>
        <p:txBody>
          <a:bodyPr>
            <a:noAutofit/>
          </a:bodyPr>
          <a:lstStyle/>
          <a:p>
            <a:r>
              <a:rPr sz="1600" dirty="0"/>
              <a:t>Jenny’s caring responsibilities may s</a:t>
            </a:r>
            <a:r>
              <a:rPr lang="en-GB" sz="1600" dirty="0" err="1"/>
              <a:t>eriously</a:t>
            </a:r>
            <a:r>
              <a:rPr lang="en-GB" sz="1600" dirty="0"/>
              <a:t> </a:t>
            </a:r>
            <a:r>
              <a:rPr sz="1600" dirty="0"/>
              <a:t> affect her emotional </a:t>
            </a:r>
            <a:r>
              <a:rPr lang="en-GB" sz="1600" dirty="0"/>
              <a:t>health </a:t>
            </a:r>
            <a:r>
              <a:rPr sz="1600" dirty="0"/>
              <a:t>and development.</a:t>
            </a:r>
          </a:p>
          <a:p>
            <a:r>
              <a:rPr sz="1600" dirty="0"/>
              <a:t>Attachment theory helps explain how the loss of her father and her caregiving role may </a:t>
            </a:r>
            <a:r>
              <a:rPr sz="1600" dirty="0" err="1"/>
              <a:t>i</a:t>
            </a:r>
            <a:r>
              <a:rPr lang="en-GB" sz="1600" dirty="0" err="1"/>
              <a:t>mpact</a:t>
            </a:r>
            <a:r>
              <a:rPr sz="1600" dirty="0"/>
              <a:t> her emotional security and relationships.</a:t>
            </a:r>
          </a:p>
          <a:p>
            <a:r>
              <a:rPr sz="1600" dirty="0"/>
              <a:t>Both nature and nurture shape Jenny’s development.</a:t>
            </a:r>
          </a:p>
          <a:p>
            <a:r>
              <a:rPr sz="1600" dirty="0"/>
              <a:t>Support </a:t>
            </a:r>
            <a:r>
              <a:rPr lang="en-GB" sz="1600" dirty="0"/>
              <a:t>must Cover </a:t>
            </a:r>
            <a:r>
              <a:rPr sz="1600" dirty="0"/>
              <a:t>:</a:t>
            </a:r>
          </a:p>
          <a:p>
            <a:r>
              <a:rPr sz="1600" dirty="0"/>
              <a:t>• Emotional support</a:t>
            </a:r>
          </a:p>
          <a:p>
            <a:r>
              <a:rPr sz="1600" dirty="0"/>
              <a:t>• Educational support</a:t>
            </a:r>
          </a:p>
          <a:p>
            <a:r>
              <a:rPr sz="1600" dirty="0"/>
              <a:t>• Young carer services</a:t>
            </a:r>
          </a:p>
          <a:p>
            <a:r>
              <a:rPr sz="1600" dirty="0"/>
              <a:t>• Practical help for her mother</a:t>
            </a:r>
          </a:p>
          <a:p>
            <a:r>
              <a:rPr sz="1600" dirty="0"/>
              <a:t>With the right </a:t>
            </a:r>
            <a:r>
              <a:rPr lang="en-GB" sz="1600" dirty="0"/>
              <a:t>and enough </a:t>
            </a:r>
            <a:r>
              <a:rPr sz="1600" dirty="0"/>
              <a:t>support, Jenny can continue to develop in a healthy and positive way.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59C3C4D-2DC1-CC71-1C9B-426145DF5E63}"/>
              </a:ext>
            </a:extLst>
          </p:cNvPr>
          <p:cNvSpPr txBox="1"/>
          <p:nvPr/>
        </p:nvSpPr>
        <p:spPr>
          <a:xfrm>
            <a:off x="698090" y="324465"/>
            <a:ext cx="7698658" cy="517064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/>
              <a:t>REFERNCE LIST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Aldridge, J. (2018) </a:t>
            </a:r>
            <a:r>
              <a:rPr lang="en-GB" i="1" dirty="0"/>
              <a:t>Where are we now? Twenty-five years of research, policy and practice on young carers.</a:t>
            </a:r>
            <a:r>
              <a:rPr lang="en-GB" dirty="0"/>
              <a:t> Critical Social Policy, 38(1), pp.155–165.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Becker, S. (2020) </a:t>
            </a:r>
            <a:r>
              <a:rPr lang="en-GB" i="1" dirty="0"/>
              <a:t>Young carers: Research, policy and practice.</a:t>
            </a:r>
            <a:r>
              <a:rPr lang="en-GB" dirty="0"/>
              <a:t> Bristol: Policy Press.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Bowlby, J. (1969) </a:t>
            </a:r>
            <a:r>
              <a:rPr lang="en-GB" i="1" dirty="0"/>
              <a:t>Attachment and Loss: Volume 1 – Attachment.</a:t>
            </a:r>
            <a:r>
              <a:rPr lang="en-GB" dirty="0"/>
              <a:t> London: Penguin.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Bretherton, I. (2013) Revisiting internal working models. </a:t>
            </a:r>
            <a:r>
              <a:rPr lang="en-GB" i="1" dirty="0"/>
              <a:t>Attachment &amp; Human Development</a:t>
            </a:r>
            <a:r>
              <a:rPr lang="en-GB" dirty="0"/>
              <a:t>, 15(3), pp.235-238.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Cassidy, J. and Shaver, P. (2018) </a:t>
            </a:r>
            <a:r>
              <a:rPr lang="en-GB" i="1" dirty="0"/>
              <a:t>Handbook of Attachment: Theory, Research and Clinical Applications.</a:t>
            </a:r>
            <a:r>
              <a:rPr lang="en-GB" dirty="0"/>
              <a:t> 3rd ed. New York: Guilford Press.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Steinberg, L. (2017) </a:t>
            </a:r>
            <a:r>
              <a:rPr lang="en-GB" i="1" dirty="0"/>
              <a:t>Adolescence.</a:t>
            </a:r>
            <a:r>
              <a:rPr lang="en-GB" dirty="0"/>
              <a:t> 11th ed. New York: McGraw-Hill.</a:t>
            </a:r>
          </a:p>
        </p:txBody>
      </p:sp>
    </p:spTree>
    <p:extLst>
      <p:ext uri="{BB962C8B-B14F-4D97-AF65-F5344CB8AC3E}">
        <p14:creationId xmlns:p14="http://schemas.microsoft.com/office/powerpoint/2010/main" val="2458874143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72</TotalTime>
  <Words>1030</Words>
  <Application>Microsoft Office PowerPoint</Application>
  <PresentationFormat>On-screen Show (4:3)</PresentationFormat>
  <Paragraphs>153</Paragraphs>
  <Slides>12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Aptos</vt:lpstr>
      <vt:lpstr>Arial</vt:lpstr>
      <vt:lpstr>Trebuchet MS</vt:lpstr>
      <vt:lpstr>Wingdings 3</vt:lpstr>
      <vt:lpstr>Facet</vt:lpstr>
      <vt:lpstr>Supporting Jenny’s Well-Being: A Lifespan Development Approach</vt:lpstr>
      <vt:lpstr>Introduction to Jenny’s Situation</vt:lpstr>
      <vt:lpstr>Lifespan Development in Adolescence</vt:lpstr>
      <vt:lpstr>Bowlby’s Attachment Theory</vt:lpstr>
      <vt:lpstr>Why Attachment Theory is Relevant to Jenny</vt:lpstr>
      <vt:lpstr>Potential Impact on Jenny’s Development</vt:lpstr>
      <vt:lpstr>Nature vs Nurture Influences</vt:lpstr>
      <vt:lpstr>Support Plan for Jenny</vt:lpstr>
      <vt:lpstr>Benefits of This Support Plan</vt:lpstr>
      <vt:lpstr>Limitations of Attachment Theory</vt:lpstr>
      <vt:lpstr>Conclusion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demir demir</cp:lastModifiedBy>
  <cp:revision>1</cp:revision>
  <dcterms:created xsi:type="dcterms:W3CDTF">2013-01-27T09:14:16Z</dcterms:created>
  <dcterms:modified xsi:type="dcterms:W3CDTF">2026-03-13T10:39:53Z</dcterms:modified>
  <cp:category/>
</cp:coreProperties>
</file>