
<file path=[Content_Types].xml><?xml version="1.0" encoding="utf-8"?>
<Types xmlns="http://schemas.openxmlformats.org/package/2006/content-types">
  <Default Extension="xml" ContentType="application/xml"/>
  <Default Extension="jpg" ContentType="image/jpeg"/>
  <Default Extension="jpeg" ContentType="image/jpeg"/>
  <Default Extension="rels" ContentType="application/vnd.openxmlformats-package.relationships+xml"/>
  <Default Extension="vml" ContentType="application/vnd.openxmlformats-officedocument.vmlDrawing"/>
  <Default Extension="docx" ContentType="application/vnd.openxmlformats-officedocument.wordprocessingml.document"/>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embeddings/oleObject1.bin" ContentType="application/vnd.openxmlformats-officedocument.oleObject"/>
  <Override PartName="/ppt/embeddings/oleObject2.bin" ContentType="application/vnd.openxmlformats-officedocument.oleObject"/>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3"/>
  </p:handoutMasterIdLst>
  <p:sldIdLst>
    <p:sldId id="258" r:id="rId5"/>
    <p:sldId id="277" r:id="rId6"/>
    <p:sldId id="259" r:id="rId7"/>
    <p:sldId id="260" r:id="rId8"/>
    <p:sldId id="275" r:id="rId9"/>
    <p:sldId id="261" r:id="rId10"/>
    <p:sldId id="276" r:id="rId11"/>
    <p:sldId id="262" r:id="rId12"/>
    <p:sldId id="263" r:id="rId13"/>
    <p:sldId id="264" r:id="rId14"/>
    <p:sldId id="265" r:id="rId15"/>
    <p:sldId id="266" r:id="rId16"/>
    <p:sldId id="283" r:id="rId17"/>
    <p:sldId id="267" r:id="rId18"/>
    <p:sldId id="268" r:id="rId19"/>
    <p:sldId id="285" r:id="rId20"/>
    <p:sldId id="286" r:id="rId21"/>
    <p:sldId id="269" r:id="rId22"/>
    <p:sldId id="278" r:id="rId23"/>
    <p:sldId id="270" r:id="rId24"/>
    <p:sldId id="271" r:id="rId25"/>
    <p:sldId id="280" r:id="rId26"/>
    <p:sldId id="279" r:id="rId27"/>
    <p:sldId id="274" r:id="rId28"/>
    <p:sldId id="273" r:id="rId29"/>
    <p:sldId id="281" r:id="rId30"/>
    <p:sldId id="282" r:id="rId31"/>
    <p:sldId id="287"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44" y="-10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handoutMaster" Target="handoutMasters/handoutMaster1.xml"/><Relationship Id="rId34" Type="http://schemas.openxmlformats.org/officeDocument/2006/relationships/printerSettings" Target="printerSettings/printerSettings1.bin"/><Relationship Id="rId35" Type="http://schemas.openxmlformats.org/officeDocument/2006/relationships/presProps" Target="presProps.xml"/><Relationship Id="rId36" Type="http://schemas.openxmlformats.org/officeDocument/2006/relationships/viewProps" Target="viewProp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theme" Target="theme/theme1.xml"/><Relationship Id="rId3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30/05/17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www.youtube.com/watch?v=YTMuYQ_7K5I" TargetMode="Externa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infed.org/biblio/b-reflect.htm" TargetMode="Externa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package" Target="../embeddings/Microsoft_Word_Document1.docx"/><Relationship Id="rId5" Type="http://schemas.openxmlformats.org/officeDocument/2006/relationships/image" Target="../media/image8.png"/><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2.bin"/><Relationship Id="rId4" Type="http://schemas.openxmlformats.org/officeDocument/2006/relationships/package" Target="../embeddings/Microsoft_Word_Document2.docx"/><Relationship Id="rId5" Type="http://schemas.openxmlformats.org/officeDocument/2006/relationships/image" Target="../media/image9.png"/><Relationship Id="rId1" Type="http://schemas.openxmlformats.org/officeDocument/2006/relationships/vmlDrawing" Target="../drawings/vmlDrawing2.vml"/><Relationship Id="rId2"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UOv6qwIand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04856" cy="6192688"/>
          </a:xfrm>
        </p:spPr>
        <p:txBody>
          <a:bodyPr>
            <a:noAutofit/>
          </a:bodyPr>
          <a:lstStyle/>
          <a:p>
            <a:r>
              <a:rPr lang="en-GB" sz="7200" b="1"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Croeso</a:t>
            </a: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Welcome</a:t>
            </a:r>
            <a: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24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hlinkClick r:id="rId2"/>
              </a:rPr>
              <a:t>Wales</a:t>
            </a:r>
            <a:endParaRPr lang="en-GB" sz="1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4" name="Picture 3" descr="Screen Shot 2016-05-25 at 20.13.25.png"/>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1475656" y="2204864"/>
            <a:ext cx="6130410" cy="2160240"/>
          </a:xfrm>
          <a:prstGeom prst="rect">
            <a:avLst/>
          </a:prstGeom>
          <a:ln>
            <a:noFill/>
          </a:ln>
          <a:effectLst>
            <a:softEdge rad="112500"/>
          </a:effectLst>
        </p:spPr>
      </p:pic>
    </p:spTree>
    <p:extLst>
      <p:ext uri="{BB962C8B-B14F-4D97-AF65-F5344CB8AC3E}">
        <p14:creationId xmlns:p14="http://schemas.microsoft.com/office/powerpoint/2010/main" val="11240374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55"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strVal val="#ppt_w*0.70"/>
                                          </p:val>
                                        </p:tav>
                                        <p:tav tm="100000">
                                          <p:val>
                                            <p:strVal val="#ppt_w"/>
                                          </p:val>
                                        </p:tav>
                                      </p:tavLst>
                                    </p:anim>
                                    <p:anim calcmode="lin" valueType="num">
                                      <p:cBhvr>
                                        <p:cTn id="12" dur="1000" fill="hold"/>
                                        <p:tgtEl>
                                          <p:spTgt spid="4"/>
                                        </p:tgtEl>
                                        <p:attrNameLst>
                                          <p:attrName>ppt_h</p:attrName>
                                        </p:attrNameLst>
                                      </p:cBhvr>
                                      <p:tavLst>
                                        <p:tav tm="0">
                                          <p:val>
                                            <p:strVal val="#ppt_h"/>
                                          </p:val>
                                        </p:tav>
                                        <p:tav tm="100000">
                                          <p:val>
                                            <p:strVal val="#ppt_h"/>
                                          </p:val>
                                        </p:tav>
                                      </p:tavLst>
                                    </p:anim>
                                    <p:animEffect transition="in" filter="fade">
                                      <p:cBhvr>
                                        <p:cTn id="1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Contents</a:t>
            </a:r>
            <a:endParaRPr lang="en-US" b="1" dirty="0">
              <a:solidFill>
                <a:srgbClr val="17375E"/>
              </a:solidFill>
            </a:endParaRPr>
          </a:p>
        </p:txBody>
      </p:sp>
      <p:sp>
        <p:nvSpPr>
          <p:cNvPr id="3" name="Content Placeholder 2"/>
          <p:cNvSpPr>
            <a:spLocks noGrp="1"/>
          </p:cNvSpPr>
          <p:nvPr>
            <p:ph idx="1"/>
          </p:nvPr>
        </p:nvSpPr>
        <p:spPr/>
        <p:txBody>
          <a:bodyPr>
            <a:normAutofit fontScale="70000" lnSpcReduction="20000"/>
          </a:bodyPr>
          <a:lstStyle/>
          <a:p>
            <a:pPr marL="0" indent="0" algn="ctr">
              <a:buNone/>
            </a:pPr>
            <a:r>
              <a:rPr lang="en-US" dirty="0" smtClean="0"/>
              <a:t>Academic Output:</a:t>
            </a:r>
          </a:p>
          <a:p>
            <a:pPr marL="0" indent="0" algn="ctr">
              <a:buNone/>
            </a:pPr>
            <a:r>
              <a:rPr lang="en-US" dirty="0" smtClean="0"/>
              <a:t>Assessment 1  -  Assessment 2 </a:t>
            </a:r>
          </a:p>
          <a:p>
            <a:pPr marL="0" indent="0" algn="ctr">
              <a:buNone/>
            </a:pPr>
            <a:r>
              <a:rPr lang="en-US" dirty="0" smtClean="0"/>
              <a:t>Jennifer Moon (1999)</a:t>
            </a:r>
          </a:p>
          <a:p>
            <a:pPr marL="0" indent="0" algn="ctr">
              <a:buNone/>
            </a:pPr>
            <a:r>
              <a:rPr lang="en-US" dirty="0" smtClean="0"/>
              <a:t>Reflection as Constructivist Learning</a:t>
            </a:r>
          </a:p>
          <a:p>
            <a:pPr marL="0" indent="0" algn="ctr">
              <a:buNone/>
            </a:pPr>
            <a:r>
              <a:rPr lang="en-US" dirty="0" smtClean="0"/>
              <a:t>John Dewy (1933)</a:t>
            </a:r>
          </a:p>
          <a:p>
            <a:pPr marL="0" indent="0" algn="ctr">
              <a:buNone/>
            </a:pPr>
            <a:r>
              <a:rPr lang="en-US" dirty="0" smtClean="0"/>
              <a:t>3 </a:t>
            </a:r>
            <a:r>
              <a:rPr lang="en-US" dirty="0" err="1" smtClean="0"/>
              <a:t>Programme</a:t>
            </a:r>
            <a:r>
              <a:rPr lang="en-US" dirty="0" smtClean="0"/>
              <a:t> Principles</a:t>
            </a:r>
          </a:p>
          <a:p>
            <a:pPr marL="0" indent="0" algn="ctr">
              <a:buNone/>
            </a:pPr>
            <a:r>
              <a:rPr lang="en-US" dirty="0" smtClean="0"/>
              <a:t>Experience</a:t>
            </a:r>
          </a:p>
          <a:p>
            <a:pPr marL="0" indent="0" algn="ctr">
              <a:buNone/>
            </a:pPr>
            <a:r>
              <a:rPr lang="en-US" dirty="0" smtClean="0"/>
              <a:t>Deadlines</a:t>
            </a:r>
          </a:p>
          <a:p>
            <a:pPr marL="0" indent="0" algn="ctr">
              <a:buNone/>
            </a:pPr>
            <a:r>
              <a:rPr lang="en-US" dirty="0" err="1" smtClean="0"/>
              <a:t>Programme</a:t>
            </a:r>
            <a:endParaRPr lang="en-US" dirty="0" smtClean="0"/>
          </a:p>
          <a:p>
            <a:pPr marL="0" indent="0" algn="ctr">
              <a:buNone/>
            </a:pPr>
            <a:r>
              <a:rPr lang="en-US" dirty="0" smtClean="0"/>
              <a:t>Key References</a:t>
            </a:r>
          </a:p>
          <a:p>
            <a:pPr marL="0" indent="0" algn="ctr">
              <a:buNone/>
            </a:pPr>
            <a:r>
              <a:rPr lang="en-US" dirty="0" smtClean="0"/>
              <a:t>Bibliography </a:t>
            </a:r>
          </a:p>
        </p:txBody>
      </p:sp>
    </p:spTree>
    <p:extLst>
      <p:ext uri="{BB962C8B-B14F-4D97-AF65-F5344CB8AC3E}">
        <p14:creationId xmlns:p14="http://schemas.microsoft.com/office/powerpoint/2010/main" val="36535500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3">
                                            <p:txEl>
                                              <p:pRg st="0" end="0"/>
                                            </p:txEl>
                                          </p:spTgt>
                                        </p:tgtEl>
                                      </p:cBhvr>
                                    </p:animEffect>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2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20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5" dur="2000"/>
                                        <p:tgtEl>
                                          <p:spTgt spid="3">
                                            <p:txEl>
                                              <p:pRg st="1" end="1"/>
                                            </p:txEl>
                                          </p:spTgt>
                                        </p:tgtEl>
                                      </p:cBhvr>
                                    </p:animEffect>
                                  </p:childTnLst>
                                </p:cTn>
                              </p:par>
                            </p:childTnLst>
                          </p:cTn>
                        </p:par>
                        <p:par>
                          <p:cTn id="16" fill="hold">
                            <p:stCondLst>
                              <p:cond delay="4000"/>
                            </p:stCondLst>
                            <p:childTnLst>
                              <p:par>
                                <p:cTn id="17" presetID="53" presetClass="entr" presetSubtype="16"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2000"/>
                                        <p:tgtEl>
                                          <p:spTgt spid="3">
                                            <p:txEl>
                                              <p:pRg st="2" end="2"/>
                                            </p:txEl>
                                          </p:spTgt>
                                        </p:tgtEl>
                                      </p:cBhvr>
                                    </p:animEffect>
                                  </p:childTnLst>
                                </p:cTn>
                              </p:par>
                            </p:childTnLst>
                          </p:cTn>
                        </p:par>
                        <p:par>
                          <p:cTn id="22" fill="hold">
                            <p:stCondLst>
                              <p:cond delay="6000"/>
                            </p:stCondLst>
                            <p:childTnLst>
                              <p:par>
                                <p:cTn id="23" presetID="53" presetClass="entr" presetSubtype="16"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7" dur="2000"/>
                                        <p:tgtEl>
                                          <p:spTgt spid="3">
                                            <p:txEl>
                                              <p:pRg st="3" end="3"/>
                                            </p:txEl>
                                          </p:spTgt>
                                        </p:tgtEl>
                                      </p:cBhvr>
                                    </p:animEffect>
                                  </p:childTnLst>
                                </p:cTn>
                              </p:par>
                            </p:childTnLst>
                          </p:cTn>
                        </p:par>
                        <p:par>
                          <p:cTn id="28" fill="hold">
                            <p:stCondLst>
                              <p:cond delay="8000"/>
                            </p:stCondLst>
                            <p:childTnLst>
                              <p:par>
                                <p:cTn id="29" presetID="53" presetClass="entr" presetSubtype="16"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2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20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3" dur="2000"/>
                                        <p:tgtEl>
                                          <p:spTgt spid="3">
                                            <p:txEl>
                                              <p:pRg st="4" end="4"/>
                                            </p:txEl>
                                          </p:spTgt>
                                        </p:tgtEl>
                                      </p:cBhvr>
                                    </p:animEffect>
                                  </p:childTnLst>
                                </p:cTn>
                              </p:par>
                            </p:childTnLst>
                          </p:cTn>
                        </p:par>
                        <p:par>
                          <p:cTn id="34" fill="hold">
                            <p:stCondLst>
                              <p:cond delay="10000"/>
                            </p:stCondLst>
                            <p:childTnLst>
                              <p:par>
                                <p:cTn id="35" presetID="53" presetClass="entr" presetSubtype="16"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2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20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9" dur="2000"/>
                                        <p:tgtEl>
                                          <p:spTgt spid="3">
                                            <p:txEl>
                                              <p:pRg st="5" end="5"/>
                                            </p:txEl>
                                          </p:spTgt>
                                        </p:tgtEl>
                                      </p:cBhvr>
                                    </p:animEffect>
                                  </p:childTnLst>
                                </p:cTn>
                              </p:par>
                            </p:childTnLst>
                          </p:cTn>
                        </p:par>
                        <p:par>
                          <p:cTn id="40" fill="hold">
                            <p:stCondLst>
                              <p:cond delay="12000"/>
                            </p:stCondLst>
                            <p:childTnLst>
                              <p:par>
                                <p:cTn id="41" presetID="53" presetClass="entr" presetSubtype="16" fill="hold"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2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4" dur="20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5" dur="2000"/>
                                        <p:tgtEl>
                                          <p:spTgt spid="3">
                                            <p:txEl>
                                              <p:pRg st="6" end="6"/>
                                            </p:txEl>
                                          </p:spTgt>
                                        </p:tgtEl>
                                      </p:cBhvr>
                                    </p:animEffect>
                                  </p:childTnLst>
                                </p:cTn>
                              </p:par>
                            </p:childTnLst>
                          </p:cTn>
                        </p:par>
                        <p:par>
                          <p:cTn id="46" fill="hold">
                            <p:stCondLst>
                              <p:cond delay="14000"/>
                            </p:stCondLst>
                            <p:childTnLst>
                              <p:par>
                                <p:cTn id="47" presetID="53" presetClass="entr" presetSubtype="16" fill="hold"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2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20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2000"/>
                                        <p:tgtEl>
                                          <p:spTgt spid="3">
                                            <p:txEl>
                                              <p:pRg st="7" end="7"/>
                                            </p:txEl>
                                          </p:spTgt>
                                        </p:tgtEl>
                                      </p:cBhvr>
                                    </p:animEffect>
                                  </p:childTnLst>
                                </p:cTn>
                              </p:par>
                            </p:childTnLst>
                          </p:cTn>
                        </p:par>
                        <p:par>
                          <p:cTn id="52" fill="hold">
                            <p:stCondLst>
                              <p:cond delay="16000"/>
                            </p:stCondLst>
                            <p:childTnLst>
                              <p:par>
                                <p:cTn id="53" presetID="53" presetClass="entr" presetSubtype="16" fill="hold"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2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6" dur="20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7" dur="2000"/>
                                        <p:tgtEl>
                                          <p:spTgt spid="3">
                                            <p:txEl>
                                              <p:pRg st="8" end="8"/>
                                            </p:txEl>
                                          </p:spTgt>
                                        </p:tgtEl>
                                      </p:cBhvr>
                                    </p:animEffect>
                                  </p:childTnLst>
                                </p:cTn>
                              </p:par>
                            </p:childTnLst>
                          </p:cTn>
                        </p:par>
                        <p:par>
                          <p:cTn id="58" fill="hold">
                            <p:stCondLst>
                              <p:cond delay="18000"/>
                            </p:stCondLst>
                            <p:childTnLst>
                              <p:par>
                                <p:cTn id="59" presetID="53" presetClass="entr" presetSubtype="16" fill="hold" nodeType="after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p:cTn id="61" dur="2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2" dur="20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63" dur="2000"/>
                                        <p:tgtEl>
                                          <p:spTgt spid="3">
                                            <p:txEl>
                                              <p:pRg st="9" end="9"/>
                                            </p:txEl>
                                          </p:spTgt>
                                        </p:tgtEl>
                                      </p:cBhvr>
                                    </p:animEffect>
                                  </p:childTnLst>
                                </p:cTn>
                              </p:par>
                            </p:childTnLst>
                          </p:cTn>
                        </p:par>
                        <p:par>
                          <p:cTn id="64" fill="hold">
                            <p:stCondLst>
                              <p:cond delay="20000"/>
                            </p:stCondLst>
                            <p:childTnLst>
                              <p:par>
                                <p:cTn id="65" presetID="53" presetClass="entr" presetSubtype="16" fill="hold" nodeType="after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p:cTn id="67" dur="2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68" dur="20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6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lumMod val="75000"/>
                  </a:schemeClr>
                </a:solidFill>
              </a:rPr>
              <a:t>Academic Output</a:t>
            </a:r>
            <a:endParaRPr lang="en-GB" b="1" dirty="0">
              <a:solidFill>
                <a:schemeClr val="tx2">
                  <a:lumMod val="75000"/>
                </a:schemeClr>
              </a:solidFill>
            </a:endParaRPr>
          </a:p>
        </p:txBody>
      </p:sp>
      <p:sp>
        <p:nvSpPr>
          <p:cNvPr id="3" name="Content Placeholder 2"/>
          <p:cNvSpPr>
            <a:spLocks noGrp="1"/>
          </p:cNvSpPr>
          <p:nvPr>
            <p:ph idx="1"/>
          </p:nvPr>
        </p:nvSpPr>
        <p:spPr>
          <a:xfrm>
            <a:off x="395536" y="1556792"/>
            <a:ext cx="8291264" cy="4248473"/>
          </a:xfrm>
        </p:spPr>
        <p:txBody>
          <a:bodyPr>
            <a:normAutofit/>
          </a:bodyPr>
          <a:lstStyle/>
          <a:p>
            <a:pPr marL="0" indent="0" algn="ctr">
              <a:buNone/>
            </a:pPr>
            <a:r>
              <a:rPr lang="en-GB" b="1" dirty="0" smtClean="0"/>
              <a:t>SHOA4001</a:t>
            </a:r>
          </a:p>
          <a:p>
            <a:pPr marL="0" indent="0" algn="ctr">
              <a:buNone/>
            </a:pPr>
            <a:r>
              <a:rPr lang="en-GB" b="1" dirty="0" smtClean="0"/>
              <a:t>Theoretical Issues in Outdoor Pursuits</a:t>
            </a:r>
          </a:p>
          <a:p>
            <a:pPr marL="0" indent="0" algn="ctr">
              <a:buNone/>
            </a:pPr>
            <a:endParaRPr lang="en-GB" dirty="0"/>
          </a:p>
          <a:p>
            <a:pPr marL="0" indent="0" algn="ctr">
              <a:buNone/>
            </a:pPr>
            <a:endParaRPr lang="en-GB" dirty="0" smtClean="0"/>
          </a:p>
          <a:p>
            <a:pPr marL="0" indent="0" algn="ctr">
              <a:buNone/>
            </a:pPr>
            <a:r>
              <a:rPr lang="en-GB" b="1" dirty="0" smtClean="0"/>
              <a:t>Two Assessments</a:t>
            </a:r>
          </a:p>
        </p:txBody>
      </p:sp>
    </p:spTree>
    <p:extLst>
      <p:ext uri="{BB962C8B-B14F-4D97-AF65-F5344CB8AC3E}">
        <p14:creationId xmlns:p14="http://schemas.microsoft.com/office/powerpoint/2010/main" val="30739574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par>
                                <p:cTn id="11" presetID="56" presetClass="entr" presetSubtype="0" fill="hold" nodeType="withEffect">
                                  <p:stCondLst>
                                    <p:cond delay="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 by="(-#ppt_w*2)" calcmode="lin" valueType="num">
                                      <p:cBhvr rctx="PPT">
                                        <p:cTn id="13" dur="1000" autoRev="1" fill="hold">
                                          <p:stCondLst>
                                            <p:cond delay="0"/>
                                          </p:stCondLst>
                                        </p:cTn>
                                        <p:tgtEl>
                                          <p:spTgt spid="3">
                                            <p:txEl>
                                              <p:pRg st="1" end="1"/>
                                            </p:txEl>
                                          </p:spTgt>
                                        </p:tgtEl>
                                        <p:attrNameLst>
                                          <p:attrName>ppt_w</p:attrName>
                                        </p:attrNameLst>
                                      </p:cBhvr>
                                    </p:anim>
                                    <p:anim by="(#ppt_w*0.50)" calcmode="lin" valueType="num">
                                      <p:cBhvr>
                                        <p:cTn id="14" dur="1000" decel="50000" autoRev="1" fill="hold">
                                          <p:stCondLst>
                                            <p:cond delay="0"/>
                                          </p:stCondLst>
                                        </p:cTn>
                                        <p:tgtEl>
                                          <p:spTgt spid="3">
                                            <p:txEl>
                                              <p:pRg st="1" end="1"/>
                                            </p:txEl>
                                          </p:spTgt>
                                        </p:tgtEl>
                                        <p:attrNameLst>
                                          <p:attrName>ppt_x</p:attrName>
                                        </p:attrNameLst>
                                      </p:cBhvr>
                                    </p:anim>
                                    <p:anim from="(-#ppt_h/2)" to="(#ppt_y)" calcmode="lin" valueType="num">
                                      <p:cBhvr>
                                        <p:cTn id="15" dur="2000" fill="hold">
                                          <p:stCondLst>
                                            <p:cond delay="0"/>
                                          </p:stCondLst>
                                        </p:cTn>
                                        <p:tgtEl>
                                          <p:spTgt spid="3">
                                            <p:txEl>
                                              <p:pRg st="1" end="1"/>
                                            </p:txEl>
                                          </p:spTgt>
                                        </p:tgtEl>
                                        <p:attrNameLst>
                                          <p:attrName>ppt_y</p:attrName>
                                        </p:attrNameLst>
                                      </p:cBhvr>
                                    </p:anim>
                                    <p:animRot by="21600000">
                                      <p:cBhvr>
                                        <p:cTn id="16" dur="2000" fill="hold">
                                          <p:stCondLst>
                                            <p:cond delay="0"/>
                                          </p:stCondLst>
                                        </p:cTn>
                                        <p:tgtEl>
                                          <p:spTgt spid="3">
                                            <p:txEl>
                                              <p:pRg st="1" end="1"/>
                                            </p:txEl>
                                          </p:spTgt>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56" presetClass="entr" presetSubtype="0" fill="hold" nodeType="clickEffect">
                                  <p:stCondLst>
                                    <p:cond delay="0"/>
                                  </p:stCondLst>
                                  <p:iterate type="lt">
                                    <p:tmPct val="10000"/>
                                  </p:iterate>
                                  <p:childTnLst>
                                    <p:set>
                                      <p:cBhvr>
                                        <p:cTn id="20" dur="1" fill="hold">
                                          <p:stCondLst>
                                            <p:cond delay="0"/>
                                          </p:stCondLst>
                                        </p:cTn>
                                        <p:tgtEl>
                                          <p:spTgt spid="3">
                                            <p:txEl>
                                              <p:pRg st="4" end="4"/>
                                            </p:txEl>
                                          </p:spTgt>
                                        </p:tgtEl>
                                        <p:attrNameLst>
                                          <p:attrName>style.visibility</p:attrName>
                                        </p:attrNameLst>
                                      </p:cBhvr>
                                      <p:to>
                                        <p:strVal val="visible"/>
                                      </p:to>
                                    </p:set>
                                    <p:anim by="(-#ppt_w*2)" calcmode="lin" valueType="num">
                                      <p:cBhvr rctx="PPT">
                                        <p:cTn id="21" dur="1000" autoRev="1" fill="hold">
                                          <p:stCondLst>
                                            <p:cond delay="0"/>
                                          </p:stCondLst>
                                        </p:cTn>
                                        <p:tgtEl>
                                          <p:spTgt spid="3">
                                            <p:txEl>
                                              <p:pRg st="4" end="4"/>
                                            </p:txEl>
                                          </p:spTgt>
                                        </p:tgtEl>
                                        <p:attrNameLst>
                                          <p:attrName>ppt_w</p:attrName>
                                        </p:attrNameLst>
                                      </p:cBhvr>
                                    </p:anim>
                                    <p:anim by="(#ppt_w*0.50)" calcmode="lin" valueType="num">
                                      <p:cBhvr>
                                        <p:cTn id="22" dur="1000" decel="50000" autoRev="1" fill="hold">
                                          <p:stCondLst>
                                            <p:cond delay="0"/>
                                          </p:stCondLst>
                                        </p:cTn>
                                        <p:tgtEl>
                                          <p:spTgt spid="3">
                                            <p:txEl>
                                              <p:pRg st="4" end="4"/>
                                            </p:txEl>
                                          </p:spTgt>
                                        </p:tgtEl>
                                        <p:attrNameLst>
                                          <p:attrName>ppt_x</p:attrName>
                                        </p:attrNameLst>
                                      </p:cBhvr>
                                    </p:anim>
                                    <p:anim from="(-#ppt_h/2)" to="(#ppt_y)" calcmode="lin" valueType="num">
                                      <p:cBhvr>
                                        <p:cTn id="23" dur="2000" fill="hold">
                                          <p:stCondLst>
                                            <p:cond delay="0"/>
                                          </p:stCondLst>
                                        </p:cTn>
                                        <p:tgtEl>
                                          <p:spTgt spid="3">
                                            <p:txEl>
                                              <p:pRg st="4" end="4"/>
                                            </p:txEl>
                                          </p:spTgt>
                                        </p:tgtEl>
                                        <p:attrNameLst>
                                          <p:attrName>ppt_y</p:attrName>
                                        </p:attrNameLst>
                                      </p:cBhvr>
                                    </p:anim>
                                    <p:animRot by="21600000">
                                      <p:cBhvr>
                                        <p:cTn id="24" dur="2000" fill="hold">
                                          <p:stCondLst>
                                            <p:cond delay="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2">
                    <a:lumMod val="75000"/>
                  </a:schemeClr>
                </a:solidFill>
              </a:rPr>
              <a:t>Assessment 1</a:t>
            </a:r>
            <a:endParaRPr lang="en-US" b="1" dirty="0">
              <a:solidFill>
                <a:schemeClr val="tx2">
                  <a:lumMod val="75000"/>
                </a:schemeClr>
              </a:solidFill>
            </a:endParaRPr>
          </a:p>
        </p:txBody>
      </p:sp>
      <p:sp>
        <p:nvSpPr>
          <p:cNvPr id="3" name="Content Placeholder 2"/>
          <p:cNvSpPr>
            <a:spLocks noGrp="1"/>
          </p:cNvSpPr>
          <p:nvPr>
            <p:ph idx="1"/>
          </p:nvPr>
        </p:nvSpPr>
        <p:spPr/>
        <p:txBody>
          <a:bodyPr/>
          <a:lstStyle/>
          <a:p>
            <a:r>
              <a:rPr lang="en-GB" dirty="0" smtClean="0"/>
              <a:t>Essay (1,500 words)</a:t>
            </a:r>
          </a:p>
          <a:p>
            <a:pPr marL="0" indent="0">
              <a:buNone/>
            </a:pPr>
            <a:endParaRPr lang="en-GB" dirty="0" smtClean="0"/>
          </a:p>
          <a:p>
            <a:r>
              <a:rPr lang="en-GB" dirty="0" smtClean="0"/>
              <a:t>Evaluate </a:t>
            </a:r>
            <a:r>
              <a:rPr lang="en-GB" dirty="0"/>
              <a:t>the potential value of outdoor education as a means of experiential </a:t>
            </a:r>
            <a:r>
              <a:rPr lang="en-GB" dirty="0" smtClean="0"/>
              <a:t>learning.</a:t>
            </a:r>
            <a:endParaRPr lang="en-GB" b="1" dirty="0"/>
          </a:p>
          <a:p>
            <a:endParaRPr lang="en-US" dirty="0"/>
          </a:p>
        </p:txBody>
      </p:sp>
    </p:spTree>
    <p:extLst>
      <p:ext uri="{BB962C8B-B14F-4D97-AF65-F5344CB8AC3E}">
        <p14:creationId xmlns:p14="http://schemas.microsoft.com/office/powerpoint/2010/main" val="3685182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Marking Criteria</a:t>
            </a:r>
            <a:endParaRPr lang="en-US" b="1" dirty="0">
              <a:solidFill>
                <a:srgbClr val="17375E"/>
              </a:solidFill>
            </a:endParaRPr>
          </a:p>
        </p:txBody>
      </p:sp>
      <p:pic>
        <p:nvPicPr>
          <p:cNvPr id="4" name="Content Placeholder 3" descr="Screen Shot 2016-05-28 at 12.10.19.png"/>
          <p:cNvPicPr>
            <a:picLocks noGrp="1" noChangeAspect="1"/>
          </p:cNvPicPr>
          <p:nvPr>
            <p:ph idx="1"/>
          </p:nvPr>
        </p:nvPicPr>
        <p:blipFill>
          <a:blip r:embed="rId2">
            <a:extLst>
              <a:ext uri="{28A0092B-C50C-407E-A947-70E740481C1C}">
                <a14:useLocalDpi xmlns:a14="http://schemas.microsoft.com/office/drawing/2010/main" val="0"/>
              </a:ext>
            </a:extLst>
          </a:blip>
          <a:srcRect t="-5553" b="-5553"/>
          <a:stretch>
            <a:fillRect/>
          </a:stretch>
        </p:blipFill>
        <p:spPr>
          <a:prstGeom prst="round2DiagRect">
            <a:avLst>
              <a:gd name="adj1" fmla="val 16667"/>
              <a:gd name="adj2" fmla="val 0"/>
            </a:avLst>
          </a:prstGeom>
          <a:ln w="88900" cap="sq">
            <a:solidFill>
              <a:srgbClr val="000000"/>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0908143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Assessment 2 </a:t>
            </a:r>
            <a:endParaRPr lang="en-US" b="1" dirty="0">
              <a:solidFill>
                <a:srgbClr val="17375E"/>
              </a:solidFill>
            </a:endParaRPr>
          </a:p>
        </p:txBody>
      </p:sp>
      <p:sp>
        <p:nvSpPr>
          <p:cNvPr id="3" name="Content Placeholder 2"/>
          <p:cNvSpPr>
            <a:spLocks noGrp="1"/>
          </p:cNvSpPr>
          <p:nvPr>
            <p:ph idx="1"/>
          </p:nvPr>
        </p:nvSpPr>
        <p:spPr>
          <a:xfrm>
            <a:off x="457200" y="1052736"/>
            <a:ext cx="8229600" cy="4464497"/>
          </a:xfrm>
        </p:spPr>
        <p:txBody>
          <a:bodyPr>
            <a:noAutofit/>
          </a:bodyPr>
          <a:lstStyle/>
          <a:p>
            <a:pPr>
              <a:lnSpc>
                <a:spcPct val="120000"/>
              </a:lnSpc>
            </a:pPr>
            <a:r>
              <a:rPr lang="en-GB" dirty="0"/>
              <a:t>T</a:t>
            </a:r>
            <a:r>
              <a:rPr lang="en-GB" dirty="0" smtClean="0"/>
              <a:t>wo </a:t>
            </a:r>
            <a:r>
              <a:rPr lang="en-GB" dirty="0"/>
              <a:t>J</a:t>
            </a:r>
            <a:r>
              <a:rPr lang="en-GB" dirty="0" smtClean="0"/>
              <a:t>ournals </a:t>
            </a:r>
            <a:r>
              <a:rPr lang="en-GB" dirty="0"/>
              <a:t>(</a:t>
            </a:r>
            <a:r>
              <a:rPr lang="en-GB" dirty="0" smtClean="0"/>
              <a:t>1000 words each)</a:t>
            </a:r>
            <a:endParaRPr lang="en-GB" dirty="0"/>
          </a:p>
          <a:p>
            <a:pPr>
              <a:lnSpc>
                <a:spcPct val="120000"/>
              </a:lnSpc>
            </a:pPr>
            <a:r>
              <a:rPr lang="en-GB" sz="2000" dirty="0"/>
              <a:t>Your own thoughts and impressions of the places we go and the things we do and how they impact on you, the rest of the group, other people and the environment</a:t>
            </a:r>
            <a:r>
              <a:rPr lang="en-GB" sz="2000" dirty="0" smtClean="0"/>
              <a:t>.</a:t>
            </a:r>
            <a:endParaRPr lang="en-GB" sz="2000" dirty="0"/>
          </a:p>
          <a:p>
            <a:pPr>
              <a:lnSpc>
                <a:spcPct val="120000"/>
              </a:lnSpc>
            </a:pPr>
            <a:r>
              <a:rPr lang="en-GB" sz="2000" dirty="0"/>
              <a:t>Reflect upon how your previous experiences and preconceptions affect your </a:t>
            </a:r>
            <a:r>
              <a:rPr lang="en-GB" sz="2000" dirty="0" smtClean="0"/>
              <a:t>experience.</a:t>
            </a:r>
            <a:endParaRPr lang="en-GB" dirty="0"/>
          </a:p>
          <a:p>
            <a:pPr>
              <a:lnSpc>
                <a:spcPct val="120000"/>
              </a:lnSpc>
            </a:pPr>
            <a:r>
              <a:rPr lang="en-GB" sz="2000" dirty="0"/>
              <a:t>Outline how the experience has impacted on you and how or why you might do things differently in the </a:t>
            </a:r>
            <a:r>
              <a:rPr lang="en-GB" sz="2000" dirty="0" smtClean="0"/>
              <a:t>future.</a:t>
            </a:r>
          </a:p>
          <a:p>
            <a:pPr>
              <a:lnSpc>
                <a:spcPct val="120000"/>
              </a:lnSpc>
            </a:pPr>
            <a:r>
              <a:rPr lang="en-GB" b="1" dirty="0" smtClean="0"/>
              <a:t>DO </a:t>
            </a:r>
            <a:r>
              <a:rPr lang="en-GB" b="1" dirty="0"/>
              <a:t>NOT make a detailed list of what happened… Please</a:t>
            </a:r>
            <a:endParaRPr lang="en-US" dirty="0"/>
          </a:p>
        </p:txBody>
      </p:sp>
    </p:spTree>
    <p:extLst>
      <p:ext uri="{BB962C8B-B14F-4D97-AF65-F5344CB8AC3E}">
        <p14:creationId xmlns:p14="http://schemas.microsoft.com/office/powerpoint/2010/main" val="33812091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800" decel="100000"/>
                                        <p:tgtEl>
                                          <p:spTgt spid="3">
                                            <p:txEl>
                                              <p:pRg st="1" end="1"/>
                                            </p:txEl>
                                          </p:spTgt>
                                        </p:tgtEl>
                                      </p:cBhvr>
                                    </p:animEffect>
                                    <p:anim calcmode="lin" valueType="num">
                                      <p:cBhvr>
                                        <p:cTn id="1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800" decel="100000"/>
                                        <p:tgtEl>
                                          <p:spTgt spid="3">
                                            <p:txEl>
                                              <p:pRg st="2" end="2"/>
                                            </p:txEl>
                                          </p:spTgt>
                                        </p:tgtEl>
                                      </p:cBhvr>
                                    </p:animEffect>
                                    <p:anim calcmode="lin" valueType="num">
                                      <p:cBhvr>
                                        <p:cTn id="2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800" decel="100000"/>
                                        <p:tgtEl>
                                          <p:spTgt spid="3">
                                            <p:txEl>
                                              <p:pRg st="3" end="3"/>
                                            </p:txEl>
                                          </p:spTgt>
                                        </p:tgtEl>
                                      </p:cBhvr>
                                    </p:animEffect>
                                    <p:anim calcmode="lin" valueType="num">
                                      <p:cBhvr>
                                        <p:cTn id="38" dur="800" decel="100000" fill="hold"/>
                                        <p:tgtEl>
                                          <p:spTgt spid="3">
                                            <p:txEl>
                                              <p:pRg st="3" end="3"/>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3">
                                            <p:txEl>
                                              <p:pRg st="3" end="3"/>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3">
                                            <p:txEl>
                                              <p:pRg st="3" end="3"/>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3">
                                            <p:txEl>
                                              <p:pRg st="3" end="3"/>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3">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800" decel="100000"/>
                                        <p:tgtEl>
                                          <p:spTgt spid="3">
                                            <p:txEl>
                                              <p:pRg st="4" end="4"/>
                                            </p:txEl>
                                          </p:spTgt>
                                        </p:tgtEl>
                                      </p:cBhvr>
                                    </p:animEffect>
                                    <p:anim calcmode="lin" valueType="num">
                                      <p:cBhvr>
                                        <p:cTn id="4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Marking Criteria</a:t>
            </a:r>
            <a:endParaRPr lang="en-US" b="1" dirty="0">
              <a:solidFill>
                <a:srgbClr val="17375E"/>
              </a:solidFill>
            </a:endParaRPr>
          </a:p>
        </p:txBody>
      </p:sp>
      <p:pic>
        <p:nvPicPr>
          <p:cNvPr id="5" name="Content Placeholder 4" descr="Screen Shot 2016-05-28 at 12.12.02.png"/>
          <p:cNvPicPr>
            <a:picLocks noGrp="1" noChangeAspect="1"/>
          </p:cNvPicPr>
          <p:nvPr>
            <p:ph idx="1"/>
          </p:nvPr>
        </p:nvPicPr>
        <p:blipFill>
          <a:blip r:embed="rId2">
            <a:extLst>
              <a:ext uri="{28A0092B-C50C-407E-A947-70E740481C1C}">
                <a14:useLocalDpi xmlns:a14="http://schemas.microsoft.com/office/drawing/2010/main" val="0"/>
              </a:ext>
            </a:extLst>
          </a:blip>
          <a:srcRect t="-21972" b="-21972"/>
          <a:stretch>
            <a:fillRect/>
          </a:stretch>
        </p:blipFill>
        <p:spPr>
          <a:prstGeom prst="round2DiagRect">
            <a:avLst>
              <a:gd name="adj1" fmla="val 16667"/>
              <a:gd name="adj2" fmla="val 0"/>
            </a:avLst>
          </a:prstGeom>
          <a:ln w="88900" cap="sq">
            <a:solidFill>
              <a:srgbClr val="000000"/>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97598006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What Should Be In A Journal</a:t>
            </a:r>
            <a:endParaRPr lang="en-US" b="1" dirty="0">
              <a:solidFill>
                <a:srgbClr val="17375E"/>
              </a:solidFill>
            </a:endParaRPr>
          </a:p>
        </p:txBody>
      </p:sp>
      <p:sp>
        <p:nvSpPr>
          <p:cNvPr id="3" name="Content Placeholder 2"/>
          <p:cNvSpPr>
            <a:spLocks noGrp="1"/>
          </p:cNvSpPr>
          <p:nvPr>
            <p:ph idx="1"/>
          </p:nvPr>
        </p:nvSpPr>
        <p:spPr/>
        <p:txBody>
          <a:bodyPr>
            <a:normAutofit fontScale="92500" lnSpcReduction="20000"/>
          </a:bodyPr>
          <a:lstStyle/>
          <a:p>
            <a:pPr>
              <a:buFontTx/>
              <a:buNone/>
            </a:pPr>
            <a:r>
              <a:rPr lang="en-GB" b="1" dirty="0"/>
              <a:t>Basics…</a:t>
            </a:r>
          </a:p>
          <a:p>
            <a:r>
              <a:rPr lang="en-GB" dirty="0"/>
              <a:t>Personal interpretation of the event</a:t>
            </a:r>
          </a:p>
          <a:p>
            <a:r>
              <a:rPr lang="en-GB" dirty="0"/>
              <a:t>Application of prior learning</a:t>
            </a:r>
          </a:p>
          <a:p>
            <a:r>
              <a:rPr lang="en-GB" dirty="0"/>
              <a:t>Application of programme principles</a:t>
            </a:r>
          </a:p>
          <a:p>
            <a:r>
              <a:rPr lang="en-GB" dirty="0"/>
              <a:t>Potential for further development</a:t>
            </a:r>
          </a:p>
          <a:p>
            <a:pPr>
              <a:buFontTx/>
              <a:buNone/>
            </a:pPr>
            <a:endParaRPr lang="en-GB" dirty="0"/>
          </a:p>
          <a:p>
            <a:pPr>
              <a:buFontTx/>
              <a:buNone/>
            </a:pPr>
            <a:r>
              <a:rPr lang="en-GB" b="1" dirty="0"/>
              <a:t>Advanced…</a:t>
            </a:r>
          </a:p>
          <a:p>
            <a:r>
              <a:rPr lang="en-GB" dirty="0"/>
              <a:t>Critical reflection of the above</a:t>
            </a:r>
          </a:p>
          <a:p>
            <a:endParaRPr lang="en-US" dirty="0"/>
          </a:p>
        </p:txBody>
      </p:sp>
    </p:spTree>
    <p:extLst>
      <p:ext uri="{BB962C8B-B14F-4D97-AF65-F5344CB8AC3E}">
        <p14:creationId xmlns:p14="http://schemas.microsoft.com/office/powerpoint/2010/main" val="332742991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56" presetClass="entr" presetSubtype="0" fill="hold" nodeType="afterEffect">
                                  <p:stCondLst>
                                    <p:cond delay="0"/>
                                  </p:stCondLst>
                                  <p:iterate type="lt">
                                    <p:tmPct val="10000"/>
                                  </p:iterate>
                                  <p:childTnLst>
                                    <p:set>
                                      <p:cBhvr>
                                        <p:cTn id="15" dur="1" fill="hold">
                                          <p:stCondLst>
                                            <p:cond delay="0"/>
                                          </p:stCondLst>
                                        </p:cTn>
                                        <p:tgtEl>
                                          <p:spTgt spid="3">
                                            <p:txEl>
                                              <p:pRg st="1" end="1"/>
                                            </p:txEl>
                                          </p:spTgt>
                                        </p:tgtEl>
                                        <p:attrNameLst>
                                          <p:attrName>style.visibility</p:attrName>
                                        </p:attrNameLst>
                                      </p:cBhvr>
                                      <p:to>
                                        <p:strVal val="visible"/>
                                      </p:to>
                                    </p:set>
                                    <p:anim by="(-#ppt_w*2)" calcmode="lin" valueType="num">
                                      <p:cBhvr rctx="PPT">
                                        <p:cTn id="16" dur="500" autoRev="1" fill="hold">
                                          <p:stCondLst>
                                            <p:cond delay="0"/>
                                          </p:stCondLst>
                                        </p:cTn>
                                        <p:tgtEl>
                                          <p:spTgt spid="3">
                                            <p:txEl>
                                              <p:pRg st="1" end="1"/>
                                            </p:txEl>
                                          </p:spTgt>
                                        </p:tgtEl>
                                        <p:attrNameLst>
                                          <p:attrName>ppt_w</p:attrName>
                                        </p:attrNameLst>
                                      </p:cBhvr>
                                    </p:anim>
                                    <p:anim by="(#ppt_w*0.50)" calcmode="lin" valueType="num">
                                      <p:cBhvr>
                                        <p:cTn id="17" dur="500" decel="50000" autoRev="1" fill="hold">
                                          <p:stCondLst>
                                            <p:cond delay="0"/>
                                          </p:stCondLst>
                                        </p:cTn>
                                        <p:tgtEl>
                                          <p:spTgt spid="3">
                                            <p:txEl>
                                              <p:pRg st="1" end="1"/>
                                            </p:txEl>
                                          </p:spTgt>
                                        </p:tgtEl>
                                        <p:attrNameLst>
                                          <p:attrName>ppt_x</p:attrName>
                                        </p:attrNameLst>
                                      </p:cBhvr>
                                    </p:anim>
                                    <p:anim from="(-#ppt_h/2)" to="(#ppt_y)" calcmode="lin" valueType="num">
                                      <p:cBhvr>
                                        <p:cTn id="18" dur="1000" fill="hold">
                                          <p:stCondLst>
                                            <p:cond delay="0"/>
                                          </p:stCondLst>
                                        </p:cTn>
                                        <p:tgtEl>
                                          <p:spTgt spid="3">
                                            <p:txEl>
                                              <p:pRg st="1" end="1"/>
                                            </p:txEl>
                                          </p:spTgt>
                                        </p:tgtEl>
                                        <p:attrNameLst>
                                          <p:attrName>ppt_y</p:attrName>
                                        </p:attrNameLst>
                                      </p:cBhvr>
                                    </p:anim>
                                    <p:animRot by="21600000">
                                      <p:cBhvr>
                                        <p:cTn id="19" dur="1000" fill="hold">
                                          <p:stCondLst>
                                            <p:cond delay="0"/>
                                          </p:stCondLst>
                                        </p:cTn>
                                        <p:tgtEl>
                                          <p:spTgt spid="3">
                                            <p:txEl>
                                              <p:pRg st="1" end="1"/>
                                            </p:txEl>
                                          </p:spTgt>
                                        </p:tgtEl>
                                        <p:attrNameLst>
                                          <p:attrName>r</p:attrName>
                                        </p:attrNameLst>
                                      </p:cBhvr>
                                    </p:animRot>
                                  </p:childTnLst>
                                </p:cTn>
                              </p:par>
                            </p:childTnLst>
                          </p:cTn>
                        </p:par>
                        <p:par>
                          <p:cTn id="20" fill="hold">
                            <p:stCondLst>
                              <p:cond delay="5100"/>
                            </p:stCondLst>
                            <p:childTnLst>
                              <p:par>
                                <p:cTn id="21" presetID="56" presetClass="entr" presetSubtype="0" fill="hold" nodeType="after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par>
                          <p:cTn id="27" fill="hold">
                            <p:stCondLst>
                              <p:cond delay="8600"/>
                            </p:stCondLst>
                            <p:childTnLst>
                              <p:par>
                                <p:cTn id="28" presetID="56" presetClass="entr" presetSubtype="0" fill="hold" nodeType="afterEffect">
                                  <p:stCondLst>
                                    <p:cond delay="0"/>
                                  </p:stCondLst>
                                  <p:iterate type="lt">
                                    <p:tmPct val="10000"/>
                                  </p:iterate>
                                  <p:childTnLst>
                                    <p:set>
                                      <p:cBhvr>
                                        <p:cTn id="29" dur="1" fill="hold">
                                          <p:stCondLst>
                                            <p:cond delay="0"/>
                                          </p:stCondLst>
                                        </p:cTn>
                                        <p:tgtEl>
                                          <p:spTgt spid="3">
                                            <p:txEl>
                                              <p:pRg st="3" end="3"/>
                                            </p:txEl>
                                          </p:spTgt>
                                        </p:tgtEl>
                                        <p:attrNameLst>
                                          <p:attrName>style.visibility</p:attrName>
                                        </p:attrNameLst>
                                      </p:cBhvr>
                                      <p:to>
                                        <p:strVal val="visible"/>
                                      </p:to>
                                    </p:set>
                                    <p:anim by="(-#ppt_w*2)" calcmode="lin" valueType="num">
                                      <p:cBhvr rctx="PPT">
                                        <p:cTn id="30" dur="500" autoRev="1" fill="hold">
                                          <p:stCondLst>
                                            <p:cond delay="0"/>
                                          </p:stCondLst>
                                        </p:cTn>
                                        <p:tgtEl>
                                          <p:spTgt spid="3">
                                            <p:txEl>
                                              <p:pRg st="3" end="3"/>
                                            </p:txEl>
                                          </p:spTgt>
                                        </p:tgtEl>
                                        <p:attrNameLst>
                                          <p:attrName>ppt_w</p:attrName>
                                        </p:attrNameLst>
                                      </p:cBhvr>
                                    </p:anim>
                                    <p:anim by="(#ppt_w*0.50)" calcmode="lin" valueType="num">
                                      <p:cBhvr>
                                        <p:cTn id="31" dur="500" decel="50000" autoRev="1" fill="hold">
                                          <p:stCondLst>
                                            <p:cond delay="0"/>
                                          </p:stCondLst>
                                        </p:cTn>
                                        <p:tgtEl>
                                          <p:spTgt spid="3">
                                            <p:txEl>
                                              <p:pRg st="3" end="3"/>
                                            </p:txEl>
                                          </p:spTgt>
                                        </p:tgtEl>
                                        <p:attrNameLst>
                                          <p:attrName>ppt_x</p:attrName>
                                        </p:attrNameLst>
                                      </p:cBhvr>
                                    </p:anim>
                                    <p:anim from="(-#ppt_h/2)" to="(#ppt_y)" calcmode="lin" valueType="num">
                                      <p:cBhvr>
                                        <p:cTn id="32" dur="1000" fill="hold">
                                          <p:stCondLst>
                                            <p:cond delay="0"/>
                                          </p:stCondLst>
                                        </p:cTn>
                                        <p:tgtEl>
                                          <p:spTgt spid="3">
                                            <p:txEl>
                                              <p:pRg st="3" end="3"/>
                                            </p:txEl>
                                          </p:spTgt>
                                        </p:tgtEl>
                                        <p:attrNameLst>
                                          <p:attrName>ppt_y</p:attrName>
                                        </p:attrNameLst>
                                      </p:cBhvr>
                                    </p:anim>
                                    <p:animRot by="21600000">
                                      <p:cBhvr>
                                        <p:cTn id="33" dur="1000" fill="hold">
                                          <p:stCondLst>
                                            <p:cond delay="0"/>
                                          </p:stCondLst>
                                        </p:cTn>
                                        <p:tgtEl>
                                          <p:spTgt spid="3">
                                            <p:txEl>
                                              <p:pRg st="3" end="3"/>
                                            </p:txEl>
                                          </p:spTgt>
                                        </p:tgtEl>
                                        <p:attrNameLst>
                                          <p:attrName>r</p:attrName>
                                        </p:attrNameLst>
                                      </p:cBhvr>
                                    </p:animRot>
                                  </p:childTnLst>
                                </p:cTn>
                              </p:par>
                            </p:childTnLst>
                          </p:cTn>
                        </p:par>
                        <p:par>
                          <p:cTn id="34" fill="hold">
                            <p:stCondLst>
                              <p:cond delay="12700"/>
                            </p:stCondLst>
                            <p:childTnLst>
                              <p:par>
                                <p:cTn id="35" presetID="56" presetClass="entr" presetSubtype="0" fill="hold" nodeType="afterEffect">
                                  <p:stCondLst>
                                    <p:cond delay="0"/>
                                  </p:stCondLst>
                                  <p:iterate type="lt">
                                    <p:tmPct val="10000"/>
                                  </p:iterate>
                                  <p:childTnLst>
                                    <p:set>
                                      <p:cBhvr>
                                        <p:cTn id="36" dur="1" fill="hold">
                                          <p:stCondLst>
                                            <p:cond delay="0"/>
                                          </p:stCondLst>
                                        </p:cTn>
                                        <p:tgtEl>
                                          <p:spTgt spid="3">
                                            <p:txEl>
                                              <p:pRg st="4" end="4"/>
                                            </p:txEl>
                                          </p:spTgt>
                                        </p:tgtEl>
                                        <p:attrNameLst>
                                          <p:attrName>style.visibility</p:attrName>
                                        </p:attrNameLst>
                                      </p:cBhvr>
                                      <p:to>
                                        <p:strVal val="visible"/>
                                      </p:to>
                                    </p:set>
                                    <p:anim by="(-#ppt_w*2)" calcmode="lin" valueType="num">
                                      <p:cBhvr rctx="PPT">
                                        <p:cTn id="37" dur="500" autoRev="1" fill="hold">
                                          <p:stCondLst>
                                            <p:cond delay="0"/>
                                          </p:stCondLst>
                                        </p:cTn>
                                        <p:tgtEl>
                                          <p:spTgt spid="3">
                                            <p:txEl>
                                              <p:pRg st="4" end="4"/>
                                            </p:txEl>
                                          </p:spTgt>
                                        </p:tgtEl>
                                        <p:attrNameLst>
                                          <p:attrName>ppt_w</p:attrName>
                                        </p:attrNameLst>
                                      </p:cBhvr>
                                    </p:anim>
                                    <p:anim by="(#ppt_w*0.50)" calcmode="lin" valueType="num">
                                      <p:cBhvr>
                                        <p:cTn id="38" dur="500" decel="50000" autoRev="1" fill="hold">
                                          <p:stCondLst>
                                            <p:cond delay="0"/>
                                          </p:stCondLst>
                                        </p:cTn>
                                        <p:tgtEl>
                                          <p:spTgt spid="3">
                                            <p:txEl>
                                              <p:pRg st="4" end="4"/>
                                            </p:txEl>
                                          </p:spTgt>
                                        </p:tgtEl>
                                        <p:attrNameLst>
                                          <p:attrName>ppt_x</p:attrName>
                                        </p:attrNameLst>
                                      </p:cBhvr>
                                    </p:anim>
                                    <p:anim from="(-#ppt_h/2)" to="(#ppt_y)" calcmode="lin" valueType="num">
                                      <p:cBhvr>
                                        <p:cTn id="39" dur="1000" fill="hold">
                                          <p:stCondLst>
                                            <p:cond delay="0"/>
                                          </p:stCondLst>
                                        </p:cTn>
                                        <p:tgtEl>
                                          <p:spTgt spid="3">
                                            <p:txEl>
                                              <p:pRg st="4" end="4"/>
                                            </p:txEl>
                                          </p:spTgt>
                                        </p:tgtEl>
                                        <p:attrNameLst>
                                          <p:attrName>ppt_y</p:attrName>
                                        </p:attrNameLst>
                                      </p:cBhvr>
                                    </p:anim>
                                    <p:animRot by="21600000">
                                      <p:cBhvr>
                                        <p:cTn id="40" dur="1000" fill="hold">
                                          <p:stCondLst>
                                            <p:cond delay="0"/>
                                          </p:stCondLst>
                                        </p:cTn>
                                        <p:tgtEl>
                                          <p:spTgt spid="3">
                                            <p:txEl>
                                              <p:pRg st="4" end="4"/>
                                            </p:txEl>
                                          </p:spTgt>
                                        </p:tgtEl>
                                        <p:attrNameLst>
                                          <p:attrName>r</p:attrName>
                                        </p:attrNameLst>
                                      </p:cBhvr>
                                    </p:animRot>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800" decel="100000"/>
                                        <p:tgtEl>
                                          <p:spTgt spid="3">
                                            <p:txEl>
                                              <p:pRg st="6" end="6"/>
                                            </p:txEl>
                                          </p:spTgt>
                                        </p:tgtEl>
                                      </p:cBhvr>
                                    </p:animEffect>
                                    <p:anim calcmode="lin" valueType="num">
                                      <p:cBhvr>
                                        <p:cTn id="46"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par>
                          <p:cTn id="51" fill="hold">
                            <p:stCondLst>
                              <p:cond delay="1000"/>
                            </p:stCondLst>
                            <p:childTnLst>
                              <p:par>
                                <p:cTn id="52" presetID="56" presetClass="entr" presetSubtype="0" fill="hold" nodeType="afterEffect">
                                  <p:stCondLst>
                                    <p:cond delay="0"/>
                                  </p:stCondLst>
                                  <p:iterate type="lt">
                                    <p:tmPct val="10000"/>
                                  </p:iterate>
                                  <p:childTnLst>
                                    <p:set>
                                      <p:cBhvr>
                                        <p:cTn id="53" dur="1" fill="hold">
                                          <p:stCondLst>
                                            <p:cond delay="0"/>
                                          </p:stCondLst>
                                        </p:cTn>
                                        <p:tgtEl>
                                          <p:spTgt spid="3">
                                            <p:txEl>
                                              <p:pRg st="7" end="7"/>
                                            </p:txEl>
                                          </p:spTgt>
                                        </p:tgtEl>
                                        <p:attrNameLst>
                                          <p:attrName>style.visibility</p:attrName>
                                        </p:attrNameLst>
                                      </p:cBhvr>
                                      <p:to>
                                        <p:strVal val="visible"/>
                                      </p:to>
                                    </p:set>
                                    <p:anim by="(-#ppt_w*2)" calcmode="lin" valueType="num">
                                      <p:cBhvr rctx="PPT">
                                        <p:cTn id="54" dur="500" autoRev="1" fill="hold">
                                          <p:stCondLst>
                                            <p:cond delay="0"/>
                                          </p:stCondLst>
                                        </p:cTn>
                                        <p:tgtEl>
                                          <p:spTgt spid="3">
                                            <p:txEl>
                                              <p:pRg st="7" end="7"/>
                                            </p:txEl>
                                          </p:spTgt>
                                        </p:tgtEl>
                                        <p:attrNameLst>
                                          <p:attrName>ppt_w</p:attrName>
                                        </p:attrNameLst>
                                      </p:cBhvr>
                                    </p:anim>
                                    <p:anim by="(#ppt_w*0.50)" calcmode="lin" valueType="num">
                                      <p:cBhvr>
                                        <p:cTn id="55" dur="500" decel="50000" autoRev="1" fill="hold">
                                          <p:stCondLst>
                                            <p:cond delay="0"/>
                                          </p:stCondLst>
                                        </p:cTn>
                                        <p:tgtEl>
                                          <p:spTgt spid="3">
                                            <p:txEl>
                                              <p:pRg st="7" end="7"/>
                                            </p:txEl>
                                          </p:spTgt>
                                        </p:tgtEl>
                                        <p:attrNameLst>
                                          <p:attrName>ppt_x</p:attrName>
                                        </p:attrNameLst>
                                      </p:cBhvr>
                                    </p:anim>
                                    <p:anim from="(-#ppt_h/2)" to="(#ppt_y)" calcmode="lin" valueType="num">
                                      <p:cBhvr>
                                        <p:cTn id="56" dur="1000" fill="hold">
                                          <p:stCondLst>
                                            <p:cond delay="0"/>
                                          </p:stCondLst>
                                        </p:cTn>
                                        <p:tgtEl>
                                          <p:spTgt spid="3">
                                            <p:txEl>
                                              <p:pRg st="7" end="7"/>
                                            </p:txEl>
                                          </p:spTgt>
                                        </p:tgtEl>
                                        <p:attrNameLst>
                                          <p:attrName>ppt_y</p:attrName>
                                        </p:attrNameLst>
                                      </p:cBhvr>
                                    </p:anim>
                                    <p:animRot by="21600000">
                                      <p:cBhvr>
                                        <p:cTn id="57" dur="1000" fill="hold">
                                          <p:stCondLst>
                                            <p:cond delay="0"/>
                                          </p:stCondLst>
                                        </p:cTn>
                                        <p:tgtEl>
                                          <p:spTgt spid="3">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Jennifer Moon (1999)</a:t>
            </a:r>
            <a:endParaRPr lang="en-US" b="1" dirty="0">
              <a:solidFill>
                <a:srgbClr val="17375E"/>
              </a:solidFill>
            </a:endParaRPr>
          </a:p>
        </p:txBody>
      </p:sp>
      <p:sp>
        <p:nvSpPr>
          <p:cNvPr id="3" name="Content Placeholder 2"/>
          <p:cNvSpPr>
            <a:spLocks noGrp="1"/>
          </p:cNvSpPr>
          <p:nvPr>
            <p:ph idx="1"/>
          </p:nvPr>
        </p:nvSpPr>
        <p:spPr>
          <a:xfrm>
            <a:off x="2123728" y="1600201"/>
            <a:ext cx="6563072" cy="3917032"/>
          </a:xfrm>
        </p:spPr>
        <p:txBody>
          <a:bodyPr>
            <a:normAutofit fontScale="92500" lnSpcReduction="20000"/>
          </a:bodyPr>
          <a:lstStyle/>
          <a:p>
            <a:pPr>
              <a:lnSpc>
                <a:spcPct val="90000"/>
              </a:lnSpc>
              <a:defRPr/>
            </a:pPr>
            <a:r>
              <a:rPr lang="en-GB" dirty="0" smtClean="0">
                <a:solidFill>
                  <a:srgbClr val="0070C0"/>
                </a:solidFill>
              </a:rPr>
              <a:t>Simple </a:t>
            </a:r>
            <a:r>
              <a:rPr lang="en-GB" b="1" dirty="0">
                <a:solidFill>
                  <a:srgbClr val="0070C0"/>
                </a:solidFill>
              </a:rPr>
              <a:t>reproduction</a:t>
            </a:r>
            <a:r>
              <a:rPr lang="en-GB" dirty="0">
                <a:solidFill>
                  <a:srgbClr val="0070C0"/>
                </a:solidFill>
              </a:rPr>
              <a:t> of theories with superficial links to experience</a:t>
            </a:r>
          </a:p>
          <a:p>
            <a:pPr marL="0" indent="0">
              <a:lnSpc>
                <a:spcPct val="90000"/>
              </a:lnSpc>
              <a:buNone/>
              <a:defRPr/>
            </a:pPr>
            <a:endParaRPr lang="en-GB" dirty="0">
              <a:solidFill>
                <a:srgbClr val="0070C0"/>
              </a:solidFill>
            </a:endParaRPr>
          </a:p>
          <a:p>
            <a:pPr>
              <a:lnSpc>
                <a:spcPct val="90000"/>
              </a:lnSpc>
              <a:defRPr/>
            </a:pPr>
            <a:r>
              <a:rPr lang="en-GB" dirty="0" smtClean="0">
                <a:solidFill>
                  <a:schemeClr val="accent1">
                    <a:lumMod val="50000"/>
                  </a:schemeClr>
                </a:solidFill>
              </a:rPr>
              <a:t>Meaningful </a:t>
            </a:r>
            <a:r>
              <a:rPr lang="en-GB" dirty="0">
                <a:solidFill>
                  <a:schemeClr val="accent1">
                    <a:lumMod val="50000"/>
                  </a:schemeClr>
                </a:solidFill>
              </a:rPr>
              <a:t>ideas </a:t>
            </a:r>
            <a:r>
              <a:rPr lang="en-GB" b="1" dirty="0">
                <a:solidFill>
                  <a:schemeClr val="accent1">
                    <a:lumMod val="50000"/>
                  </a:schemeClr>
                </a:solidFill>
              </a:rPr>
              <a:t>linked</a:t>
            </a:r>
          </a:p>
          <a:p>
            <a:pPr marL="0" indent="0">
              <a:lnSpc>
                <a:spcPct val="90000"/>
              </a:lnSpc>
              <a:buNone/>
              <a:defRPr/>
            </a:pPr>
            <a:endParaRPr lang="en-GB" b="1" dirty="0">
              <a:solidFill>
                <a:schemeClr val="accent1">
                  <a:lumMod val="50000"/>
                </a:schemeClr>
              </a:solidFill>
            </a:endParaRPr>
          </a:p>
          <a:p>
            <a:pPr>
              <a:lnSpc>
                <a:spcPct val="90000"/>
              </a:lnSpc>
              <a:defRPr/>
            </a:pPr>
            <a:r>
              <a:rPr lang="en-GB" dirty="0" smtClean="0">
                <a:solidFill>
                  <a:schemeClr val="accent1">
                    <a:lumMod val="25000"/>
                  </a:schemeClr>
                </a:solidFill>
              </a:rPr>
              <a:t>Meaningful </a:t>
            </a:r>
            <a:r>
              <a:rPr lang="en-GB" dirty="0">
                <a:solidFill>
                  <a:schemeClr val="accent1">
                    <a:lumMod val="25000"/>
                  </a:schemeClr>
                </a:solidFill>
              </a:rPr>
              <a:t>theories </a:t>
            </a:r>
            <a:r>
              <a:rPr lang="en-GB" b="1" dirty="0">
                <a:solidFill>
                  <a:schemeClr val="accent1">
                    <a:lumMod val="25000"/>
                  </a:schemeClr>
                </a:solidFill>
              </a:rPr>
              <a:t>integrated</a:t>
            </a:r>
            <a:r>
              <a:rPr lang="en-GB" dirty="0">
                <a:solidFill>
                  <a:schemeClr val="accent1">
                    <a:lumMod val="25000"/>
                  </a:schemeClr>
                </a:solidFill>
              </a:rPr>
              <a:t> with each other and the experience</a:t>
            </a:r>
            <a:endParaRPr lang="en-GB" b="1" dirty="0">
              <a:solidFill>
                <a:schemeClr val="accent1">
                  <a:lumMod val="50000"/>
                </a:schemeClr>
              </a:solidFill>
            </a:endParaRPr>
          </a:p>
          <a:p>
            <a:pPr>
              <a:lnSpc>
                <a:spcPct val="90000"/>
              </a:lnSpc>
              <a:defRPr/>
            </a:pPr>
            <a:endParaRPr lang="en-GB" dirty="0">
              <a:solidFill>
                <a:srgbClr val="0070C0"/>
              </a:solidFill>
            </a:endParaRPr>
          </a:p>
          <a:p>
            <a:pPr>
              <a:lnSpc>
                <a:spcPct val="90000"/>
              </a:lnSpc>
              <a:defRPr/>
            </a:pPr>
            <a:r>
              <a:rPr lang="en-GB" dirty="0" smtClean="0">
                <a:solidFill>
                  <a:schemeClr val="accent6">
                    <a:lumMod val="75000"/>
                  </a:schemeClr>
                </a:solidFill>
              </a:rPr>
              <a:t>Meaningful </a:t>
            </a:r>
            <a:r>
              <a:rPr lang="en-GB" dirty="0">
                <a:solidFill>
                  <a:schemeClr val="accent6">
                    <a:lumMod val="75000"/>
                  </a:schemeClr>
                </a:solidFill>
              </a:rPr>
              <a:t>theories restructured/ personalised by learner: </a:t>
            </a:r>
            <a:r>
              <a:rPr lang="en-GB" b="1" dirty="0">
                <a:solidFill>
                  <a:schemeClr val="accent6">
                    <a:lumMod val="75000"/>
                  </a:schemeClr>
                </a:solidFill>
              </a:rPr>
              <a:t>creative</a:t>
            </a:r>
            <a:endParaRPr lang="en-GB" dirty="0"/>
          </a:p>
          <a:p>
            <a:endParaRPr lang="en-US" dirty="0"/>
          </a:p>
        </p:txBody>
      </p:sp>
      <p:sp>
        <p:nvSpPr>
          <p:cNvPr id="4" name="TextBox 3"/>
          <p:cNvSpPr txBox="1"/>
          <p:nvPr/>
        </p:nvSpPr>
        <p:spPr>
          <a:xfrm>
            <a:off x="179512" y="908720"/>
            <a:ext cx="1415772" cy="482453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vert270" wrap="square">
            <a:spAutoFit/>
          </a:bodyPr>
          <a:lstStyle/>
          <a:p>
            <a:pPr>
              <a:defRPr/>
            </a:pPr>
            <a:r>
              <a:rPr lang="en-GB" sz="4000" b="1" dirty="0" smtClean="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Complex</a:t>
            </a:r>
            <a:r>
              <a:rPr lang="en-GB" sz="4000" b="1" dirty="0" smtClean="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4000" b="1" dirty="0" smtClean="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Simple</a:t>
            </a:r>
            <a:endPar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a:defRPr/>
            </a:pP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4000" b="1" dirty="0" smtClean="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cxnSp>
        <p:nvCxnSpPr>
          <p:cNvPr id="6" name="Straight Arrow Connector 5"/>
          <p:cNvCxnSpPr/>
          <p:nvPr/>
        </p:nvCxnSpPr>
        <p:spPr>
          <a:xfrm>
            <a:off x="1331640" y="1196752"/>
            <a:ext cx="0" cy="4464496"/>
          </a:xfrm>
          <a:prstGeom prst="straightConnector1">
            <a:avLst/>
          </a:prstGeom>
          <a:ln w="38100" cmpd="sng">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29586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4">
                                            <p:txEl>
                                              <p:pRg st="0" end="0"/>
                                            </p:txEl>
                                          </p:spTgt>
                                        </p:tgtEl>
                                        <p:attrNameLst>
                                          <p:attrName>ppt_w</p:attrName>
                                        </p:attrNameLst>
                                      </p:cBhvr>
                                    </p:anim>
                                    <p:anim by="(#ppt_w*0.50)" calcmode="lin" valueType="num">
                                      <p:cBhvr>
                                        <p:cTn id="8" dur="500" decel="50000" autoRev="1" fill="hold">
                                          <p:stCondLst>
                                            <p:cond delay="0"/>
                                          </p:stCondLst>
                                        </p:cTn>
                                        <p:tgtEl>
                                          <p:spTgt spid="4">
                                            <p:txEl>
                                              <p:pRg st="0" end="0"/>
                                            </p:txEl>
                                          </p:spTgt>
                                        </p:tgtEl>
                                        <p:attrNameLst>
                                          <p:attrName>ppt_x</p:attrName>
                                        </p:attrNameLst>
                                      </p:cBhvr>
                                    </p:anim>
                                    <p:anim from="(-#ppt_h/2)" to="(#ppt_y)" calcmode="lin" valueType="num">
                                      <p:cBhvr>
                                        <p:cTn id="9" dur="1000" fill="hold">
                                          <p:stCondLst>
                                            <p:cond delay="0"/>
                                          </p:stCondLst>
                                        </p:cTn>
                                        <p:tgtEl>
                                          <p:spTgt spid="4">
                                            <p:txEl>
                                              <p:pRg st="0" end="0"/>
                                            </p:txEl>
                                          </p:spTgt>
                                        </p:tgtEl>
                                        <p:attrNameLst>
                                          <p:attrName>ppt_y</p:attrName>
                                        </p:attrNameLst>
                                      </p:cBhvr>
                                    </p:anim>
                                    <p:animRot by="21600000">
                                      <p:cBhvr>
                                        <p:cTn id="10" dur="1000" fill="hold">
                                          <p:stCondLst>
                                            <p:cond delay="0"/>
                                          </p:stCondLst>
                                        </p:cTn>
                                        <p:tgtEl>
                                          <p:spTgt spid="4">
                                            <p:txEl>
                                              <p:pRg st="0" end="0"/>
                                            </p:txEl>
                                          </p:spTgt>
                                        </p:tgtEl>
                                        <p:attrNameLst>
                                          <p:attrName>r</p:attrName>
                                        </p:attrNameLst>
                                      </p:cBhvr>
                                    </p:animRot>
                                  </p:childTnLst>
                                </p:cTn>
                              </p:par>
                            </p:childTnLst>
                          </p:cTn>
                        </p:par>
                        <p:par>
                          <p:cTn id="11" fill="hold">
                            <p:stCondLst>
                              <p:cond delay="2200"/>
                            </p:stCondLst>
                            <p:childTnLst>
                              <p:par>
                                <p:cTn id="12" presetID="35"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style.rotation</p:attrName>
                                        </p:attrNameLst>
                                      </p:cBhvr>
                                      <p:tavLst>
                                        <p:tav tm="0">
                                          <p:val>
                                            <p:fltVal val="720"/>
                                          </p:val>
                                        </p:tav>
                                        <p:tav tm="100000">
                                          <p:val>
                                            <p:fltVal val="0"/>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 calcmode="lin" valueType="num">
                                      <p:cBhvr>
                                        <p:cTn id="17"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800" decel="100000"/>
                                        <p:tgtEl>
                                          <p:spTgt spid="3">
                                            <p:txEl>
                                              <p:pRg st="0" end="0"/>
                                            </p:txEl>
                                          </p:spTgt>
                                        </p:tgtEl>
                                      </p:cBhvr>
                                    </p:animEffect>
                                    <p:anim calcmode="lin" valueType="num">
                                      <p:cBhvr>
                                        <p:cTn id="2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800" decel="100000"/>
                                        <p:tgtEl>
                                          <p:spTgt spid="3">
                                            <p:txEl>
                                              <p:pRg st="2" end="2"/>
                                            </p:txEl>
                                          </p:spTgt>
                                        </p:tgtEl>
                                      </p:cBhvr>
                                    </p:animEffect>
                                    <p:anim calcmode="lin" valueType="num">
                                      <p:cBhvr>
                                        <p:cTn id="33"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800" decel="100000"/>
                                        <p:tgtEl>
                                          <p:spTgt spid="3">
                                            <p:txEl>
                                              <p:pRg st="4" end="4"/>
                                            </p:txEl>
                                          </p:spTgt>
                                        </p:tgtEl>
                                      </p:cBhvr>
                                    </p:animEffect>
                                    <p:anim calcmode="lin" valueType="num">
                                      <p:cBhvr>
                                        <p:cTn id="43"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0" presetClass="entr" presetSubtype="0"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fade">
                                      <p:cBhvr>
                                        <p:cTn id="52" dur="800" decel="100000"/>
                                        <p:tgtEl>
                                          <p:spTgt spid="3">
                                            <p:txEl>
                                              <p:pRg st="6" end="6"/>
                                            </p:txEl>
                                          </p:spTgt>
                                        </p:tgtEl>
                                      </p:cBhvr>
                                    </p:animEffect>
                                    <p:anim calcmode="lin" valueType="num">
                                      <p:cBhvr>
                                        <p:cTn id="53"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17375E"/>
                </a:solidFill>
              </a:rPr>
              <a:t>Reflection as constructivist learning: </a:t>
            </a:r>
            <a:endParaRPr lang="en-US" dirty="0">
              <a:solidFill>
                <a:srgbClr val="17375E"/>
              </a:solidFill>
            </a:endParaRPr>
          </a:p>
        </p:txBody>
      </p:sp>
      <p:sp>
        <p:nvSpPr>
          <p:cNvPr id="3" name="Content Placeholder 2"/>
          <p:cNvSpPr>
            <a:spLocks noGrp="1"/>
          </p:cNvSpPr>
          <p:nvPr>
            <p:ph idx="1"/>
          </p:nvPr>
        </p:nvSpPr>
        <p:spPr/>
        <p:txBody>
          <a:bodyPr/>
          <a:lstStyle/>
          <a:p>
            <a:pPr>
              <a:lnSpc>
                <a:spcPct val="80000"/>
              </a:lnSpc>
              <a:buFontTx/>
              <a:buChar char="•"/>
            </a:pPr>
            <a:r>
              <a:rPr lang="en-GB" dirty="0"/>
              <a:t>The learner is active in the process, as opposed to </a:t>
            </a:r>
            <a:r>
              <a:rPr lang="en-GB" dirty="0" smtClean="0"/>
              <a:t>passive.</a:t>
            </a:r>
            <a:endParaRPr lang="en-GB" dirty="0"/>
          </a:p>
          <a:p>
            <a:pPr>
              <a:lnSpc>
                <a:spcPct val="80000"/>
              </a:lnSpc>
              <a:buFontTx/>
              <a:buChar char="•"/>
            </a:pPr>
            <a:r>
              <a:rPr lang="en-GB" dirty="0"/>
              <a:t>Learner constructs own knowledge, their personal </a:t>
            </a:r>
            <a:r>
              <a:rPr lang="en-GB" dirty="0" smtClean="0"/>
              <a:t>truth.</a:t>
            </a:r>
            <a:endParaRPr lang="en-GB" dirty="0"/>
          </a:p>
          <a:p>
            <a:pPr>
              <a:lnSpc>
                <a:spcPct val="80000"/>
              </a:lnSpc>
              <a:buFontTx/>
              <a:buChar char="•"/>
            </a:pPr>
            <a:r>
              <a:rPr lang="en-GB" dirty="0"/>
              <a:t>Knowledge is constructed by reflecting on </a:t>
            </a:r>
            <a:r>
              <a:rPr lang="en-GB" dirty="0" smtClean="0"/>
              <a:t>experiences.</a:t>
            </a:r>
            <a:endParaRPr lang="en-GB" dirty="0"/>
          </a:p>
          <a:p>
            <a:pPr>
              <a:lnSpc>
                <a:spcPct val="80000"/>
              </a:lnSpc>
              <a:buFontTx/>
              <a:buChar char="•"/>
            </a:pPr>
            <a:r>
              <a:rPr lang="en-GB" dirty="0"/>
              <a:t>Learning is non-linear, knowledge is tested and re-</a:t>
            </a:r>
            <a:r>
              <a:rPr lang="en-GB" dirty="0" smtClean="0"/>
              <a:t>evaluated.</a:t>
            </a:r>
            <a:endParaRPr lang="en-GB" dirty="0"/>
          </a:p>
          <a:p>
            <a:endParaRPr lang="en-US" dirty="0"/>
          </a:p>
        </p:txBody>
      </p:sp>
    </p:spTree>
    <p:extLst>
      <p:ext uri="{BB962C8B-B14F-4D97-AF65-F5344CB8AC3E}">
        <p14:creationId xmlns:p14="http://schemas.microsoft.com/office/powerpoint/2010/main" val="19072813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nodeType="clickEffect">
                                  <p:stCondLst>
                                    <p:cond delay="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 by="(-#ppt_w*2)" calcmode="lin" valueType="num">
                                      <p:cBhvr rctx="PPT">
                                        <p:cTn id="15" dur="500" autoRev="1" fill="hold">
                                          <p:stCondLst>
                                            <p:cond delay="0"/>
                                          </p:stCondLst>
                                        </p:cTn>
                                        <p:tgtEl>
                                          <p:spTgt spid="3">
                                            <p:txEl>
                                              <p:pRg st="1" end="1"/>
                                            </p:txEl>
                                          </p:spTgt>
                                        </p:tgtEl>
                                        <p:attrNameLst>
                                          <p:attrName>ppt_w</p:attrName>
                                        </p:attrNameLst>
                                      </p:cBhvr>
                                    </p:anim>
                                    <p:anim by="(#ppt_w*0.50)" calcmode="lin" valueType="num">
                                      <p:cBhvr>
                                        <p:cTn id="16" dur="500" decel="50000" autoRev="1" fill="hold">
                                          <p:stCondLst>
                                            <p:cond delay="0"/>
                                          </p:stCondLst>
                                        </p:cTn>
                                        <p:tgtEl>
                                          <p:spTgt spid="3">
                                            <p:txEl>
                                              <p:pRg st="1" end="1"/>
                                            </p:txEl>
                                          </p:spTgt>
                                        </p:tgtEl>
                                        <p:attrNameLst>
                                          <p:attrName>ppt_x</p:attrName>
                                        </p:attrNameLst>
                                      </p:cBhvr>
                                    </p:anim>
                                    <p:anim from="(-#ppt_h/2)" to="(#ppt_y)" calcmode="lin" valueType="num">
                                      <p:cBhvr>
                                        <p:cTn id="17" dur="1000" fill="hold">
                                          <p:stCondLst>
                                            <p:cond delay="0"/>
                                          </p:stCondLst>
                                        </p:cTn>
                                        <p:tgtEl>
                                          <p:spTgt spid="3">
                                            <p:txEl>
                                              <p:pRg st="1" end="1"/>
                                            </p:txEl>
                                          </p:spTgt>
                                        </p:tgtEl>
                                        <p:attrNameLst>
                                          <p:attrName>ppt_y</p:attrName>
                                        </p:attrNameLst>
                                      </p:cBhvr>
                                    </p:anim>
                                    <p:animRot by="21600000">
                                      <p:cBhvr>
                                        <p:cTn id="18" dur="1000" fill="hold">
                                          <p:stCondLst>
                                            <p:cond delay="0"/>
                                          </p:stCondLst>
                                        </p:cTn>
                                        <p:tgtEl>
                                          <p:spTgt spid="3">
                                            <p:txEl>
                                              <p:pRg st="1" end="1"/>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56" presetClass="entr" presetSubtype="0" fill="hold" nodeType="click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56" presetClass="entr" presetSubtype="0" fill="hold" nodeType="clickEffect">
                                  <p:stCondLst>
                                    <p:cond delay="0"/>
                                  </p:stCondLst>
                                  <p:iterate type="lt">
                                    <p:tmPct val="10000"/>
                                  </p:iterate>
                                  <p:childTnLst>
                                    <p:set>
                                      <p:cBhvr>
                                        <p:cTn id="30" dur="1" fill="hold">
                                          <p:stCondLst>
                                            <p:cond delay="0"/>
                                          </p:stCondLst>
                                        </p:cTn>
                                        <p:tgtEl>
                                          <p:spTgt spid="3">
                                            <p:txEl>
                                              <p:pRg st="3" end="3"/>
                                            </p:txEl>
                                          </p:spTgt>
                                        </p:tgtEl>
                                        <p:attrNameLst>
                                          <p:attrName>style.visibility</p:attrName>
                                        </p:attrNameLst>
                                      </p:cBhvr>
                                      <p:to>
                                        <p:strVal val="visible"/>
                                      </p:to>
                                    </p:set>
                                    <p:anim by="(-#ppt_w*2)" calcmode="lin" valueType="num">
                                      <p:cBhvr rctx="PPT">
                                        <p:cTn id="31" dur="500" autoRev="1" fill="hold">
                                          <p:stCondLst>
                                            <p:cond delay="0"/>
                                          </p:stCondLst>
                                        </p:cTn>
                                        <p:tgtEl>
                                          <p:spTgt spid="3">
                                            <p:txEl>
                                              <p:pRg st="3" end="3"/>
                                            </p:txEl>
                                          </p:spTgt>
                                        </p:tgtEl>
                                        <p:attrNameLst>
                                          <p:attrName>ppt_w</p:attrName>
                                        </p:attrNameLst>
                                      </p:cBhvr>
                                    </p:anim>
                                    <p:anim by="(#ppt_w*0.50)" calcmode="lin" valueType="num">
                                      <p:cBhvr>
                                        <p:cTn id="32" dur="500" decel="50000" autoRev="1" fill="hold">
                                          <p:stCondLst>
                                            <p:cond delay="0"/>
                                          </p:stCondLst>
                                        </p:cTn>
                                        <p:tgtEl>
                                          <p:spTgt spid="3">
                                            <p:txEl>
                                              <p:pRg st="3" end="3"/>
                                            </p:txEl>
                                          </p:spTgt>
                                        </p:tgtEl>
                                        <p:attrNameLst>
                                          <p:attrName>ppt_x</p:attrName>
                                        </p:attrNameLst>
                                      </p:cBhvr>
                                    </p:anim>
                                    <p:anim from="(-#ppt_h/2)" to="(#ppt_y)" calcmode="lin" valueType="num">
                                      <p:cBhvr>
                                        <p:cTn id="33" dur="1000" fill="hold">
                                          <p:stCondLst>
                                            <p:cond delay="0"/>
                                          </p:stCondLst>
                                        </p:cTn>
                                        <p:tgtEl>
                                          <p:spTgt spid="3">
                                            <p:txEl>
                                              <p:pRg st="3" end="3"/>
                                            </p:txEl>
                                          </p:spTgt>
                                        </p:tgtEl>
                                        <p:attrNameLst>
                                          <p:attrName>ppt_y</p:attrName>
                                        </p:attrNameLst>
                                      </p:cBhvr>
                                    </p:anim>
                                    <p:animRot by="21600000">
                                      <p:cBhvr>
                                        <p:cTn id="34"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17375E"/>
                </a:solidFill>
              </a:rPr>
              <a:t>John Dewey (1933: p. 118): </a:t>
            </a:r>
            <a:r>
              <a:rPr lang="en-GB" b="1" dirty="0" smtClean="0">
                <a:solidFill>
                  <a:srgbClr val="17375E"/>
                </a:solidFill>
              </a:rPr>
              <a:t/>
            </a:r>
            <a:br>
              <a:rPr lang="en-GB" b="1" dirty="0" smtClean="0">
                <a:solidFill>
                  <a:srgbClr val="17375E"/>
                </a:solidFill>
              </a:rPr>
            </a:br>
            <a:r>
              <a:rPr lang="en-GB" b="1" i="1" dirty="0" smtClean="0">
                <a:solidFill>
                  <a:srgbClr val="17375E"/>
                </a:solidFill>
              </a:rPr>
              <a:t>How </a:t>
            </a:r>
            <a:r>
              <a:rPr lang="en-GB" b="1" i="1" dirty="0">
                <a:solidFill>
                  <a:srgbClr val="17375E"/>
                </a:solidFill>
              </a:rPr>
              <a:t>We Think</a:t>
            </a:r>
            <a:endParaRPr lang="en-US" b="1" dirty="0">
              <a:solidFill>
                <a:srgbClr val="17375E"/>
              </a:solidFill>
            </a:endParaRPr>
          </a:p>
        </p:txBody>
      </p:sp>
      <p:sp>
        <p:nvSpPr>
          <p:cNvPr id="3" name="Content Placeholder 2"/>
          <p:cNvSpPr>
            <a:spLocks noGrp="1"/>
          </p:cNvSpPr>
          <p:nvPr>
            <p:ph idx="1"/>
          </p:nvPr>
        </p:nvSpPr>
        <p:spPr/>
        <p:txBody>
          <a:bodyPr/>
          <a:lstStyle/>
          <a:p>
            <a:pPr algn="ctr">
              <a:lnSpc>
                <a:spcPct val="80000"/>
              </a:lnSpc>
              <a:buNone/>
            </a:pPr>
            <a:endParaRPr lang="en-GB" dirty="0" smtClean="0"/>
          </a:p>
          <a:p>
            <a:pPr algn="ctr">
              <a:lnSpc>
                <a:spcPct val="80000"/>
              </a:lnSpc>
              <a:buNone/>
            </a:pPr>
            <a:r>
              <a:rPr lang="en-GB" dirty="0" smtClean="0"/>
              <a:t>Dewey </a:t>
            </a:r>
            <a:r>
              <a:rPr lang="en-GB" dirty="0"/>
              <a:t>defined reflective thought as:</a:t>
            </a:r>
          </a:p>
          <a:p>
            <a:pPr algn="ctr">
              <a:lnSpc>
                <a:spcPct val="80000"/>
              </a:lnSpc>
              <a:buNone/>
            </a:pPr>
            <a:r>
              <a:rPr lang="en-GB" dirty="0"/>
              <a:t> </a:t>
            </a:r>
            <a:endParaRPr lang="en-GB" dirty="0" smtClean="0"/>
          </a:p>
          <a:p>
            <a:pPr algn="ctr">
              <a:lnSpc>
                <a:spcPct val="80000"/>
              </a:lnSpc>
              <a:buNone/>
            </a:pPr>
            <a:r>
              <a:rPr lang="en-GB" i="1" dirty="0" smtClean="0"/>
              <a:t>'</a:t>
            </a:r>
            <a:r>
              <a:rPr lang="en-GB" i="1" dirty="0"/>
              <a:t>Active, persistent, and careful consideration of any belief or supposed form of knowledge in the light of the grounds that support it and the further conclusions to which it tends</a:t>
            </a:r>
            <a:r>
              <a:rPr lang="en-GB" dirty="0"/>
              <a:t>'</a:t>
            </a:r>
          </a:p>
          <a:p>
            <a:endParaRPr lang="en-US" dirty="0"/>
          </a:p>
        </p:txBody>
      </p:sp>
    </p:spTree>
    <p:extLst>
      <p:ext uri="{BB962C8B-B14F-4D97-AF65-F5344CB8AC3E}">
        <p14:creationId xmlns:p14="http://schemas.microsoft.com/office/powerpoint/2010/main" val="30434553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800" decel="100000"/>
                                        <p:tgtEl>
                                          <p:spTgt spid="3">
                                            <p:txEl>
                                              <p:pRg st="1" end="1"/>
                                            </p:txEl>
                                          </p:spTgt>
                                        </p:tgtEl>
                                      </p:cBhvr>
                                    </p:animEffect>
                                    <p:anim calcmode="lin" valueType="num">
                                      <p:cBhvr>
                                        <p:cTn id="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6" presetClass="entr" presetSubtype="0" fill="hold" nodeType="clickEffect">
                                  <p:stCondLst>
                                    <p:cond delay="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 by="(-#ppt_w*2)" calcmode="lin" valueType="num">
                                      <p:cBhvr rctx="PPT">
                                        <p:cTn id="17" dur="500" autoRev="1" fill="hold">
                                          <p:stCondLst>
                                            <p:cond delay="0"/>
                                          </p:stCondLst>
                                        </p:cTn>
                                        <p:tgtEl>
                                          <p:spTgt spid="3">
                                            <p:txEl>
                                              <p:pRg st="3" end="3"/>
                                            </p:txEl>
                                          </p:spTgt>
                                        </p:tgtEl>
                                        <p:attrNameLst>
                                          <p:attrName>ppt_w</p:attrName>
                                        </p:attrNameLst>
                                      </p:cBhvr>
                                    </p:anim>
                                    <p:anim by="(#ppt_w*0.50)" calcmode="lin" valueType="num">
                                      <p:cBhvr>
                                        <p:cTn id="18" dur="500" decel="50000" autoRev="1" fill="hold">
                                          <p:stCondLst>
                                            <p:cond delay="0"/>
                                          </p:stCondLst>
                                        </p:cTn>
                                        <p:tgtEl>
                                          <p:spTgt spid="3">
                                            <p:txEl>
                                              <p:pRg st="3" end="3"/>
                                            </p:txEl>
                                          </p:spTgt>
                                        </p:tgtEl>
                                        <p:attrNameLst>
                                          <p:attrName>ppt_x</p:attrName>
                                        </p:attrNameLst>
                                      </p:cBhvr>
                                    </p:anim>
                                    <p:anim from="(-#ppt_h/2)" to="(#ppt_y)" calcmode="lin" valueType="num">
                                      <p:cBhvr>
                                        <p:cTn id="19" dur="1000" fill="hold">
                                          <p:stCondLst>
                                            <p:cond delay="0"/>
                                          </p:stCondLst>
                                        </p:cTn>
                                        <p:tgtEl>
                                          <p:spTgt spid="3">
                                            <p:txEl>
                                              <p:pRg st="3" end="3"/>
                                            </p:txEl>
                                          </p:spTgt>
                                        </p:tgtEl>
                                        <p:attrNameLst>
                                          <p:attrName>ppt_y</p:attrName>
                                        </p:attrNameLst>
                                      </p:cBhvr>
                                    </p:anim>
                                    <p:animRot by="21600000">
                                      <p:cBhvr>
                                        <p:cTn id="20"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3 Programme Principles</a:t>
            </a:r>
            <a:endParaRPr lang="en-US" b="1" dirty="0">
              <a:solidFill>
                <a:srgbClr val="17375E"/>
              </a:solidFill>
            </a:endParaRPr>
          </a:p>
        </p:txBody>
      </p:sp>
      <p:sp>
        <p:nvSpPr>
          <p:cNvPr id="4" name="Content Placeholder 3"/>
          <p:cNvSpPr>
            <a:spLocks noGrp="1"/>
          </p:cNvSpPr>
          <p:nvPr>
            <p:ph idx="1"/>
          </p:nvPr>
        </p:nvSpPr>
        <p:spPr>
          <a:xfrm>
            <a:off x="395536" y="1268760"/>
            <a:ext cx="8075240" cy="65659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nSpc>
                <a:spcPct val="90000"/>
              </a:lnSpc>
              <a:buNone/>
            </a:pPr>
            <a:r>
              <a:rPr lang="en-GB" sz="4000" b="1" dirty="0" smtClean="0"/>
              <a:t>Kolb’s 1984  </a:t>
            </a:r>
            <a:r>
              <a:rPr lang="en-GB" sz="4000" b="1" i="1" dirty="0" smtClean="0"/>
              <a:t>Learning Cycle</a:t>
            </a:r>
            <a:endParaRPr lang="en-GB" sz="4000" i="1" dirty="0"/>
          </a:p>
        </p:txBody>
      </p:sp>
      <p:sp>
        <p:nvSpPr>
          <p:cNvPr id="5" name="Rectangle 4"/>
          <p:cNvSpPr/>
          <p:nvPr/>
        </p:nvSpPr>
        <p:spPr>
          <a:xfrm>
            <a:off x="2195736" y="2276872"/>
            <a:ext cx="6715172" cy="132343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marL="342900" lvl="0" indent="-342900">
              <a:lnSpc>
                <a:spcPct val="90000"/>
              </a:lnSpc>
              <a:spcBef>
                <a:spcPct val="20000"/>
              </a:spcBef>
            </a:pPr>
            <a:r>
              <a:rPr lang="en-GB" sz="4000" b="1" dirty="0" err="1" smtClean="0">
                <a:solidFill>
                  <a:prstClr val="black"/>
                </a:solidFill>
              </a:rPr>
              <a:t>Mortlock’s</a:t>
            </a:r>
            <a:r>
              <a:rPr lang="en-GB" sz="4000" b="1" dirty="0" smtClean="0">
                <a:solidFill>
                  <a:prstClr val="black"/>
                </a:solidFill>
              </a:rPr>
              <a:t> 1984  </a:t>
            </a:r>
          </a:p>
          <a:p>
            <a:pPr marL="342900" lvl="0" indent="-342900">
              <a:lnSpc>
                <a:spcPct val="90000"/>
              </a:lnSpc>
              <a:spcBef>
                <a:spcPct val="20000"/>
              </a:spcBef>
            </a:pPr>
            <a:r>
              <a:rPr lang="en-GB" sz="4000" b="1" i="1" dirty="0" smtClean="0">
                <a:solidFill>
                  <a:prstClr val="black"/>
                </a:solidFill>
              </a:rPr>
              <a:t>The Adventure Alternative</a:t>
            </a:r>
          </a:p>
        </p:txBody>
      </p:sp>
      <p:sp>
        <p:nvSpPr>
          <p:cNvPr id="7" name="Rectangle 3"/>
          <p:cNvSpPr txBox="1">
            <a:spLocks noRot="1" noChangeArrowheads="1"/>
          </p:cNvSpPr>
          <p:nvPr/>
        </p:nvSpPr>
        <p:spPr>
          <a:xfrm>
            <a:off x="539552" y="3861048"/>
            <a:ext cx="5040560" cy="1428760"/>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90000"/>
              </a:lnSpc>
              <a:buFont typeface="Arial" pitchFamily="34" charset="0"/>
              <a:buNone/>
            </a:pPr>
            <a:r>
              <a:rPr lang="en-GB" sz="4400" b="1" dirty="0" err="1" smtClean="0"/>
              <a:t>Rhonke</a:t>
            </a:r>
            <a:r>
              <a:rPr lang="en-GB" sz="4400" b="1" dirty="0" smtClean="0"/>
              <a:t> 2002  </a:t>
            </a:r>
          </a:p>
          <a:p>
            <a:pPr>
              <a:lnSpc>
                <a:spcPct val="90000"/>
              </a:lnSpc>
              <a:buFont typeface="Arial" pitchFamily="34" charset="0"/>
              <a:buNone/>
            </a:pPr>
            <a:r>
              <a:rPr lang="en-GB" sz="4400" b="1" i="1" dirty="0" smtClean="0"/>
              <a:t>Challenge by Choice </a:t>
            </a:r>
          </a:p>
          <a:p>
            <a:pPr>
              <a:lnSpc>
                <a:spcPct val="90000"/>
              </a:lnSpc>
              <a:buFont typeface="Arial" pitchFamily="34" charset="0"/>
              <a:buNone/>
            </a:pPr>
            <a:endParaRPr lang="en-GB" sz="4400" b="1" i="1" dirty="0" smtClean="0"/>
          </a:p>
          <a:p>
            <a:pPr>
              <a:lnSpc>
                <a:spcPct val="90000"/>
              </a:lnSpc>
              <a:buFont typeface="Arial" pitchFamily="34" charset="0"/>
              <a:buNone/>
            </a:pPr>
            <a:endParaRPr lang="en-GB" sz="4400" b="1" dirty="0" smtClean="0"/>
          </a:p>
          <a:p>
            <a:pPr>
              <a:lnSpc>
                <a:spcPct val="90000"/>
              </a:lnSpc>
            </a:pPr>
            <a:endParaRPr lang="en-GB" sz="2800" b="1" dirty="0" smtClean="0"/>
          </a:p>
          <a:p>
            <a:pPr>
              <a:lnSpc>
                <a:spcPct val="90000"/>
              </a:lnSpc>
            </a:pPr>
            <a:endParaRPr lang="en-GB" sz="2800" b="1" dirty="0" smtClean="0"/>
          </a:p>
          <a:p>
            <a:pPr>
              <a:lnSpc>
                <a:spcPct val="90000"/>
              </a:lnSpc>
            </a:pPr>
            <a:endParaRPr lang="en-GB" sz="2800" dirty="0"/>
          </a:p>
        </p:txBody>
      </p:sp>
    </p:spTree>
    <p:extLst>
      <p:ext uri="{BB962C8B-B14F-4D97-AF65-F5344CB8AC3E}">
        <p14:creationId xmlns:p14="http://schemas.microsoft.com/office/powerpoint/2010/main" val="11289345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2000"/>
                                        <p:tgtEl>
                                          <p:spTgt spid="4">
                                            <p:bg/>
                                          </p:spTgt>
                                        </p:tgtEl>
                                      </p:cBhvr>
                                    </p:animEffect>
                                    <p:anim calcmode="lin" valueType="num">
                                      <p:cBhvr>
                                        <p:cTn id="8" dur="2000" fill="hold"/>
                                        <p:tgtEl>
                                          <p:spTgt spid="4">
                                            <p:bg/>
                                          </p:spTgt>
                                        </p:tgtEl>
                                        <p:attrNameLst>
                                          <p:attrName>style.rotation</p:attrName>
                                        </p:attrNameLst>
                                      </p:cBhvr>
                                      <p:tavLst>
                                        <p:tav tm="0">
                                          <p:val>
                                            <p:fltVal val="720"/>
                                          </p:val>
                                        </p:tav>
                                        <p:tav tm="100000">
                                          <p:val>
                                            <p:fltVal val="0"/>
                                          </p:val>
                                        </p:tav>
                                      </p:tavLst>
                                    </p:anim>
                                    <p:anim calcmode="lin" valueType="num">
                                      <p:cBhvr>
                                        <p:cTn id="9" dur="2000" fill="hold"/>
                                        <p:tgtEl>
                                          <p:spTgt spid="4">
                                            <p:bg/>
                                          </p:spTgt>
                                        </p:tgtEl>
                                        <p:attrNameLst>
                                          <p:attrName>ppt_h</p:attrName>
                                        </p:attrNameLst>
                                      </p:cBhvr>
                                      <p:tavLst>
                                        <p:tav tm="0">
                                          <p:val>
                                            <p:fltVal val="0"/>
                                          </p:val>
                                        </p:tav>
                                        <p:tav tm="100000">
                                          <p:val>
                                            <p:strVal val="#ppt_h"/>
                                          </p:val>
                                        </p:tav>
                                      </p:tavLst>
                                    </p:anim>
                                    <p:anim calcmode="lin" valueType="num">
                                      <p:cBhvr>
                                        <p:cTn id="10" dur="2000" fill="hold"/>
                                        <p:tgtEl>
                                          <p:spTgt spid="4">
                                            <p:bg/>
                                          </p:spTgt>
                                        </p:tgtEl>
                                        <p:attrNameLst>
                                          <p:attrName>ppt_w</p:attrName>
                                        </p:attrNameLst>
                                      </p:cBhvr>
                                      <p:tavLst>
                                        <p:tav tm="0">
                                          <p:val>
                                            <p:fltVal val="0"/>
                                          </p:val>
                                        </p:tav>
                                        <p:tav tm="100000">
                                          <p:val>
                                            <p:strVal val="#ppt_w"/>
                                          </p:val>
                                        </p:tav>
                                      </p:tavLst>
                                    </p:anim>
                                  </p:childTnLst>
                                </p:cTn>
                              </p:par>
                              <p:par>
                                <p:cTn id="11" presetID="35" presetClass="entr" presetSubtype="0" fill="hold" grpId="0"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anim calcmode="lin" valueType="num">
                                      <p:cBhvr>
                                        <p:cTn id="14" dur="2000" fill="hold"/>
                                        <p:tgtEl>
                                          <p:spTgt spid="4">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4">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7" fill="hold">
                      <p:stCondLst>
                        <p:cond delay="indefinite"/>
                      </p:stCondLst>
                      <p:childTnLst>
                        <p:par>
                          <p:cTn id="18" fill="hold">
                            <p:stCondLst>
                              <p:cond delay="0"/>
                            </p:stCondLst>
                            <p:childTnLst>
                              <p:par>
                                <p:cTn id="19" presetID="3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2000"/>
                                        <p:tgtEl>
                                          <p:spTgt spid="5"/>
                                        </p:tgtEl>
                                      </p:cBhvr>
                                    </p:animEffect>
                                    <p:anim calcmode="lin" valueType="num">
                                      <p:cBhvr>
                                        <p:cTn id="22" dur="2000" fill="hold"/>
                                        <p:tgtEl>
                                          <p:spTgt spid="5"/>
                                        </p:tgtEl>
                                        <p:attrNameLst>
                                          <p:attrName>style.rotation</p:attrName>
                                        </p:attrNameLst>
                                      </p:cBhvr>
                                      <p:tavLst>
                                        <p:tav tm="0">
                                          <p:val>
                                            <p:fltVal val="720"/>
                                          </p:val>
                                        </p:tav>
                                        <p:tav tm="100000">
                                          <p:val>
                                            <p:fltVal val="0"/>
                                          </p:val>
                                        </p:tav>
                                      </p:tavLst>
                                    </p:anim>
                                    <p:anim calcmode="lin" valueType="num">
                                      <p:cBhvr>
                                        <p:cTn id="23" dur="2000" fill="hold"/>
                                        <p:tgtEl>
                                          <p:spTgt spid="5"/>
                                        </p:tgtEl>
                                        <p:attrNameLst>
                                          <p:attrName>ppt_h</p:attrName>
                                        </p:attrNameLst>
                                      </p:cBhvr>
                                      <p:tavLst>
                                        <p:tav tm="0">
                                          <p:val>
                                            <p:fltVal val="0"/>
                                          </p:val>
                                        </p:tav>
                                        <p:tav tm="100000">
                                          <p:val>
                                            <p:strVal val="#ppt_h"/>
                                          </p:val>
                                        </p:tav>
                                      </p:tavLst>
                                    </p:anim>
                                    <p:anim calcmode="lin" valueType="num">
                                      <p:cBhvr>
                                        <p:cTn id="24"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5" fill="hold">
                      <p:stCondLst>
                        <p:cond delay="indefinite"/>
                      </p:stCondLst>
                      <p:childTnLst>
                        <p:par>
                          <p:cTn id="26" fill="hold">
                            <p:stCondLst>
                              <p:cond delay="0"/>
                            </p:stCondLst>
                            <p:childTnLst>
                              <p:par>
                                <p:cTn id="27" presetID="35"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2000"/>
                                        <p:tgtEl>
                                          <p:spTgt spid="7"/>
                                        </p:tgtEl>
                                      </p:cBhvr>
                                    </p:animEffect>
                                    <p:anim calcmode="lin" valueType="num">
                                      <p:cBhvr>
                                        <p:cTn id="30" dur="2000" fill="hold"/>
                                        <p:tgtEl>
                                          <p:spTgt spid="7"/>
                                        </p:tgtEl>
                                        <p:attrNameLst>
                                          <p:attrName>style.rotation</p:attrName>
                                        </p:attrNameLst>
                                      </p:cBhvr>
                                      <p:tavLst>
                                        <p:tav tm="0">
                                          <p:val>
                                            <p:fltVal val="720"/>
                                          </p:val>
                                        </p:tav>
                                        <p:tav tm="100000">
                                          <p:val>
                                            <p:fltVal val="0"/>
                                          </p:val>
                                        </p:tav>
                                      </p:tavLst>
                                    </p:anim>
                                    <p:anim calcmode="lin" valueType="num">
                                      <p:cBhvr>
                                        <p:cTn id="31" dur="2000" fill="hold"/>
                                        <p:tgtEl>
                                          <p:spTgt spid="7"/>
                                        </p:tgtEl>
                                        <p:attrNameLst>
                                          <p:attrName>ppt_h</p:attrName>
                                        </p:attrNameLst>
                                      </p:cBhvr>
                                      <p:tavLst>
                                        <p:tav tm="0">
                                          <p:val>
                                            <p:fltVal val="0"/>
                                          </p:val>
                                        </p:tav>
                                        <p:tav tm="100000">
                                          <p:val>
                                            <p:strVal val="#ppt_h"/>
                                          </p:val>
                                        </p:tav>
                                      </p:tavLst>
                                    </p:anim>
                                    <p:anim calcmode="lin" valueType="num">
                                      <p:cBhvr>
                                        <p:cTn id="32" dur="2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Kolb’s</a:t>
            </a:r>
            <a:r>
              <a:rPr lang="en-US" b="1" dirty="0">
                <a:solidFill>
                  <a:srgbClr val="17375E"/>
                </a:solidFill>
              </a:rPr>
              <a:t> Learning Cycle</a:t>
            </a:r>
            <a:endParaRPr lang="en-US" dirty="0"/>
          </a:p>
        </p:txBody>
      </p:sp>
      <p:pic>
        <p:nvPicPr>
          <p:cNvPr id="4" name="Content Placeholder 3" descr="learning-kolb.jpg"/>
          <p:cNvPicPr>
            <a:picLocks noGrp="1" noChangeAspect="1"/>
          </p:cNvPicPr>
          <p:nvPr>
            <p:ph idx="1"/>
          </p:nvPr>
        </p:nvPicPr>
        <p:blipFill>
          <a:blip r:embed="rId2">
            <a:extLst>
              <a:ext uri="{28A0092B-C50C-407E-A947-70E740481C1C}">
                <a14:useLocalDpi xmlns:a14="http://schemas.microsoft.com/office/drawing/2010/main" val="0"/>
              </a:ext>
            </a:extLst>
          </a:blip>
          <a:srcRect l="-30485" r="-30485"/>
          <a:stretch>
            <a:fillRect/>
          </a:stretch>
        </p:blipFill>
        <p:spPr/>
      </p:pic>
    </p:spTree>
    <p:extLst>
      <p:ext uri="{BB962C8B-B14F-4D97-AF65-F5344CB8AC3E}">
        <p14:creationId xmlns:p14="http://schemas.microsoft.com/office/powerpoint/2010/main" val="32007859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Kolb’s</a:t>
            </a:r>
            <a:r>
              <a:rPr lang="en-US" b="1" dirty="0">
                <a:solidFill>
                  <a:srgbClr val="17375E"/>
                </a:solidFill>
              </a:rPr>
              <a:t> Learning Cycle</a:t>
            </a:r>
          </a:p>
        </p:txBody>
      </p:sp>
      <p:sp>
        <p:nvSpPr>
          <p:cNvPr id="4" name="Content Placeholder 3"/>
          <p:cNvSpPr txBox="1">
            <a:spLocks/>
          </p:cNvSpPr>
          <p:nvPr/>
        </p:nvSpPr>
        <p:spPr>
          <a:xfrm>
            <a:off x="539552" y="1412776"/>
            <a:ext cx="8075240" cy="3637919"/>
          </a:xfrm>
          <a:prstGeom prst="rect">
            <a:avLst/>
          </a:prstGeom>
        </p:spPr>
        <p:style>
          <a:lnRef idx="3">
            <a:schemeClr val="lt1"/>
          </a:lnRef>
          <a:fillRef idx="1">
            <a:schemeClr val="accent5"/>
          </a:fillRef>
          <a:effectRef idx="1">
            <a:schemeClr val="accent5"/>
          </a:effectRef>
          <a:fontRef idx="minor">
            <a:schemeClr val="lt1"/>
          </a:fontRef>
        </p:style>
        <p:txBody>
          <a:bodyPr vert="horz" wrap="square" lIns="91440" tIns="45720" rIns="91440" bIns="45720" rtlCol="0">
            <a:sp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r>
              <a:rPr lang="en-US" sz="3600" dirty="0"/>
              <a:t>Closely linked with work of Dewey and </a:t>
            </a:r>
            <a:r>
              <a:rPr lang="en-US" sz="3600" dirty="0" err="1"/>
              <a:t>Lewin</a:t>
            </a:r>
            <a:endParaRPr lang="en-US" sz="3600" dirty="0"/>
          </a:p>
          <a:p>
            <a:r>
              <a:rPr lang="en-US" sz="3600" dirty="0"/>
              <a:t>Has been subject to much debate/criticism</a:t>
            </a:r>
          </a:p>
          <a:p>
            <a:r>
              <a:rPr lang="en-US" sz="3600" dirty="0"/>
              <a:t>It is relatively simple and provides a useful model for us to </a:t>
            </a:r>
            <a:r>
              <a:rPr lang="en-US" sz="3600" dirty="0" smtClean="0"/>
              <a:t>explore</a:t>
            </a:r>
            <a:endParaRPr lang="en-US" sz="3600" dirty="0"/>
          </a:p>
        </p:txBody>
      </p:sp>
    </p:spTree>
    <p:extLst>
      <p:ext uri="{BB962C8B-B14F-4D97-AF65-F5344CB8AC3E}">
        <p14:creationId xmlns:p14="http://schemas.microsoft.com/office/powerpoint/2010/main" val="361214818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grpId="0" nodeType="after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800" decel="100000"/>
                                        <p:tgtEl>
                                          <p:spTgt spid="4">
                                            <p:txEl>
                                              <p:pRg st="1" end="1"/>
                                            </p:txEl>
                                          </p:spTgt>
                                        </p:tgtEl>
                                      </p:cBhvr>
                                    </p:animEffect>
                                    <p:anim calcmode="lin" valueType="num">
                                      <p:cBhvr>
                                        <p:cTn id="2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800" decel="100000"/>
                                        <p:tgtEl>
                                          <p:spTgt spid="4">
                                            <p:txEl>
                                              <p:pRg st="2" end="2"/>
                                            </p:txEl>
                                          </p:spTgt>
                                        </p:tgtEl>
                                      </p:cBhvr>
                                    </p:animEffect>
                                    <p:anim calcmode="lin" valueType="num">
                                      <p:cBhvr>
                                        <p:cTn id="3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099584"/>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endParaRPr lang="en-GB" sz="3600" b="1" dirty="0" smtClean="0"/>
          </a:p>
          <a:p>
            <a:pPr>
              <a:lnSpc>
                <a:spcPct val="80000"/>
              </a:lnSpc>
              <a:buNone/>
            </a:pPr>
            <a:r>
              <a:rPr lang="en-GB" sz="3600" b="1" dirty="0" smtClean="0"/>
              <a:t>Stage </a:t>
            </a:r>
            <a:r>
              <a:rPr lang="en-GB" sz="3600" b="1" dirty="0"/>
              <a:t>1: </a:t>
            </a:r>
            <a:r>
              <a:rPr lang="en-GB" sz="3600" b="1" dirty="0" smtClean="0"/>
              <a:t>Play</a:t>
            </a:r>
            <a:endParaRPr lang="en-GB" sz="3600" dirty="0" smtClean="0"/>
          </a:p>
          <a:p>
            <a:pPr>
              <a:lnSpc>
                <a:spcPct val="80000"/>
              </a:lnSpc>
              <a:buNone/>
            </a:pPr>
            <a:endParaRPr lang="en-GB" sz="3600" dirty="0" smtClean="0"/>
          </a:p>
          <a:p>
            <a:pPr>
              <a:lnSpc>
                <a:spcPct val="80000"/>
              </a:lnSpc>
              <a:buNone/>
            </a:pPr>
            <a:r>
              <a:rPr lang="en-GB" sz="3600" b="1" dirty="0" smtClean="0"/>
              <a:t>	Stage </a:t>
            </a:r>
            <a:r>
              <a:rPr lang="en-GB" sz="3600" b="1" dirty="0"/>
              <a:t>2: </a:t>
            </a:r>
            <a:r>
              <a:rPr lang="en-GB" sz="3600" b="1" dirty="0" smtClean="0"/>
              <a:t>Adventure</a:t>
            </a:r>
            <a:endParaRPr lang="en-GB" sz="3600" dirty="0" smtClean="0"/>
          </a:p>
          <a:p>
            <a:pPr>
              <a:lnSpc>
                <a:spcPct val="80000"/>
              </a:lnSpc>
              <a:buNone/>
            </a:pPr>
            <a:endParaRPr lang="en-GB" sz="3600" b="1" dirty="0"/>
          </a:p>
          <a:p>
            <a:pPr>
              <a:lnSpc>
                <a:spcPct val="80000"/>
              </a:lnSpc>
              <a:buNone/>
            </a:pPr>
            <a:r>
              <a:rPr lang="en-GB" sz="3600" b="1" dirty="0" smtClean="0"/>
              <a:t>		Stage </a:t>
            </a:r>
            <a:r>
              <a:rPr lang="en-GB" sz="3600" b="1" dirty="0"/>
              <a:t>3: Frontier </a:t>
            </a:r>
            <a:r>
              <a:rPr lang="en-GB" sz="3600" b="1" dirty="0" smtClean="0"/>
              <a:t>Adventure</a:t>
            </a:r>
            <a:endParaRPr lang="en-GB" sz="3600" dirty="0" smtClean="0"/>
          </a:p>
          <a:p>
            <a:pPr>
              <a:lnSpc>
                <a:spcPct val="80000"/>
              </a:lnSpc>
              <a:buNone/>
            </a:pPr>
            <a:endParaRPr lang="en-GB" sz="3600" b="1" dirty="0"/>
          </a:p>
          <a:p>
            <a:pPr>
              <a:lnSpc>
                <a:spcPct val="80000"/>
              </a:lnSpc>
              <a:buNone/>
            </a:pPr>
            <a:r>
              <a:rPr lang="en-GB" sz="3600" b="1" dirty="0" smtClean="0"/>
              <a:t>			Stage </a:t>
            </a:r>
            <a:r>
              <a:rPr lang="en-GB" sz="3600" b="1" dirty="0"/>
              <a:t>4: </a:t>
            </a:r>
            <a:r>
              <a:rPr lang="en-GB" sz="3600" b="1" dirty="0" smtClean="0"/>
              <a:t>Misadventure</a:t>
            </a:r>
          </a:p>
          <a:p>
            <a:pPr>
              <a:lnSpc>
                <a:spcPct val="80000"/>
              </a:lnSpc>
              <a:buNone/>
            </a:pPr>
            <a:endParaRPr lang="en-GB" sz="3600" b="1" dirty="0"/>
          </a:p>
        </p:txBody>
      </p:sp>
    </p:spTree>
    <p:extLst>
      <p:ext uri="{BB962C8B-B14F-4D97-AF65-F5344CB8AC3E}">
        <p14:creationId xmlns:p14="http://schemas.microsoft.com/office/powerpoint/2010/main" val="25345697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800" decel="100000"/>
                                        <p:tgtEl>
                                          <p:spTgt spid="4">
                                            <p:txEl>
                                              <p:pRg st="1" end="1"/>
                                            </p:txEl>
                                          </p:spTgt>
                                        </p:tgtEl>
                                      </p:cBhvr>
                                    </p:animEffect>
                                    <p:anim calcmode="lin" valueType="num">
                                      <p:cBhvr>
                                        <p:cTn id="1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800" decel="100000"/>
                                        <p:tgtEl>
                                          <p:spTgt spid="4">
                                            <p:txEl>
                                              <p:pRg st="3" end="3"/>
                                            </p:txEl>
                                          </p:spTgt>
                                        </p:tgtEl>
                                      </p:cBhvr>
                                    </p:animEffect>
                                    <p:anim calcmode="lin" valueType="num">
                                      <p:cBhvr>
                                        <p:cTn id="26"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800" decel="100000"/>
                                        <p:tgtEl>
                                          <p:spTgt spid="4">
                                            <p:txEl>
                                              <p:pRg st="5" end="5"/>
                                            </p:txEl>
                                          </p:spTgt>
                                        </p:tgtEl>
                                      </p:cBhvr>
                                    </p:animEffect>
                                    <p:anim calcmode="lin" valueType="num">
                                      <p:cBhvr>
                                        <p:cTn id="36"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animEffect transition="in" filter="fade">
                                      <p:cBhvr>
                                        <p:cTn id="45" dur="800" decel="100000"/>
                                        <p:tgtEl>
                                          <p:spTgt spid="4">
                                            <p:txEl>
                                              <p:pRg st="7" end="7"/>
                                            </p:txEl>
                                          </p:spTgt>
                                        </p:tgtEl>
                                      </p:cBhvr>
                                    </p:animEffect>
                                    <p:anim calcmode="lin" valueType="num">
                                      <p:cBhvr>
                                        <p:cTn id="46"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14062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1: Play</a:t>
            </a:r>
            <a:r>
              <a:rPr lang="en-GB" sz="2800" dirty="0"/>
              <a:t>: </a:t>
            </a:r>
            <a:endParaRPr lang="en-GB" sz="2800" dirty="0" smtClean="0"/>
          </a:p>
          <a:p>
            <a:pPr>
              <a:lnSpc>
                <a:spcPct val="80000"/>
              </a:lnSpc>
              <a:buNone/>
            </a:pPr>
            <a:endParaRPr lang="en-GB" sz="2800" dirty="0"/>
          </a:p>
          <a:p>
            <a:pPr>
              <a:lnSpc>
                <a:spcPct val="80000"/>
              </a:lnSpc>
              <a:buNone/>
            </a:pPr>
            <a:r>
              <a:rPr lang="en-GB" sz="2400" dirty="0" smtClean="0"/>
              <a:t>Characterised </a:t>
            </a:r>
            <a:r>
              <a:rPr lang="en-GB" sz="2400" dirty="0"/>
              <a:t>by little emotion through relatively easy participation in activities which are below the person's skill level</a:t>
            </a:r>
            <a:endParaRPr lang="en-GB" sz="2400" b="1" dirty="0"/>
          </a:p>
          <a:p>
            <a:pPr>
              <a:lnSpc>
                <a:spcPct val="80000"/>
              </a:lnSpc>
            </a:pPr>
            <a:endParaRPr lang="en-GB" sz="2800" b="1" dirty="0" smtClean="0"/>
          </a:p>
          <a:p>
            <a:pPr>
              <a:lnSpc>
                <a:spcPct val="80000"/>
              </a:lnSpc>
            </a:pPr>
            <a:endParaRPr lang="en-GB" sz="2800" b="1" dirty="0"/>
          </a:p>
          <a:p>
            <a:pPr>
              <a:lnSpc>
                <a:spcPct val="80000"/>
              </a:lnSpc>
              <a:buNone/>
            </a:pPr>
            <a:r>
              <a:rPr lang="en-GB" sz="2800" b="1" dirty="0"/>
              <a:t>Stage 2: Adventure</a:t>
            </a:r>
            <a:r>
              <a:rPr lang="en-GB" sz="2800" dirty="0"/>
              <a:t>: </a:t>
            </a:r>
            <a:endParaRPr lang="en-GB" sz="2800" dirty="0" smtClean="0"/>
          </a:p>
          <a:p>
            <a:pPr>
              <a:lnSpc>
                <a:spcPct val="80000"/>
              </a:lnSpc>
              <a:buNone/>
            </a:pPr>
            <a:endParaRPr lang="en-GB" sz="2800" dirty="0"/>
          </a:p>
          <a:p>
            <a:pPr>
              <a:lnSpc>
                <a:spcPct val="80000"/>
              </a:lnSpc>
              <a:buNone/>
            </a:pPr>
            <a:r>
              <a:rPr lang="en-GB" sz="2400" dirty="0" smtClean="0"/>
              <a:t>Characterised </a:t>
            </a:r>
            <a:r>
              <a:rPr lang="en-GB" sz="2400" dirty="0"/>
              <a:t>by enjoyment and excitement, where a person's is using </a:t>
            </a:r>
            <a:r>
              <a:rPr lang="en-GB" sz="2400" dirty="0" smtClean="0"/>
              <a:t>his/her </a:t>
            </a:r>
            <a:r>
              <a:rPr lang="en-GB" sz="2400" dirty="0"/>
              <a:t>capabilities more fully, but the person maintains control over the situation and his/her self</a:t>
            </a:r>
            <a:endParaRPr lang="en-GB" sz="2400" b="1" dirty="0"/>
          </a:p>
          <a:p>
            <a:pPr>
              <a:lnSpc>
                <a:spcPct val="80000"/>
              </a:lnSpc>
            </a:pPr>
            <a:endParaRPr lang="en-GB" sz="2000" b="1" dirty="0" smtClean="0"/>
          </a:p>
          <a:p>
            <a:pPr>
              <a:lnSpc>
                <a:spcPct val="80000"/>
              </a:lnSpc>
            </a:pPr>
            <a:endParaRPr lang="en-GB" sz="2000" b="1" dirty="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800" decel="100000"/>
                                        <p:tgtEl>
                                          <p:spTgt spid="4">
                                            <p:txEl>
                                              <p:pRg st="5" end="5"/>
                                            </p:txEl>
                                          </p:spTgt>
                                        </p:tgtEl>
                                      </p:cBhvr>
                                    </p:animEffect>
                                    <p:anim calcmode="lin" valueType="num">
                                      <p:cBhvr>
                                        <p:cTn id="28"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800" decel="100000"/>
                                        <p:tgtEl>
                                          <p:spTgt spid="4">
                                            <p:txEl>
                                              <p:pRg st="7" end="7"/>
                                            </p:txEl>
                                          </p:spTgt>
                                        </p:tgtEl>
                                      </p:cBhvr>
                                    </p:animEffect>
                                    <p:anim calcmode="lin" valueType="num">
                                      <p:cBhvr>
                                        <p:cTn id="38"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31400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smtClean="0"/>
              <a:t>Stage </a:t>
            </a:r>
            <a:r>
              <a:rPr lang="en-GB" sz="2800" b="1" dirty="0"/>
              <a:t>3: Frontier Adventure</a:t>
            </a:r>
            <a:r>
              <a:rPr lang="en-GB" sz="2800" dirty="0"/>
              <a:t>: </a:t>
            </a:r>
            <a:endParaRPr lang="en-GB" sz="2800" dirty="0" smtClean="0"/>
          </a:p>
          <a:p>
            <a:pPr>
              <a:lnSpc>
                <a:spcPct val="80000"/>
              </a:lnSpc>
              <a:buNone/>
            </a:pPr>
            <a:endParaRPr lang="en-GB" sz="2800" dirty="0"/>
          </a:p>
          <a:p>
            <a:pPr>
              <a:lnSpc>
                <a:spcPct val="80000"/>
              </a:lnSpc>
              <a:buNone/>
            </a:pPr>
            <a:r>
              <a:rPr lang="en-GB" sz="2400" dirty="0" smtClean="0"/>
              <a:t>Characterised </a:t>
            </a:r>
            <a:r>
              <a:rPr lang="en-GB" sz="2400" dirty="0"/>
              <a:t>by peak experience, which emerges from a person experiencing adventurous challenges very close to his/her limits.  If the person succeeds, then generally a peak experience is had, but there is real risk of pushing too far and falling/failing, leading  to Stage 4.</a:t>
            </a:r>
            <a:endParaRPr lang="en-GB" sz="2400" b="1" dirty="0"/>
          </a:p>
          <a:p>
            <a:pPr>
              <a:lnSpc>
                <a:spcPct val="80000"/>
              </a:lnSpc>
            </a:pPr>
            <a:endParaRPr lang="en-GB" sz="2800" b="1" dirty="0"/>
          </a:p>
          <a:p>
            <a:pPr>
              <a:lnSpc>
                <a:spcPct val="80000"/>
              </a:lnSpc>
              <a:buNone/>
            </a:pPr>
            <a:r>
              <a:rPr lang="en-GB" sz="2800" b="1" dirty="0"/>
              <a:t>Stage 4: Misadventure</a:t>
            </a:r>
            <a:r>
              <a:rPr lang="en-GB" sz="2800" dirty="0"/>
              <a:t>: </a:t>
            </a:r>
            <a:endParaRPr lang="en-GB" sz="2800" dirty="0" smtClean="0"/>
          </a:p>
          <a:p>
            <a:pPr>
              <a:lnSpc>
                <a:spcPct val="80000"/>
              </a:lnSpc>
              <a:buNone/>
            </a:pPr>
            <a:endParaRPr lang="en-GB" sz="2200" dirty="0"/>
          </a:p>
          <a:p>
            <a:pPr>
              <a:lnSpc>
                <a:spcPct val="80000"/>
              </a:lnSpc>
              <a:buNone/>
            </a:pPr>
            <a:r>
              <a:rPr lang="en-GB" sz="2200" dirty="0" smtClean="0"/>
              <a:t>Characterised </a:t>
            </a:r>
            <a:r>
              <a:rPr lang="en-GB" sz="2200" dirty="0"/>
              <a:t>by a person choosing or being forced to participate in challenges beyond his/her capabilities, resulting in negative emotions (fear, hurt, etc.), possibly injury and even ultimately </a:t>
            </a:r>
            <a:r>
              <a:rPr lang="en-GB" sz="2200" dirty="0" smtClean="0"/>
              <a:t>death.</a:t>
            </a:r>
          </a:p>
          <a:p>
            <a:pPr>
              <a:lnSpc>
                <a:spcPct val="80000"/>
              </a:lnSpc>
              <a:buNone/>
            </a:pPr>
            <a:endParaRPr lang="en-GB" sz="2200" dirty="0" smtClean="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800" decel="100000"/>
                                        <p:tgtEl>
                                          <p:spTgt spid="4">
                                            <p:txEl>
                                              <p:pRg st="4" end="4"/>
                                            </p:txEl>
                                          </p:spTgt>
                                        </p:tgtEl>
                                      </p:cBhvr>
                                    </p:animEffect>
                                    <p:anim calcmode="lin" valueType="num">
                                      <p:cBhvr>
                                        <p:cTn id="28"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800" decel="100000"/>
                                        <p:tgtEl>
                                          <p:spTgt spid="4">
                                            <p:txEl>
                                              <p:pRg st="6" end="6"/>
                                            </p:txEl>
                                          </p:spTgt>
                                        </p:tgtEl>
                                      </p:cBhvr>
                                    </p:animEffect>
                                    <p:anim calcmode="lin" valueType="num">
                                      <p:cBhvr>
                                        <p:cTn id="38" dur="800" decel="100000" fill="hold"/>
                                        <p:tgtEl>
                                          <p:spTgt spid="4">
                                            <p:txEl>
                                              <p:pRg st="6" end="6"/>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6" end="6"/>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6" end="6"/>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6" end="6"/>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rgbClr val="17375E"/>
                </a:solidFill>
              </a:rPr>
              <a:t>Using </a:t>
            </a:r>
            <a:r>
              <a:rPr lang="en-US" b="1" dirty="0" err="1">
                <a:solidFill>
                  <a:srgbClr val="17375E"/>
                </a:solidFill>
              </a:rPr>
              <a:t>Mortlock’s</a:t>
            </a:r>
            <a:r>
              <a:rPr lang="en-US" b="1" dirty="0">
                <a:solidFill>
                  <a:srgbClr val="17375E"/>
                </a:solidFill>
              </a:rPr>
              <a:t> Stages of Adventure</a:t>
            </a:r>
          </a:p>
        </p:txBody>
      </p:sp>
      <p:sp>
        <p:nvSpPr>
          <p:cNvPr id="3" name="Content Placeholder 2"/>
          <p:cNvSpPr>
            <a:spLocks noGrp="1"/>
          </p:cNvSpPr>
          <p:nvPr>
            <p:ph idx="1"/>
          </p:nvPr>
        </p:nvSpPr>
        <p:spPr/>
        <p:txBody>
          <a:bodyPr/>
          <a:lstStyle/>
          <a:p>
            <a:r>
              <a:rPr lang="en-US" dirty="0" smtClean="0"/>
              <a:t>To plan your activities: relaxing or exciting?</a:t>
            </a:r>
          </a:p>
          <a:p>
            <a:r>
              <a:rPr lang="en-US" dirty="0" smtClean="0"/>
              <a:t>To gauge your personal development.</a:t>
            </a:r>
          </a:p>
          <a:p>
            <a:r>
              <a:rPr lang="en-US" dirty="0" smtClean="0"/>
              <a:t>To provide a reference point for your reflections.</a:t>
            </a:r>
          </a:p>
          <a:p>
            <a:r>
              <a:rPr lang="en-US" dirty="0" smtClean="0"/>
              <a:t>To understand how others might be feeling.</a:t>
            </a:r>
          </a:p>
          <a:p>
            <a:endParaRPr lang="en-US" dirty="0"/>
          </a:p>
        </p:txBody>
      </p:sp>
    </p:spTree>
    <p:extLst>
      <p:ext uri="{BB962C8B-B14F-4D97-AF65-F5344CB8AC3E}">
        <p14:creationId xmlns:p14="http://schemas.microsoft.com/office/powerpoint/2010/main" val="26360187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rget.png"/>
          <p:cNvPicPr>
            <a:picLocks noGrp="1" noChangeAspect="1"/>
          </p:cNvPicPr>
          <p:nvPr>
            <p:ph idx="1"/>
          </p:nvPr>
        </p:nvPicPr>
        <p:blipFill>
          <a:blip r:embed="rId2">
            <a:extLst>
              <a:ext uri="{28A0092B-C50C-407E-A947-70E740481C1C}">
                <a14:useLocalDpi xmlns:a14="http://schemas.microsoft.com/office/drawing/2010/main" val="0"/>
              </a:ext>
            </a:extLst>
          </a:blip>
          <a:srcRect l="-970" r="-970"/>
          <a:stretch>
            <a:fillRect/>
          </a:stretch>
        </p:blipFill>
        <p:spPr>
          <a:xfrm>
            <a:off x="2483768" y="1340768"/>
            <a:ext cx="4296129" cy="4248472"/>
          </a:xfrm>
        </p:spPr>
      </p:pic>
      <p:sp>
        <p:nvSpPr>
          <p:cNvPr id="2" name="Title 1"/>
          <p:cNvSpPr>
            <a:spLocks noGrp="1"/>
          </p:cNvSpPr>
          <p:nvPr>
            <p:ph type="title"/>
          </p:nvPr>
        </p:nvSpPr>
        <p:spPr>
          <a:xfrm>
            <a:off x="457200" y="476672"/>
            <a:ext cx="8229600" cy="940966"/>
          </a:xfrm>
        </p:spPr>
        <p:txBody>
          <a:bodyPr>
            <a:normAutofit fontScale="90000"/>
          </a:bodyPr>
          <a:lstStyle/>
          <a:p>
            <a:r>
              <a:rPr lang="en-US" b="1" dirty="0" err="1">
                <a:solidFill>
                  <a:srgbClr val="17375E"/>
                </a:solidFill>
              </a:rPr>
              <a:t>Mortlock’s</a:t>
            </a:r>
            <a:r>
              <a:rPr lang="en-US" b="1" dirty="0">
                <a:solidFill>
                  <a:srgbClr val="17375E"/>
                </a:solidFill>
              </a:rPr>
              <a:t> stages of adventure: </a:t>
            </a:r>
            <a:br>
              <a:rPr lang="en-US" b="1" dirty="0">
                <a:solidFill>
                  <a:srgbClr val="17375E"/>
                </a:solidFill>
              </a:rPr>
            </a:br>
            <a:r>
              <a:rPr lang="en-US" b="1" i="1" dirty="0">
                <a:solidFill>
                  <a:srgbClr val="17375E"/>
                </a:solidFill>
              </a:rPr>
              <a:t>what is your target and how do you aim to achieve it?</a:t>
            </a:r>
            <a:endParaRPr lang="en-US" i="1" dirty="0"/>
          </a:p>
        </p:txBody>
      </p:sp>
      <p:sp>
        <p:nvSpPr>
          <p:cNvPr id="7" name="TextBox 6"/>
          <p:cNvSpPr txBox="1"/>
          <p:nvPr/>
        </p:nvSpPr>
        <p:spPr>
          <a:xfrm>
            <a:off x="1475656" y="3164681"/>
            <a:ext cx="6696744" cy="2585323"/>
          </a:xfrm>
          <a:prstGeom prst="rect">
            <a:avLst/>
          </a:prstGeom>
          <a:noFill/>
        </p:spPr>
        <p:txBody>
          <a:bodyPr wrap="square" rtlCol="0">
            <a:spAutoFit/>
          </a:bodyPr>
          <a:lstStyle/>
          <a:p>
            <a:r>
              <a:rPr lang="en-US" sz="3600" dirty="0" smtClean="0"/>
              <a:t>                 Boredom</a:t>
            </a:r>
          </a:p>
          <a:p>
            <a:r>
              <a:rPr lang="en-US" sz="3600" dirty="0"/>
              <a:t> </a:t>
            </a:r>
            <a:r>
              <a:rPr lang="en-US" sz="3600" dirty="0" smtClean="0"/>
              <a:t>                </a:t>
            </a:r>
          </a:p>
          <a:p>
            <a:r>
              <a:rPr lang="en-US" sz="3600" dirty="0" smtClean="0"/>
              <a:t>                  Comfort</a:t>
            </a:r>
          </a:p>
          <a:p>
            <a:r>
              <a:rPr lang="en-US" sz="3600" dirty="0" smtClean="0"/>
              <a:t>                 Challenge</a:t>
            </a:r>
          </a:p>
          <a:p>
            <a:endParaRPr lang="en-US" dirty="0"/>
          </a:p>
        </p:txBody>
      </p:sp>
      <p:sp>
        <p:nvSpPr>
          <p:cNvPr id="8" name="TextBox 7"/>
          <p:cNvSpPr txBox="1"/>
          <p:nvPr/>
        </p:nvSpPr>
        <p:spPr>
          <a:xfrm>
            <a:off x="1115616" y="3140968"/>
            <a:ext cx="1512168" cy="923330"/>
          </a:xfrm>
          <a:prstGeom prst="rect">
            <a:avLst/>
          </a:prstGeom>
          <a:noFill/>
        </p:spPr>
        <p:txBody>
          <a:bodyPr wrap="square" rtlCol="0">
            <a:spAutoFit/>
          </a:bodyPr>
          <a:lstStyle/>
          <a:p>
            <a:r>
              <a:rPr lang="en-US" sz="3600" dirty="0"/>
              <a:t>Panic</a:t>
            </a:r>
          </a:p>
          <a:p>
            <a:endParaRPr lang="en-US" dirty="0"/>
          </a:p>
        </p:txBody>
      </p:sp>
      <p:sp>
        <p:nvSpPr>
          <p:cNvPr id="9" name="TextBox 8"/>
          <p:cNvSpPr txBox="1"/>
          <p:nvPr/>
        </p:nvSpPr>
        <p:spPr>
          <a:xfrm>
            <a:off x="6804248" y="3068960"/>
            <a:ext cx="1512168" cy="923330"/>
          </a:xfrm>
          <a:prstGeom prst="rect">
            <a:avLst/>
          </a:prstGeom>
          <a:noFill/>
        </p:spPr>
        <p:txBody>
          <a:bodyPr wrap="square" rtlCol="0">
            <a:spAutoFit/>
          </a:bodyPr>
          <a:lstStyle/>
          <a:p>
            <a:r>
              <a:rPr lang="en-US" sz="3600" dirty="0"/>
              <a:t>Panic</a:t>
            </a:r>
          </a:p>
          <a:p>
            <a:endParaRPr lang="en-US" dirty="0"/>
          </a:p>
        </p:txBody>
      </p:sp>
    </p:spTree>
    <p:extLst>
      <p:ext uri="{BB962C8B-B14F-4D97-AF65-F5344CB8AC3E}">
        <p14:creationId xmlns:p14="http://schemas.microsoft.com/office/powerpoint/2010/main" val="85042263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wipe(down)">
                                      <p:cBhvr>
                                        <p:cTn id="25" dur="580">
                                          <p:stCondLst>
                                            <p:cond delay="0"/>
                                          </p:stCondLst>
                                        </p:cTn>
                                        <p:tgtEl>
                                          <p:spTgt spid="7">
                                            <p:txEl>
                                              <p:pRg st="0" end="0"/>
                                            </p:txEl>
                                          </p:spTgt>
                                        </p:tgtEl>
                                      </p:cBhvr>
                                    </p:animEffect>
                                    <p:anim calcmode="lin" valueType="num">
                                      <p:cBhvr>
                                        <p:cTn id="2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0" end="0"/>
                                            </p:txEl>
                                          </p:spTgt>
                                        </p:tgtEl>
                                      </p:cBhvr>
                                      <p:to x="100000" y="60000"/>
                                    </p:animScale>
                                    <p:animScale>
                                      <p:cBhvr>
                                        <p:cTn id="32" dur="166" decel="50000">
                                          <p:stCondLst>
                                            <p:cond delay="676"/>
                                          </p:stCondLst>
                                        </p:cTn>
                                        <p:tgtEl>
                                          <p:spTgt spid="7">
                                            <p:txEl>
                                              <p:pRg st="0" end="0"/>
                                            </p:txEl>
                                          </p:spTgt>
                                        </p:tgtEl>
                                      </p:cBhvr>
                                      <p:to x="100000" y="100000"/>
                                    </p:animScale>
                                    <p:animScale>
                                      <p:cBhvr>
                                        <p:cTn id="33" dur="26">
                                          <p:stCondLst>
                                            <p:cond delay="1312"/>
                                          </p:stCondLst>
                                        </p:cTn>
                                        <p:tgtEl>
                                          <p:spTgt spid="7">
                                            <p:txEl>
                                              <p:pRg st="0" end="0"/>
                                            </p:txEl>
                                          </p:spTgt>
                                        </p:tgtEl>
                                      </p:cBhvr>
                                      <p:to x="100000" y="80000"/>
                                    </p:animScale>
                                    <p:animScale>
                                      <p:cBhvr>
                                        <p:cTn id="34" dur="166" decel="50000">
                                          <p:stCondLst>
                                            <p:cond delay="1338"/>
                                          </p:stCondLst>
                                        </p:cTn>
                                        <p:tgtEl>
                                          <p:spTgt spid="7">
                                            <p:txEl>
                                              <p:pRg st="0" end="0"/>
                                            </p:txEl>
                                          </p:spTgt>
                                        </p:tgtEl>
                                      </p:cBhvr>
                                      <p:to x="100000" y="100000"/>
                                    </p:animScale>
                                    <p:animScale>
                                      <p:cBhvr>
                                        <p:cTn id="35" dur="26">
                                          <p:stCondLst>
                                            <p:cond delay="1642"/>
                                          </p:stCondLst>
                                        </p:cTn>
                                        <p:tgtEl>
                                          <p:spTgt spid="7">
                                            <p:txEl>
                                              <p:pRg st="0" end="0"/>
                                            </p:txEl>
                                          </p:spTgt>
                                        </p:tgtEl>
                                      </p:cBhvr>
                                      <p:to x="100000" y="90000"/>
                                    </p:animScale>
                                    <p:animScale>
                                      <p:cBhvr>
                                        <p:cTn id="36" dur="166" decel="50000">
                                          <p:stCondLst>
                                            <p:cond delay="1668"/>
                                          </p:stCondLst>
                                        </p:cTn>
                                        <p:tgtEl>
                                          <p:spTgt spid="7">
                                            <p:txEl>
                                              <p:pRg st="0" end="0"/>
                                            </p:txEl>
                                          </p:spTgt>
                                        </p:tgtEl>
                                      </p:cBhvr>
                                      <p:to x="100000" y="100000"/>
                                    </p:animScale>
                                    <p:animScale>
                                      <p:cBhvr>
                                        <p:cTn id="37" dur="26">
                                          <p:stCondLst>
                                            <p:cond delay="1808"/>
                                          </p:stCondLst>
                                        </p:cTn>
                                        <p:tgtEl>
                                          <p:spTgt spid="7">
                                            <p:txEl>
                                              <p:pRg st="0" end="0"/>
                                            </p:txEl>
                                          </p:spTgt>
                                        </p:tgtEl>
                                      </p:cBhvr>
                                      <p:to x="100000" y="95000"/>
                                    </p:animScale>
                                    <p:animScale>
                                      <p:cBhvr>
                                        <p:cTn id="38" dur="166" decel="50000">
                                          <p:stCondLst>
                                            <p:cond delay="1834"/>
                                          </p:stCondLst>
                                        </p:cTn>
                                        <p:tgtEl>
                                          <p:spTgt spid="7">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6" presetClass="entr" presetSubtype="0" fill="hold" nodeType="clickEffect">
                                  <p:stCondLst>
                                    <p:cond delay="0"/>
                                  </p:stCondLst>
                                  <p:iterate type="lt">
                                    <p:tmPct val="10000"/>
                                  </p:iterate>
                                  <p:childTnLst>
                                    <p:set>
                                      <p:cBhvr>
                                        <p:cTn id="42" dur="1" fill="hold">
                                          <p:stCondLst>
                                            <p:cond delay="0"/>
                                          </p:stCondLst>
                                        </p:cTn>
                                        <p:tgtEl>
                                          <p:spTgt spid="7">
                                            <p:txEl>
                                              <p:pRg st="2" end="2"/>
                                            </p:txEl>
                                          </p:spTgt>
                                        </p:tgtEl>
                                        <p:attrNameLst>
                                          <p:attrName>style.visibility</p:attrName>
                                        </p:attrNameLst>
                                      </p:cBhvr>
                                      <p:to>
                                        <p:strVal val="visible"/>
                                      </p:to>
                                    </p:set>
                                    <p:anim by="(-#ppt_w*2)" calcmode="lin" valueType="num">
                                      <p:cBhvr rctx="PPT">
                                        <p:cTn id="43" dur="500" autoRev="1" fill="hold">
                                          <p:stCondLst>
                                            <p:cond delay="0"/>
                                          </p:stCondLst>
                                        </p:cTn>
                                        <p:tgtEl>
                                          <p:spTgt spid="7">
                                            <p:txEl>
                                              <p:pRg st="2" end="2"/>
                                            </p:txEl>
                                          </p:spTgt>
                                        </p:tgtEl>
                                        <p:attrNameLst>
                                          <p:attrName>ppt_w</p:attrName>
                                        </p:attrNameLst>
                                      </p:cBhvr>
                                    </p:anim>
                                    <p:anim by="(#ppt_w*0.50)" calcmode="lin" valueType="num">
                                      <p:cBhvr>
                                        <p:cTn id="44" dur="500" decel="50000" autoRev="1" fill="hold">
                                          <p:stCondLst>
                                            <p:cond delay="0"/>
                                          </p:stCondLst>
                                        </p:cTn>
                                        <p:tgtEl>
                                          <p:spTgt spid="7">
                                            <p:txEl>
                                              <p:pRg st="2" end="2"/>
                                            </p:txEl>
                                          </p:spTgt>
                                        </p:tgtEl>
                                        <p:attrNameLst>
                                          <p:attrName>ppt_x</p:attrName>
                                        </p:attrNameLst>
                                      </p:cBhvr>
                                    </p:anim>
                                    <p:anim from="(-#ppt_h/2)" to="(#ppt_y)" calcmode="lin" valueType="num">
                                      <p:cBhvr>
                                        <p:cTn id="45" dur="1000" fill="hold">
                                          <p:stCondLst>
                                            <p:cond delay="0"/>
                                          </p:stCondLst>
                                        </p:cTn>
                                        <p:tgtEl>
                                          <p:spTgt spid="7">
                                            <p:txEl>
                                              <p:pRg st="2" end="2"/>
                                            </p:txEl>
                                          </p:spTgt>
                                        </p:tgtEl>
                                        <p:attrNameLst>
                                          <p:attrName>ppt_y</p:attrName>
                                        </p:attrNameLst>
                                      </p:cBhvr>
                                    </p:anim>
                                    <p:animRot by="21600000">
                                      <p:cBhvr>
                                        <p:cTn id="46" dur="1000" fill="hold">
                                          <p:stCondLst>
                                            <p:cond delay="0"/>
                                          </p:stCondLst>
                                        </p:cTn>
                                        <p:tgtEl>
                                          <p:spTgt spid="7">
                                            <p:txEl>
                                              <p:pRg st="2" end="2"/>
                                            </p:txEl>
                                          </p:spTgt>
                                        </p:tgtEl>
                                        <p:attrNameLst>
                                          <p:attrName>r</p:attrName>
                                        </p:attrNameLst>
                                      </p:cBhvr>
                                    </p:animRot>
                                  </p:childTnLst>
                                </p:cTn>
                              </p:par>
                            </p:childTnLst>
                          </p:cTn>
                        </p:par>
                      </p:childTnLst>
                    </p:cTn>
                  </p:par>
                  <p:par>
                    <p:cTn id="47" fill="hold">
                      <p:stCondLst>
                        <p:cond delay="indefinite"/>
                      </p:stCondLst>
                      <p:childTnLst>
                        <p:par>
                          <p:cTn id="48" fill="hold">
                            <p:stCondLst>
                              <p:cond delay="0"/>
                            </p:stCondLst>
                            <p:childTnLst>
                              <p:par>
                                <p:cTn id="49" presetID="41" presetClass="entr" presetSubtype="0" fill="hold" nodeType="clickEffect">
                                  <p:stCondLst>
                                    <p:cond delay="0"/>
                                  </p:stCondLst>
                                  <p:iterate type="lt">
                                    <p:tmPct val="10000"/>
                                  </p:iterate>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p:cTn id="51" dur="500" fill="hold"/>
                                        <p:tgtEl>
                                          <p:spTgt spid="7">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xEl>
                                              <p:pRg st="3" end="3"/>
                                            </p:txEl>
                                          </p:spTgt>
                                        </p:tgtEl>
                                        <p:attrNameLst>
                                          <p:attrName>ppt_y</p:attrName>
                                        </p:attrNameLst>
                                      </p:cBhvr>
                                      <p:tavLst>
                                        <p:tav tm="0">
                                          <p:val>
                                            <p:strVal val="#ppt_y"/>
                                          </p:val>
                                        </p:tav>
                                        <p:tav tm="100000">
                                          <p:val>
                                            <p:strVal val="#ppt_y"/>
                                          </p:val>
                                        </p:tav>
                                      </p:tavLst>
                                    </p:anim>
                                    <p:anim calcmode="lin" valueType="num">
                                      <p:cBhvr>
                                        <p:cTn id="53" dur="500" fill="hold"/>
                                        <p:tgtEl>
                                          <p:spTgt spid="7">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49" presetClass="entr" presetSubtype="0" decel="100000" fill="hold" nodeType="clickEffect">
                                  <p:stCondLst>
                                    <p:cond delay="0"/>
                                  </p:stCondLst>
                                  <p:childTnLst>
                                    <p:set>
                                      <p:cBhvr>
                                        <p:cTn id="59" dur="1" fill="hold">
                                          <p:stCondLst>
                                            <p:cond delay="0"/>
                                          </p:stCondLst>
                                        </p:cTn>
                                        <p:tgtEl>
                                          <p:spTgt spid="8">
                                            <p:txEl>
                                              <p:pRg st="0" end="0"/>
                                            </p:txEl>
                                          </p:spTgt>
                                        </p:tgtEl>
                                        <p:attrNameLst>
                                          <p:attrName>style.visibility</p:attrName>
                                        </p:attrNameLst>
                                      </p:cBhvr>
                                      <p:to>
                                        <p:strVal val="visible"/>
                                      </p:to>
                                    </p:set>
                                    <p:anim calcmode="lin" valueType="num">
                                      <p:cBhvr>
                                        <p:cTn id="60"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61" dur="500" fill="hold"/>
                                        <p:tgtEl>
                                          <p:spTgt spid="8">
                                            <p:txEl>
                                              <p:pRg st="0" end="0"/>
                                            </p:txEl>
                                          </p:spTgt>
                                        </p:tgtEl>
                                        <p:attrNameLst>
                                          <p:attrName>ppt_h</p:attrName>
                                        </p:attrNameLst>
                                      </p:cBhvr>
                                      <p:tavLst>
                                        <p:tav tm="0">
                                          <p:val>
                                            <p:fltVal val="0"/>
                                          </p:val>
                                        </p:tav>
                                        <p:tav tm="100000">
                                          <p:val>
                                            <p:strVal val="#ppt_h"/>
                                          </p:val>
                                        </p:tav>
                                      </p:tavLst>
                                    </p:anim>
                                    <p:anim calcmode="lin" valueType="num">
                                      <p:cBhvr>
                                        <p:cTn id="62" dur="500" fill="hold"/>
                                        <p:tgtEl>
                                          <p:spTgt spid="8">
                                            <p:txEl>
                                              <p:pRg st="0" end="0"/>
                                            </p:txEl>
                                          </p:spTgt>
                                        </p:tgtEl>
                                        <p:attrNameLst>
                                          <p:attrName>style.rotation</p:attrName>
                                        </p:attrNameLst>
                                      </p:cBhvr>
                                      <p:tavLst>
                                        <p:tav tm="0">
                                          <p:val>
                                            <p:fltVal val="360"/>
                                          </p:val>
                                        </p:tav>
                                        <p:tav tm="100000">
                                          <p:val>
                                            <p:fltVal val="0"/>
                                          </p:val>
                                        </p:tav>
                                      </p:tavLst>
                                    </p:anim>
                                    <p:animEffect transition="in" filter="fade">
                                      <p:cBhvr>
                                        <p:cTn id="63" dur="500"/>
                                        <p:tgtEl>
                                          <p:spTgt spid="8">
                                            <p:txEl>
                                              <p:pRg st="0" end="0"/>
                                            </p:txEl>
                                          </p:spTgt>
                                        </p:tgtEl>
                                      </p:cBhvr>
                                    </p:animEffect>
                                  </p:childTnLst>
                                </p:cTn>
                              </p:par>
                              <p:par>
                                <p:cTn id="64" presetID="49" presetClass="entr" presetSubtype="0" decel="100000"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fill="hold"/>
                                        <p:tgtEl>
                                          <p:spTgt spid="9"/>
                                        </p:tgtEl>
                                        <p:attrNameLst>
                                          <p:attrName>ppt_w</p:attrName>
                                        </p:attrNameLst>
                                      </p:cBhvr>
                                      <p:tavLst>
                                        <p:tav tm="0">
                                          <p:val>
                                            <p:fltVal val="0"/>
                                          </p:val>
                                        </p:tav>
                                        <p:tav tm="100000">
                                          <p:val>
                                            <p:strVal val="#ppt_w"/>
                                          </p:val>
                                        </p:tav>
                                      </p:tavLst>
                                    </p:anim>
                                    <p:anim calcmode="lin" valueType="num">
                                      <p:cBhvr>
                                        <p:cTn id="67" dur="500" fill="hold"/>
                                        <p:tgtEl>
                                          <p:spTgt spid="9"/>
                                        </p:tgtEl>
                                        <p:attrNameLst>
                                          <p:attrName>ppt_h</p:attrName>
                                        </p:attrNameLst>
                                      </p:cBhvr>
                                      <p:tavLst>
                                        <p:tav tm="0">
                                          <p:val>
                                            <p:fltVal val="0"/>
                                          </p:val>
                                        </p:tav>
                                        <p:tav tm="100000">
                                          <p:val>
                                            <p:strVal val="#ppt_h"/>
                                          </p:val>
                                        </p:tav>
                                      </p:tavLst>
                                    </p:anim>
                                    <p:anim calcmode="lin" valueType="num">
                                      <p:cBhvr>
                                        <p:cTn id="68" dur="500" fill="hold"/>
                                        <p:tgtEl>
                                          <p:spTgt spid="9"/>
                                        </p:tgtEl>
                                        <p:attrNameLst>
                                          <p:attrName>style.rotation</p:attrName>
                                        </p:attrNameLst>
                                      </p:cBhvr>
                                      <p:tavLst>
                                        <p:tav tm="0">
                                          <p:val>
                                            <p:fltVal val="360"/>
                                          </p:val>
                                        </p:tav>
                                        <p:tav tm="100000">
                                          <p:val>
                                            <p:fltVal val="0"/>
                                          </p:val>
                                        </p:tav>
                                      </p:tavLst>
                                    </p:anim>
                                    <p:animEffect transition="in" filter="fade">
                                      <p:cBhvr>
                                        <p:cTn id="6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389"/>
            <a:ext cx="8229600" cy="1143000"/>
          </a:xfrm>
        </p:spPr>
        <p:txBody>
          <a:bodyPr/>
          <a:lstStyle/>
          <a:p>
            <a:r>
              <a:rPr lang="en-GB" b="1" dirty="0" smtClean="0">
                <a:solidFill>
                  <a:srgbClr val="17375E"/>
                </a:solidFill>
              </a:rPr>
              <a:t>Challenge by Choice</a:t>
            </a:r>
            <a:endParaRPr lang="en-US" dirty="0">
              <a:solidFill>
                <a:srgbClr val="17375E"/>
              </a:solidFill>
            </a:endParaRPr>
          </a:p>
        </p:txBody>
      </p:sp>
      <p:sp>
        <p:nvSpPr>
          <p:cNvPr id="3" name="Content Placeholder 2"/>
          <p:cNvSpPr>
            <a:spLocks noGrp="1"/>
          </p:cNvSpPr>
          <p:nvPr>
            <p:ph idx="1"/>
          </p:nvPr>
        </p:nvSpPr>
        <p:spPr/>
        <p:txBody>
          <a:bodyPr>
            <a:normAutofit/>
          </a:bodyPr>
          <a:lstStyle/>
          <a:p>
            <a:endParaRPr lang="en-US" dirty="0"/>
          </a:p>
        </p:txBody>
      </p:sp>
      <p:sp>
        <p:nvSpPr>
          <p:cNvPr id="4" name="Rectangle 3"/>
          <p:cNvSpPr txBox="1">
            <a:spLocks noRot="1" noChangeArrowheads="1"/>
          </p:cNvSpPr>
          <p:nvPr/>
        </p:nvSpPr>
        <p:spPr>
          <a:xfrm>
            <a:off x="251520" y="980728"/>
            <a:ext cx="8640960" cy="4608512"/>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120000"/>
              </a:lnSpc>
            </a:pPr>
            <a:r>
              <a:rPr lang="en-US" sz="2300" dirty="0"/>
              <a:t>I</a:t>
            </a:r>
            <a:r>
              <a:rPr lang="en-GB" sz="2300" dirty="0" err="1"/>
              <a:t>nvites</a:t>
            </a:r>
            <a:r>
              <a:rPr lang="en-GB" sz="2300" dirty="0"/>
              <a:t> </a:t>
            </a:r>
            <a:r>
              <a:rPr lang="en-GB" sz="2300" dirty="0" smtClean="0"/>
              <a:t>voluntary </a:t>
            </a:r>
            <a:r>
              <a:rPr lang="en-GB" sz="2300" dirty="0"/>
              <a:t>participation in activities within a </a:t>
            </a:r>
            <a:r>
              <a:rPr lang="en-GB" sz="2300" dirty="0" smtClean="0"/>
              <a:t>co-operative </a:t>
            </a:r>
            <a:r>
              <a:rPr lang="en-GB" sz="2300" dirty="0"/>
              <a:t>environment -participants may elect to sit out an activity and this right should be respected by all other </a:t>
            </a:r>
            <a:r>
              <a:rPr lang="en-GB" sz="2300" dirty="0" smtClean="0"/>
              <a:t>parties. </a:t>
            </a:r>
            <a:endParaRPr lang="en-GB" sz="2300" dirty="0"/>
          </a:p>
          <a:p>
            <a:pPr>
              <a:lnSpc>
                <a:spcPct val="120000"/>
              </a:lnSpc>
            </a:pPr>
            <a:r>
              <a:rPr lang="en-US" sz="2300" dirty="0"/>
              <a:t>A</a:t>
            </a:r>
            <a:r>
              <a:rPr lang="en-GB" sz="2300" dirty="0" err="1"/>
              <a:t>ims</a:t>
            </a:r>
            <a:r>
              <a:rPr lang="en-GB" sz="2300" dirty="0"/>
              <a:t> to encourage each participant to set their own goals and definitions of success. </a:t>
            </a:r>
          </a:p>
          <a:p>
            <a:pPr>
              <a:lnSpc>
                <a:spcPct val="120000"/>
              </a:lnSpc>
            </a:pPr>
            <a:r>
              <a:rPr lang="en-US" sz="2300" dirty="0"/>
              <a:t>A</a:t>
            </a:r>
            <a:r>
              <a:rPr lang="en-GB" sz="2300" dirty="0" err="1"/>
              <a:t>llows</a:t>
            </a:r>
            <a:r>
              <a:rPr lang="en-GB" sz="2300" dirty="0"/>
              <a:t> individuals to take responsibility for their chosen </a:t>
            </a:r>
            <a:r>
              <a:rPr lang="en-GB" sz="2300" dirty="0" smtClean="0"/>
              <a:t>behaviour.</a:t>
            </a:r>
            <a:endParaRPr lang="en-GB" sz="2300" dirty="0"/>
          </a:p>
          <a:p>
            <a:pPr>
              <a:lnSpc>
                <a:spcPct val="120000"/>
              </a:lnSpc>
            </a:pPr>
            <a:r>
              <a:rPr lang="en-US" sz="2300" dirty="0"/>
              <a:t>R</a:t>
            </a:r>
            <a:r>
              <a:rPr lang="en-GB" sz="2300" dirty="0" err="1"/>
              <a:t>ecognises</a:t>
            </a:r>
            <a:r>
              <a:rPr lang="en-GB" sz="2300" dirty="0"/>
              <a:t> that individuals stand to benefit more by </a:t>
            </a:r>
            <a:r>
              <a:rPr lang="en-GB" sz="2300" i="1" dirty="0"/>
              <a:t>refusing </a:t>
            </a:r>
            <a:r>
              <a:rPr lang="en-GB" sz="2300" dirty="0"/>
              <a:t>to participate on occasions than unthinkingly or resentfully participating. </a:t>
            </a:r>
          </a:p>
        </p:txBody>
      </p:sp>
    </p:spTree>
    <p:extLst>
      <p:ext uri="{BB962C8B-B14F-4D97-AF65-F5344CB8AC3E}">
        <p14:creationId xmlns:p14="http://schemas.microsoft.com/office/powerpoint/2010/main" val="1470547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800" decel="100000"/>
                                        <p:tgtEl>
                                          <p:spTgt spid="4">
                                            <p:txEl>
                                              <p:pRg st="1" end="1"/>
                                            </p:txEl>
                                          </p:spTgt>
                                        </p:tgtEl>
                                      </p:cBhvr>
                                    </p:animEffect>
                                    <p:anim calcmode="lin" valueType="num">
                                      <p:cBhvr>
                                        <p:cTn id="2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800" decel="100000"/>
                                        <p:tgtEl>
                                          <p:spTgt spid="4">
                                            <p:txEl>
                                              <p:pRg st="2" end="2"/>
                                            </p:txEl>
                                          </p:spTgt>
                                        </p:tgtEl>
                                      </p:cBhvr>
                                    </p:animEffect>
                                    <p:anim calcmode="lin" valueType="num">
                                      <p:cBhvr>
                                        <p:cTn id="3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Effect transition="in" filter="fade">
                                      <p:cBhvr>
                                        <p:cTn id="45" dur="800" decel="100000"/>
                                        <p:tgtEl>
                                          <p:spTgt spid="4">
                                            <p:txEl>
                                              <p:pRg st="3" end="3"/>
                                            </p:txEl>
                                          </p:spTgt>
                                        </p:tgtEl>
                                      </p:cBhvr>
                                    </p:animEffect>
                                    <p:anim calcmode="lin" valueType="num">
                                      <p:cBhvr>
                                        <p:cTn id="46"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9600" b="1" dirty="0">
                <a:solidFill>
                  <a:srgbClr val="17375E"/>
                </a:solidFill>
              </a:rPr>
              <a:t>Experience</a:t>
            </a:r>
            <a:endParaRPr lang="en-US" b="1" dirty="0">
              <a:solidFill>
                <a:srgbClr val="17375E"/>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Experience </a:t>
            </a:r>
            <a:r>
              <a:rPr lang="en-GB" dirty="0"/>
              <a:t>is not what happens to a man; </a:t>
            </a:r>
          </a:p>
          <a:p>
            <a:pPr marL="0" indent="0">
              <a:buNone/>
            </a:pPr>
            <a:r>
              <a:rPr lang="en-GB" dirty="0" smtClean="0"/>
              <a:t>it </a:t>
            </a:r>
            <a:r>
              <a:rPr lang="en-GB" dirty="0"/>
              <a:t>is what a man does with what </a:t>
            </a:r>
            <a:r>
              <a:rPr lang="en-GB" dirty="0" smtClean="0"/>
              <a:t>happens to </a:t>
            </a:r>
            <a:r>
              <a:rPr lang="en-GB" dirty="0"/>
              <a:t>him.</a:t>
            </a:r>
          </a:p>
          <a:p>
            <a:pPr marL="0" indent="0">
              <a:buNone/>
            </a:pPr>
            <a:r>
              <a:rPr lang="en-GB" dirty="0"/>
              <a:t> </a:t>
            </a:r>
            <a:r>
              <a:rPr lang="en-GB" dirty="0" smtClean="0"/>
              <a:t>  Aldous </a:t>
            </a:r>
            <a:r>
              <a:rPr lang="en-GB" dirty="0"/>
              <a:t>Huxley (</a:t>
            </a:r>
            <a:r>
              <a:rPr lang="en-GB" i="1" dirty="0"/>
              <a:t>1932) Texts &amp; Pretexts </a:t>
            </a:r>
            <a:r>
              <a:rPr lang="en-GB" dirty="0"/>
              <a:t/>
            </a:r>
            <a:br>
              <a:rPr lang="en-GB" dirty="0"/>
            </a:br>
            <a:endParaRPr lang="en-GB" dirty="0"/>
          </a:p>
          <a:p>
            <a:endParaRPr lang="en-US" dirty="0"/>
          </a:p>
        </p:txBody>
      </p:sp>
    </p:spTree>
    <p:extLst>
      <p:ext uri="{BB962C8B-B14F-4D97-AF65-F5344CB8AC3E}">
        <p14:creationId xmlns:p14="http://schemas.microsoft.com/office/powerpoint/2010/main" val="4230591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17375E"/>
                </a:solidFill>
              </a:rPr>
              <a:t>Questions</a:t>
            </a:r>
            <a:endParaRPr lang="en-US" dirty="0"/>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20833280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rgbClr val="17375E"/>
                </a:solidFill>
              </a:rPr>
              <a:t>Deadlines</a:t>
            </a:r>
            <a:endParaRPr lang="en-US" dirty="0">
              <a:solidFill>
                <a:srgbClr val="17375E"/>
              </a:solidFill>
            </a:endParaRPr>
          </a:p>
        </p:txBody>
      </p:sp>
      <p:sp>
        <p:nvSpPr>
          <p:cNvPr id="3" name="Content Placeholder 2"/>
          <p:cNvSpPr>
            <a:spLocks noGrp="1"/>
          </p:cNvSpPr>
          <p:nvPr>
            <p:ph idx="1"/>
          </p:nvPr>
        </p:nvSpPr>
        <p:spPr/>
        <p:txBody>
          <a:bodyPr/>
          <a:lstStyle/>
          <a:p>
            <a:endParaRPr lang="en-US" dirty="0" smtClean="0"/>
          </a:p>
          <a:p>
            <a:r>
              <a:rPr lang="en-US" dirty="0" smtClean="0"/>
              <a:t>Assessment 1 ?</a:t>
            </a:r>
          </a:p>
          <a:p>
            <a:r>
              <a:rPr lang="en-US" dirty="0" smtClean="0"/>
              <a:t>Assessment 2 ?</a:t>
            </a:r>
          </a:p>
          <a:p>
            <a:endParaRPr lang="en-US" dirty="0"/>
          </a:p>
          <a:p>
            <a:r>
              <a:rPr lang="en-US" dirty="0" err="1" smtClean="0"/>
              <a:t>Turnitin</a:t>
            </a:r>
            <a:endParaRPr lang="en-US" dirty="0"/>
          </a:p>
        </p:txBody>
      </p:sp>
    </p:spTree>
    <p:extLst>
      <p:ext uri="{BB962C8B-B14F-4D97-AF65-F5344CB8AC3E}">
        <p14:creationId xmlns:p14="http://schemas.microsoft.com/office/powerpoint/2010/main" val="2276466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Key References</a:t>
            </a:r>
            <a:endParaRPr lang="en-US" b="1" dirty="0">
              <a:solidFill>
                <a:srgbClr val="17375E"/>
              </a:solidFill>
            </a:endParaRPr>
          </a:p>
        </p:txBody>
      </p:sp>
      <p:sp>
        <p:nvSpPr>
          <p:cNvPr id="3" name="Content Placeholder 2"/>
          <p:cNvSpPr>
            <a:spLocks noGrp="1"/>
          </p:cNvSpPr>
          <p:nvPr>
            <p:ph idx="1"/>
          </p:nvPr>
        </p:nvSpPr>
        <p:spPr/>
        <p:txBody>
          <a:bodyPr>
            <a:normAutofit lnSpcReduction="10000"/>
          </a:bodyPr>
          <a:lstStyle/>
          <a:p>
            <a:pPr>
              <a:buFont typeface="Wingdings" pitchFamily="2" charset="2"/>
              <a:buNone/>
            </a:pPr>
            <a:r>
              <a:rPr lang="en-GB" dirty="0" err="1"/>
              <a:t>Mortlock</a:t>
            </a:r>
            <a:r>
              <a:rPr lang="en-GB" dirty="0"/>
              <a:t>, C.</a:t>
            </a:r>
            <a:r>
              <a:rPr lang="en-GB" i="1" dirty="0"/>
              <a:t> (</a:t>
            </a:r>
            <a:r>
              <a:rPr lang="en-GB" dirty="0"/>
              <a:t>1987) </a:t>
            </a:r>
            <a:r>
              <a:rPr lang="en-GB" i="1" dirty="0"/>
              <a:t>The Adventure Alternative</a:t>
            </a:r>
            <a:r>
              <a:rPr lang="en-GB" dirty="0"/>
              <a:t>, Cumbria: Cicerone Press</a:t>
            </a:r>
          </a:p>
          <a:p>
            <a:pPr>
              <a:buFont typeface="Wingdings" pitchFamily="2" charset="2"/>
              <a:buNone/>
            </a:pPr>
            <a:r>
              <a:rPr lang="en-GB" dirty="0"/>
              <a:t>Kolb, D.A. (1984) </a:t>
            </a:r>
            <a:r>
              <a:rPr lang="en-GB" i="1" dirty="0"/>
              <a:t>Experiential Learning: Experience as the source of learning and development</a:t>
            </a:r>
            <a:r>
              <a:rPr lang="en-GB" dirty="0"/>
              <a:t>, London: Prentice-Hall </a:t>
            </a:r>
          </a:p>
          <a:p>
            <a:pPr>
              <a:buFont typeface="Wingdings" pitchFamily="2" charset="2"/>
              <a:buNone/>
            </a:pPr>
            <a:r>
              <a:rPr lang="en-GB" dirty="0" err="1"/>
              <a:t>Rohnke</a:t>
            </a:r>
            <a:r>
              <a:rPr lang="en-GB" dirty="0"/>
              <a:t>, K. (2000) Kurt Hahn address - 2000 AEE International Conference. </a:t>
            </a:r>
            <a:r>
              <a:rPr lang="en-GB" i="1" dirty="0"/>
              <a:t>Journal of Experiential Education</a:t>
            </a:r>
            <a:r>
              <a:rPr lang="en-GB" dirty="0"/>
              <a:t>, </a:t>
            </a:r>
            <a:r>
              <a:rPr lang="en-GB" i="1" dirty="0"/>
              <a:t>23</a:t>
            </a:r>
            <a:r>
              <a:rPr lang="en-GB" dirty="0"/>
              <a:t> </a:t>
            </a:r>
          </a:p>
          <a:p>
            <a:endParaRPr lang="en-US" dirty="0"/>
          </a:p>
        </p:txBody>
      </p:sp>
    </p:spTree>
    <p:extLst>
      <p:ext uri="{BB962C8B-B14F-4D97-AF65-F5344CB8AC3E}">
        <p14:creationId xmlns:p14="http://schemas.microsoft.com/office/powerpoint/2010/main" val="10792582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Bibliography</a:t>
            </a:r>
            <a:endParaRPr lang="en-US" b="1" dirty="0">
              <a:solidFill>
                <a:srgbClr val="17375E"/>
              </a:solidFill>
            </a:endParaRPr>
          </a:p>
        </p:txBody>
      </p:sp>
      <p:sp>
        <p:nvSpPr>
          <p:cNvPr id="3" name="Content Placeholder 2"/>
          <p:cNvSpPr>
            <a:spLocks noGrp="1"/>
          </p:cNvSpPr>
          <p:nvPr>
            <p:ph idx="1"/>
          </p:nvPr>
        </p:nvSpPr>
        <p:spPr>
          <a:xfrm>
            <a:off x="457200" y="1412776"/>
            <a:ext cx="8229600" cy="4320480"/>
          </a:xfrm>
        </p:spPr>
        <p:txBody>
          <a:bodyPr>
            <a:normAutofit fontScale="62500" lnSpcReduction="20000"/>
          </a:bodyPr>
          <a:lstStyle/>
          <a:p>
            <a:pPr>
              <a:lnSpc>
                <a:spcPct val="120000"/>
              </a:lnSpc>
            </a:pPr>
            <a:r>
              <a:rPr lang="en-GB" dirty="0" err="1"/>
              <a:t>Boud</a:t>
            </a:r>
            <a:r>
              <a:rPr lang="en-GB" dirty="0"/>
              <a:t>, D. Keogh, R and Walker, D. (2005) ‘What is Reflection in Learning?’ in D. </a:t>
            </a:r>
            <a:r>
              <a:rPr lang="en-GB" dirty="0" err="1"/>
              <a:t>Boud</a:t>
            </a:r>
            <a:r>
              <a:rPr lang="en-GB" dirty="0"/>
              <a:t>, R. Keogh and D. Walker (</a:t>
            </a:r>
            <a:r>
              <a:rPr lang="en-GB" dirty="0" err="1"/>
              <a:t>eds</a:t>
            </a:r>
            <a:r>
              <a:rPr lang="en-GB" dirty="0"/>
              <a:t>) </a:t>
            </a:r>
            <a:r>
              <a:rPr lang="en-GB" i="1" dirty="0"/>
              <a:t>Reflection: Turning Experience into Learning </a:t>
            </a:r>
            <a:r>
              <a:rPr lang="en-GB" dirty="0"/>
              <a:t>London: </a:t>
            </a:r>
            <a:r>
              <a:rPr lang="en-GB" dirty="0" err="1"/>
              <a:t>Routledge</a:t>
            </a:r>
            <a:r>
              <a:rPr lang="en-GB" dirty="0"/>
              <a:t> </a:t>
            </a:r>
            <a:r>
              <a:rPr lang="en-GB" dirty="0" err="1"/>
              <a:t>Falmer</a:t>
            </a:r>
            <a:r>
              <a:rPr lang="en-GB" dirty="0"/>
              <a:t> </a:t>
            </a:r>
          </a:p>
          <a:p>
            <a:pPr>
              <a:lnSpc>
                <a:spcPct val="120000"/>
              </a:lnSpc>
            </a:pPr>
            <a:r>
              <a:rPr lang="en-GB" dirty="0"/>
              <a:t>Dewey, J. (1933) </a:t>
            </a:r>
            <a:r>
              <a:rPr lang="en-GB" i="1" dirty="0"/>
              <a:t>How We Think</a:t>
            </a:r>
            <a:r>
              <a:rPr lang="en-GB" dirty="0"/>
              <a:t>, New York: D. C. Heath.</a:t>
            </a:r>
          </a:p>
          <a:p>
            <a:pPr>
              <a:lnSpc>
                <a:spcPct val="120000"/>
              </a:lnSpc>
            </a:pPr>
            <a:r>
              <a:rPr lang="en-GB" dirty="0"/>
              <a:t>Johns, C. (2000) </a:t>
            </a:r>
            <a:r>
              <a:rPr lang="en-GB" i="1" dirty="0"/>
              <a:t>Becoming a Reflective Practitioner</a:t>
            </a:r>
            <a:r>
              <a:rPr lang="en-GB" dirty="0"/>
              <a:t>. Oxford: Blackwell Science. </a:t>
            </a:r>
          </a:p>
          <a:p>
            <a:pPr>
              <a:lnSpc>
                <a:spcPct val="120000"/>
              </a:lnSpc>
            </a:pPr>
            <a:r>
              <a:rPr lang="en-GB" dirty="0"/>
              <a:t>Moon, J., </a:t>
            </a:r>
            <a:r>
              <a:rPr lang="en-GB" i="1" dirty="0"/>
              <a:t>Reflection in Learning and Professional Development: Theory and Practice</a:t>
            </a:r>
            <a:r>
              <a:rPr lang="en-GB" dirty="0"/>
              <a:t>, London: </a:t>
            </a:r>
            <a:r>
              <a:rPr lang="en-GB" dirty="0" err="1"/>
              <a:t>Kogan</a:t>
            </a:r>
            <a:r>
              <a:rPr lang="en-GB" dirty="0"/>
              <a:t> Page, 1999</a:t>
            </a:r>
          </a:p>
          <a:p>
            <a:pPr>
              <a:lnSpc>
                <a:spcPct val="120000"/>
              </a:lnSpc>
            </a:pPr>
            <a:r>
              <a:rPr lang="en-GB" dirty="0" err="1"/>
              <a:t>Schön</a:t>
            </a:r>
            <a:r>
              <a:rPr lang="en-GB" dirty="0"/>
              <a:t>, D. (1983) </a:t>
            </a:r>
            <a:r>
              <a:rPr lang="en-GB" i="1" dirty="0"/>
              <a:t>The Reflective Practitioner. How professionals think in action</a:t>
            </a:r>
            <a:r>
              <a:rPr lang="en-GB" dirty="0"/>
              <a:t>, London: Temple Smith.</a:t>
            </a:r>
          </a:p>
          <a:p>
            <a:pPr>
              <a:lnSpc>
                <a:spcPct val="120000"/>
              </a:lnSpc>
            </a:pPr>
            <a:r>
              <a:rPr lang="en-GB" dirty="0"/>
              <a:t>Smith, M. (1999) </a:t>
            </a:r>
            <a:r>
              <a:rPr lang="en-GB" i="1" dirty="0"/>
              <a:t>Reflection</a:t>
            </a:r>
            <a:r>
              <a:rPr lang="en-GB" dirty="0"/>
              <a:t>, accessed on </a:t>
            </a:r>
            <a:r>
              <a:rPr lang="en-GB" dirty="0" smtClean="0"/>
              <a:t>26/05/2016 </a:t>
            </a:r>
            <a:r>
              <a:rPr lang="en-GB" dirty="0"/>
              <a:t>from</a:t>
            </a:r>
            <a:r>
              <a:rPr lang="en-GB" i="1" dirty="0"/>
              <a:t>: </a:t>
            </a:r>
            <a:r>
              <a:rPr lang="en-GB" dirty="0"/>
              <a:t> </a:t>
            </a:r>
            <a:r>
              <a:rPr lang="en-GB" dirty="0">
                <a:hlinkClick r:id="rId2"/>
              </a:rPr>
              <a:t>www.infed.org/biblio/b-reflect.htm</a:t>
            </a:r>
            <a:endParaRPr lang="en-GB" dirty="0"/>
          </a:p>
          <a:p>
            <a:endParaRPr lang="en-GB" dirty="0"/>
          </a:p>
          <a:p>
            <a:endParaRPr lang="en-US" dirty="0"/>
          </a:p>
        </p:txBody>
      </p:sp>
    </p:spTree>
    <p:extLst>
      <p:ext uri="{BB962C8B-B14F-4D97-AF65-F5344CB8AC3E}">
        <p14:creationId xmlns:p14="http://schemas.microsoft.com/office/powerpoint/2010/main" val="32141332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17375E"/>
                </a:solidFill>
              </a:rPr>
              <a:t>Programme</a:t>
            </a:r>
            <a:endParaRPr lang="en-US" dirty="0"/>
          </a:p>
        </p:txBody>
      </p:sp>
      <p:graphicFrame>
        <p:nvGraphicFramePr>
          <p:cNvPr id="5" name="Object 4"/>
          <p:cNvGraphicFramePr>
            <a:graphicFrameLocks noChangeAspect="1"/>
          </p:cNvGraphicFramePr>
          <p:nvPr>
            <p:extLst>
              <p:ext uri="{D42A27DB-BD31-4B8C-83A1-F6EECF244321}">
                <p14:modId xmlns:p14="http://schemas.microsoft.com/office/powerpoint/2010/main" val="1254445308"/>
              </p:ext>
            </p:extLst>
          </p:nvPr>
        </p:nvGraphicFramePr>
        <p:xfrm>
          <a:off x="251520" y="1484784"/>
          <a:ext cx="8657186" cy="3784724"/>
        </p:xfrm>
        <a:graphic>
          <a:graphicData uri="http://schemas.openxmlformats.org/presentationml/2006/ole">
            <mc:AlternateContent xmlns:mc="http://schemas.openxmlformats.org/markup-compatibility/2006">
              <mc:Choice xmlns:v="urn:schemas-microsoft-com:vml" Requires="v">
                <p:oleObj spid="_x0000_s1031" name="Document" r:id="rId4" imgW="9017000" imgH="3568700" progId="Word.Document.12">
                  <p:embed/>
                </p:oleObj>
              </mc:Choice>
              <mc:Fallback>
                <p:oleObj name="Document" r:id="rId4" imgW="9017000" imgH="3568700" progId="Word.Document.12">
                  <p:embed/>
                  <p:pic>
                    <p:nvPicPr>
                      <p:cNvPr id="0" name=""/>
                      <p:cNvPicPr/>
                      <p:nvPr/>
                    </p:nvPicPr>
                    <p:blipFill>
                      <a:blip r:embed="rId5"/>
                      <a:stretch>
                        <a:fillRect/>
                      </a:stretch>
                    </p:blipFill>
                    <p:spPr>
                      <a:xfrm>
                        <a:off x="251520" y="1484784"/>
                        <a:ext cx="8657186" cy="3784724"/>
                      </a:xfrm>
                      <a:prstGeom prst="rect">
                        <a:avLst/>
                      </a:prstGeom>
                    </p:spPr>
                  </p:pic>
                </p:oleObj>
              </mc:Fallback>
            </mc:AlternateContent>
          </a:graphicData>
        </a:graphic>
      </p:graphicFrame>
    </p:spTree>
    <p:extLst>
      <p:ext uri="{BB962C8B-B14F-4D97-AF65-F5344CB8AC3E}">
        <p14:creationId xmlns:p14="http://schemas.microsoft.com/office/powerpoint/2010/main" val="13148133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Programme</a:t>
            </a:r>
            <a:endParaRPr lang="en-US" dirty="0"/>
          </a:p>
        </p:txBody>
      </p:sp>
      <p:graphicFrame>
        <p:nvGraphicFramePr>
          <p:cNvPr id="6" name="Object 5"/>
          <p:cNvGraphicFramePr>
            <a:graphicFrameLocks noChangeAspect="1"/>
          </p:cNvGraphicFramePr>
          <p:nvPr>
            <p:extLst>
              <p:ext uri="{D42A27DB-BD31-4B8C-83A1-F6EECF244321}">
                <p14:modId xmlns:p14="http://schemas.microsoft.com/office/powerpoint/2010/main" val="3947764372"/>
              </p:ext>
            </p:extLst>
          </p:nvPr>
        </p:nvGraphicFramePr>
        <p:xfrm>
          <a:off x="251520" y="1340768"/>
          <a:ext cx="8568952" cy="4248472"/>
        </p:xfrm>
        <a:graphic>
          <a:graphicData uri="http://schemas.openxmlformats.org/presentationml/2006/ole">
            <mc:AlternateContent xmlns:mc="http://schemas.openxmlformats.org/markup-compatibility/2006">
              <mc:Choice xmlns:v="urn:schemas-microsoft-com:vml" Requires="v">
                <p:oleObj spid="_x0000_s2055" name="Document" r:id="rId4" imgW="9017000" imgH="4800600" progId="Word.Document.12">
                  <p:embed/>
                </p:oleObj>
              </mc:Choice>
              <mc:Fallback>
                <p:oleObj name="Document" r:id="rId4" imgW="9017000" imgH="4800600" progId="Word.Document.12">
                  <p:embed/>
                  <p:pic>
                    <p:nvPicPr>
                      <p:cNvPr id="0" name=""/>
                      <p:cNvPicPr/>
                      <p:nvPr/>
                    </p:nvPicPr>
                    <p:blipFill>
                      <a:blip r:embed="rId5"/>
                      <a:stretch>
                        <a:fillRect/>
                      </a:stretch>
                    </p:blipFill>
                    <p:spPr>
                      <a:xfrm>
                        <a:off x="251520" y="1340768"/>
                        <a:ext cx="8568952" cy="4248472"/>
                      </a:xfrm>
                      <a:prstGeom prst="rect">
                        <a:avLst/>
                      </a:prstGeom>
                    </p:spPr>
                  </p:pic>
                </p:oleObj>
              </mc:Fallback>
            </mc:AlternateContent>
          </a:graphicData>
        </a:graphic>
      </p:graphicFrame>
    </p:spTree>
    <p:extLst>
      <p:ext uri="{BB962C8B-B14F-4D97-AF65-F5344CB8AC3E}">
        <p14:creationId xmlns:p14="http://schemas.microsoft.com/office/powerpoint/2010/main" val="1736280631"/>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CYMRU</a:t>
            </a:r>
            <a:endParaRPr lang="en-US" dirty="0"/>
          </a:p>
        </p:txBody>
      </p:sp>
      <p:sp>
        <p:nvSpPr>
          <p:cNvPr id="3" name="Content Placeholder 2"/>
          <p:cNvSpPr>
            <a:spLocks noGrp="1"/>
          </p:cNvSpPr>
          <p:nvPr>
            <p:ph idx="1"/>
          </p:nvPr>
        </p:nvSpPr>
        <p:spPr/>
        <p:txBody>
          <a:bodyPr/>
          <a:lstStyle/>
          <a:p>
            <a:pPr algn="ctr"/>
            <a:endParaRPr lang="en-US" dirty="0" smtClean="0">
              <a:hlinkClick r:id="rId2"/>
            </a:endParaRPr>
          </a:p>
          <a:p>
            <a:pPr algn="ctr"/>
            <a:endParaRPr lang="en-US" dirty="0">
              <a:hlinkClick r:id="rId2"/>
            </a:endParaRPr>
          </a:p>
          <a:p>
            <a:pPr marL="0" indent="0" algn="ctr">
              <a:buNone/>
            </a:pPr>
            <a:r>
              <a:rPr lang="en-US" dirty="0" smtClean="0">
                <a:hlinkClick r:id="rId2"/>
              </a:rPr>
              <a:t>I </a:t>
            </a:r>
            <a:r>
              <a:rPr lang="en-US" dirty="0" smtClean="0">
                <a:hlinkClick r:id="rId2"/>
              </a:rPr>
              <a:t>WILL...</a:t>
            </a:r>
            <a:endParaRPr lang="en-US" dirty="0"/>
          </a:p>
        </p:txBody>
      </p:sp>
    </p:spTree>
    <p:extLst>
      <p:ext uri="{BB962C8B-B14F-4D97-AF65-F5344CB8AC3E}">
        <p14:creationId xmlns:p14="http://schemas.microsoft.com/office/powerpoint/2010/main" val="3500363505"/>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3429</TotalTime>
  <Words>904</Words>
  <Application>Microsoft Macintosh PowerPoint</Application>
  <PresentationFormat>On-screen Show (4:3)</PresentationFormat>
  <Paragraphs>179</Paragraphs>
  <Slides>28</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0" baseType="lpstr">
      <vt:lpstr>20140311PresentationUWTSDTemplate</vt:lpstr>
      <vt:lpstr>Document</vt:lpstr>
      <vt:lpstr>Croeso    Welcome  Wales</vt:lpstr>
      <vt:lpstr>Contents</vt:lpstr>
      <vt:lpstr>Academic Output</vt:lpstr>
      <vt:lpstr>Assessment 1</vt:lpstr>
      <vt:lpstr>Marking Criteria</vt:lpstr>
      <vt:lpstr>Assessment 2 </vt:lpstr>
      <vt:lpstr>Marking Criteria</vt:lpstr>
      <vt:lpstr>What Should Be In A Journal</vt:lpstr>
      <vt:lpstr>Jennifer Moon (1999)</vt:lpstr>
      <vt:lpstr>Reflection as constructivist learning: </vt:lpstr>
      <vt:lpstr>John Dewey (1933: p. 118):  How We Think</vt:lpstr>
      <vt:lpstr>3 Programme Principles</vt:lpstr>
      <vt:lpstr>Kolb’s Learning Cycle</vt:lpstr>
      <vt:lpstr>Kolb’s Learning Cycle</vt:lpstr>
      <vt:lpstr>Mortlock’s Stages of Adventure</vt:lpstr>
      <vt:lpstr>Mortlock’s Stages of Adventure</vt:lpstr>
      <vt:lpstr>Mortlock’s Stages of Adventure</vt:lpstr>
      <vt:lpstr>Using Mortlock’s Stages of Adventure</vt:lpstr>
      <vt:lpstr>Mortlock’s stages of adventure:  what is your target and how do you aim to achieve it?</vt:lpstr>
      <vt:lpstr>Challenge by Choice</vt:lpstr>
      <vt:lpstr>Experience</vt:lpstr>
      <vt:lpstr>Questions</vt:lpstr>
      <vt:lpstr>Deadlines</vt:lpstr>
      <vt:lpstr>Key References</vt:lpstr>
      <vt:lpstr>Bibliography</vt:lpstr>
      <vt:lpstr>Programme</vt:lpstr>
      <vt:lpstr>Programme</vt:lpstr>
      <vt:lpstr>CYMRU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Tom Moore</cp:lastModifiedBy>
  <cp:revision>76</cp:revision>
  <dcterms:created xsi:type="dcterms:W3CDTF">2015-04-14T15:21:28Z</dcterms:created>
  <dcterms:modified xsi:type="dcterms:W3CDTF">2017-05-30T06:56:41Z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