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2" r:id="rId4"/>
  </p:sldMasterIdLst>
  <p:notesMasterIdLst>
    <p:notesMasterId r:id="rId18"/>
  </p:notesMasterIdLst>
  <p:handoutMasterIdLst>
    <p:handoutMasterId r:id="rId19"/>
  </p:handoutMasterIdLst>
  <p:sldIdLst>
    <p:sldId id="256" r:id="rId5"/>
    <p:sldId id="257" r:id="rId6"/>
    <p:sldId id="261" r:id="rId7"/>
    <p:sldId id="263" r:id="rId8"/>
    <p:sldId id="264" r:id="rId9"/>
    <p:sldId id="267" r:id="rId10"/>
    <p:sldId id="270" r:id="rId11"/>
    <p:sldId id="271" r:id="rId12"/>
    <p:sldId id="272" r:id="rId13"/>
    <p:sldId id="273" r:id="rId14"/>
    <p:sldId id="274" r:id="rId15"/>
    <p:sldId id="275"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3E3E"/>
    <a:srgbClr val="6D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7853C-536D-4A76-A0AE-DD22124D55A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84328" autoAdjust="0"/>
  </p:normalViewPr>
  <p:slideViewPr>
    <p:cSldViewPr snapToGrid="0">
      <p:cViewPr varScale="1">
        <p:scale>
          <a:sx n="60" d="100"/>
          <a:sy n="60" d="100"/>
        </p:scale>
        <p:origin x="84" y="744"/>
      </p:cViewPr>
      <p:guideLst/>
    </p:cSldViewPr>
  </p:slideViewPr>
  <p:notesTextViewPr>
    <p:cViewPr>
      <p:scale>
        <a:sx n="1" d="1"/>
        <a:sy n="1" d="1"/>
      </p:scale>
      <p:origin x="0" y="0"/>
    </p:cViewPr>
  </p:notesTextViewPr>
  <p:notesViewPr>
    <p:cSldViewPr snapToGrid="0">
      <p:cViewPr varScale="1">
        <p:scale>
          <a:sx n="60" d="100"/>
          <a:sy n="60" d="100"/>
        </p:scale>
        <p:origin x="2424"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EDD3B8-5E68-48E9-AAB1-5DE570C28ED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A897E35-4312-4077-83D3-69953080BC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836F02-AF67-416B-AB85-08CFF698F86D}" type="datetimeFigureOut">
              <a:rPr lang="en-US" smtClean="0"/>
              <a:t>6/16/2026</a:t>
            </a:fld>
            <a:endParaRPr lang="en-US" dirty="0"/>
          </a:p>
        </p:txBody>
      </p:sp>
      <p:sp>
        <p:nvSpPr>
          <p:cNvPr id="4" name="Footer Placeholder 3">
            <a:extLst>
              <a:ext uri="{FF2B5EF4-FFF2-40B4-BE49-F238E27FC236}">
                <a16:creationId xmlns:a16="http://schemas.microsoft.com/office/drawing/2014/main" id="{75853C52-2B92-4B9E-86F4-DB78684BEC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20E0EA4-BAD2-4335-9446-CA4CCFEC14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65BC62-3B36-43F8-8B69-D6E5E743DA31}" type="slidenum">
              <a:rPr lang="en-US" smtClean="0"/>
              <a:t>‹#›</a:t>
            </a:fld>
            <a:endParaRPr lang="en-US" dirty="0"/>
          </a:p>
        </p:txBody>
      </p:sp>
    </p:spTree>
    <p:extLst>
      <p:ext uri="{BB962C8B-B14F-4D97-AF65-F5344CB8AC3E}">
        <p14:creationId xmlns:p14="http://schemas.microsoft.com/office/powerpoint/2010/main" val="331651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B7E8F0-931C-4E43-98D1-A3CD0E0034DC}" type="datetimeFigureOut">
              <a:rPr lang="en-US" smtClean="0"/>
              <a:t>6/16/2026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AEB063-7F11-4E3B-BA52-07405B1C2D95}" type="slidenum">
              <a:rPr lang="en-US" smtClean="0"/>
              <a:t>‹#›</a:t>
            </a:fld>
            <a:endParaRPr lang="en-US" dirty="0"/>
          </a:p>
        </p:txBody>
      </p:sp>
    </p:spTree>
    <p:extLst>
      <p:ext uri="{BB962C8B-B14F-4D97-AF65-F5344CB8AC3E}">
        <p14:creationId xmlns:p14="http://schemas.microsoft.com/office/powerpoint/2010/main" val="1862930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ahoma" panose="020B0604030504040204" pitchFamily="34" charset="0"/>
                <a:ea typeface="Tahoma" panose="020B0604030504040204" pitchFamily="34" charset="0"/>
                <a:cs typeface="Tahoma" panose="020B0604030504040204" pitchFamily="34" charset="0"/>
              </a:rPr>
              <a:t>Be specific and direct in the title. Use the subtitle to give the specific context of the speech.</a:t>
            </a:r>
          </a:p>
          <a:p>
            <a:r>
              <a:rPr lang="en-US" sz="1200" dirty="0">
                <a:latin typeface="Tahoma" panose="020B0604030504040204" pitchFamily="34" charset="0"/>
                <a:ea typeface="Tahoma" panose="020B0604030504040204" pitchFamily="34" charset="0"/>
                <a:cs typeface="Tahoma" panose="020B0604030504040204" pitchFamily="34" charset="0"/>
              </a:rPr>
              <a:t>-The goal should be to capture the audience’s attention which can be done with a quote, a startling statistic, or fact.  It is not necessary to include this attention getter on the slide.</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a:t>
            </a:fld>
            <a:endParaRPr lang="en-US" dirty="0"/>
          </a:p>
        </p:txBody>
      </p:sp>
    </p:spTree>
    <p:extLst>
      <p:ext uri="{BB962C8B-B14F-4D97-AF65-F5344CB8AC3E}">
        <p14:creationId xmlns:p14="http://schemas.microsoft.com/office/powerpoint/2010/main" val="3205455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2</a:t>
            </a:fld>
            <a:endParaRPr lang="en-US" dirty="0"/>
          </a:p>
        </p:txBody>
      </p:sp>
    </p:spTree>
    <p:extLst>
      <p:ext uri="{BB962C8B-B14F-4D97-AF65-F5344CB8AC3E}">
        <p14:creationId xmlns:p14="http://schemas.microsoft.com/office/powerpoint/2010/main" val="2752401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#1 should be clear and concise.  Each piece of evidence should be summarized for clarity and cited correctly.  Do not simply read the pieces of evidence, but elaborate where needed.  </a:t>
            </a:r>
          </a:p>
          <a:p>
            <a:r>
              <a:rPr lang="en-US" dirty="0"/>
              <a:t>[type notes for elaboration here]</a:t>
            </a:r>
          </a:p>
          <a:p>
            <a:r>
              <a:rPr lang="en-US" dirty="0"/>
              <a:t>Be sure to transition to main point #2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3</a:t>
            </a:fld>
            <a:endParaRPr lang="en-US" dirty="0"/>
          </a:p>
        </p:txBody>
      </p:sp>
    </p:spTree>
    <p:extLst>
      <p:ext uri="{BB962C8B-B14F-4D97-AF65-F5344CB8AC3E}">
        <p14:creationId xmlns:p14="http://schemas.microsoft.com/office/powerpoint/2010/main" val="2639452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#2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main point #3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4</a:t>
            </a:fld>
            <a:endParaRPr lang="en-US" dirty="0"/>
          </a:p>
        </p:txBody>
      </p:sp>
    </p:spTree>
    <p:extLst>
      <p:ext uri="{BB962C8B-B14F-4D97-AF65-F5344CB8AC3E}">
        <p14:creationId xmlns:p14="http://schemas.microsoft.com/office/powerpoint/2010/main" val="750561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#3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the counterargument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5</a:t>
            </a:fld>
            <a:endParaRPr lang="en-US" dirty="0"/>
          </a:p>
        </p:txBody>
      </p:sp>
    </p:spTree>
    <p:extLst>
      <p:ext uri="{BB962C8B-B14F-4D97-AF65-F5344CB8AC3E}">
        <p14:creationId xmlns:p14="http://schemas.microsoft.com/office/powerpoint/2010/main" val="41821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6</a:t>
            </a:fld>
            <a:endParaRPr lang="en-US" dirty="0"/>
          </a:p>
        </p:txBody>
      </p:sp>
    </p:spTree>
    <p:extLst>
      <p:ext uri="{BB962C8B-B14F-4D97-AF65-F5344CB8AC3E}">
        <p14:creationId xmlns:p14="http://schemas.microsoft.com/office/powerpoint/2010/main" val="3730541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#3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the counterargument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7</a:t>
            </a:fld>
            <a:endParaRPr lang="en-US" dirty="0"/>
          </a:p>
        </p:txBody>
      </p:sp>
    </p:spTree>
    <p:extLst>
      <p:ext uri="{BB962C8B-B14F-4D97-AF65-F5344CB8AC3E}">
        <p14:creationId xmlns:p14="http://schemas.microsoft.com/office/powerpoint/2010/main" val="3939949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8</a:t>
            </a:fld>
            <a:endParaRPr lang="en-US" dirty="0"/>
          </a:p>
        </p:txBody>
      </p:sp>
    </p:spTree>
    <p:extLst>
      <p:ext uri="{BB962C8B-B14F-4D97-AF65-F5344CB8AC3E}">
        <p14:creationId xmlns:p14="http://schemas.microsoft.com/office/powerpoint/2010/main" val="2057109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#1 should be clear and concise.  Each piece of evidence should be summarized for clarity and cited correctly.  Do not simply read the pieces of evidence, but elaborate where needed.  </a:t>
            </a:r>
          </a:p>
          <a:p>
            <a:r>
              <a:rPr lang="en-US" dirty="0"/>
              <a:t>[type notes for elaboration here]</a:t>
            </a:r>
          </a:p>
          <a:p>
            <a:r>
              <a:rPr lang="en-US" dirty="0"/>
              <a:t>Be sure to transition to main point #2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9</a:t>
            </a:fld>
            <a:endParaRPr lang="en-US" dirty="0"/>
          </a:p>
        </p:txBody>
      </p:sp>
    </p:spTree>
    <p:extLst>
      <p:ext uri="{BB962C8B-B14F-4D97-AF65-F5344CB8AC3E}">
        <p14:creationId xmlns:p14="http://schemas.microsoft.com/office/powerpoint/2010/main" val="1620173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10</a:t>
            </a:fld>
            <a:endParaRPr lang="en-US" dirty="0"/>
          </a:p>
        </p:txBody>
      </p:sp>
    </p:spTree>
    <p:extLst>
      <p:ext uri="{BB962C8B-B14F-4D97-AF65-F5344CB8AC3E}">
        <p14:creationId xmlns:p14="http://schemas.microsoft.com/office/powerpoint/2010/main" val="1716051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#3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the counterargument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11</a:t>
            </a:fld>
            <a:endParaRPr lang="en-US" dirty="0"/>
          </a:p>
        </p:txBody>
      </p:sp>
    </p:spTree>
    <p:extLst>
      <p:ext uri="{BB962C8B-B14F-4D97-AF65-F5344CB8AC3E}">
        <p14:creationId xmlns:p14="http://schemas.microsoft.com/office/powerpoint/2010/main" val="31981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81388F-6D01-4763-9497-2C5F78AF5477}"/>
              </a:ext>
            </a:extLst>
          </p:cNvPr>
          <p:cNvSpPr/>
          <p:nvPr userDrawn="1"/>
        </p:nvSpPr>
        <p:spPr>
          <a:xfrm>
            <a:off x="0" y="4818185"/>
            <a:ext cx="12192000" cy="20398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6"/>
          <p:cNvSpPr/>
          <p:nvPr/>
        </p:nvSpPr>
        <p:spPr bwMode="ltGray">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lgn="ctr">
              <a:defRPr sz="5400" b="0"/>
            </a:lvl1pPr>
          </a:lstStyle>
          <a:p>
            <a:r>
              <a:rPr lang="en-US" noProof="0"/>
              <a:t>Click to edit Master title style</a:t>
            </a:r>
          </a:p>
        </p:txBody>
      </p:sp>
      <p:sp>
        <p:nvSpPr>
          <p:cNvPr id="3" name="Subtitle 2"/>
          <p:cNvSpPr>
            <a:spLocks noGrp="1"/>
          </p:cNvSpPr>
          <p:nvPr>
            <p:ph type="subTitle" idx="1"/>
          </p:nvPr>
        </p:nvSpPr>
        <p:spPr>
          <a:xfrm>
            <a:off x="810001" y="5280847"/>
            <a:ext cx="10572000" cy="434974"/>
          </a:xfrm>
        </p:spPr>
        <p:txBody>
          <a:bodyPr anchor="t">
            <a:noAutofit/>
          </a:bodyPr>
          <a:lstStyle>
            <a:lvl1pPr marL="0" indent="0" algn="ct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5" name="Footer Placeholder 4"/>
          <p:cNvSpPr>
            <a:spLocks noGrp="1"/>
          </p:cNvSpPr>
          <p:nvPr>
            <p:ph type="ftr" sz="quarter" idx="11"/>
          </p:nvPr>
        </p:nvSpPr>
        <p:spPr/>
        <p:txBody>
          <a:bodyPr/>
          <a:lstStyle/>
          <a:p>
            <a:r>
              <a:rPr lang="en-US" noProof="0" dirty="0"/>
              <a:t>Add a footer </a:t>
            </a:r>
          </a:p>
        </p:txBody>
      </p:sp>
      <p:sp>
        <p:nvSpPr>
          <p:cNvPr id="6" name="Slide Number Placeholder 5"/>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774326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p:nvPr>
        </p:nvSpPr>
        <p:spPr>
          <a:xfrm>
            <a:off x="6187415" y="2222287"/>
            <a:ext cx="5194583" cy="3638764"/>
          </a:xfrm>
          <a:noFill/>
          <a:ln w="25400">
            <a:gradFill>
              <a:gsLst>
                <a:gs pos="50000">
                  <a:schemeClr val="bg2"/>
                </a:gs>
                <a:gs pos="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2A4059F8-A688-4FFE-AA79-3B6D811FA987}"/>
              </a:ext>
            </a:extLst>
          </p:cNvPr>
          <p:cNvSpPr>
            <a:spLocks noGrp="1"/>
          </p:cNvSpPr>
          <p:nvPr>
            <p:ph sz="half" idx="1"/>
          </p:nvPr>
        </p:nvSpPr>
        <p:spPr>
          <a:xfrm>
            <a:off x="838200" y="2222287"/>
            <a:ext cx="5181600" cy="36387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C3AB4A3-AE75-4D00-9BE1-AF3996C6B77E}"/>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10" name="Footer Placeholder 9">
            <a:extLst>
              <a:ext uri="{FF2B5EF4-FFF2-40B4-BE49-F238E27FC236}">
                <a16:creationId xmlns:a16="http://schemas.microsoft.com/office/drawing/2014/main" id="{9471F3C4-BAAF-4391-B574-8E340EDA39E9}"/>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FB8DD71F-FEC6-4AB5-974A-FD2B82A7BEE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6491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ection Content Only ">
    <p:spTree>
      <p:nvGrpSpPr>
        <p:cNvPr id="1" name=""/>
        <p:cNvGrpSpPr/>
        <p:nvPr/>
      </p:nvGrpSpPr>
      <p:grpSpPr>
        <a:xfrm>
          <a:off x="0" y="0"/>
          <a:ext cx="0" cy="0"/>
          <a:chOff x="0" y="0"/>
          <a:chExt cx="0" cy="0"/>
        </a:xfrm>
      </p:grpSpPr>
      <p:sp>
        <p:nvSpPr>
          <p:cNvPr id="10" name="Freeform 7"/>
          <p:cNvSpPr/>
          <p:nvPr/>
        </p:nvSpPr>
        <p:spPr bwMode="ltGray">
          <a:xfrm>
            <a:off x="0" y="1"/>
            <a:ext cx="12192000" cy="6251330"/>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451513"/>
            <a:ext cx="11288972" cy="5149187"/>
          </a:xfrm>
        </p:spPr>
        <p:txBody>
          <a:bodyPr anchor="ctr" anchorCtr="0"/>
          <a:lstStyle>
            <a:lvl1pPr algn="ctr">
              <a:defRPr sz="4800" b="0" cap="none"/>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740B6DF-7478-4740-A710-DA5E9EBA7CBF}"/>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7" name="Footer Placeholder 6">
            <a:extLst>
              <a:ext uri="{FF2B5EF4-FFF2-40B4-BE49-F238E27FC236}">
                <a16:creationId xmlns:a16="http://schemas.microsoft.com/office/drawing/2014/main" id="{42D89951-67E9-4086-AED0-C236A00A5330}"/>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38553809-8746-49E3-BCB5-0A9FF406C30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97319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8" name="Freeform 6"/>
          <p:cNvSpPr/>
          <p:nvPr/>
        </p:nvSpPr>
        <p:spPr bwMode="ltGray">
          <a:xfrm flipH="1">
            <a:off x="12699" y="0"/>
            <a:ext cx="6004585"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375313"/>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p:nvPr>
        </p:nvSpPr>
        <p:spPr>
          <a:xfrm>
            <a:off x="451514" y="2222287"/>
            <a:ext cx="5553071" cy="3638763"/>
          </a:xfrm>
          <a:ln w="25400">
            <a:gradFill>
              <a:gsLst>
                <a:gs pos="0">
                  <a:schemeClr val="bg2"/>
                </a:gs>
                <a:gs pos="50000">
                  <a:srgbClr val="4A3030"/>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9">
            <a:extLst>
              <a:ext uri="{FF2B5EF4-FFF2-40B4-BE49-F238E27FC236}">
                <a16:creationId xmlns:a16="http://schemas.microsoft.com/office/drawing/2014/main" id="{C95D556F-51D2-4EF4-B60F-D319BF232882}"/>
              </a:ext>
            </a:extLst>
          </p:cNvPr>
          <p:cNvSpPr>
            <a:spLocks noGrp="1"/>
          </p:cNvSpPr>
          <p:nvPr>
            <p:ph sz="quarter" idx="13"/>
          </p:nvPr>
        </p:nvSpPr>
        <p:spPr>
          <a:xfrm>
            <a:off x="6456099" y="375312"/>
            <a:ext cx="5186363" cy="5485737"/>
          </a:xfrm>
        </p:spPr>
        <p:txBody>
          <a:bodyPr anchor="t" anchorCtr="0">
            <a:normAutofit/>
          </a:bodyPr>
          <a:lstStyle>
            <a:lvl1pPr>
              <a:defRPr sz="2800"/>
            </a:lvl1pPr>
            <a:lvl2pPr>
              <a:defRPr sz="2400"/>
            </a:lvl2pPr>
            <a:lvl3pPr>
              <a:defRPr sz="2000"/>
            </a:lvl3pPr>
            <a:lvl4pPr>
              <a:defRPr sz="1800"/>
            </a:lvl4pPr>
            <a:lvl5pP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3F86C4-C3A0-4CA8-8809-1D90DE9E4D4F}"/>
              </a:ext>
            </a:extLst>
          </p:cNvPr>
          <p:cNvSpPr>
            <a:spLocks noGrp="1"/>
          </p:cNvSpPr>
          <p:nvPr>
            <p:ph type="dt" sz="half" idx="14"/>
          </p:nvPr>
        </p:nvSpPr>
        <p:spPr/>
        <p:txBody>
          <a:bodyPr/>
          <a:lstStyle/>
          <a:p>
            <a:fld id="{FB7F6C47-B260-4BB6-8230-7D14D5CDE026}" type="datetimeFigureOut">
              <a:rPr lang="en-US" noProof="0" smtClean="0"/>
              <a:t>6/16/2026</a:t>
            </a:fld>
            <a:endParaRPr lang="en-US" noProof="0" dirty="0"/>
          </a:p>
        </p:txBody>
      </p:sp>
      <p:sp>
        <p:nvSpPr>
          <p:cNvPr id="10" name="Footer Placeholder 9">
            <a:extLst>
              <a:ext uri="{FF2B5EF4-FFF2-40B4-BE49-F238E27FC236}">
                <a16:creationId xmlns:a16="http://schemas.microsoft.com/office/drawing/2014/main" id="{EDD26EA8-C9F2-49A7-8F7B-A782D30B827A}"/>
              </a:ext>
            </a:extLst>
          </p:cNvPr>
          <p:cNvSpPr>
            <a:spLocks noGrp="1"/>
          </p:cNvSpPr>
          <p:nvPr>
            <p:ph type="ftr" sz="quarter" idx="15"/>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241DD2E8-07A6-430F-A2FB-E2746C9352D4}"/>
              </a:ext>
            </a:extLst>
          </p:cNvPr>
          <p:cNvSpPr>
            <a:spLocks noGrp="1"/>
          </p:cNvSpPr>
          <p:nvPr>
            <p:ph type="sldNum" sz="quarter" idx="16"/>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54464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8" name="Freeform 6"/>
          <p:cNvSpPr/>
          <p:nvPr/>
        </p:nvSpPr>
        <p:spPr bwMode="ltGray">
          <a:xfrm flipH="1">
            <a:off x="6187414" y="0"/>
            <a:ext cx="6004583"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27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632696" y="359551"/>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hasCustomPrompt="1"/>
          </p:nvPr>
        </p:nvSpPr>
        <p:spPr>
          <a:xfrm>
            <a:off x="451514" y="451513"/>
            <a:ext cx="5553071" cy="5409537"/>
          </a:xfrm>
        </p:spPr>
        <p:txBody>
          <a:bodyPr anchor="t" anchorCtr="0">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54563" y="2222287"/>
            <a:ext cx="5553071" cy="3638764"/>
          </a:xfrm>
          <a:ln>
            <a:gradFill>
              <a:gsLst>
                <a:gs pos="0">
                  <a:schemeClr val="bg2"/>
                </a:gs>
                <a:gs pos="5000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82940641-87D1-48C5-879E-8A5FBA537AFD}"/>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10" name="Footer Placeholder 9">
            <a:extLst>
              <a:ext uri="{FF2B5EF4-FFF2-40B4-BE49-F238E27FC236}">
                <a16:creationId xmlns:a16="http://schemas.microsoft.com/office/drawing/2014/main" id="{DBFA68A8-3A7A-430B-9A66-482C28DC5A76}"/>
              </a:ext>
            </a:extLst>
          </p:cNvPr>
          <p:cNvSpPr>
            <a:spLocks noGrp="1"/>
          </p:cNvSpPr>
          <p:nvPr>
            <p:ph type="ftr" sz="quarter" idx="11"/>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96C17F98-4E3F-4327-8CCF-D13C337121AC}"/>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7031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B2B99B50-4971-48A5-8202-4CC55C7F97A2}"/>
              </a:ext>
            </a:extLst>
          </p:cNvPr>
          <p:cNvSpPr>
            <a:spLocks noGrp="1"/>
          </p:cNvSpPr>
          <p:nvPr>
            <p:ph type="pic" idx="1"/>
          </p:nvPr>
        </p:nvSpPr>
        <p:spPr>
          <a:xfrm>
            <a:off x="6096000" y="0"/>
            <a:ext cx="6096000" cy="685799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ln/>
          <a:effectLst>
            <a:innerShdw blurRad="63500" dist="50800" dir="2700000">
              <a:prstClr val="black">
                <a:alpha val="50000"/>
              </a:prstClr>
            </a:innerShdw>
          </a:effectLst>
        </p:spPr>
        <p:style>
          <a:lnRef idx="1">
            <a:schemeClr val="accent1"/>
          </a:lnRef>
          <a:fillRef idx="3">
            <a:schemeClr val="accent1"/>
          </a:fillRef>
          <a:effectRef idx="2">
            <a:schemeClr val="accent1"/>
          </a:effectRef>
          <a:fontRef idx="minor">
            <a:schemeClr val="lt1"/>
          </a:fontRef>
        </p:style>
        <p:txBody>
          <a:bodyPr wrap="square">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590396" y="311813"/>
            <a:ext cx="5334448" cy="1453488"/>
          </a:xfrm>
          <a:effectLst/>
        </p:spPr>
        <p:txBody>
          <a:bodyPr anchor="b">
            <a:normAutofit/>
          </a:bodyPr>
          <a:lstStyle>
            <a:lvl1pPr algn="l">
              <a:defRPr sz="4000" b="0">
                <a:ln>
                  <a:noFill/>
                </a:ln>
                <a:solidFill>
                  <a:schemeClr val="tx1"/>
                </a:solidFill>
                <a:effectLst/>
              </a:defRPr>
            </a:lvl1pPr>
          </a:lstStyle>
          <a:p>
            <a:r>
              <a:rPr lang="en-US"/>
              <a:t>Click to edit Master title style</a:t>
            </a:r>
            <a:endParaRPr lang="en-US" dirty="0"/>
          </a:p>
        </p:txBody>
      </p:sp>
      <p:sp>
        <p:nvSpPr>
          <p:cNvPr id="12" name="Text Placeholder 3">
            <a:extLst>
              <a:ext uri="{FF2B5EF4-FFF2-40B4-BE49-F238E27FC236}">
                <a16:creationId xmlns:a16="http://schemas.microsoft.com/office/drawing/2014/main" id="{EB4FB892-38DF-40F9-B034-BC1E61FC6BF0}"/>
              </a:ext>
            </a:extLst>
          </p:cNvPr>
          <p:cNvSpPr>
            <a:spLocks noGrp="1"/>
          </p:cNvSpPr>
          <p:nvPr>
            <p:ph type="body" sz="half" idx="2"/>
          </p:nvPr>
        </p:nvSpPr>
        <p:spPr>
          <a:xfrm>
            <a:off x="590396" y="2057400"/>
            <a:ext cx="5334448" cy="3811588"/>
          </a:xfrm>
        </p:spPr>
        <p:txBody>
          <a:bodyPr anchor="t">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Date Placeholder 2">
            <a:extLst>
              <a:ext uri="{FF2B5EF4-FFF2-40B4-BE49-F238E27FC236}">
                <a16:creationId xmlns:a16="http://schemas.microsoft.com/office/drawing/2014/main" id="{5829ED24-3C5F-4326-A304-DBDBA6CE7E1A}"/>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4" name="Footer Placeholder 3">
            <a:extLst>
              <a:ext uri="{FF2B5EF4-FFF2-40B4-BE49-F238E27FC236}">
                <a16:creationId xmlns:a16="http://schemas.microsoft.com/office/drawing/2014/main" id="{BF532AEE-3AAE-4FBF-969F-8A364CE8AEB6}"/>
              </a:ext>
            </a:extLst>
          </p:cNvPr>
          <p:cNvSpPr>
            <a:spLocks noGrp="1"/>
          </p:cNvSpPr>
          <p:nvPr>
            <p:ph type="ftr" sz="quarter" idx="11"/>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6717C1A8-7DBE-4E24-BCA1-D820D780B9C5}"/>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9730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Title and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hasCustomPrompt="1"/>
          </p:nvPr>
        </p:nvSpPr>
        <p:spPr>
          <a:xfrm>
            <a:off x="810001" y="2222287"/>
            <a:ext cx="10571998" cy="3638764"/>
          </a:xfrm>
        </p:spPr>
        <p:txBody>
          <a:bodyPr>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0466CE2-DFEE-46B8-AFB2-817272E3B703}"/>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9" name="Footer Placeholder 8">
            <a:extLst>
              <a:ext uri="{FF2B5EF4-FFF2-40B4-BE49-F238E27FC236}">
                <a16:creationId xmlns:a16="http://schemas.microsoft.com/office/drawing/2014/main" id="{27E9A94A-136A-4208-8F98-012BDAC1A23C}"/>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81459C8B-DA0F-4808-A642-40471D1D2C96}"/>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33768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489884"/>
            <a:ext cx="10561418" cy="1426004"/>
          </a:xfrm>
        </p:spPr>
        <p:txBody>
          <a:bodyPr anchor="ctr" anchorCtr="0">
            <a:normAutofit/>
          </a:bodyPr>
          <a:lstStyle>
            <a:lvl1pPr algn="ctr">
              <a:defRPr sz="4000" b="0">
                <a:ln>
                  <a:noFill/>
                </a:ln>
                <a:solidFill>
                  <a:schemeClr val="tx1"/>
                </a:solidFill>
                <a:latin typeface="+mj-lt"/>
              </a:defRPr>
            </a:lvl1pPr>
          </a:lstStyle>
          <a:p>
            <a:r>
              <a:rPr lang="en-US"/>
              <a:t>Click to edit Master title style</a:t>
            </a:r>
            <a:endParaRPr lang="en-US" dirty="0"/>
          </a:p>
        </p:txBody>
      </p:sp>
      <p:sp>
        <p:nvSpPr>
          <p:cNvPr id="9" name="Content Placeholder 8">
            <a:extLst>
              <a:ext uri="{FF2B5EF4-FFF2-40B4-BE49-F238E27FC236}">
                <a16:creationId xmlns:a16="http://schemas.microsoft.com/office/drawing/2014/main" id="{EC1FEB3F-0898-4AE0-B8C4-970BF80A3766}"/>
              </a:ext>
            </a:extLst>
          </p:cNvPr>
          <p:cNvSpPr>
            <a:spLocks noGrp="1"/>
          </p:cNvSpPr>
          <p:nvPr>
            <p:ph sz="quarter" idx="14"/>
          </p:nvPr>
        </p:nvSpPr>
        <p:spPr bwMode="ltGray">
          <a:xfrm>
            <a:off x="-5291" y="-57584"/>
            <a:ext cx="12192000" cy="4851400"/>
          </a:xfrm>
          <a:custGeom>
            <a:avLst/>
            <a:gdLst>
              <a:gd name="connsiteX0" fmla="*/ 0 w 10561638"/>
              <a:gd name="connsiteY0" fmla="*/ 0 h 3937000"/>
              <a:gd name="connsiteX1" fmla="*/ 1760273 w 10561638"/>
              <a:gd name="connsiteY1" fmla="*/ 0 h 3937000"/>
              <a:gd name="connsiteX2" fmla="*/ 1760273 w 10561638"/>
              <a:gd name="connsiteY2" fmla="*/ 0 h 3937000"/>
              <a:gd name="connsiteX3" fmla="*/ 4400683 w 10561638"/>
              <a:gd name="connsiteY3" fmla="*/ 0 h 3937000"/>
              <a:gd name="connsiteX4" fmla="*/ 10561638 w 10561638"/>
              <a:gd name="connsiteY4" fmla="*/ 0 h 3937000"/>
              <a:gd name="connsiteX5" fmla="*/ 10561638 w 10561638"/>
              <a:gd name="connsiteY5" fmla="*/ 2296583 h 3937000"/>
              <a:gd name="connsiteX6" fmla="*/ 10561638 w 10561638"/>
              <a:gd name="connsiteY6" fmla="*/ 2296583 h 3937000"/>
              <a:gd name="connsiteX7" fmla="*/ 10561638 w 10561638"/>
              <a:gd name="connsiteY7" fmla="*/ 3280833 h 3937000"/>
              <a:gd name="connsiteX8" fmla="*/ 10561638 w 10561638"/>
              <a:gd name="connsiteY8" fmla="*/ 3937000 h 3937000"/>
              <a:gd name="connsiteX9" fmla="*/ 4400683 w 10561638"/>
              <a:gd name="connsiteY9" fmla="*/ 3937000 h 3937000"/>
              <a:gd name="connsiteX10" fmla="*/ 2077263 w 10561638"/>
              <a:gd name="connsiteY10" fmla="*/ 4251330 h 3937000"/>
              <a:gd name="connsiteX11" fmla="*/ 1760273 w 10561638"/>
              <a:gd name="connsiteY11" fmla="*/ 3937000 h 3937000"/>
              <a:gd name="connsiteX12" fmla="*/ 0 w 10561638"/>
              <a:gd name="connsiteY12" fmla="*/ 3937000 h 3937000"/>
              <a:gd name="connsiteX13" fmla="*/ 0 w 10561638"/>
              <a:gd name="connsiteY13" fmla="*/ 3280833 h 3937000"/>
              <a:gd name="connsiteX14" fmla="*/ 0 w 10561638"/>
              <a:gd name="connsiteY14" fmla="*/ 2296583 h 3937000"/>
              <a:gd name="connsiteX15" fmla="*/ 0 w 10561638"/>
              <a:gd name="connsiteY15" fmla="*/ 2296583 h 3937000"/>
              <a:gd name="connsiteX16" fmla="*/ 0 w 10561638"/>
              <a:gd name="connsiteY16" fmla="*/ 0 h 393700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482983 w 10561638"/>
              <a:gd name="connsiteY9" fmla="*/ 39751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878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624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243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638" h="4251330">
                <a:moveTo>
                  <a:pt x="0" y="0"/>
                </a:moveTo>
                <a:lnTo>
                  <a:pt x="1760273" y="0"/>
                </a:lnTo>
                <a:lnTo>
                  <a:pt x="1760273" y="0"/>
                </a:lnTo>
                <a:lnTo>
                  <a:pt x="4400683" y="0"/>
                </a:lnTo>
                <a:lnTo>
                  <a:pt x="10561638" y="0"/>
                </a:lnTo>
                <a:lnTo>
                  <a:pt x="10561638" y="2296583"/>
                </a:lnTo>
                <a:lnTo>
                  <a:pt x="10561638" y="2296583"/>
                </a:lnTo>
                <a:lnTo>
                  <a:pt x="10561638" y="3280833"/>
                </a:lnTo>
                <a:lnTo>
                  <a:pt x="10561638" y="3937000"/>
                </a:lnTo>
                <a:lnTo>
                  <a:pt x="2343283" y="3924300"/>
                </a:lnTo>
                <a:lnTo>
                  <a:pt x="2077263" y="4251330"/>
                </a:lnTo>
                <a:lnTo>
                  <a:pt x="1760273" y="3937000"/>
                </a:lnTo>
                <a:lnTo>
                  <a:pt x="0" y="3937000"/>
                </a:lnTo>
                <a:lnTo>
                  <a:pt x="0" y="3280833"/>
                </a:lnTo>
                <a:lnTo>
                  <a:pt x="0" y="2296583"/>
                </a:lnTo>
                <a:lnTo>
                  <a:pt x="0" y="2296583"/>
                </a:lnTo>
                <a:lnTo>
                  <a:pt x="0" y="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effectLst>
            <a:innerShdw blurRad="63500" dist="50800" dir="5400000">
              <a:prstClr val="black">
                <a:alpha val="50000"/>
              </a:prstClr>
            </a:innerShdw>
          </a:effectLst>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1FE71A4-2AD7-44A1-9075-3AB1A226C1C2}"/>
              </a:ext>
            </a:extLst>
          </p:cNvPr>
          <p:cNvSpPr>
            <a:spLocks noGrp="1"/>
          </p:cNvSpPr>
          <p:nvPr>
            <p:ph type="dt" sz="half" idx="15"/>
          </p:nvPr>
        </p:nvSpPr>
        <p:spPr/>
        <p:txBody>
          <a:bodyPr/>
          <a:lstStyle/>
          <a:p>
            <a:fld id="{FB7F6C47-B260-4BB6-8230-7D14D5CDE026}" type="datetimeFigureOut">
              <a:rPr lang="en-US" noProof="0" smtClean="0"/>
              <a:t>6/16/2026</a:t>
            </a:fld>
            <a:endParaRPr lang="en-US" noProof="0" dirty="0"/>
          </a:p>
        </p:txBody>
      </p:sp>
      <p:sp>
        <p:nvSpPr>
          <p:cNvPr id="4" name="Footer Placeholder 3">
            <a:extLst>
              <a:ext uri="{FF2B5EF4-FFF2-40B4-BE49-F238E27FC236}">
                <a16:creationId xmlns:a16="http://schemas.microsoft.com/office/drawing/2014/main" id="{0F5F74D3-28C0-4AA1-8508-75D32DA3C2A0}"/>
              </a:ext>
            </a:extLst>
          </p:cNvPr>
          <p:cNvSpPr>
            <a:spLocks noGrp="1"/>
          </p:cNvSpPr>
          <p:nvPr>
            <p:ph type="ftr" sz="quarter" idx="16"/>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77D83112-B341-46D2-8B30-46DBC3DAE35A}"/>
              </a:ext>
            </a:extLst>
          </p:cNvPr>
          <p:cNvSpPr>
            <a:spLocks noGrp="1"/>
          </p:cNvSpPr>
          <p:nvPr>
            <p:ph type="sldNum" sz="quarter" idx="17"/>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23311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nchor="ctr" anchorCtr="0"/>
          <a:lstStyle>
            <a:lvl1pPr>
              <a:defRPr b="0"/>
            </a:lvl1p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913A633-0BBE-491F-94FD-A319FC7D2B1A}"/>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8" name="Footer Placeholder 7">
            <a:extLst>
              <a:ext uri="{FF2B5EF4-FFF2-40B4-BE49-F238E27FC236}">
                <a16:creationId xmlns:a16="http://schemas.microsoft.com/office/drawing/2014/main" id="{9916FEDE-3F7F-4F2C-A341-BDA56AA7C2AC}"/>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0C1EE25F-3E3B-45D3-B259-498E69BF2D67}"/>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24028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ltGray">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606669"/>
            <a:ext cx="10561418" cy="3813527"/>
          </a:xfrm>
        </p:spPr>
        <p:txBody>
          <a:bodyPr anchor="ctr" anchorCtr="0"/>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ctr" anchorCtr="0">
            <a:noAutofit/>
          </a:bodyPr>
          <a:lstStyle>
            <a:lvl1pPr marL="0" indent="0" algn="r">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6">
            <a:extLst>
              <a:ext uri="{FF2B5EF4-FFF2-40B4-BE49-F238E27FC236}">
                <a16:creationId xmlns:a16="http://schemas.microsoft.com/office/drawing/2014/main" id="{D4F5D18E-4241-429D-BEDB-6A7415C52F3D}"/>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8" name="Footer Placeholder 7">
            <a:extLst>
              <a:ext uri="{FF2B5EF4-FFF2-40B4-BE49-F238E27FC236}">
                <a16:creationId xmlns:a16="http://schemas.microsoft.com/office/drawing/2014/main" id="{7F5CFD55-6AD5-4B7E-AC33-483174EF1EBD}"/>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14D43F5-DCFF-4B29-AC19-0BF28605BA8B}"/>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57640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10">
            <a:extLst>
              <a:ext uri="{FF2B5EF4-FFF2-40B4-BE49-F238E27FC236}">
                <a16:creationId xmlns:a16="http://schemas.microsoft.com/office/drawing/2014/main" id="{B3473E37-6504-470F-92FA-792C3ACA4FEC}"/>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12" name="Footer Placeholder 11">
            <a:extLst>
              <a:ext uri="{FF2B5EF4-FFF2-40B4-BE49-F238E27FC236}">
                <a16:creationId xmlns:a16="http://schemas.microsoft.com/office/drawing/2014/main" id="{7523DE74-18E2-4EF3-A1FC-8A32CCFE2666}"/>
              </a:ext>
            </a:extLst>
          </p:cNvPr>
          <p:cNvSpPr>
            <a:spLocks noGrp="1"/>
          </p:cNvSpPr>
          <p:nvPr>
            <p:ph type="ftr" sz="quarter" idx="11"/>
          </p:nvPr>
        </p:nvSpPr>
        <p:spPr/>
        <p:txBody>
          <a:bodyPr/>
          <a:lstStyle/>
          <a:p>
            <a:r>
              <a:rPr lang="en-US" noProof="0" dirty="0"/>
              <a:t>Add a footer</a:t>
            </a:r>
          </a:p>
        </p:txBody>
      </p:sp>
      <p:sp>
        <p:nvSpPr>
          <p:cNvPr id="13" name="Slide Number Placeholder 12">
            <a:extLst>
              <a:ext uri="{FF2B5EF4-FFF2-40B4-BE49-F238E27FC236}">
                <a16:creationId xmlns:a16="http://schemas.microsoft.com/office/drawing/2014/main" id="{51B4AF82-5505-4A7E-AA81-139F21451D9A}"/>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550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noProof="0"/>
              <a:t>Click to edit Master title style</a:t>
            </a:r>
          </a:p>
        </p:txBody>
      </p:sp>
      <p:sp>
        <p:nvSpPr>
          <p:cNvPr id="7" name="Date Placeholder 6">
            <a:extLst>
              <a:ext uri="{FF2B5EF4-FFF2-40B4-BE49-F238E27FC236}">
                <a16:creationId xmlns:a16="http://schemas.microsoft.com/office/drawing/2014/main" id="{93AF03C3-E3F3-4845-8D9E-9BD2A676707E}"/>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8" name="Footer Placeholder 7">
            <a:extLst>
              <a:ext uri="{FF2B5EF4-FFF2-40B4-BE49-F238E27FC236}">
                <a16:creationId xmlns:a16="http://schemas.microsoft.com/office/drawing/2014/main" id="{DB9C7230-29FF-42F2-A662-1BC1D19C5003}"/>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99EBD02D-5A68-4A14-892F-DE4953F2E3DD}"/>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898126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76D14D8-4D13-4DFE-938B-B710F891BBA2}"/>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6" name="Footer Placeholder 5">
            <a:extLst>
              <a:ext uri="{FF2B5EF4-FFF2-40B4-BE49-F238E27FC236}">
                <a16:creationId xmlns:a16="http://schemas.microsoft.com/office/drawing/2014/main" id="{6864B8A5-6021-4208-A587-B45576E66D48}"/>
              </a:ext>
            </a:extLst>
          </p:cNvPr>
          <p:cNvSpPr>
            <a:spLocks noGrp="1"/>
          </p:cNvSpPr>
          <p:nvPr>
            <p:ph type="ftr" sz="quarter" idx="11"/>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53C96ABC-E632-4853-B7CC-A2FB4B7CF144}"/>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340365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ltGray">
          <a:xfrm>
            <a:off x="1073151" y="446087"/>
            <a:ext cx="3547533" cy="2838449"/>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ffectLst>
            <a:innerShdw blurRad="114300">
              <a:prstClr val="black"/>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2576512"/>
          </a:xfrm>
        </p:spPr>
        <p:txBody>
          <a:bodyPr anchor="ctr" anchorCtr="0"/>
          <a:lstStyle>
            <a:lvl1pPr algn="l">
              <a:defRPr sz="4000" b="0"/>
            </a:lvl1pPr>
          </a:lstStyle>
          <a:p>
            <a:r>
              <a:rPr lang="en-US" noProof="0"/>
              <a:t>Click to edit Master title style</a:t>
            </a:r>
          </a:p>
        </p:txBody>
      </p:sp>
      <p:sp>
        <p:nvSpPr>
          <p:cNvPr id="3" name="Content Placeholder 2"/>
          <p:cNvSpPr>
            <a:spLocks noGrp="1"/>
          </p:cNvSpPr>
          <p:nvPr>
            <p:ph idx="1" hasCustomPrompt="1"/>
          </p:nvPr>
        </p:nvSpPr>
        <p:spPr>
          <a:xfrm>
            <a:off x="4855633" y="446088"/>
            <a:ext cx="6252633" cy="5414963"/>
          </a:xfrm>
        </p:spPr>
        <p:txBody>
          <a:bodyP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hasCustomPrompt="1"/>
          </p:nvPr>
        </p:nvSpPr>
        <p:spPr>
          <a:xfrm>
            <a:off x="1073151" y="3022600"/>
            <a:ext cx="3547533" cy="2838449"/>
          </a:xfrm>
        </p:spPr>
        <p:txBody>
          <a:bodyPr>
            <a:normAutofit/>
          </a:bodyPr>
          <a:lstStyle>
            <a:lvl1pPr marL="0" indent="0">
              <a:buNone/>
              <a:defRPr sz="2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8" name="Date Placeholder 7">
            <a:extLst>
              <a:ext uri="{FF2B5EF4-FFF2-40B4-BE49-F238E27FC236}">
                <a16:creationId xmlns:a16="http://schemas.microsoft.com/office/drawing/2014/main" id="{CBF97433-9C09-4B71-A1E0-24F75011D99C}"/>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9" name="Footer Placeholder 8">
            <a:extLst>
              <a:ext uri="{FF2B5EF4-FFF2-40B4-BE49-F238E27FC236}">
                <a16:creationId xmlns:a16="http://schemas.microsoft.com/office/drawing/2014/main" id="{46EDA271-FE91-46E6-ABB5-0A3AD2448B21}"/>
              </a:ext>
            </a:extLst>
          </p:cNvPr>
          <p:cNvSpPr>
            <a:spLocks noGrp="1"/>
          </p:cNvSpPr>
          <p:nvPr>
            <p:ph type="ftr" sz="quarter" idx="11"/>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C44DCFF3-B944-4C24-A12C-689D1FF794E8}"/>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05611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ltGray">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ctr" anchorCtr="0"/>
          <a:lstStyle>
            <a:lvl1pPr algn="l">
              <a:defRPr sz="4000" b="0" cap="none"/>
            </a:lvl1pPr>
          </a:lstStyle>
          <a:p>
            <a:r>
              <a:rPr lang="en-US" noProof="0"/>
              <a:t>Click to edit Master title style</a:t>
            </a:r>
          </a:p>
        </p:txBody>
      </p:sp>
      <p:sp>
        <p:nvSpPr>
          <p:cNvPr id="3" name="Text Placeholder 2"/>
          <p:cNvSpPr>
            <a:spLocks noGrp="1"/>
          </p:cNvSpPr>
          <p:nvPr>
            <p:ph type="body" idx="1" hasCustomPrompt="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9" name="Text Placeholder 5"/>
          <p:cNvSpPr>
            <a:spLocks noGrp="1"/>
          </p:cNvSpPr>
          <p:nvPr>
            <p:ph type="body" sz="quarter" idx="16" hasCustomPrompt="1"/>
          </p:nvPr>
        </p:nvSpPr>
        <p:spPr>
          <a:xfrm>
            <a:off x="7574642" y="1081456"/>
            <a:ext cx="3810001" cy="4075465"/>
          </a:xfrm>
        </p:spPr>
        <p:txBody>
          <a:bodyPr anchor="t" anchorCtr="0">
            <a:normAutofit/>
          </a:bodyPr>
          <a:lstStyle>
            <a:lvl1pPr marL="0" indent="0" algn="l">
              <a:buFontTx/>
              <a:buNone/>
              <a:defRPr sz="2800"/>
            </a:lvl1pPr>
          </a:lstStyle>
          <a:p>
            <a:pPr lvl="0"/>
            <a:r>
              <a:rPr lang="en-US" noProof="0"/>
              <a:t>Edit Master text styles</a:t>
            </a:r>
          </a:p>
        </p:txBody>
      </p:sp>
      <p:sp>
        <p:nvSpPr>
          <p:cNvPr id="7" name="Date Placeholder 6">
            <a:extLst>
              <a:ext uri="{FF2B5EF4-FFF2-40B4-BE49-F238E27FC236}">
                <a16:creationId xmlns:a16="http://schemas.microsoft.com/office/drawing/2014/main" id="{7964F81E-11BA-4BB3-AC2C-0A729DC676E6}"/>
              </a:ext>
            </a:extLst>
          </p:cNvPr>
          <p:cNvSpPr>
            <a:spLocks noGrp="1"/>
          </p:cNvSpPr>
          <p:nvPr>
            <p:ph type="dt" sz="half" idx="17"/>
          </p:nvPr>
        </p:nvSpPr>
        <p:spPr/>
        <p:txBody>
          <a:bodyPr/>
          <a:lstStyle/>
          <a:p>
            <a:fld id="{FB7F6C47-B260-4BB6-8230-7D14D5CDE026}" type="datetimeFigureOut">
              <a:rPr lang="en-US" noProof="0" smtClean="0"/>
              <a:t>6/16/2026</a:t>
            </a:fld>
            <a:endParaRPr lang="en-US" noProof="0" dirty="0"/>
          </a:p>
        </p:txBody>
      </p:sp>
      <p:sp>
        <p:nvSpPr>
          <p:cNvPr id="10" name="Footer Placeholder 9">
            <a:extLst>
              <a:ext uri="{FF2B5EF4-FFF2-40B4-BE49-F238E27FC236}">
                <a16:creationId xmlns:a16="http://schemas.microsoft.com/office/drawing/2014/main" id="{F93A4488-E8DE-4FEB-88F9-B37F95CC838A}"/>
              </a:ext>
            </a:extLst>
          </p:cNvPr>
          <p:cNvSpPr>
            <a:spLocks noGrp="1"/>
          </p:cNvSpPr>
          <p:nvPr>
            <p:ph type="ftr" sz="quarter" idx="18"/>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DF909D08-1E53-42D5-954B-F61B5083645D}"/>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4140964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ltGray">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nchor="ctr" anchorCtr="0"/>
          <a:lstStyle>
            <a:lvl1pPr algn="l">
              <a:defRPr sz="4000" b="0"/>
            </a:lvl1pPr>
          </a:lstStyle>
          <a:p>
            <a:r>
              <a:rPr lang="en-US" noProof="0"/>
              <a:t>Click to edit Master title style</a:t>
            </a:r>
          </a:p>
        </p:txBody>
      </p:sp>
      <p:sp>
        <p:nvSpPr>
          <p:cNvPr id="6" name="Text Placeholder 5"/>
          <p:cNvSpPr>
            <a:spLocks noGrp="1"/>
          </p:cNvSpPr>
          <p:nvPr>
            <p:ph type="body" sz="quarter" idx="16" hasCustomPrompt="1"/>
          </p:nvPr>
        </p:nvSpPr>
        <p:spPr>
          <a:xfrm>
            <a:off x="6156000" y="2286000"/>
            <a:ext cx="4880300" cy="2295525"/>
          </a:xfrm>
        </p:spPr>
        <p:txBody>
          <a:bodyPr anchor="ctr" anchorCtr="0">
            <a:normAutofit/>
          </a:bodyPr>
          <a:lstStyle>
            <a:lvl1pPr marL="0" indent="0" algn="ctr">
              <a:buFontTx/>
              <a:buNone/>
              <a:defRPr sz="2800"/>
            </a:lvl1pPr>
          </a:lstStyle>
          <a:p>
            <a:pPr lvl="0"/>
            <a:r>
              <a:rPr lang="en-US" noProof="0"/>
              <a:t>Edit Master text styles</a:t>
            </a:r>
          </a:p>
        </p:txBody>
      </p:sp>
      <p:sp>
        <p:nvSpPr>
          <p:cNvPr id="5" name="Date Placeholder 4">
            <a:extLst>
              <a:ext uri="{FF2B5EF4-FFF2-40B4-BE49-F238E27FC236}">
                <a16:creationId xmlns:a16="http://schemas.microsoft.com/office/drawing/2014/main" id="{52142ECB-4FB1-4B01-80F3-04208C781B16}"/>
              </a:ext>
            </a:extLst>
          </p:cNvPr>
          <p:cNvSpPr>
            <a:spLocks noGrp="1"/>
          </p:cNvSpPr>
          <p:nvPr>
            <p:ph type="dt" sz="half" idx="17"/>
          </p:nvPr>
        </p:nvSpPr>
        <p:spPr/>
        <p:txBody>
          <a:bodyPr/>
          <a:lstStyle/>
          <a:p>
            <a:fld id="{FB7F6C47-B260-4BB6-8230-7D14D5CDE026}" type="datetimeFigureOut">
              <a:rPr lang="en-US" noProof="0" smtClean="0"/>
              <a:t>6/16/2026</a:t>
            </a:fld>
            <a:endParaRPr lang="en-US" noProof="0" dirty="0"/>
          </a:p>
        </p:txBody>
      </p:sp>
      <p:sp>
        <p:nvSpPr>
          <p:cNvPr id="7" name="Footer Placeholder 6">
            <a:extLst>
              <a:ext uri="{FF2B5EF4-FFF2-40B4-BE49-F238E27FC236}">
                <a16:creationId xmlns:a16="http://schemas.microsoft.com/office/drawing/2014/main" id="{776F215A-F354-440E-A263-A920F5950831}"/>
              </a:ext>
            </a:extLst>
          </p:cNvPr>
          <p:cNvSpPr>
            <a:spLocks noGrp="1"/>
          </p:cNvSpPr>
          <p:nvPr>
            <p:ph type="ftr" sz="quarter" idx="18"/>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E90FC50C-9C02-4BD6-9CBE-6880E1297783}"/>
              </a:ext>
            </a:extLst>
          </p:cNvPr>
          <p:cNvSpPr>
            <a:spLocks noGrp="1"/>
          </p:cNvSpPr>
          <p:nvPr>
            <p:ph type="sldNum" sz="quarter" idx="19"/>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16846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ltGray">
          <a:xfrm>
            <a:off x="7669651" y="0"/>
            <a:ext cx="4522349" cy="5861051"/>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3754460" cy="5134798"/>
          </a:xfrm>
        </p:spPr>
        <p:txBody>
          <a:bodyPr vert="horz" anchor="ctr" anchorCtr="1"/>
          <a:lstStyle>
            <a:lvl1pPr algn="l">
              <a:defRPr b="0"/>
            </a:lvl1pPr>
          </a:lstStyle>
          <a:p>
            <a:r>
              <a:rPr lang="en-US" noProof="0"/>
              <a:t>Click to edit Master title style</a:t>
            </a:r>
          </a:p>
        </p:txBody>
      </p:sp>
      <p:sp>
        <p:nvSpPr>
          <p:cNvPr id="3" name="Vertical Text Placeholder 2"/>
          <p:cNvSpPr>
            <a:spLocks noGrp="1"/>
          </p:cNvSpPr>
          <p:nvPr>
            <p:ph type="body" orient="vert" idx="1" hasCustomPrompt="1"/>
          </p:nvPr>
        </p:nvSpPr>
        <p:spPr>
          <a:xfrm>
            <a:off x="810001" y="446089"/>
            <a:ext cx="6611540" cy="5414962"/>
          </a:xfrm>
        </p:spPr>
        <p:txBody>
          <a:bodyPr vert="horz" anchor="ctr" anchorCtr="1"/>
          <a:lstStyle>
            <a:lvl1pPr algn="ctr">
              <a:defRPr/>
            </a:lvl1pPr>
            <a:lvl2pPr algn="ctr">
              <a:defRPr/>
            </a:lvl2pPr>
            <a:lvl3pPr algn="ctr">
              <a:defRPr/>
            </a:lvl3pPr>
            <a:lvl4pPr algn="ctr">
              <a:defRPr/>
            </a:lvl4pPr>
            <a:lvl5pPr algn="ct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9D7128B4-F868-4384-A8AA-473DA3516902}"/>
              </a:ext>
            </a:extLst>
          </p:cNvPr>
          <p:cNvSpPr>
            <a:spLocks noGrp="1"/>
          </p:cNvSpPr>
          <p:nvPr>
            <p:ph type="dt" sz="half" idx="10"/>
          </p:nvPr>
        </p:nvSpPr>
        <p:spPr/>
        <p:txBody>
          <a:bodyPr/>
          <a:lstStyle/>
          <a:p>
            <a:fld id="{FB7F6C47-B260-4BB6-8230-7D14D5CDE026}" type="datetimeFigureOut">
              <a:rPr lang="en-US" noProof="0" smtClean="0"/>
              <a:t>6/16/2026</a:t>
            </a:fld>
            <a:endParaRPr lang="en-US" noProof="0" dirty="0"/>
          </a:p>
        </p:txBody>
      </p:sp>
      <p:sp>
        <p:nvSpPr>
          <p:cNvPr id="8" name="Footer Placeholder 7">
            <a:extLst>
              <a:ext uri="{FF2B5EF4-FFF2-40B4-BE49-F238E27FC236}">
                <a16:creationId xmlns:a16="http://schemas.microsoft.com/office/drawing/2014/main" id="{84FF940D-9281-4C2A-BA62-E5854A11F99B}"/>
              </a:ext>
            </a:extLst>
          </p:cNvPr>
          <p:cNvSpPr>
            <a:spLocks noGrp="1"/>
          </p:cNvSpPr>
          <p:nvPr>
            <p:ph type="ftr" sz="quarter" idx="11"/>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5FB1454F-842C-4F51-A7E7-0335B2FB16F1}"/>
              </a:ext>
            </a:extLst>
          </p:cNvPr>
          <p:cNvSpPr>
            <a:spLocks noGrp="1"/>
          </p:cNvSpPr>
          <p:nvPr>
            <p:ph type="sldNum" sz="quarter" idx="12"/>
          </p:nvPr>
        </p:nvSpPr>
        <p:spPr/>
        <p:txBody>
          <a:body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1183694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ctr" anchorCtr="0">
            <a:noAutofit/>
          </a:bodyPr>
          <a:lstStyle/>
          <a:p>
            <a:r>
              <a:rPr lang="en-US" noProof="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US" noProof="0" dirty="0"/>
              <a:t>Add a footer</a:t>
            </a:r>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FB7F6C47-B260-4BB6-8230-7D14D5CDE026}" type="datetimeFigureOut">
              <a:rPr lang="en-US" noProof="0" smtClean="0"/>
              <a:t>6/16/2026</a:t>
            </a:fld>
            <a:endParaRPr lang="en-US" noProof="0"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4942799-31AF-4FF8-9D79-C1A3E01FB207}" type="slidenum">
              <a:rPr lang="en-US" noProof="0" smtClean="0"/>
              <a:t>‹#›</a:t>
            </a:fld>
            <a:endParaRPr lang="en-US" noProof="0" dirty="0"/>
          </a:p>
        </p:txBody>
      </p:sp>
    </p:spTree>
    <p:extLst>
      <p:ext uri="{BB962C8B-B14F-4D97-AF65-F5344CB8AC3E}">
        <p14:creationId xmlns:p14="http://schemas.microsoft.com/office/powerpoint/2010/main" val="3689481523"/>
      </p:ext>
    </p:extLst>
  </p:cSld>
  <p:clrMap bg1="lt1" tx1="dk1" bg2="lt2" tx2="dk2" accent1="accent1" accent2="accent2" accent3="accent3" accent4="accent4" accent5="accent5" accent6="accent6" hlink="hlink" folHlink="folHlink"/>
  <p:sldLayoutIdLst>
    <p:sldLayoutId id="2147483673" r:id="rId1"/>
    <p:sldLayoutId id="2147483676" r:id="rId2"/>
    <p:sldLayoutId id="2147483687" r:id="rId3"/>
    <p:sldLayoutId id="2147483688" r:id="rId4"/>
    <p:sldLayoutId id="2147483689" r:id="rId5"/>
    <p:sldLayoutId id="2147483681" r:id="rId6"/>
    <p:sldLayoutId id="2147483690" r:id="rId7"/>
    <p:sldLayoutId id="2147483682" r:id="rId8"/>
    <p:sldLayoutId id="2147483674" r:id="rId9"/>
    <p:sldLayoutId id="2147483675" r:id="rId10"/>
    <p:sldLayoutId id="2147483677" r:id="rId11"/>
    <p:sldLayoutId id="2147483678" r:id="rId12"/>
    <p:sldLayoutId id="2147483679" r:id="rId13"/>
    <p:sldLayoutId id="2147483680" r:id="rId14"/>
    <p:sldLayoutId id="2147483683" r:id="rId15"/>
    <p:sldLayoutId id="2147483684" r:id="rId16"/>
    <p:sldLayoutId id="2147483686" r:id="rId17"/>
  </p:sldLayoutIdLst>
  <p:txStyles>
    <p:titleStyle>
      <a:lvl1pPr algn="l" defTabSz="457200" rtl="0" eaLnBrk="1" latinLnBrk="0" hangingPunct="1">
        <a:spcBef>
          <a:spcPct val="0"/>
        </a:spcBef>
        <a:buNone/>
        <a:defRPr sz="40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SzPct val="80000"/>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bwMode="grayWhite">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7BC-7D91-4F83-845D-70080D7DD6FC}"/>
              </a:ext>
            </a:extLst>
          </p:cNvPr>
          <p:cNvSpPr>
            <a:spLocks noGrp="1"/>
          </p:cNvSpPr>
          <p:nvPr>
            <p:ph type="ctrTitle"/>
          </p:nvPr>
        </p:nvSpPr>
        <p:spPr bwMode="black">
          <a:xfrm>
            <a:off x="1672327" y="518705"/>
            <a:ext cx="8847346" cy="1711148"/>
          </a:xfrm>
        </p:spPr>
        <p:txBody>
          <a:bodyPr/>
          <a:lstStyle/>
          <a:p>
            <a:r>
              <a:rPr lang="en-US" sz="4000" b="1" dirty="0"/>
              <a:t>The Role of Health, Wellbeing and Sustainable Development in Modern Health and Social Care</a:t>
            </a:r>
            <a:endParaRPr lang="en-US" sz="4000" dirty="0"/>
          </a:p>
        </p:txBody>
      </p:sp>
      <p:sp>
        <p:nvSpPr>
          <p:cNvPr id="5" name="Title 1">
            <a:extLst>
              <a:ext uri="{FF2B5EF4-FFF2-40B4-BE49-F238E27FC236}">
                <a16:creationId xmlns:a16="http://schemas.microsoft.com/office/drawing/2014/main" id="{E7BECDD3-6F41-479C-9F57-84103DB45512}"/>
              </a:ext>
            </a:extLst>
          </p:cNvPr>
          <p:cNvSpPr txBox="1">
            <a:spLocks/>
          </p:cNvSpPr>
          <p:nvPr/>
        </p:nvSpPr>
        <p:spPr bwMode="black">
          <a:xfrm>
            <a:off x="1672327" y="2403653"/>
            <a:ext cx="8847346" cy="1711148"/>
          </a:xfrm>
          <a:prstGeom prst="rect">
            <a:avLst/>
          </a:prstGeom>
          <a:effectLst/>
        </p:spPr>
        <p:txBody>
          <a:bodyPr vert="horz" lIns="91440" tIns="45720" rIns="91440" bIns="45720" rtlCol="0" anchor="ctr" anchorCtr="0">
            <a:noAutofit/>
          </a:bodyPr>
          <a:lstStyle>
            <a:lvl1pPr algn="ctr" defTabSz="457200" rtl="0" eaLnBrk="1" latinLnBrk="0" hangingPunct="1">
              <a:spcBef>
                <a:spcPct val="0"/>
              </a:spcBef>
              <a:buNone/>
              <a:defRPr sz="54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b="1" dirty="0"/>
              <a:t>Name: Yamasanga mbembo</a:t>
            </a:r>
          </a:p>
          <a:p>
            <a:r>
              <a:rPr lang="en-US" sz="2000" b="1" dirty="0"/>
              <a:t>Student ID: 23136621</a:t>
            </a:r>
          </a:p>
          <a:p>
            <a:r>
              <a:rPr lang="en-US" sz="2000" b="1" dirty="0"/>
              <a:t>Module code: BMHP6030</a:t>
            </a:r>
          </a:p>
          <a:p>
            <a:r>
              <a:rPr lang="en-US" sz="2000" b="1" dirty="0"/>
              <a:t>Lecture name: Philip Jones </a:t>
            </a:r>
          </a:p>
          <a:p>
            <a:r>
              <a:rPr lang="en-US" sz="2000" b="1" dirty="0"/>
              <a:t>Assignment: Presentation</a:t>
            </a:r>
            <a:endParaRPr lang="en-US" sz="2000" dirty="0"/>
          </a:p>
        </p:txBody>
      </p:sp>
    </p:spTree>
    <p:extLst>
      <p:ext uri="{BB962C8B-B14F-4D97-AF65-F5344CB8AC3E}">
        <p14:creationId xmlns:p14="http://schemas.microsoft.com/office/powerpoint/2010/main" val="161397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a:xfrm>
            <a:off x="810000" y="318851"/>
            <a:ext cx="10571998" cy="970450"/>
          </a:xfrm>
        </p:spPr>
        <p:txBody>
          <a:bodyPr/>
          <a:lstStyle/>
          <a:p>
            <a:r>
              <a:rPr lang="en-US" dirty="0"/>
              <a:t>Health, Wellbeing and Sustainable Development: Setting the Context</a:t>
            </a:r>
          </a:p>
        </p:txBody>
      </p:sp>
      <p:sp>
        <p:nvSpPr>
          <p:cNvPr id="3" name="Content Placeholder 2">
            <a:extLst>
              <a:ext uri="{FF2B5EF4-FFF2-40B4-BE49-F238E27FC236}">
                <a16:creationId xmlns:a16="http://schemas.microsoft.com/office/drawing/2014/main" id="{F3FF1311-DD92-45BA-B10F-C1A324C27B55}"/>
              </a:ext>
            </a:extLst>
          </p:cNvPr>
          <p:cNvSpPr>
            <a:spLocks noGrp="1"/>
          </p:cNvSpPr>
          <p:nvPr>
            <p:ph sz="half" idx="4294967295"/>
          </p:nvPr>
        </p:nvSpPr>
        <p:spPr>
          <a:xfrm>
            <a:off x="657726" y="2479174"/>
            <a:ext cx="5694949" cy="3905584"/>
          </a:xfrm>
        </p:spPr>
        <p:txBody>
          <a:bodyPr>
            <a:normAutofit fontScale="47500" lnSpcReduction="20000"/>
          </a:bodyPr>
          <a:lstStyle/>
          <a:p>
            <a:pPr marL="0" indent="0" algn="just">
              <a:lnSpc>
                <a:spcPct val="120000"/>
              </a:lnSpc>
              <a:buNone/>
            </a:pPr>
            <a:r>
              <a:rPr lang="en-US" sz="2500" b="1" dirty="0">
                <a:latin typeface="Arial" panose="020B0604020202020204" pitchFamily="34" charset="0"/>
                <a:cs typeface="Arial" panose="020B0604020202020204" pitchFamily="34" charset="0"/>
              </a:rPr>
              <a:t>Why Health and Wellbeing Matter Today</a:t>
            </a:r>
          </a:p>
          <a:p>
            <a:pPr marL="0" indent="0" algn="just">
              <a:lnSpc>
                <a:spcPct val="120000"/>
              </a:lnSpc>
              <a:buNone/>
            </a:pPr>
            <a:r>
              <a:rPr lang="en-US" sz="2500" dirty="0">
                <a:latin typeface="Arial" panose="020B0604020202020204" pitchFamily="34" charset="0"/>
                <a:cs typeface="Arial" panose="020B0604020202020204" pitchFamily="34" charset="0"/>
              </a:rPr>
              <a:t>Health and wellbeing are fundamental to an individual's quality of life and ability to participate fully in society. Modern healthcare increasingly recognises that health extends beyond the absence of illness and includes physical, mental, emotional, and social wellbeing (Schramme, 2023). Factors such as lifestyle choices, social conditions, economic stability, and environmental influences all contribute to overall health outcomes.</a:t>
            </a:r>
          </a:p>
          <a:p>
            <a:pPr marL="0" indent="0" algn="just">
              <a:lnSpc>
                <a:spcPct val="120000"/>
              </a:lnSpc>
              <a:buNone/>
            </a:pPr>
            <a:r>
              <a:rPr lang="en-US" sz="2500" b="1" dirty="0">
                <a:latin typeface="Arial" panose="020B0604020202020204" pitchFamily="34" charset="0"/>
                <a:cs typeface="Arial" panose="020B0604020202020204" pitchFamily="34" charset="0"/>
              </a:rPr>
              <a:t>The Connection Between Sustainable Development and Healthcare</a:t>
            </a:r>
          </a:p>
          <a:p>
            <a:pPr marL="0" indent="0" algn="just">
              <a:lnSpc>
                <a:spcPct val="120000"/>
              </a:lnSpc>
              <a:buNone/>
            </a:pPr>
            <a:r>
              <a:rPr lang="en-US" sz="2500" dirty="0">
                <a:latin typeface="Arial" panose="020B0604020202020204" pitchFamily="34" charset="0"/>
                <a:cs typeface="Arial" panose="020B0604020202020204" pitchFamily="34" charset="0"/>
              </a:rPr>
              <a:t>Sustainable development aims to meet current healthcare needs while ensuring that future generations can access the same quality of care and resources. Healthcare systems must balance improving population health with responsible use of financial, social, and environmental resources (Europe, 2017). Sustainable healthcare promotes prevention, health equity, efficient service delivery, and long term community wellbeing.</a:t>
            </a:r>
          </a:p>
          <a:p>
            <a:pPr marL="0" indent="0" algn="just">
              <a:buNone/>
            </a:pPr>
            <a:endParaRPr lang="en-US" sz="16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AA44CAA-946D-4106-B8A3-72388B87BBF2}"/>
              </a:ext>
            </a:extLst>
          </p:cNvPr>
          <p:cNvPicPr>
            <a:picLocks noChangeAspect="1"/>
          </p:cNvPicPr>
          <p:nvPr/>
        </p:nvPicPr>
        <p:blipFill>
          <a:blip r:embed="rId3"/>
          <a:stretch>
            <a:fillRect/>
          </a:stretch>
        </p:blipFill>
        <p:spPr>
          <a:xfrm>
            <a:off x="6828312" y="2039009"/>
            <a:ext cx="4553686" cy="4198038"/>
          </a:xfrm>
          <a:prstGeom prst="rect">
            <a:avLst/>
          </a:prstGeom>
        </p:spPr>
      </p:pic>
    </p:spTree>
    <p:extLst>
      <p:ext uri="{BB962C8B-B14F-4D97-AF65-F5344CB8AC3E}">
        <p14:creationId xmlns:p14="http://schemas.microsoft.com/office/powerpoint/2010/main" val="2131043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498D-2480-4101-BEA1-C21902705539}"/>
              </a:ext>
            </a:extLst>
          </p:cNvPr>
          <p:cNvSpPr>
            <a:spLocks noGrp="1"/>
          </p:cNvSpPr>
          <p:nvPr>
            <p:ph type="title"/>
          </p:nvPr>
        </p:nvSpPr>
        <p:spPr/>
        <p:txBody>
          <a:bodyPr/>
          <a:lstStyle/>
          <a:p>
            <a:r>
              <a:rPr lang="en-US" b="1" dirty="0"/>
              <a:t>Understanding the Core Concepts</a:t>
            </a:r>
          </a:p>
        </p:txBody>
      </p:sp>
      <p:sp>
        <p:nvSpPr>
          <p:cNvPr id="3" name="Content Placeholder 2">
            <a:extLst>
              <a:ext uri="{FF2B5EF4-FFF2-40B4-BE49-F238E27FC236}">
                <a16:creationId xmlns:a16="http://schemas.microsoft.com/office/drawing/2014/main" id="{21CF0C0B-47F1-464B-88EF-B1989663479C}"/>
              </a:ext>
            </a:extLst>
          </p:cNvPr>
          <p:cNvSpPr>
            <a:spLocks noGrp="1"/>
          </p:cNvSpPr>
          <p:nvPr>
            <p:ph sz="half" idx="1"/>
          </p:nvPr>
        </p:nvSpPr>
        <p:spPr/>
        <p:txBody>
          <a:bodyPr/>
          <a:lstStyle/>
          <a:p>
            <a:pPr marL="0" indent="0" algn="ctr">
              <a:buNone/>
            </a:pPr>
            <a:endParaRPr lang="en-US" dirty="0"/>
          </a:p>
        </p:txBody>
      </p:sp>
      <p:sp>
        <p:nvSpPr>
          <p:cNvPr id="4" name="Content Placeholder 3">
            <a:extLst>
              <a:ext uri="{FF2B5EF4-FFF2-40B4-BE49-F238E27FC236}">
                <a16:creationId xmlns:a16="http://schemas.microsoft.com/office/drawing/2014/main" id="{9353A980-ADD3-49DF-ACFE-8E50E3F2ABCF}"/>
              </a:ext>
            </a:extLst>
          </p:cNvPr>
          <p:cNvSpPr>
            <a:spLocks noGrp="1"/>
          </p:cNvSpPr>
          <p:nvPr>
            <p:ph sz="half" idx="13"/>
          </p:nvPr>
        </p:nvSpPr>
        <p:spPr/>
        <p:txBody>
          <a:bodyPr>
            <a:normAutofit fontScale="85000" lnSpcReduction="10000"/>
          </a:bodyPr>
          <a:lstStyle/>
          <a:p>
            <a:pPr algn="just">
              <a:lnSpc>
                <a:spcPct val="120000"/>
              </a:lnSpc>
            </a:pPr>
            <a:r>
              <a:rPr lang="en-US" sz="1700" b="1" dirty="0">
                <a:latin typeface="Arial" panose="020B0604020202020204" pitchFamily="34" charset="0"/>
                <a:cs typeface="Arial" panose="020B0604020202020204" pitchFamily="34" charset="0"/>
              </a:rPr>
              <a:t>Health</a:t>
            </a:r>
          </a:p>
          <a:p>
            <a:pPr marL="0" indent="0" algn="just">
              <a:lnSpc>
                <a:spcPct val="120000"/>
              </a:lnSpc>
              <a:buNone/>
            </a:pPr>
            <a:r>
              <a:rPr lang="en-US" sz="1700" dirty="0">
                <a:latin typeface="Arial" panose="020B0604020202020204" pitchFamily="34" charset="0"/>
                <a:cs typeface="Arial" panose="020B0604020202020204" pitchFamily="34" charset="0"/>
              </a:rPr>
              <a:t>According to the World Health Organization (WHO), health is a state of complete physical, mental, and social wellbeing, not merely the absence of disease or infirmity (</a:t>
            </a:r>
            <a:r>
              <a:rPr lang="en-US" sz="1700" dirty="0" err="1">
                <a:latin typeface="Arial" panose="020B0604020202020204" pitchFamily="34" charset="0"/>
                <a:cs typeface="Arial" panose="020B0604020202020204" pitchFamily="34" charset="0"/>
              </a:rPr>
              <a:t>Liaropoulos</a:t>
            </a:r>
            <a:r>
              <a:rPr lang="en-US" sz="1700" dirty="0">
                <a:latin typeface="Arial" panose="020B0604020202020204" pitchFamily="34" charset="0"/>
                <a:cs typeface="Arial" panose="020B0604020202020204" pitchFamily="34" charset="0"/>
              </a:rPr>
              <a:t> and </a:t>
            </a:r>
            <a:r>
              <a:rPr lang="en-US" sz="1700" dirty="0" err="1">
                <a:latin typeface="Arial" panose="020B0604020202020204" pitchFamily="34" charset="0"/>
                <a:cs typeface="Arial" panose="020B0604020202020204" pitchFamily="34" charset="0"/>
              </a:rPr>
              <a:t>Goranitis</a:t>
            </a:r>
            <a:r>
              <a:rPr lang="en-US" sz="1700" dirty="0">
                <a:latin typeface="Arial" panose="020B0604020202020204" pitchFamily="34" charset="0"/>
                <a:cs typeface="Arial" panose="020B0604020202020204" pitchFamily="34" charset="0"/>
              </a:rPr>
              <a:t>, 2019).</a:t>
            </a:r>
          </a:p>
          <a:p>
            <a:pPr algn="just">
              <a:lnSpc>
                <a:spcPct val="120000"/>
              </a:lnSpc>
            </a:pPr>
            <a:r>
              <a:rPr lang="en-US" sz="1700" b="1" dirty="0">
                <a:latin typeface="Arial" panose="020B0604020202020204" pitchFamily="34" charset="0"/>
                <a:cs typeface="Arial" panose="020B0604020202020204" pitchFamily="34" charset="0"/>
              </a:rPr>
              <a:t>Wellbeing</a:t>
            </a:r>
          </a:p>
          <a:p>
            <a:pPr marL="0" indent="0" algn="just">
              <a:lnSpc>
                <a:spcPct val="120000"/>
              </a:lnSpc>
              <a:buNone/>
            </a:pPr>
            <a:r>
              <a:rPr lang="en-US" sz="1700" dirty="0">
                <a:latin typeface="Arial" panose="020B0604020202020204" pitchFamily="34" charset="0"/>
                <a:cs typeface="Arial" panose="020B0604020202020204" pitchFamily="34" charset="0"/>
              </a:rPr>
              <a:t>Wellbeing refers to an individual's overall quality of life, encompassing physical health, mental resilience, emotional balance, social relationships, and life satisfaction (Meiselman, 2016).</a:t>
            </a:r>
          </a:p>
          <a:p>
            <a:pPr algn="just">
              <a:lnSpc>
                <a:spcPct val="120000"/>
              </a:lnSpc>
            </a:pPr>
            <a:r>
              <a:rPr lang="en-US" sz="1700" b="1" dirty="0">
                <a:latin typeface="Arial" panose="020B0604020202020204" pitchFamily="34" charset="0"/>
                <a:cs typeface="Arial" panose="020B0604020202020204" pitchFamily="34" charset="0"/>
              </a:rPr>
              <a:t>Sustainable Development</a:t>
            </a:r>
          </a:p>
          <a:p>
            <a:pPr marL="0" indent="0" algn="just">
              <a:lnSpc>
                <a:spcPct val="120000"/>
              </a:lnSpc>
              <a:buNone/>
            </a:pPr>
            <a:r>
              <a:rPr lang="en-US" sz="1700" dirty="0">
                <a:latin typeface="Arial" panose="020B0604020202020204" pitchFamily="34" charset="0"/>
                <a:cs typeface="Arial" panose="020B0604020202020204" pitchFamily="34" charset="0"/>
              </a:rPr>
              <a:t>The United Nations defines sustainable development as meeting the needs of the present without compromising the ability of future generations to meet their own needs.</a:t>
            </a:r>
          </a:p>
          <a:p>
            <a:pPr algn="just">
              <a:lnSpc>
                <a:spcPct val="120000"/>
              </a:lnSpc>
            </a:pPr>
            <a:r>
              <a:rPr lang="en-US" sz="1700" b="1" dirty="0">
                <a:latin typeface="Arial" panose="020B0604020202020204" pitchFamily="34" charset="0"/>
                <a:cs typeface="Arial" panose="020B0604020202020204" pitchFamily="34" charset="0"/>
              </a:rPr>
              <a:t>Key Relationship</a:t>
            </a:r>
          </a:p>
          <a:p>
            <a:pPr marL="0" indent="0" algn="just">
              <a:lnSpc>
                <a:spcPct val="120000"/>
              </a:lnSpc>
              <a:buNone/>
            </a:pPr>
            <a:r>
              <a:rPr lang="en-US" sz="1700" dirty="0">
                <a:latin typeface="Arial" panose="020B0604020202020204" pitchFamily="34" charset="0"/>
                <a:cs typeface="Arial" panose="020B0604020202020204" pitchFamily="34" charset="0"/>
              </a:rPr>
              <a:t>Health, wellbeing, and sustainable development are interconnected concepts that collectively contribute to healthier individuals, stronger communities, and more resilient healthcare systems.</a:t>
            </a:r>
          </a:p>
          <a:p>
            <a:endParaRPr lang="en-US" dirty="0"/>
          </a:p>
        </p:txBody>
      </p:sp>
      <p:pic>
        <p:nvPicPr>
          <p:cNvPr id="6" name="Picture 5">
            <a:extLst>
              <a:ext uri="{FF2B5EF4-FFF2-40B4-BE49-F238E27FC236}">
                <a16:creationId xmlns:a16="http://schemas.microsoft.com/office/drawing/2014/main" id="{98CAB123-3186-4EB3-B194-1E680B8F6AF7}"/>
              </a:ext>
            </a:extLst>
          </p:cNvPr>
          <p:cNvPicPr>
            <a:picLocks noChangeAspect="1"/>
          </p:cNvPicPr>
          <p:nvPr/>
        </p:nvPicPr>
        <p:blipFill>
          <a:blip r:embed="rId3"/>
          <a:stretch>
            <a:fillRect/>
          </a:stretch>
        </p:blipFill>
        <p:spPr>
          <a:xfrm>
            <a:off x="1317396" y="2350542"/>
            <a:ext cx="3382252" cy="3382252"/>
          </a:xfrm>
          <a:prstGeom prst="rect">
            <a:avLst/>
          </a:prstGeom>
        </p:spPr>
      </p:pic>
    </p:spTree>
    <p:extLst>
      <p:ext uri="{BB962C8B-B14F-4D97-AF65-F5344CB8AC3E}">
        <p14:creationId xmlns:p14="http://schemas.microsoft.com/office/powerpoint/2010/main" val="3895583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720854-4AFC-4B68-944A-8A368C9A8619}"/>
              </a:ext>
            </a:extLst>
          </p:cNvPr>
          <p:cNvSpPr>
            <a:spLocks noGrp="1"/>
          </p:cNvSpPr>
          <p:nvPr>
            <p:ph sz="half" idx="1"/>
          </p:nvPr>
        </p:nvSpPr>
        <p:spPr>
          <a:xfrm>
            <a:off x="284366" y="843377"/>
            <a:ext cx="5553071" cy="5409537"/>
          </a:xfrm>
        </p:spPr>
        <p:txBody>
          <a:bodyPr>
            <a:normAutofit fontScale="47500" lnSpcReduction="20000"/>
          </a:bodyPr>
          <a:lstStyle/>
          <a:p>
            <a:pPr marL="0" indent="0">
              <a:lnSpc>
                <a:spcPct val="120000"/>
              </a:lnSpc>
              <a:buNone/>
            </a:pPr>
            <a:r>
              <a:rPr lang="en-US" b="1" dirty="0">
                <a:latin typeface="Arial" panose="020B0604020202020204" pitchFamily="34" charset="0"/>
                <a:cs typeface="Arial" panose="020B0604020202020204" pitchFamily="34" charset="0"/>
              </a:rPr>
              <a:t>Growing Healthcare Challenges</a:t>
            </a:r>
          </a:p>
          <a:p>
            <a:pPr>
              <a:lnSpc>
                <a:spcPct val="120000"/>
              </a:lnSpc>
            </a:pPr>
            <a:r>
              <a:rPr lang="en-US" dirty="0">
                <a:latin typeface="Arial" panose="020B0604020202020204" pitchFamily="34" charset="0"/>
                <a:cs typeface="Arial" panose="020B0604020202020204" pitchFamily="34" charset="0"/>
              </a:rPr>
              <a:t>•	Increasing rates of chronic diseases such as diabetes and heart disease </a:t>
            </a:r>
          </a:p>
          <a:p>
            <a:pPr>
              <a:lnSpc>
                <a:spcPct val="120000"/>
              </a:lnSpc>
            </a:pPr>
            <a:r>
              <a:rPr lang="en-US" dirty="0">
                <a:latin typeface="Arial" panose="020B0604020202020204" pitchFamily="34" charset="0"/>
                <a:cs typeface="Arial" panose="020B0604020202020204" pitchFamily="34" charset="0"/>
              </a:rPr>
              <a:t>•	Rising mental health concerns across all age groups </a:t>
            </a:r>
          </a:p>
          <a:p>
            <a:pPr>
              <a:lnSpc>
                <a:spcPct val="120000"/>
              </a:lnSpc>
            </a:pPr>
            <a:r>
              <a:rPr lang="en-US" dirty="0">
                <a:latin typeface="Arial" panose="020B0604020202020204" pitchFamily="34" charset="0"/>
                <a:cs typeface="Arial" panose="020B0604020202020204" pitchFamily="34" charset="0"/>
              </a:rPr>
              <a:t>•	Ageing populations placing greater demand on healthcare services </a:t>
            </a:r>
          </a:p>
          <a:p>
            <a:pPr>
              <a:lnSpc>
                <a:spcPct val="120000"/>
              </a:lnSpc>
            </a:pPr>
            <a:r>
              <a:rPr lang="en-US" dirty="0">
                <a:latin typeface="Arial" panose="020B0604020202020204" pitchFamily="34" charset="0"/>
                <a:cs typeface="Arial" panose="020B0604020202020204" pitchFamily="34" charset="0"/>
              </a:rPr>
              <a:t>•	Health impacts of climate change and environmental degradation </a:t>
            </a:r>
          </a:p>
          <a:p>
            <a:pPr marL="0" indent="0">
              <a:lnSpc>
                <a:spcPct val="120000"/>
              </a:lnSpc>
              <a:buNone/>
            </a:pPr>
            <a:r>
              <a:rPr lang="en-US" b="1" dirty="0">
                <a:latin typeface="Arial" panose="020B0604020202020204" pitchFamily="34" charset="0"/>
                <a:cs typeface="Arial" panose="020B0604020202020204" pitchFamily="34" charset="0"/>
              </a:rPr>
              <a:t>Benefits of Integration</a:t>
            </a:r>
          </a:p>
          <a:p>
            <a:pPr>
              <a:lnSpc>
                <a:spcPct val="120000"/>
              </a:lnSpc>
            </a:pPr>
            <a:r>
              <a:rPr lang="en-US" dirty="0">
                <a:latin typeface="Arial" panose="020B0604020202020204" pitchFamily="34" charset="0"/>
                <a:cs typeface="Arial" panose="020B0604020202020204" pitchFamily="34" charset="0"/>
              </a:rPr>
              <a:t>•	Improves overall population health </a:t>
            </a:r>
          </a:p>
          <a:p>
            <a:pPr>
              <a:lnSpc>
                <a:spcPct val="120000"/>
              </a:lnSpc>
            </a:pPr>
            <a:r>
              <a:rPr lang="en-US" dirty="0">
                <a:latin typeface="Arial" panose="020B0604020202020204" pitchFamily="34" charset="0"/>
                <a:cs typeface="Arial" panose="020B0604020202020204" pitchFamily="34" charset="0"/>
              </a:rPr>
              <a:t>•	Enhances quality of life and wellbeing </a:t>
            </a:r>
          </a:p>
          <a:p>
            <a:pPr>
              <a:lnSpc>
                <a:spcPct val="120000"/>
              </a:lnSpc>
            </a:pPr>
            <a:r>
              <a:rPr lang="en-US" dirty="0">
                <a:latin typeface="Arial" panose="020B0604020202020204" pitchFamily="34" charset="0"/>
                <a:cs typeface="Arial" panose="020B0604020202020204" pitchFamily="34" charset="0"/>
              </a:rPr>
              <a:t>•	Reduces long term healthcare costs through prevention </a:t>
            </a:r>
          </a:p>
          <a:p>
            <a:pPr>
              <a:lnSpc>
                <a:spcPct val="120000"/>
              </a:lnSpc>
            </a:pPr>
            <a:r>
              <a:rPr lang="en-US" dirty="0">
                <a:latin typeface="Arial" panose="020B0604020202020204" pitchFamily="34" charset="0"/>
                <a:cs typeface="Arial" panose="020B0604020202020204" pitchFamily="34" charset="0"/>
              </a:rPr>
              <a:t>•	Promotes sustainable and efficient use of healthcare resources </a:t>
            </a:r>
          </a:p>
          <a:p>
            <a:pPr marL="0" indent="0">
              <a:lnSpc>
                <a:spcPct val="120000"/>
              </a:lnSpc>
              <a:buNone/>
            </a:pPr>
            <a:r>
              <a:rPr lang="en-US" b="1" dirty="0">
                <a:latin typeface="Arial" panose="020B0604020202020204" pitchFamily="34" charset="0"/>
                <a:cs typeface="Arial" panose="020B0604020202020204" pitchFamily="34" charset="0"/>
              </a:rPr>
              <a:t>Global Perspective</a:t>
            </a:r>
          </a:p>
          <a:p>
            <a:pPr>
              <a:lnSpc>
                <a:spcPct val="120000"/>
              </a:lnSpc>
            </a:pPr>
            <a:r>
              <a:rPr lang="en-US" dirty="0">
                <a:latin typeface="Arial" panose="020B0604020202020204" pitchFamily="34" charset="0"/>
                <a:cs typeface="Arial" panose="020B0604020202020204" pitchFamily="34" charset="0"/>
              </a:rPr>
              <a:t>The United Nations Sustainable Development Goals (SDGs) recognise health and wellbeing as essential for achieving sustainable societies and economic development.</a:t>
            </a:r>
          </a:p>
          <a:p>
            <a:endParaRPr lang="en-US" dirty="0"/>
          </a:p>
        </p:txBody>
      </p:sp>
      <p:sp>
        <p:nvSpPr>
          <p:cNvPr id="2" name="Title 1">
            <a:extLst>
              <a:ext uri="{FF2B5EF4-FFF2-40B4-BE49-F238E27FC236}">
                <a16:creationId xmlns:a16="http://schemas.microsoft.com/office/drawing/2014/main" id="{2E63FF28-EDA9-498B-BF3A-243D718DD7DF}"/>
              </a:ext>
            </a:extLst>
          </p:cNvPr>
          <p:cNvSpPr>
            <a:spLocks noGrp="1"/>
          </p:cNvSpPr>
          <p:nvPr>
            <p:ph type="title"/>
          </p:nvPr>
        </p:nvSpPr>
        <p:spPr>
          <a:xfrm>
            <a:off x="6632696" y="451513"/>
            <a:ext cx="4436357" cy="783729"/>
          </a:xfrm>
        </p:spPr>
        <p:txBody>
          <a:bodyPr/>
          <a:lstStyle/>
          <a:p>
            <a:r>
              <a:rPr lang="en-US" sz="2800" b="1" dirty="0"/>
              <a:t>Why Health, Wellbeing and Sustainability Matter in Modern Healthcare</a:t>
            </a:r>
            <a:endParaRPr lang="en-US" sz="2800" dirty="0"/>
          </a:p>
        </p:txBody>
      </p:sp>
      <p:pic>
        <p:nvPicPr>
          <p:cNvPr id="6" name="Content Placeholder 5">
            <a:extLst>
              <a:ext uri="{FF2B5EF4-FFF2-40B4-BE49-F238E27FC236}">
                <a16:creationId xmlns:a16="http://schemas.microsoft.com/office/drawing/2014/main" id="{16BBAE40-58C8-4B86-BA51-5F0077F583E7}"/>
              </a:ext>
            </a:extLst>
          </p:cNvPr>
          <p:cNvPicPr>
            <a:picLocks noGrp="1" noChangeAspect="1"/>
          </p:cNvPicPr>
          <p:nvPr>
            <p:ph sz="half" idx="2"/>
          </p:nvPr>
        </p:nvPicPr>
        <p:blipFill>
          <a:blip r:embed="rId3"/>
          <a:stretch>
            <a:fillRect/>
          </a:stretch>
        </p:blipFill>
        <p:spPr>
          <a:xfrm>
            <a:off x="6858017" y="2222500"/>
            <a:ext cx="4546566" cy="3638550"/>
          </a:xfrm>
          <a:prstGeom prst="rect">
            <a:avLst/>
          </a:prstGeom>
        </p:spPr>
      </p:pic>
    </p:spTree>
    <p:extLst>
      <p:ext uri="{BB962C8B-B14F-4D97-AF65-F5344CB8AC3E}">
        <p14:creationId xmlns:p14="http://schemas.microsoft.com/office/powerpoint/2010/main" val="3378919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EB31-E42B-4D0C-AFEC-3EBBBBE96FC6}"/>
              </a:ext>
            </a:extLst>
          </p:cNvPr>
          <p:cNvSpPr>
            <a:spLocks noGrp="1"/>
          </p:cNvSpPr>
          <p:nvPr>
            <p:ph type="title"/>
          </p:nvPr>
        </p:nvSpPr>
        <p:spPr>
          <a:xfrm>
            <a:off x="590396" y="198888"/>
            <a:ext cx="5334448" cy="1453488"/>
          </a:xfrm>
        </p:spPr>
        <p:txBody>
          <a:bodyPr>
            <a:normAutofit fontScale="90000"/>
          </a:bodyPr>
          <a:lstStyle/>
          <a:p>
            <a:r>
              <a:rPr lang="en-US" b="1" dirty="0"/>
              <a:t>Integrating Health and Wellbeing within Health and Social Care</a:t>
            </a:r>
          </a:p>
        </p:txBody>
      </p:sp>
      <p:sp>
        <p:nvSpPr>
          <p:cNvPr id="7" name="Text Placeholder 6">
            <a:extLst>
              <a:ext uri="{FF2B5EF4-FFF2-40B4-BE49-F238E27FC236}">
                <a16:creationId xmlns:a16="http://schemas.microsoft.com/office/drawing/2014/main" id="{7AEDA915-86E4-4D85-B4D0-551FDABC6F00}"/>
              </a:ext>
            </a:extLst>
          </p:cNvPr>
          <p:cNvSpPr>
            <a:spLocks noGrp="1"/>
          </p:cNvSpPr>
          <p:nvPr>
            <p:ph type="body" sz="half" idx="4294967295"/>
          </p:nvPr>
        </p:nvSpPr>
        <p:spPr>
          <a:xfrm>
            <a:off x="590395" y="2037347"/>
            <a:ext cx="6291667" cy="4187409"/>
          </a:xfrm>
        </p:spPr>
        <p:txBody>
          <a:bodyPr>
            <a:noAutofit/>
          </a:bodyPr>
          <a:lstStyle/>
          <a:p>
            <a:pPr marL="0" indent="0">
              <a:lnSpc>
                <a:spcPct val="120000"/>
              </a:lnSpc>
              <a:buNone/>
            </a:pPr>
            <a:r>
              <a:rPr lang="en-US" sz="1200" b="1" dirty="0">
                <a:latin typeface="Arial" panose="020B0604020202020204" pitchFamily="34" charset="0"/>
                <a:cs typeface="Arial" panose="020B0604020202020204" pitchFamily="34" charset="0"/>
              </a:rPr>
              <a:t>A Holistic Approach to Care</a:t>
            </a:r>
          </a:p>
          <a:p>
            <a:pPr>
              <a:lnSpc>
                <a:spcPct val="120000"/>
              </a:lnSpc>
            </a:pPr>
            <a:r>
              <a:rPr lang="en-US" sz="1200" dirty="0">
                <a:latin typeface="Arial" panose="020B0604020202020204" pitchFamily="34" charset="0"/>
                <a:cs typeface="Arial" panose="020B0604020202020204" pitchFamily="34" charset="0"/>
              </a:rPr>
              <a:t>Modern health and social care services recognise that health is influenced by a combination of physical, psychological, social, and environmental factors (Mauro-Bracken, 2025).</a:t>
            </a:r>
          </a:p>
          <a:p>
            <a:pPr marL="0" indent="0">
              <a:lnSpc>
                <a:spcPct val="120000"/>
              </a:lnSpc>
              <a:buNone/>
            </a:pPr>
            <a:r>
              <a:rPr lang="en-US" sz="1200" b="1" dirty="0">
                <a:latin typeface="Arial" panose="020B0604020202020204" pitchFamily="34" charset="0"/>
                <a:cs typeface="Arial" panose="020B0604020202020204" pitchFamily="34" charset="0"/>
              </a:rPr>
              <a:t>Key Components of Integration</a:t>
            </a:r>
          </a:p>
          <a:p>
            <a:pPr lvl="0">
              <a:lnSpc>
                <a:spcPct val="120000"/>
              </a:lnSpc>
            </a:pPr>
            <a:r>
              <a:rPr lang="en-US" sz="1200" dirty="0">
                <a:latin typeface="Arial" panose="020B0604020202020204" pitchFamily="34" charset="0"/>
                <a:cs typeface="Arial" panose="020B0604020202020204" pitchFamily="34" charset="0"/>
              </a:rPr>
              <a:t>Person-centred care that focuses on individual needs </a:t>
            </a:r>
          </a:p>
          <a:p>
            <a:pPr lvl="0">
              <a:lnSpc>
                <a:spcPct val="120000"/>
              </a:lnSpc>
            </a:pPr>
            <a:r>
              <a:rPr lang="en-US" sz="1200" dirty="0">
                <a:latin typeface="Arial" panose="020B0604020202020204" pitchFamily="34" charset="0"/>
                <a:cs typeface="Arial" panose="020B0604020202020204" pitchFamily="34" charset="0"/>
              </a:rPr>
              <a:t>Collaboration between multidisciplinary healthcare teams </a:t>
            </a:r>
          </a:p>
          <a:p>
            <a:pPr lvl="0">
              <a:lnSpc>
                <a:spcPct val="120000"/>
              </a:lnSpc>
            </a:pPr>
            <a:r>
              <a:rPr lang="en-US" sz="1200" dirty="0">
                <a:latin typeface="Arial" panose="020B0604020202020204" pitchFamily="34" charset="0"/>
                <a:cs typeface="Arial" panose="020B0604020202020204" pitchFamily="34" charset="0"/>
              </a:rPr>
              <a:t>Prevention and early intervention strategies </a:t>
            </a:r>
          </a:p>
          <a:p>
            <a:pPr lvl="0">
              <a:lnSpc>
                <a:spcPct val="120000"/>
              </a:lnSpc>
            </a:pPr>
            <a:r>
              <a:rPr lang="en-US" sz="1200" dirty="0">
                <a:latin typeface="Arial" panose="020B0604020202020204" pitchFamily="34" charset="0"/>
                <a:cs typeface="Arial" panose="020B0604020202020204" pitchFamily="34" charset="0"/>
              </a:rPr>
              <a:t>Support for mental, physical, and social wellbeing </a:t>
            </a:r>
          </a:p>
          <a:p>
            <a:pPr lvl="0">
              <a:lnSpc>
                <a:spcPct val="120000"/>
              </a:lnSpc>
            </a:pPr>
            <a:r>
              <a:rPr lang="en-US" sz="1200" dirty="0">
                <a:latin typeface="Arial" panose="020B0604020202020204" pitchFamily="34" charset="0"/>
                <a:cs typeface="Arial" panose="020B0604020202020204" pitchFamily="34" charset="0"/>
              </a:rPr>
              <a:t>Community engagement and social support services </a:t>
            </a:r>
          </a:p>
          <a:p>
            <a:pPr marL="0" indent="0">
              <a:lnSpc>
                <a:spcPct val="120000"/>
              </a:lnSpc>
              <a:buNone/>
            </a:pPr>
            <a:r>
              <a:rPr lang="en-US" sz="1200" b="1" dirty="0">
                <a:latin typeface="Arial" panose="020B0604020202020204" pitchFamily="34" charset="0"/>
                <a:cs typeface="Arial" panose="020B0604020202020204" pitchFamily="34" charset="0"/>
              </a:rPr>
              <a:t>Outcomes of Integrated Care</a:t>
            </a:r>
          </a:p>
          <a:p>
            <a:pPr>
              <a:lnSpc>
                <a:spcPct val="120000"/>
              </a:lnSpc>
            </a:pPr>
            <a:r>
              <a:rPr lang="en-US" sz="1200" dirty="0">
                <a:latin typeface="Arial" panose="020B0604020202020204" pitchFamily="34" charset="0"/>
                <a:cs typeface="Arial" panose="020B0604020202020204" pitchFamily="34" charset="0"/>
              </a:rPr>
              <a:t>Improved patient experiences</a:t>
            </a:r>
          </a:p>
          <a:p>
            <a:pPr>
              <a:lnSpc>
                <a:spcPct val="120000"/>
              </a:lnSpc>
            </a:pPr>
            <a:r>
              <a:rPr lang="en-US" sz="1200" dirty="0">
                <a:latin typeface="Arial" panose="020B0604020202020204" pitchFamily="34" charset="0"/>
                <a:cs typeface="Arial" panose="020B0604020202020204" pitchFamily="34" charset="0"/>
              </a:rPr>
              <a:t>Better health outcomes</a:t>
            </a:r>
          </a:p>
          <a:p>
            <a:pPr>
              <a:lnSpc>
                <a:spcPct val="120000"/>
              </a:lnSpc>
            </a:pPr>
            <a:r>
              <a:rPr lang="en-US" sz="1200" dirty="0">
                <a:latin typeface="Arial" panose="020B0604020202020204" pitchFamily="34" charset="0"/>
                <a:cs typeface="Arial" panose="020B0604020202020204" pitchFamily="34" charset="0"/>
              </a:rPr>
              <a:t>Increased service efficiency</a:t>
            </a:r>
          </a:p>
          <a:p>
            <a:pPr>
              <a:lnSpc>
                <a:spcPct val="120000"/>
              </a:lnSpc>
            </a:pPr>
            <a:r>
              <a:rPr lang="en-US" sz="1200" dirty="0">
                <a:latin typeface="Arial" panose="020B0604020202020204" pitchFamily="34" charset="0"/>
                <a:cs typeface="Arial" panose="020B0604020202020204" pitchFamily="34" charset="0"/>
              </a:rPr>
              <a:t>Reduced hospital admissions</a:t>
            </a:r>
          </a:p>
          <a:p>
            <a:pPr>
              <a:lnSpc>
                <a:spcPct val="120000"/>
              </a:lnSpc>
            </a:pPr>
            <a:r>
              <a:rPr lang="en-US" sz="1200" dirty="0">
                <a:latin typeface="Arial" panose="020B0604020202020204" pitchFamily="34" charset="0"/>
                <a:cs typeface="Arial" panose="020B0604020202020204" pitchFamily="34" charset="0"/>
              </a:rPr>
              <a:t>Enhanced quality of life</a:t>
            </a:r>
          </a:p>
        </p:txBody>
      </p:sp>
      <p:pic>
        <p:nvPicPr>
          <p:cNvPr id="3" name="Content Placeholder 2">
            <a:extLst>
              <a:ext uri="{FF2B5EF4-FFF2-40B4-BE49-F238E27FC236}">
                <a16:creationId xmlns:a16="http://schemas.microsoft.com/office/drawing/2014/main" id="{2C103354-21C4-49DF-B0A3-354313553592}"/>
              </a:ext>
            </a:extLst>
          </p:cNvPr>
          <p:cNvPicPr>
            <a:picLocks noGrp="1" noChangeAspect="1"/>
          </p:cNvPicPr>
          <p:nvPr>
            <p:ph sz="quarter" idx="4294967295"/>
          </p:nvPr>
        </p:nvPicPr>
        <p:blipFill>
          <a:blip r:embed="rId3"/>
          <a:stretch>
            <a:fillRect/>
          </a:stretch>
        </p:blipFill>
        <p:spPr>
          <a:xfrm>
            <a:off x="6267158" y="925632"/>
            <a:ext cx="5740400" cy="5740400"/>
          </a:xfrm>
          <a:prstGeom prst="rect">
            <a:avLst/>
          </a:prstGeom>
        </p:spPr>
      </p:pic>
    </p:spTree>
    <p:extLst>
      <p:ext uri="{BB962C8B-B14F-4D97-AF65-F5344CB8AC3E}">
        <p14:creationId xmlns:p14="http://schemas.microsoft.com/office/powerpoint/2010/main" val="1541546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US" b="1" dirty="0"/>
              <a:t>Sustainable Development Frameworks in Healthcare</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a:xfrm>
            <a:off x="376863" y="2496994"/>
            <a:ext cx="4997242" cy="3761418"/>
          </a:xfrm>
        </p:spPr>
        <p:txBody>
          <a:bodyPr>
            <a:noAutofit/>
          </a:bodyPr>
          <a:lstStyle/>
          <a:p>
            <a:pPr marL="0" indent="0">
              <a:buNone/>
            </a:pPr>
            <a:r>
              <a:rPr lang="en-US" sz="1400" b="1" dirty="0">
                <a:latin typeface="Arial" panose="020B0604020202020204" pitchFamily="34" charset="0"/>
                <a:cs typeface="Arial" panose="020B0604020202020204" pitchFamily="34" charset="0"/>
              </a:rPr>
              <a:t>What is Sustainable Healthcare?</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Sustainable healthcare focuses on improving health outcomes while using resources responsibly to protect environmental, economic, and social wellbeing for future generations (</a:t>
            </a:r>
            <a:r>
              <a:rPr lang="en-US" sz="1400" dirty="0" err="1">
                <a:latin typeface="Arial" panose="020B0604020202020204" pitchFamily="34" charset="0"/>
                <a:cs typeface="Arial" panose="020B0604020202020204" pitchFamily="34" charset="0"/>
              </a:rPr>
              <a:t>Zanobini</a:t>
            </a:r>
            <a:r>
              <a:rPr lang="en-US" sz="1400" dirty="0">
                <a:latin typeface="Arial" panose="020B0604020202020204" pitchFamily="34" charset="0"/>
                <a:cs typeface="Arial" panose="020B0604020202020204" pitchFamily="34" charset="0"/>
              </a:rPr>
              <a:t> et al., 2024). </a:t>
            </a:r>
          </a:p>
          <a:p>
            <a:pPr marL="0" indent="0">
              <a:buNone/>
            </a:pPr>
            <a:r>
              <a:rPr lang="en-US" sz="1400" b="1" dirty="0">
                <a:latin typeface="Arial" panose="020B0604020202020204" pitchFamily="34" charset="0"/>
                <a:cs typeface="Arial" panose="020B0604020202020204" pitchFamily="34" charset="0"/>
              </a:rPr>
              <a:t>Key Frameworks and Approaches</a:t>
            </a:r>
            <a:endParaRPr lang="en-US" sz="1400" dirty="0">
              <a:latin typeface="Arial" panose="020B0604020202020204" pitchFamily="34" charset="0"/>
              <a:cs typeface="Arial" panose="020B0604020202020204" pitchFamily="34" charset="0"/>
            </a:endParaRPr>
          </a:p>
          <a:p>
            <a:pPr marL="0" indent="0">
              <a:buNone/>
            </a:pPr>
            <a:r>
              <a:rPr lang="en-US" sz="1400" b="1" dirty="0">
                <a:latin typeface="Arial" panose="020B0604020202020204" pitchFamily="34" charset="0"/>
                <a:cs typeface="Arial" panose="020B0604020202020204" pitchFamily="34" charset="0"/>
              </a:rPr>
              <a:t>Health in All Policies (HiAP)</a:t>
            </a:r>
            <a:endParaRPr lang="en-US"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Integrates health considerations into policy making across all sectors. </a:t>
            </a:r>
          </a:p>
          <a:p>
            <a:pPr lvl="0"/>
            <a:r>
              <a:rPr lang="en-US" sz="1400" dirty="0">
                <a:latin typeface="Arial" panose="020B0604020202020204" pitchFamily="34" charset="0"/>
                <a:cs typeface="Arial" panose="020B0604020202020204" pitchFamily="34" charset="0"/>
              </a:rPr>
              <a:t>Recognises that health is influenced by education, housing, employment, and the environment. </a:t>
            </a:r>
          </a:p>
          <a:p>
            <a:pPr marL="0" indent="0">
              <a:buNone/>
            </a:pPr>
            <a:r>
              <a:rPr lang="en-US" sz="1400" b="1" dirty="0">
                <a:latin typeface="Arial" panose="020B0604020202020204" pitchFamily="34" charset="0"/>
                <a:cs typeface="Arial" panose="020B0604020202020204" pitchFamily="34" charset="0"/>
              </a:rPr>
              <a:t>Preventive Healthcare</a:t>
            </a:r>
            <a:endParaRPr lang="en-US" sz="1400" dirty="0">
              <a:latin typeface="Arial" panose="020B0604020202020204" pitchFamily="34" charset="0"/>
              <a:cs typeface="Arial" panose="020B0604020202020204" pitchFamily="34" charset="0"/>
            </a:endParaRPr>
          </a:p>
          <a:p>
            <a:pPr lvl="0"/>
            <a:r>
              <a:rPr lang="en-US" sz="1400" dirty="0">
                <a:latin typeface="Arial" panose="020B0604020202020204" pitchFamily="34" charset="0"/>
                <a:cs typeface="Arial" panose="020B0604020202020204" pitchFamily="34" charset="0"/>
              </a:rPr>
              <a:t>Prioritises disease prevention and health promotion. </a:t>
            </a:r>
          </a:p>
          <a:p>
            <a:pPr lvl="0"/>
            <a:r>
              <a:rPr lang="en-US" sz="1400" dirty="0">
                <a:latin typeface="Arial" panose="020B0604020202020204" pitchFamily="34" charset="0"/>
                <a:cs typeface="Arial" panose="020B0604020202020204" pitchFamily="34" charset="0"/>
              </a:rPr>
              <a:t>Reduces long term healthcare costs and demand for services. </a:t>
            </a:r>
          </a:p>
        </p:txBody>
      </p:sp>
      <p:sp>
        <p:nvSpPr>
          <p:cNvPr id="5" name="Content Placeholder 2">
            <a:extLst>
              <a:ext uri="{FF2B5EF4-FFF2-40B4-BE49-F238E27FC236}">
                <a16:creationId xmlns:a16="http://schemas.microsoft.com/office/drawing/2014/main" id="{C13F2B58-C259-47A7-A566-EC53D578EEAF}"/>
              </a:ext>
            </a:extLst>
          </p:cNvPr>
          <p:cNvSpPr txBox="1">
            <a:spLocks/>
          </p:cNvSpPr>
          <p:nvPr/>
        </p:nvSpPr>
        <p:spPr>
          <a:xfrm>
            <a:off x="5374105" y="2202206"/>
            <a:ext cx="3549379" cy="4455268"/>
          </a:xfrm>
          <a:prstGeom prst="rect">
            <a:avLst/>
          </a:prstGeom>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sz="1400" b="1" dirty="0">
                <a:latin typeface="Arial" panose="020B0604020202020204" pitchFamily="34" charset="0"/>
                <a:cs typeface="Arial" panose="020B0604020202020204" pitchFamily="34" charset="0"/>
              </a:rPr>
              <a:t>Triple Bottom Line Approach</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Balances:</a:t>
            </a:r>
          </a:p>
          <a:p>
            <a:r>
              <a:rPr lang="en-US" sz="1400" dirty="0">
                <a:latin typeface="Arial" panose="020B0604020202020204" pitchFamily="34" charset="0"/>
                <a:cs typeface="Arial" panose="020B0604020202020204" pitchFamily="34" charset="0"/>
              </a:rPr>
              <a:t>Social wellbeing </a:t>
            </a:r>
          </a:p>
          <a:p>
            <a:r>
              <a:rPr lang="en-US" sz="1400" dirty="0">
                <a:latin typeface="Arial" panose="020B0604020202020204" pitchFamily="34" charset="0"/>
                <a:cs typeface="Arial" panose="020B0604020202020204" pitchFamily="34" charset="0"/>
              </a:rPr>
              <a:t>Economic sustainability </a:t>
            </a:r>
          </a:p>
          <a:p>
            <a:r>
              <a:rPr lang="en-US" sz="1400" dirty="0">
                <a:latin typeface="Arial" panose="020B0604020202020204" pitchFamily="34" charset="0"/>
                <a:cs typeface="Arial" panose="020B0604020202020204" pitchFamily="34" charset="0"/>
              </a:rPr>
              <a:t>Environmental responsibility </a:t>
            </a:r>
          </a:p>
          <a:p>
            <a:pPr marL="0" indent="0">
              <a:buNone/>
            </a:pPr>
            <a:r>
              <a:rPr lang="en-US" sz="1400" b="1" dirty="0">
                <a:latin typeface="Arial" panose="020B0604020202020204" pitchFamily="34" charset="0"/>
                <a:cs typeface="Arial" panose="020B0604020202020204" pitchFamily="34" charset="0"/>
              </a:rPr>
              <a:t>Benefits</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 Better population health</a:t>
            </a:r>
          </a:p>
          <a:p>
            <a:r>
              <a:rPr lang="en-US" sz="1400" dirty="0">
                <a:latin typeface="Arial" panose="020B0604020202020204" pitchFamily="34" charset="0"/>
                <a:cs typeface="Arial" panose="020B0604020202020204" pitchFamily="34" charset="0"/>
              </a:rPr>
              <a:t>✔ Reduced healthcare expenditure</a:t>
            </a:r>
          </a:p>
          <a:p>
            <a:r>
              <a:rPr lang="en-US" sz="1400" dirty="0">
                <a:latin typeface="Arial" panose="020B0604020202020204" pitchFamily="34" charset="0"/>
                <a:cs typeface="Arial" panose="020B0604020202020204" pitchFamily="34" charset="0"/>
              </a:rPr>
              <a:t>✔ Improved resource efficiency</a:t>
            </a:r>
          </a:p>
          <a:p>
            <a:r>
              <a:rPr lang="en-US" sz="1400" dirty="0">
                <a:latin typeface="Arial" panose="020B0604020202020204" pitchFamily="34" charset="0"/>
                <a:cs typeface="Arial" panose="020B0604020202020204" pitchFamily="34" charset="0"/>
              </a:rPr>
              <a:t>✔ Enhanced environmental sustainability</a:t>
            </a:r>
          </a:p>
        </p:txBody>
      </p:sp>
      <p:pic>
        <p:nvPicPr>
          <p:cNvPr id="6" name="Picture 5">
            <a:extLst>
              <a:ext uri="{FF2B5EF4-FFF2-40B4-BE49-F238E27FC236}">
                <a16:creationId xmlns:a16="http://schemas.microsoft.com/office/drawing/2014/main" id="{F725B260-1C25-4460-A614-59A329B10EC0}"/>
              </a:ext>
            </a:extLst>
          </p:cNvPr>
          <p:cNvPicPr>
            <a:picLocks noChangeAspect="1"/>
          </p:cNvPicPr>
          <p:nvPr/>
        </p:nvPicPr>
        <p:blipFill>
          <a:blip r:embed="rId3"/>
          <a:stretch>
            <a:fillRect/>
          </a:stretch>
        </p:blipFill>
        <p:spPr>
          <a:xfrm>
            <a:off x="8850276" y="2877886"/>
            <a:ext cx="3042141" cy="3042141"/>
          </a:xfrm>
          <a:prstGeom prst="rect">
            <a:avLst/>
          </a:prstGeom>
        </p:spPr>
      </p:pic>
    </p:spTree>
    <p:extLst>
      <p:ext uri="{BB962C8B-B14F-4D97-AF65-F5344CB8AC3E}">
        <p14:creationId xmlns:p14="http://schemas.microsoft.com/office/powerpoint/2010/main" val="1729462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EB31-E42B-4D0C-AFEC-3EBBBBE96FC6}"/>
              </a:ext>
            </a:extLst>
          </p:cNvPr>
          <p:cNvSpPr>
            <a:spLocks noGrp="1"/>
          </p:cNvSpPr>
          <p:nvPr>
            <p:ph type="title"/>
          </p:nvPr>
        </p:nvSpPr>
        <p:spPr>
          <a:xfrm>
            <a:off x="590396" y="198888"/>
            <a:ext cx="5334448" cy="1453488"/>
          </a:xfrm>
        </p:spPr>
        <p:txBody>
          <a:bodyPr>
            <a:normAutofit/>
          </a:bodyPr>
          <a:lstStyle/>
          <a:p>
            <a:endParaRPr lang="en-US" dirty="0"/>
          </a:p>
        </p:txBody>
      </p:sp>
      <p:pic>
        <p:nvPicPr>
          <p:cNvPr id="5" name="Picture 4">
            <a:extLst>
              <a:ext uri="{FF2B5EF4-FFF2-40B4-BE49-F238E27FC236}">
                <a16:creationId xmlns:a16="http://schemas.microsoft.com/office/drawing/2014/main" id="{7383DD9D-90CB-43F8-A490-DED13366E62C}"/>
              </a:ext>
            </a:extLst>
          </p:cNvPr>
          <p:cNvPicPr>
            <a:picLocks noChangeAspect="1"/>
          </p:cNvPicPr>
          <p:nvPr/>
        </p:nvPicPr>
        <p:blipFill>
          <a:blip r:embed="rId3"/>
          <a:stretch>
            <a:fillRect/>
          </a:stretch>
        </p:blipFill>
        <p:spPr>
          <a:xfrm>
            <a:off x="223849" y="97576"/>
            <a:ext cx="11744301" cy="6561536"/>
          </a:xfrm>
          <a:prstGeom prst="rect">
            <a:avLst/>
          </a:prstGeom>
        </p:spPr>
      </p:pic>
    </p:spTree>
    <p:extLst>
      <p:ext uri="{BB962C8B-B14F-4D97-AF65-F5344CB8AC3E}">
        <p14:creationId xmlns:p14="http://schemas.microsoft.com/office/powerpoint/2010/main" val="1630222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US" b="1" dirty="0"/>
              <a:t>Policy and Governance Supporting Health, Wellbeing and Sustainability</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a:xfrm>
            <a:off x="216442" y="2999874"/>
            <a:ext cx="4018674" cy="3258537"/>
          </a:xfrm>
        </p:spPr>
        <p:txBody>
          <a:bodyPr>
            <a:noAutofit/>
          </a:bodyPr>
          <a:lstStyle/>
          <a:p>
            <a:pPr marL="0" indent="0">
              <a:buNone/>
            </a:pPr>
            <a:r>
              <a:rPr lang="en-US" sz="1400" b="1" dirty="0">
                <a:latin typeface="Arial" panose="020B0604020202020204" pitchFamily="34" charset="0"/>
                <a:cs typeface="Arial" panose="020B0604020202020204" pitchFamily="34" charset="0"/>
              </a:rPr>
              <a:t>The Role of Policy and Governance</a:t>
            </a:r>
          </a:p>
          <a:p>
            <a:pPr marL="0" indent="0">
              <a:buNone/>
            </a:pPr>
            <a:r>
              <a:rPr lang="en-US" sz="1400" dirty="0">
                <a:latin typeface="Arial" panose="020B0604020202020204" pitchFamily="34" charset="0"/>
                <a:cs typeface="Arial" panose="020B0604020202020204" pitchFamily="34" charset="0"/>
              </a:rPr>
              <a:t>Policies and governance frameworks provide strategic direction for improving health outcomes, reducing inequalities, and ensuring sustainable healthcare delivery (</a:t>
            </a:r>
            <a:r>
              <a:rPr lang="en-US" sz="1400" dirty="0" err="1">
                <a:latin typeface="Arial" panose="020B0604020202020204" pitchFamily="34" charset="0"/>
                <a:cs typeface="Arial" panose="020B0604020202020204" pitchFamily="34" charset="0"/>
              </a:rPr>
              <a:t>Lakioti</a:t>
            </a:r>
            <a:r>
              <a:rPr lang="en-US" sz="1400" dirty="0">
                <a:latin typeface="Arial" panose="020B0604020202020204" pitchFamily="34" charset="0"/>
                <a:cs typeface="Arial" panose="020B0604020202020204" pitchFamily="34" charset="0"/>
              </a:rPr>
              <a:t> et al., 2025).</a:t>
            </a:r>
          </a:p>
          <a:p>
            <a:pPr marL="0" indent="0">
              <a:buNone/>
            </a:pPr>
            <a:r>
              <a:rPr lang="en-US" sz="1400" b="1" dirty="0">
                <a:latin typeface="Arial" panose="020B0604020202020204" pitchFamily="34" charset="0"/>
                <a:cs typeface="Arial" panose="020B0604020202020204" pitchFamily="34" charset="0"/>
              </a:rPr>
              <a:t>Key Policies and Strategies</a:t>
            </a:r>
          </a:p>
          <a:p>
            <a:pPr marL="0" indent="0">
              <a:buNone/>
            </a:pPr>
            <a:r>
              <a:rPr lang="en-US" sz="1400" b="1" dirty="0">
                <a:latin typeface="Arial" panose="020B0604020202020204" pitchFamily="34" charset="0"/>
                <a:cs typeface="Arial" panose="020B0604020202020204" pitchFamily="34" charset="0"/>
              </a:rPr>
              <a:t>NHS Long Term Plan</a:t>
            </a:r>
          </a:p>
          <a:p>
            <a:pPr marL="0" indent="0">
              <a:buNone/>
            </a:pPr>
            <a:r>
              <a:rPr lang="en-US" sz="1400" dirty="0">
                <a:latin typeface="Arial" panose="020B0604020202020204" pitchFamily="34" charset="0"/>
                <a:cs typeface="Arial" panose="020B0604020202020204" pitchFamily="34" charset="0"/>
              </a:rPr>
              <a:t>•	Focuses on prevention and early intervention </a:t>
            </a:r>
          </a:p>
          <a:p>
            <a:pPr marL="0" indent="0">
              <a:buNone/>
            </a:pPr>
            <a:r>
              <a:rPr lang="en-US" sz="1400" dirty="0">
                <a:latin typeface="Arial" panose="020B0604020202020204" pitchFamily="34" charset="0"/>
                <a:cs typeface="Arial" panose="020B0604020202020204" pitchFamily="34" charset="0"/>
              </a:rPr>
              <a:t>•	Strengthens integrated care systems </a:t>
            </a:r>
          </a:p>
          <a:p>
            <a:pPr marL="0" indent="0">
              <a:buNone/>
            </a:pPr>
            <a:r>
              <a:rPr lang="en-US" sz="1400" dirty="0">
                <a:latin typeface="Arial" panose="020B0604020202020204" pitchFamily="34" charset="0"/>
                <a:cs typeface="Arial" panose="020B0604020202020204" pitchFamily="34" charset="0"/>
              </a:rPr>
              <a:t>•	Improves mental health services </a:t>
            </a:r>
          </a:p>
          <a:p>
            <a:pPr marL="0" indent="0">
              <a:buNone/>
            </a:pPr>
            <a:r>
              <a:rPr lang="en-US" sz="1400" b="1" dirty="0">
                <a:latin typeface="Arial" panose="020B0604020202020204" pitchFamily="34" charset="0"/>
                <a:cs typeface="Arial" panose="020B0604020202020204" pitchFamily="34" charset="0"/>
              </a:rPr>
              <a:t>World Health Organization (WHO)</a:t>
            </a:r>
          </a:p>
          <a:p>
            <a:pPr marL="0" indent="0">
              <a:buNone/>
            </a:pPr>
            <a:r>
              <a:rPr lang="en-US" sz="1400" dirty="0">
                <a:latin typeface="Arial" panose="020B0604020202020204" pitchFamily="34" charset="0"/>
                <a:cs typeface="Arial" panose="020B0604020202020204" pitchFamily="34" charset="0"/>
              </a:rPr>
              <a:t>•	Promotes Health for All </a:t>
            </a:r>
          </a:p>
          <a:p>
            <a:pPr marL="0" indent="0">
              <a:buNone/>
            </a:pPr>
            <a:r>
              <a:rPr lang="en-US" sz="1400" dirty="0">
                <a:latin typeface="Arial" panose="020B0604020202020204" pitchFamily="34" charset="0"/>
                <a:cs typeface="Arial" panose="020B0604020202020204" pitchFamily="34" charset="0"/>
              </a:rPr>
              <a:t>•	Supports universal health coverage </a:t>
            </a:r>
          </a:p>
          <a:p>
            <a:pPr marL="0" indent="0">
              <a:buNone/>
            </a:pPr>
            <a:r>
              <a:rPr lang="en-US" sz="1400" dirty="0">
                <a:latin typeface="Arial" panose="020B0604020202020204" pitchFamily="34" charset="0"/>
                <a:cs typeface="Arial" panose="020B0604020202020204" pitchFamily="34" charset="0"/>
              </a:rPr>
              <a:t>•	Encourages sustainable health policies </a:t>
            </a:r>
          </a:p>
          <a:p>
            <a:pPr marL="0" indent="0">
              <a:buNone/>
            </a:pPr>
            <a:endParaRPr lang="en-US" sz="1400"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C13F2B58-C259-47A7-A566-EC53D578EEAF}"/>
              </a:ext>
            </a:extLst>
          </p:cNvPr>
          <p:cNvSpPr txBox="1">
            <a:spLocks/>
          </p:cNvSpPr>
          <p:nvPr/>
        </p:nvSpPr>
        <p:spPr>
          <a:xfrm>
            <a:off x="4507832" y="2184900"/>
            <a:ext cx="2791327" cy="4455268"/>
          </a:xfrm>
          <a:prstGeom prst="rect">
            <a:avLst/>
          </a:prstGeom>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28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sz="1400" b="1" dirty="0">
                <a:latin typeface="Arial" panose="020B0604020202020204" pitchFamily="34" charset="0"/>
                <a:cs typeface="Arial" panose="020B0604020202020204" pitchFamily="34" charset="0"/>
              </a:rPr>
              <a:t>United Nations Sustainable Development Goals (SDGs)</a:t>
            </a:r>
          </a:p>
          <a:p>
            <a:pPr marL="0" indent="0">
              <a:buNone/>
            </a:pP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SDG 3: Good Health and Wellbeing </a:t>
            </a:r>
          </a:p>
          <a:p>
            <a:pPr marL="0" indent="0">
              <a:buNone/>
            </a:pPr>
            <a:r>
              <a:rPr lang="en-US" sz="1400" dirty="0">
                <a:latin typeface="Arial" panose="020B0604020202020204" pitchFamily="34" charset="0"/>
                <a:cs typeface="Arial" panose="020B0604020202020204" pitchFamily="34" charset="0"/>
              </a:rPr>
              <a:t>•	SDG 10: Reduced Inequalities </a:t>
            </a:r>
          </a:p>
          <a:p>
            <a:pPr marL="0" indent="0">
              <a:buNone/>
            </a:pPr>
            <a:r>
              <a:rPr lang="en-US" sz="1400" dirty="0">
                <a:latin typeface="Arial" panose="020B0604020202020204" pitchFamily="34" charset="0"/>
                <a:cs typeface="Arial" panose="020B0604020202020204" pitchFamily="34" charset="0"/>
              </a:rPr>
              <a:t>•	SDG 13: Climate Action </a:t>
            </a:r>
          </a:p>
          <a:p>
            <a:pPr marL="0" indent="0">
              <a:buNone/>
            </a:pPr>
            <a:r>
              <a:rPr lang="en-US" sz="1400" b="1" dirty="0">
                <a:latin typeface="Arial" panose="020B0604020202020204" pitchFamily="34" charset="0"/>
                <a:cs typeface="Arial" panose="020B0604020202020204" pitchFamily="34" charset="0"/>
              </a:rPr>
              <a:t>Impact on Healthcare Services</a:t>
            </a:r>
          </a:p>
          <a:p>
            <a:pPr marL="0" indent="0">
              <a:buNone/>
            </a:pPr>
            <a:r>
              <a:rPr lang="en-US" sz="1400" dirty="0">
                <a:latin typeface="Arial" panose="020B0604020202020204" pitchFamily="34" charset="0"/>
                <a:cs typeface="Arial" panose="020B0604020202020204" pitchFamily="34" charset="0"/>
              </a:rPr>
              <a:t>✔ Improved service coordination</a:t>
            </a:r>
          </a:p>
          <a:p>
            <a:pPr marL="0" indent="0">
              <a:buNone/>
            </a:pPr>
            <a:r>
              <a:rPr lang="en-US" sz="1400" dirty="0">
                <a:latin typeface="Arial" panose="020B0604020202020204" pitchFamily="34" charset="0"/>
                <a:cs typeface="Arial" panose="020B0604020202020204" pitchFamily="34" charset="0"/>
              </a:rPr>
              <a:t>✔ Better resource allocation</a:t>
            </a:r>
          </a:p>
          <a:p>
            <a:pPr marL="0" indent="0">
              <a:buNone/>
            </a:pPr>
            <a:r>
              <a:rPr lang="en-US" sz="1400" dirty="0">
                <a:latin typeface="Arial" panose="020B0604020202020204" pitchFamily="34" charset="0"/>
                <a:cs typeface="Arial" panose="020B0604020202020204" pitchFamily="34" charset="0"/>
              </a:rPr>
              <a:t>✔ Increased healthcare accessibility</a:t>
            </a:r>
          </a:p>
          <a:p>
            <a:pPr marL="0" indent="0">
              <a:buNone/>
            </a:pPr>
            <a:r>
              <a:rPr lang="en-US" sz="1400" dirty="0">
                <a:latin typeface="Arial" panose="020B0604020202020204" pitchFamily="34" charset="0"/>
                <a:cs typeface="Arial" panose="020B0604020202020204" pitchFamily="34" charset="0"/>
              </a:rPr>
              <a:t>✔ Enhanced quality and safety standards</a:t>
            </a:r>
          </a:p>
        </p:txBody>
      </p:sp>
      <p:pic>
        <p:nvPicPr>
          <p:cNvPr id="7" name="Picture 6">
            <a:extLst>
              <a:ext uri="{FF2B5EF4-FFF2-40B4-BE49-F238E27FC236}">
                <a16:creationId xmlns:a16="http://schemas.microsoft.com/office/drawing/2014/main" id="{8085BE82-4CBA-43AA-BA88-322440E35E3A}"/>
              </a:ext>
            </a:extLst>
          </p:cNvPr>
          <p:cNvPicPr>
            <a:picLocks noChangeAspect="1"/>
          </p:cNvPicPr>
          <p:nvPr/>
        </p:nvPicPr>
        <p:blipFill rotWithShape="1">
          <a:blip r:embed="rId3"/>
          <a:srcRect t="12322"/>
          <a:stretch/>
        </p:blipFill>
        <p:spPr>
          <a:xfrm>
            <a:off x="7548023" y="2743199"/>
            <a:ext cx="4643977" cy="3258537"/>
          </a:xfrm>
          <a:prstGeom prst="rect">
            <a:avLst/>
          </a:prstGeom>
        </p:spPr>
      </p:pic>
    </p:spTree>
    <p:extLst>
      <p:ext uri="{BB962C8B-B14F-4D97-AF65-F5344CB8AC3E}">
        <p14:creationId xmlns:p14="http://schemas.microsoft.com/office/powerpoint/2010/main" val="3366633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498D-2480-4101-BEA1-C21902705539}"/>
              </a:ext>
            </a:extLst>
          </p:cNvPr>
          <p:cNvSpPr>
            <a:spLocks noGrp="1"/>
          </p:cNvSpPr>
          <p:nvPr>
            <p:ph type="title"/>
          </p:nvPr>
        </p:nvSpPr>
        <p:spPr/>
        <p:txBody>
          <a:bodyPr/>
          <a:lstStyle/>
          <a:p>
            <a:r>
              <a:rPr lang="en-US" sz="2400" b="1" dirty="0"/>
              <a:t>Challenges to Integrating Health, Wellbeing and Sustainable Development</a:t>
            </a:r>
            <a:endParaRPr lang="en-US" sz="2400" dirty="0"/>
          </a:p>
        </p:txBody>
      </p:sp>
      <p:pic>
        <p:nvPicPr>
          <p:cNvPr id="5" name="Content Placeholder 4">
            <a:extLst>
              <a:ext uri="{FF2B5EF4-FFF2-40B4-BE49-F238E27FC236}">
                <a16:creationId xmlns:a16="http://schemas.microsoft.com/office/drawing/2014/main" id="{64B4D7B3-0771-493F-8E7C-9D2E5A9D93C6}"/>
              </a:ext>
            </a:extLst>
          </p:cNvPr>
          <p:cNvPicPr>
            <a:picLocks noGrp="1" noChangeAspect="1"/>
          </p:cNvPicPr>
          <p:nvPr>
            <p:ph sz="half" idx="1"/>
          </p:nvPr>
        </p:nvPicPr>
        <p:blipFill>
          <a:blip r:embed="rId3"/>
          <a:stretch>
            <a:fillRect/>
          </a:stretch>
        </p:blipFill>
        <p:spPr>
          <a:xfrm>
            <a:off x="954104" y="2222500"/>
            <a:ext cx="4546566" cy="3638550"/>
          </a:xfrm>
          <a:prstGeom prst="rect">
            <a:avLst/>
          </a:prstGeom>
        </p:spPr>
      </p:pic>
      <p:sp>
        <p:nvSpPr>
          <p:cNvPr id="4" name="Content Placeholder 3">
            <a:extLst>
              <a:ext uri="{FF2B5EF4-FFF2-40B4-BE49-F238E27FC236}">
                <a16:creationId xmlns:a16="http://schemas.microsoft.com/office/drawing/2014/main" id="{9353A980-ADD3-49DF-ACFE-8E50E3F2ABCF}"/>
              </a:ext>
            </a:extLst>
          </p:cNvPr>
          <p:cNvSpPr>
            <a:spLocks noGrp="1"/>
          </p:cNvSpPr>
          <p:nvPr>
            <p:ph sz="half" idx="13"/>
          </p:nvPr>
        </p:nvSpPr>
        <p:spPr/>
        <p:txBody>
          <a:bodyPr>
            <a:normAutofit fontScale="47500" lnSpcReduction="20000"/>
          </a:bodyPr>
          <a:lstStyle/>
          <a:p>
            <a:pPr marL="0" indent="0">
              <a:buNone/>
            </a:pPr>
            <a:r>
              <a:rPr lang="en-US" b="1" dirty="0">
                <a:latin typeface="Arial" panose="020B0604020202020204" pitchFamily="34" charset="0"/>
                <a:cs typeface="Arial" panose="020B0604020202020204" pitchFamily="34" charset="0"/>
              </a:rPr>
              <a:t>Financial Constraints</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Limited healthcare budgets </a:t>
            </a:r>
          </a:p>
          <a:p>
            <a:pPr lvl="0"/>
            <a:r>
              <a:rPr lang="en-US" dirty="0">
                <a:latin typeface="Arial" panose="020B0604020202020204" pitchFamily="34" charset="0"/>
                <a:cs typeface="Arial" panose="020B0604020202020204" pitchFamily="34" charset="0"/>
              </a:rPr>
              <a:t>Rising costs of treatment and technology </a:t>
            </a:r>
          </a:p>
          <a:p>
            <a:pPr lvl="0"/>
            <a:r>
              <a:rPr lang="en-US" dirty="0">
                <a:latin typeface="Arial" panose="020B0604020202020204" pitchFamily="34" charset="0"/>
                <a:cs typeface="Arial" panose="020B0604020202020204" pitchFamily="34" charset="0"/>
              </a:rPr>
              <a:t>Increasing demand for healthcare services </a:t>
            </a:r>
          </a:p>
          <a:p>
            <a:pPr marL="0" indent="0">
              <a:buNone/>
            </a:pPr>
            <a:r>
              <a:rPr lang="en-US" b="1" dirty="0">
                <a:latin typeface="Arial" panose="020B0604020202020204" pitchFamily="34" charset="0"/>
                <a:cs typeface="Arial" panose="020B0604020202020204" pitchFamily="34" charset="0"/>
              </a:rPr>
              <a:t>Workforce Challenges</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Staff shortages across health and social care sectors </a:t>
            </a:r>
          </a:p>
          <a:p>
            <a:pPr lvl="0"/>
            <a:r>
              <a:rPr lang="en-US" dirty="0">
                <a:latin typeface="Arial" panose="020B0604020202020204" pitchFamily="34" charset="0"/>
                <a:cs typeface="Arial" panose="020B0604020202020204" pitchFamily="34" charset="0"/>
              </a:rPr>
              <a:t>Increased workload and burnout </a:t>
            </a:r>
          </a:p>
          <a:p>
            <a:pPr lvl="0"/>
            <a:r>
              <a:rPr lang="en-US" dirty="0">
                <a:latin typeface="Arial" panose="020B0604020202020204" pitchFamily="34" charset="0"/>
                <a:cs typeface="Arial" panose="020B0604020202020204" pitchFamily="34" charset="0"/>
              </a:rPr>
              <a:t>Difficulties in recruitment and retention </a:t>
            </a:r>
          </a:p>
          <a:p>
            <a:pPr marL="0" indent="0">
              <a:buNone/>
            </a:pPr>
            <a:r>
              <a:rPr lang="en-US" b="1" dirty="0">
                <a:latin typeface="Arial" panose="020B0604020202020204" pitchFamily="34" charset="0"/>
                <a:cs typeface="Arial" panose="020B0604020202020204" pitchFamily="34" charset="0"/>
              </a:rPr>
              <a:t>Health Inequalities</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Unequal access to healthcare services </a:t>
            </a:r>
          </a:p>
          <a:p>
            <a:pPr lvl="0"/>
            <a:r>
              <a:rPr lang="en-US" dirty="0">
                <a:latin typeface="Arial" panose="020B0604020202020204" pitchFamily="34" charset="0"/>
                <a:cs typeface="Arial" panose="020B0604020202020204" pitchFamily="34" charset="0"/>
              </a:rPr>
              <a:t>Socioeconomic disparities affecting health outcomes </a:t>
            </a:r>
          </a:p>
          <a:p>
            <a:pPr lvl="0"/>
            <a:r>
              <a:rPr lang="en-US" dirty="0">
                <a:latin typeface="Arial" panose="020B0604020202020204" pitchFamily="34" charset="0"/>
                <a:cs typeface="Arial" panose="020B0604020202020204" pitchFamily="34" charset="0"/>
              </a:rPr>
              <a:t>Differences in health literacy and service utilisation </a:t>
            </a:r>
          </a:p>
          <a:p>
            <a:pPr marL="0" indent="0">
              <a:buNone/>
            </a:pPr>
            <a:r>
              <a:rPr lang="en-US" b="1" dirty="0">
                <a:latin typeface="Arial" panose="020B0604020202020204" pitchFamily="34" charset="0"/>
                <a:cs typeface="Arial" panose="020B0604020202020204" pitchFamily="34" charset="0"/>
              </a:rPr>
              <a:t>Environmental Pressures</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Climate change impacts on public health </a:t>
            </a:r>
          </a:p>
          <a:p>
            <a:pPr lvl="0"/>
            <a:r>
              <a:rPr lang="en-US" dirty="0">
                <a:latin typeface="Arial" panose="020B0604020202020204" pitchFamily="34" charset="0"/>
                <a:cs typeface="Arial" panose="020B0604020202020204" pitchFamily="34" charset="0"/>
              </a:rPr>
              <a:t>Growing healthcare carbon footprint </a:t>
            </a:r>
          </a:p>
          <a:p>
            <a:pPr lvl="0"/>
            <a:r>
              <a:rPr lang="en-US" dirty="0">
                <a:latin typeface="Arial" panose="020B0604020202020204" pitchFamily="34" charset="0"/>
                <a:cs typeface="Arial" panose="020B0604020202020204" pitchFamily="34" charset="0"/>
              </a:rPr>
              <a:t>Need for sustainable resource management </a:t>
            </a:r>
          </a:p>
          <a:p>
            <a:pPr marL="0" indent="0">
              <a:buNone/>
            </a:pPr>
            <a:r>
              <a:rPr lang="en-US" b="1" dirty="0">
                <a:latin typeface="Arial" panose="020B0604020202020204" pitchFamily="34" charset="0"/>
                <a:cs typeface="Arial" panose="020B0604020202020204" pitchFamily="34" charset="0"/>
              </a:rPr>
              <a:t>Service Fragmentation</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Poor coordination between health and social care providers </a:t>
            </a:r>
          </a:p>
          <a:p>
            <a:pPr lvl="0"/>
            <a:r>
              <a:rPr lang="en-US" dirty="0">
                <a:latin typeface="Arial" panose="020B0604020202020204" pitchFamily="34" charset="0"/>
                <a:cs typeface="Arial" panose="020B0604020202020204" pitchFamily="34" charset="0"/>
              </a:rPr>
              <a:t>Communication barriers between organisations </a:t>
            </a:r>
          </a:p>
          <a:p>
            <a:pPr lvl="0"/>
            <a:r>
              <a:rPr lang="en-US" dirty="0">
                <a:latin typeface="Arial" panose="020B0604020202020204" pitchFamily="34" charset="0"/>
                <a:cs typeface="Arial" panose="020B0604020202020204" pitchFamily="34" charset="0"/>
              </a:rPr>
              <a:t>Inconsistent patient experiences </a:t>
            </a:r>
          </a:p>
        </p:txBody>
      </p:sp>
    </p:spTree>
    <p:extLst>
      <p:ext uri="{BB962C8B-B14F-4D97-AF65-F5344CB8AC3E}">
        <p14:creationId xmlns:p14="http://schemas.microsoft.com/office/powerpoint/2010/main" val="3059351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a:xfrm>
            <a:off x="810000" y="318851"/>
            <a:ext cx="10571998" cy="970450"/>
          </a:xfrm>
        </p:spPr>
        <p:txBody>
          <a:bodyPr/>
          <a:lstStyle/>
          <a:p>
            <a:r>
              <a:rPr lang="en-US" b="1" dirty="0"/>
              <a:t>Integrated Service Delivery: Improving Health and Wellbeing Outcomes</a:t>
            </a:r>
            <a:endParaRPr lang="en-US" dirty="0"/>
          </a:p>
        </p:txBody>
      </p:sp>
      <p:sp>
        <p:nvSpPr>
          <p:cNvPr id="3" name="Content Placeholder 2">
            <a:extLst>
              <a:ext uri="{FF2B5EF4-FFF2-40B4-BE49-F238E27FC236}">
                <a16:creationId xmlns:a16="http://schemas.microsoft.com/office/drawing/2014/main" id="{F3FF1311-DD92-45BA-B10F-C1A324C27B55}"/>
              </a:ext>
            </a:extLst>
          </p:cNvPr>
          <p:cNvSpPr>
            <a:spLocks noGrp="1"/>
          </p:cNvSpPr>
          <p:nvPr>
            <p:ph sz="half" idx="4294967295"/>
          </p:nvPr>
        </p:nvSpPr>
        <p:spPr>
          <a:xfrm>
            <a:off x="368968" y="2239865"/>
            <a:ext cx="6304548" cy="4299284"/>
          </a:xfrm>
        </p:spPr>
        <p:txBody>
          <a:bodyPr>
            <a:normAutofit fontScale="92500" lnSpcReduction="20000"/>
          </a:bodyPr>
          <a:lstStyle/>
          <a:p>
            <a:pPr marL="0" indent="0">
              <a:buNone/>
            </a:pPr>
            <a:r>
              <a:rPr lang="en-US" sz="1000" b="1" dirty="0">
                <a:latin typeface="Arial" panose="020B0604020202020204" pitchFamily="34" charset="0"/>
                <a:cs typeface="Arial" panose="020B0604020202020204" pitchFamily="34" charset="0"/>
              </a:rPr>
              <a:t>What is Integrated Service Delivery?</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Integrated service delivery involves coordinating health and social care services to provide seamless, person centred care that addresses an individual's physical, mental, and social needs.</a:t>
            </a:r>
          </a:p>
          <a:p>
            <a:pPr marL="0" indent="0">
              <a:buNone/>
            </a:pPr>
            <a:r>
              <a:rPr lang="en-US" sz="1000" b="1" dirty="0">
                <a:latin typeface="Arial" panose="020B0604020202020204" pitchFamily="34" charset="0"/>
                <a:cs typeface="Arial" panose="020B0604020202020204" pitchFamily="34" charset="0"/>
              </a:rPr>
              <a:t>Key Features</a:t>
            </a:r>
            <a:endParaRPr lang="en-US" sz="1000" dirty="0">
              <a:latin typeface="Arial" panose="020B0604020202020204" pitchFamily="34" charset="0"/>
              <a:cs typeface="Arial" panose="020B0604020202020204" pitchFamily="34" charset="0"/>
            </a:endParaRPr>
          </a:p>
          <a:p>
            <a:pPr lvl="0"/>
            <a:r>
              <a:rPr lang="en-US" sz="1000" dirty="0">
                <a:latin typeface="Arial" panose="020B0604020202020204" pitchFamily="34" charset="0"/>
                <a:cs typeface="Arial" panose="020B0604020202020204" pitchFamily="34" charset="0"/>
              </a:rPr>
              <a:t>Collaboration between healthcare professionals and social care providers </a:t>
            </a:r>
          </a:p>
          <a:p>
            <a:pPr lvl="0"/>
            <a:r>
              <a:rPr lang="en-US" sz="1000" dirty="0">
                <a:latin typeface="Arial" panose="020B0604020202020204" pitchFamily="34" charset="0"/>
                <a:cs typeface="Arial" panose="020B0604020202020204" pitchFamily="34" charset="0"/>
              </a:rPr>
              <a:t>Coordinated care planning and decision making </a:t>
            </a:r>
          </a:p>
          <a:p>
            <a:pPr lvl="0"/>
            <a:r>
              <a:rPr lang="en-US" sz="1000" dirty="0">
                <a:latin typeface="Arial" panose="020B0604020202020204" pitchFamily="34" charset="0"/>
                <a:cs typeface="Arial" panose="020B0604020202020204" pitchFamily="34" charset="0"/>
              </a:rPr>
              <a:t>Focus on prevention and early intervention </a:t>
            </a:r>
          </a:p>
          <a:p>
            <a:pPr lvl="0"/>
            <a:r>
              <a:rPr lang="en-US" sz="1000" dirty="0">
                <a:latin typeface="Arial" panose="020B0604020202020204" pitchFamily="34" charset="0"/>
                <a:cs typeface="Arial" panose="020B0604020202020204" pitchFamily="34" charset="0"/>
              </a:rPr>
              <a:t>Continuous support across different stages of care </a:t>
            </a:r>
          </a:p>
          <a:p>
            <a:pPr marL="0" indent="0">
              <a:buNone/>
            </a:pPr>
            <a:r>
              <a:rPr lang="en-US" sz="1000" b="1" dirty="0">
                <a:latin typeface="Arial" panose="020B0604020202020204" pitchFamily="34" charset="0"/>
                <a:cs typeface="Arial" panose="020B0604020202020204" pitchFamily="34" charset="0"/>
              </a:rPr>
              <a:t>Example: Social Prescribing in the NHS</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Social prescribing allows healthcare professionals to refer individuals to community based activities and support services, such as:</a:t>
            </a:r>
          </a:p>
          <a:p>
            <a:pPr lvl="0"/>
            <a:r>
              <a:rPr lang="en-US" sz="1000" dirty="0">
                <a:latin typeface="Arial" panose="020B0604020202020204" pitchFamily="34" charset="0"/>
                <a:cs typeface="Arial" panose="020B0604020202020204" pitchFamily="34" charset="0"/>
              </a:rPr>
              <a:t>Exercise programmes </a:t>
            </a:r>
          </a:p>
          <a:p>
            <a:pPr lvl="0"/>
            <a:r>
              <a:rPr lang="en-US" sz="1000" dirty="0">
                <a:latin typeface="Arial" panose="020B0604020202020204" pitchFamily="34" charset="0"/>
                <a:cs typeface="Arial" panose="020B0604020202020204" pitchFamily="34" charset="0"/>
              </a:rPr>
              <a:t>Support groups </a:t>
            </a:r>
          </a:p>
          <a:p>
            <a:pPr lvl="0"/>
            <a:r>
              <a:rPr lang="en-US" sz="1000" dirty="0">
                <a:latin typeface="Arial" panose="020B0604020202020204" pitchFamily="34" charset="0"/>
                <a:cs typeface="Arial" panose="020B0604020202020204" pitchFamily="34" charset="0"/>
              </a:rPr>
              <a:t>Volunteering opportunities </a:t>
            </a:r>
          </a:p>
          <a:p>
            <a:pPr lvl="0"/>
            <a:r>
              <a:rPr lang="en-US" sz="1000" dirty="0">
                <a:latin typeface="Arial" panose="020B0604020202020204" pitchFamily="34" charset="0"/>
                <a:cs typeface="Arial" panose="020B0604020202020204" pitchFamily="34" charset="0"/>
              </a:rPr>
              <a:t>Mental wellbeing activities </a:t>
            </a:r>
          </a:p>
          <a:p>
            <a:pPr marL="0" indent="0">
              <a:buNone/>
            </a:pPr>
            <a:r>
              <a:rPr lang="en-US" sz="1000" b="1" dirty="0">
                <a:latin typeface="Arial" panose="020B0604020202020204" pitchFamily="34" charset="0"/>
                <a:cs typeface="Arial" panose="020B0604020202020204" pitchFamily="34" charset="0"/>
              </a:rPr>
              <a:t>Benefits</a:t>
            </a:r>
            <a:endParaRPr lang="en-US"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 Improved mental and physical wellbeing</a:t>
            </a:r>
          </a:p>
          <a:p>
            <a:r>
              <a:rPr lang="en-US" sz="1000" dirty="0">
                <a:latin typeface="Arial" panose="020B0604020202020204" pitchFamily="34" charset="0"/>
                <a:cs typeface="Arial" panose="020B0604020202020204" pitchFamily="34" charset="0"/>
              </a:rPr>
              <a:t>✔ Reduced pressure on healthcare services</a:t>
            </a:r>
          </a:p>
          <a:p>
            <a:r>
              <a:rPr lang="en-US" sz="1000" dirty="0">
                <a:latin typeface="Arial" panose="020B0604020202020204" pitchFamily="34" charset="0"/>
                <a:cs typeface="Arial" panose="020B0604020202020204" pitchFamily="34" charset="0"/>
              </a:rPr>
              <a:t>✔ Increased community engagement</a:t>
            </a:r>
          </a:p>
          <a:p>
            <a:r>
              <a:rPr lang="en-US" sz="1000" dirty="0">
                <a:latin typeface="Arial" panose="020B0604020202020204" pitchFamily="34" charset="0"/>
                <a:cs typeface="Arial" panose="020B0604020202020204" pitchFamily="34" charset="0"/>
              </a:rPr>
              <a:t>✔ Better patient satisfaction and outcomes</a:t>
            </a:r>
          </a:p>
        </p:txBody>
      </p:sp>
      <p:pic>
        <p:nvPicPr>
          <p:cNvPr id="4" name="Picture 3">
            <a:extLst>
              <a:ext uri="{FF2B5EF4-FFF2-40B4-BE49-F238E27FC236}">
                <a16:creationId xmlns:a16="http://schemas.microsoft.com/office/drawing/2014/main" id="{A1A4A295-F753-4BC4-8DC9-E512D8A1224E}"/>
              </a:ext>
            </a:extLst>
          </p:cNvPr>
          <p:cNvPicPr>
            <a:picLocks noChangeAspect="1"/>
          </p:cNvPicPr>
          <p:nvPr/>
        </p:nvPicPr>
        <p:blipFill rotWithShape="1">
          <a:blip r:embed="rId3"/>
          <a:srcRect t="12398"/>
          <a:stretch/>
        </p:blipFill>
        <p:spPr>
          <a:xfrm>
            <a:off x="6367236" y="2422358"/>
            <a:ext cx="5247248" cy="3678681"/>
          </a:xfrm>
          <a:prstGeom prst="rect">
            <a:avLst/>
          </a:prstGeom>
        </p:spPr>
      </p:pic>
    </p:spTree>
    <p:extLst>
      <p:ext uri="{BB962C8B-B14F-4D97-AF65-F5344CB8AC3E}">
        <p14:creationId xmlns:p14="http://schemas.microsoft.com/office/powerpoint/2010/main" val="2706790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EB31-E42B-4D0C-AFEC-3EBBBBE96FC6}"/>
              </a:ext>
            </a:extLst>
          </p:cNvPr>
          <p:cNvSpPr>
            <a:spLocks noGrp="1"/>
          </p:cNvSpPr>
          <p:nvPr>
            <p:ph type="title"/>
          </p:nvPr>
        </p:nvSpPr>
        <p:spPr>
          <a:xfrm>
            <a:off x="590396" y="198888"/>
            <a:ext cx="5334448" cy="1453488"/>
          </a:xfrm>
        </p:spPr>
        <p:txBody>
          <a:bodyPr>
            <a:normAutofit fontScale="90000"/>
          </a:bodyPr>
          <a:lstStyle/>
          <a:p>
            <a:r>
              <a:rPr lang="en-US" b="1" dirty="0"/>
              <a:t>Promoting Health Equity Through Public Health Initiatives</a:t>
            </a:r>
            <a:endParaRPr lang="en-US" dirty="0"/>
          </a:p>
        </p:txBody>
      </p:sp>
      <p:sp>
        <p:nvSpPr>
          <p:cNvPr id="7" name="Text Placeholder 6">
            <a:extLst>
              <a:ext uri="{FF2B5EF4-FFF2-40B4-BE49-F238E27FC236}">
                <a16:creationId xmlns:a16="http://schemas.microsoft.com/office/drawing/2014/main" id="{7AEDA915-86E4-4D85-B4D0-551FDABC6F00}"/>
              </a:ext>
            </a:extLst>
          </p:cNvPr>
          <p:cNvSpPr>
            <a:spLocks noGrp="1"/>
          </p:cNvSpPr>
          <p:nvPr>
            <p:ph type="body" sz="half" idx="4294967295"/>
          </p:nvPr>
        </p:nvSpPr>
        <p:spPr>
          <a:xfrm>
            <a:off x="590396" y="1989220"/>
            <a:ext cx="4671416" cy="4187409"/>
          </a:xfrm>
        </p:spPr>
        <p:txBody>
          <a:bodyPr>
            <a:noAutofit/>
          </a:bodyPr>
          <a:lstStyle/>
          <a:p>
            <a:pPr marL="0" indent="0">
              <a:buNone/>
            </a:pPr>
            <a:r>
              <a:rPr lang="en-US" sz="1200" b="1" dirty="0">
                <a:latin typeface="Arial" panose="020B0604020202020204" pitchFamily="34" charset="0"/>
                <a:cs typeface="Arial" panose="020B0604020202020204" pitchFamily="34" charset="0"/>
              </a:rPr>
              <a:t>What is Health Equity?</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Health equity means ensuring that all individuals have a fair and equal opportunity to achieve their highest possible level of health, regardless of their social, economic, or demographic background (</a:t>
            </a:r>
            <a:r>
              <a:rPr lang="en-US" sz="1200" dirty="0" err="1">
                <a:latin typeface="Arial" panose="020B0604020202020204" pitchFamily="34" charset="0"/>
                <a:cs typeface="Arial" panose="020B0604020202020204" pitchFamily="34" charset="0"/>
              </a:rPr>
              <a:t>Braveman</a:t>
            </a:r>
            <a:r>
              <a:rPr lang="en-US" sz="1200" dirty="0">
                <a:latin typeface="Arial" panose="020B0604020202020204" pitchFamily="34" charset="0"/>
                <a:cs typeface="Arial" panose="020B0604020202020204" pitchFamily="34" charset="0"/>
              </a:rPr>
              <a:t> et al., 2018).</a:t>
            </a:r>
          </a:p>
          <a:p>
            <a:pPr marL="0" indent="0">
              <a:buNone/>
            </a:pPr>
            <a:r>
              <a:rPr lang="en-US" sz="1200" b="1" dirty="0">
                <a:latin typeface="Arial" panose="020B0604020202020204" pitchFamily="34" charset="0"/>
                <a:cs typeface="Arial" panose="020B0604020202020204" pitchFamily="34" charset="0"/>
              </a:rPr>
              <a:t>Key Public Health Initiatives</a:t>
            </a:r>
            <a:endParaRPr lang="en-US" sz="1200" dirty="0">
              <a:latin typeface="Arial" panose="020B0604020202020204" pitchFamily="34" charset="0"/>
              <a:cs typeface="Arial" panose="020B0604020202020204" pitchFamily="34" charset="0"/>
            </a:endParaRPr>
          </a:p>
          <a:p>
            <a:pPr marL="0" indent="0">
              <a:buNone/>
            </a:pPr>
            <a:r>
              <a:rPr lang="en-US" sz="1200" b="1" dirty="0">
                <a:latin typeface="Arial" panose="020B0604020202020204" pitchFamily="34" charset="0"/>
                <a:cs typeface="Arial" panose="020B0604020202020204" pitchFamily="34" charset="0"/>
              </a:rPr>
              <a:t>Health Promotion Campaigns</a:t>
            </a:r>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Smoking cessation programmes </a:t>
            </a:r>
          </a:p>
          <a:p>
            <a:pPr lvl="0"/>
            <a:r>
              <a:rPr lang="en-US" sz="1200" dirty="0">
                <a:latin typeface="Arial" panose="020B0604020202020204" pitchFamily="34" charset="0"/>
                <a:cs typeface="Arial" panose="020B0604020202020204" pitchFamily="34" charset="0"/>
              </a:rPr>
              <a:t>Vaccination campaigns </a:t>
            </a:r>
          </a:p>
          <a:p>
            <a:pPr lvl="0"/>
            <a:r>
              <a:rPr lang="en-US" sz="1200" dirty="0">
                <a:latin typeface="Arial" panose="020B0604020202020204" pitchFamily="34" charset="0"/>
                <a:cs typeface="Arial" panose="020B0604020202020204" pitchFamily="34" charset="0"/>
              </a:rPr>
              <a:t>Physical activity initiatives </a:t>
            </a:r>
          </a:p>
          <a:p>
            <a:pPr lvl="0"/>
            <a:r>
              <a:rPr lang="en-US" sz="1200" dirty="0">
                <a:latin typeface="Arial" panose="020B0604020202020204" pitchFamily="34" charset="0"/>
                <a:cs typeface="Arial" panose="020B0604020202020204" pitchFamily="34" charset="0"/>
              </a:rPr>
              <a:t>Mental health awareness programmes </a:t>
            </a:r>
          </a:p>
          <a:p>
            <a:pPr marL="0" indent="0">
              <a:buNone/>
            </a:pPr>
            <a:r>
              <a:rPr lang="en-US" sz="1200" b="1" dirty="0">
                <a:latin typeface="Arial" panose="020B0604020202020204" pitchFamily="34" charset="0"/>
                <a:cs typeface="Arial" panose="020B0604020202020204" pitchFamily="34" charset="0"/>
              </a:rPr>
              <a:t>Community-Based Interventions</a:t>
            </a:r>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Health education programmes </a:t>
            </a:r>
          </a:p>
          <a:p>
            <a:pPr lvl="0"/>
            <a:r>
              <a:rPr lang="en-US" sz="1200" dirty="0">
                <a:latin typeface="Arial" panose="020B0604020202020204" pitchFamily="34" charset="0"/>
                <a:cs typeface="Arial" panose="020B0604020202020204" pitchFamily="34" charset="0"/>
              </a:rPr>
              <a:t>Outreach services for vulnerable populations </a:t>
            </a:r>
          </a:p>
          <a:p>
            <a:pPr lvl="0"/>
            <a:r>
              <a:rPr lang="en-US" sz="1200" dirty="0">
                <a:latin typeface="Arial" panose="020B0604020202020204" pitchFamily="34" charset="0"/>
                <a:cs typeface="Arial" panose="020B0604020202020204" pitchFamily="34" charset="0"/>
              </a:rPr>
              <a:t>Preventive screening services </a:t>
            </a:r>
          </a:p>
        </p:txBody>
      </p:sp>
      <p:sp>
        <p:nvSpPr>
          <p:cNvPr id="5" name="Text Placeholder 6">
            <a:extLst>
              <a:ext uri="{FF2B5EF4-FFF2-40B4-BE49-F238E27FC236}">
                <a16:creationId xmlns:a16="http://schemas.microsoft.com/office/drawing/2014/main" id="{DE6C78D9-E02E-426A-9525-AB855806CF97}"/>
              </a:ext>
            </a:extLst>
          </p:cNvPr>
          <p:cNvSpPr txBox="1">
            <a:spLocks/>
          </p:cNvSpPr>
          <p:nvPr/>
        </p:nvSpPr>
        <p:spPr>
          <a:xfrm>
            <a:off x="4235117" y="2471703"/>
            <a:ext cx="4671416" cy="4187409"/>
          </a:xfrm>
          <a:prstGeom prst="rect">
            <a:avLst/>
          </a:prstGeom>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SzPct val="80000"/>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US" sz="1200" b="1" dirty="0">
                <a:latin typeface="Arial" panose="020B0604020202020204" pitchFamily="34" charset="0"/>
                <a:cs typeface="Arial" panose="020B0604020202020204" pitchFamily="34" charset="0"/>
              </a:rPr>
              <a:t>Addressing Health Inequalities</a:t>
            </a:r>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Improving access to healthcare services </a:t>
            </a:r>
          </a:p>
          <a:p>
            <a:pPr lvl="0"/>
            <a:r>
              <a:rPr lang="en-US" sz="1200" dirty="0">
                <a:latin typeface="Arial" panose="020B0604020202020204" pitchFamily="34" charset="0"/>
                <a:cs typeface="Arial" panose="020B0604020202020204" pitchFamily="34" charset="0"/>
              </a:rPr>
              <a:t>Reducing socioeconomic barriers </a:t>
            </a:r>
          </a:p>
          <a:p>
            <a:pPr lvl="0"/>
            <a:r>
              <a:rPr lang="en-US" sz="1200" dirty="0">
                <a:latin typeface="Arial" panose="020B0604020202020204" pitchFamily="34" charset="0"/>
                <a:cs typeface="Arial" panose="020B0604020202020204" pitchFamily="34" charset="0"/>
              </a:rPr>
              <a:t>Supporting underserved communities </a:t>
            </a:r>
          </a:p>
          <a:p>
            <a:pPr lvl="0"/>
            <a:r>
              <a:rPr lang="en-US" sz="1200" dirty="0">
                <a:latin typeface="Arial" panose="020B0604020202020204" pitchFamily="34" charset="0"/>
                <a:cs typeface="Arial" panose="020B0604020202020204" pitchFamily="34" charset="0"/>
              </a:rPr>
              <a:t>Promoting inclusive healthcare policies </a:t>
            </a:r>
          </a:p>
          <a:p>
            <a:pPr marL="0" indent="0">
              <a:buNone/>
            </a:pPr>
            <a:r>
              <a:rPr lang="en-US" sz="1200" b="1" dirty="0">
                <a:latin typeface="Arial" panose="020B0604020202020204" pitchFamily="34" charset="0"/>
                <a:cs typeface="Arial" panose="020B0604020202020204" pitchFamily="34" charset="0"/>
              </a:rPr>
              <a:t>Outcomes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Reduced health disparities</a:t>
            </a:r>
          </a:p>
          <a:p>
            <a:r>
              <a:rPr lang="en-US" sz="1200" dirty="0">
                <a:latin typeface="Arial" panose="020B0604020202020204" pitchFamily="34" charset="0"/>
                <a:cs typeface="Arial" panose="020B0604020202020204" pitchFamily="34" charset="0"/>
              </a:rPr>
              <a:t>✔ Improved population wellbeing</a:t>
            </a:r>
          </a:p>
          <a:p>
            <a:r>
              <a:rPr lang="en-US" sz="1200" dirty="0">
                <a:latin typeface="Arial" panose="020B0604020202020204" pitchFamily="34" charset="0"/>
                <a:cs typeface="Arial" panose="020B0604020202020204" pitchFamily="34" charset="0"/>
              </a:rPr>
              <a:t>✔ Increased healthcare accessibility</a:t>
            </a:r>
          </a:p>
          <a:p>
            <a:r>
              <a:rPr lang="en-US" sz="1200" dirty="0">
                <a:latin typeface="Arial" panose="020B0604020202020204" pitchFamily="34" charset="0"/>
                <a:cs typeface="Arial" panose="020B0604020202020204" pitchFamily="34" charset="0"/>
              </a:rPr>
              <a:t>✔ Stronger and healthier communities</a:t>
            </a:r>
          </a:p>
        </p:txBody>
      </p:sp>
      <p:pic>
        <p:nvPicPr>
          <p:cNvPr id="4" name="Picture 3">
            <a:extLst>
              <a:ext uri="{FF2B5EF4-FFF2-40B4-BE49-F238E27FC236}">
                <a16:creationId xmlns:a16="http://schemas.microsoft.com/office/drawing/2014/main" id="{400D5D78-88E1-4C62-B2BC-2E3DAA0412A0}"/>
              </a:ext>
            </a:extLst>
          </p:cNvPr>
          <p:cNvPicPr>
            <a:picLocks noChangeAspect="1"/>
          </p:cNvPicPr>
          <p:nvPr/>
        </p:nvPicPr>
        <p:blipFill>
          <a:blip r:embed="rId3"/>
          <a:stretch>
            <a:fillRect/>
          </a:stretch>
        </p:blipFill>
        <p:spPr>
          <a:xfrm>
            <a:off x="7599627" y="1714500"/>
            <a:ext cx="4001977" cy="3429000"/>
          </a:xfrm>
          <a:prstGeom prst="rect">
            <a:avLst/>
          </a:prstGeom>
        </p:spPr>
      </p:pic>
    </p:spTree>
    <p:extLst>
      <p:ext uri="{BB962C8B-B14F-4D97-AF65-F5344CB8AC3E}">
        <p14:creationId xmlns:p14="http://schemas.microsoft.com/office/powerpoint/2010/main" val="3400028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15168-DD8F-4DF6-A666-DD24F659D16C}"/>
              </a:ext>
            </a:extLst>
          </p:cNvPr>
          <p:cNvSpPr>
            <a:spLocks noGrp="1"/>
          </p:cNvSpPr>
          <p:nvPr>
            <p:ph type="title"/>
          </p:nvPr>
        </p:nvSpPr>
        <p:spPr/>
        <p:txBody>
          <a:bodyPr/>
          <a:lstStyle/>
          <a:p>
            <a:r>
              <a:rPr lang="en-US" b="1" dirty="0"/>
              <a:t>Conclusion and Recommendations</a:t>
            </a:r>
            <a:br>
              <a:rPr lang="en-US" dirty="0"/>
            </a:br>
            <a:endParaRPr lang="en-US" dirty="0"/>
          </a:p>
        </p:txBody>
      </p:sp>
      <p:sp>
        <p:nvSpPr>
          <p:cNvPr id="4" name="Content Placeholder 3">
            <a:extLst>
              <a:ext uri="{FF2B5EF4-FFF2-40B4-BE49-F238E27FC236}">
                <a16:creationId xmlns:a16="http://schemas.microsoft.com/office/drawing/2014/main" id="{FA27F005-EA1A-4CFD-894F-685ECC371A1A}"/>
              </a:ext>
            </a:extLst>
          </p:cNvPr>
          <p:cNvSpPr>
            <a:spLocks noGrp="1"/>
          </p:cNvSpPr>
          <p:nvPr>
            <p:ph sz="half" idx="1"/>
          </p:nvPr>
        </p:nvSpPr>
        <p:spPr>
          <a:xfrm>
            <a:off x="838200" y="2222286"/>
            <a:ext cx="10744200" cy="4635713"/>
          </a:xfrm>
        </p:spPr>
        <p:txBody>
          <a:bodyPr>
            <a:normAutofit fontScale="85000" lnSpcReduction="10000"/>
          </a:bodyPr>
          <a:lstStyle/>
          <a:p>
            <a:pPr marL="0" indent="0">
              <a:buNone/>
            </a:pPr>
            <a:r>
              <a:rPr lang="en-US" sz="1600" b="1" dirty="0">
                <a:latin typeface="Arial" panose="020B0604020202020204" pitchFamily="34" charset="0"/>
                <a:cs typeface="Arial" panose="020B0604020202020204" pitchFamily="34" charset="0"/>
              </a:rPr>
              <a:t>Key Findings</a:t>
            </a:r>
            <a:endParaRPr lang="en-US" sz="1600" dirty="0">
              <a:latin typeface="Arial" panose="020B0604020202020204" pitchFamily="34" charset="0"/>
              <a:cs typeface="Arial" panose="020B0604020202020204" pitchFamily="34" charset="0"/>
            </a:endParaRPr>
          </a:p>
          <a:p>
            <a:pPr lvl="0"/>
            <a:r>
              <a:rPr lang="en-US" sz="1600" dirty="0">
                <a:latin typeface="Arial" panose="020B0604020202020204" pitchFamily="34" charset="0"/>
                <a:cs typeface="Arial" panose="020B0604020202020204" pitchFamily="34" charset="0"/>
              </a:rPr>
              <a:t>Health and wellbeing are multidimensional concepts influenced by biological, psychological, social, and environmental factors. </a:t>
            </a:r>
          </a:p>
          <a:p>
            <a:pPr lvl="0"/>
            <a:r>
              <a:rPr lang="en-US" sz="1600" dirty="0">
                <a:latin typeface="Arial" panose="020B0604020202020204" pitchFamily="34" charset="0"/>
                <a:cs typeface="Arial" panose="020B0604020202020204" pitchFamily="34" charset="0"/>
              </a:rPr>
              <a:t>Sustainable development supports the long term effectiveness and resilience of healthcare systems. </a:t>
            </a:r>
          </a:p>
          <a:p>
            <a:pPr lvl="0"/>
            <a:r>
              <a:rPr lang="en-US" sz="1600" dirty="0">
                <a:latin typeface="Arial" panose="020B0604020202020204" pitchFamily="34" charset="0"/>
                <a:cs typeface="Arial" panose="020B0604020202020204" pitchFamily="34" charset="0"/>
              </a:rPr>
              <a:t>Integrated care approaches improve patient outcomes and service efficiency. </a:t>
            </a:r>
          </a:p>
          <a:p>
            <a:pPr lvl="0"/>
            <a:r>
              <a:rPr lang="en-US" sz="1600" dirty="0">
                <a:latin typeface="Arial" panose="020B0604020202020204" pitchFamily="34" charset="0"/>
                <a:cs typeface="Arial" panose="020B0604020202020204" pitchFamily="34" charset="0"/>
              </a:rPr>
              <a:t>Policies and governance frameworks play a crucial role in promoting health and sustainability. </a:t>
            </a:r>
          </a:p>
          <a:p>
            <a:pPr lvl="0"/>
            <a:r>
              <a:rPr lang="en-US" sz="1600" dirty="0">
                <a:latin typeface="Arial" panose="020B0604020202020204" pitchFamily="34" charset="0"/>
                <a:cs typeface="Arial" panose="020B0604020202020204" pitchFamily="34" charset="0"/>
              </a:rPr>
              <a:t>Public health initiatives help reduce health inequalities and improve population wellbeing. </a:t>
            </a:r>
          </a:p>
          <a:p>
            <a:pPr marL="0" indent="0">
              <a:buNone/>
            </a:pPr>
            <a:r>
              <a:rPr lang="en-US" sz="1600" b="1" dirty="0">
                <a:latin typeface="Arial" panose="020B0604020202020204" pitchFamily="34" charset="0"/>
                <a:cs typeface="Arial" panose="020B0604020202020204" pitchFamily="34" charset="0"/>
              </a:rPr>
              <a:t>Recommendations</a:t>
            </a:r>
            <a:endParaRPr lang="en-US" sz="1600" dirty="0">
              <a:latin typeface="Arial" panose="020B0604020202020204" pitchFamily="34" charset="0"/>
              <a:cs typeface="Arial" panose="020B0604020202020204" pitchFamily="34" charset="0"/>
            </a:endParaRPr>
          </a:p>
          <a:p>
            <a:pPr lvl="0"/>
            <a:r>
              <a:rPr lang="en-US" sz="1600" dirty="0">
                <a:latin typeface="Arial" panose="020B0604020202020204" pitchFamily="34" charset="0"/>
                <a:cs typeface="Arial" panose="020B0604020202020204" pitchFamily="34" charset="0"/>
              </a:rPr>
              <a:t>Strengthen preventive healthcare and health promotion programmes. </a:t>
            </a:r>
          </a:p>
          <a:p>
            <a:pPr lvl="0"/>
            <a:r>
              <a:rPr lang="en-US" sz="1600" dirty="0">
                <a:latin typeface="Arial" panose="020B0604020202020204" pitchFamily="34" charset="0"/>
                <a:cs typeface="Arial" panose="020B0604020202020204" pitchFamily="34" charset="0"/>
              </a:rPr>
              <a:t>Increase investment in integrated health and social care services. </a:t>
            </a:r>
          </a:p>
          <a:p>
            <a:pPr lvl="0"/>
            <a:r>
              <a:rPr lang="en-US" sz="1600" dirty="0">
                <a:latin typeface="Arial" panose="020B0604020202020204" pitchFamily="34" charset="0"/>
                <a:cs typeface="Arial" panose="020B0604020202020204" pitchFamily="34" charset="0"/>
              </a:rPr>
              <a:t>Address workforce shortages and resource limitations. </a:t>
            </a:r>
          </a:p>
          <a:p>
            <a:pPr lvl="0"/>
            <a:r>
              <a:rPr lang="en-US" sz="1600" dirty="0">
                <a:latin typeface="Arial" panose="020B0604020202020204" pitchFamily="34" charset="0"/>
                <a:cs typeface="Arial" panose="020B0604020202020204" pitchFamily="34" charset="0"/>
              </a:rPr>
              <a:t>Promote environmentally sustainable healthcare practices. </a:t>
            </a:r>
          </a:p>
          <a:p>
            <a:pPr lvl="0"/>
            <a:r>
              <a:rPr lang="en-US" sz="1600" dirty="0">
                <a:latin typeface="Arial" panose="020B0604020202020204" pitchFamily="34" charset="0"/>
                <a:cs typeface="Arial" panose="020B0604020202020204" pitchFamily="34" charset="0"/>
              </a:rPr>
              <a:t>Continue efforts to reduce health inequalities and improve access to care. </a:t>
            </a:r>
          </a:p>
          <a:p>
            <a:pPr marL="0" indent="0">
              <a:buNone/>
            </a:pPr>
            <a:r>
              <a:rPr lang="en-US" sz="1600" b="1" dirty="0">
                <a:latin typeface="Arial" panose="020B0604020202020204" pitchFamily="34" charset="0"/>
                <a:cs typeface="Arial" panose="020B0604020202020204" pitchFamily="34" charset="0"/>
              </a:rPr>
              <a:t>Final Statement</a:t>
            </a:r>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Achieving sustainable health and wellbeing requires collaboration between healthcare providers, policymakers, communities, and individuals to create healthier and more equitable societies.</a:t>
            </a:r>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790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References</a:t>
            </a:r>
          </a:p>
        </p:txBody>
      </p:sp>
      <p:sp>
        <p:nvSpPr>
          <p:cNvPr id="3" name="Rectangle 2">
            <a:extLst>
              <a:ext uri="{FF2B5EF4-FFF2-40B4-BE49-F238E27FC236}">
                <a16:creationId xmlns:a16="http://schemas.microsoft.com/office/drawing/2014/main" id="{04AFA1BE-8AA9-49C6-B9A6-A66599F67105}"/>
              </a:ext>
            </a:extLst>
          </p:cNvPr>
          <p:cNvSpPr>
            <a:spLocks noChangeArrowheads="1"/>
          </p:cNvSpPr>
          <p:nvPr/>
        </p:nvSpPr>
        <p:spPr bwMode="auto">
          <a:xfrm>
            <a:off x="629588" y="2091424"/>
            <a:ext cx="10932821" cy="4558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Braveman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Arkin, E.B., Orleans, T., Proctor, D., Acker, J. and Plough, A.L. (2018). What Is Health equity?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Behavioral Science &amp; Policy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4(1), pp.1–14.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://doi.org/10.1177/237946151800400102.</a:t>
            </a:r>
            <a:endParaRPr kumimoji="0" lang="en-US" altLang="en-US" sz="10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Europe, W.H.O.R.O. for (2017). Environmentally sustainable health systems: a strategic document.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iris.who.int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https://iris.who.int/handle/10665/340375 [Accessed 15 Jun. 2026].</a:t>
            </a:r>
            <a:endParaRPr kumimoji="0" lang="en-US" altLang="en-US" sz="10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Lakioti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 Pagonis, N.,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Flegkas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Itziou</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Moustakas, K.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Karayannis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 (2025). Social Factors and Policies Promoting Good Health and Well-Being as a Sustainable Development Goal: Current Achievements and Future Pathways.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Sustainability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17(11), p.5063.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://doi.org/10.3390/su17115063.</a:t>
            </a:r>
            <a:endParaRPr kumimoji="0" lang="en-US" altLang="en-US" sz="10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Liaropoulos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Goranitis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 (2019). Health care financing and the sustainability of health systems.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for Equity in Health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14(1).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://doi.org/10.1186/s12939-015-0208-5.</a:t>
            </a:r>
            <a:endParaRPr kumimoji="0" lang="en-US" altLang="en-US" sz="10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Mauro-Bracken, L. (2025). Understanding health for health and social care practice.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Students’ Handbook for Studying Health and Social Care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pp.40–52.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://doi.org/10.4324/9781032619309-5.</a:t>
            </a:r>
            <a:endParaRPr kumimoji="0" lang="en-US" altLang="en-US" sz="10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Meiselman, H.L. (2016). Quality of life, well-being and wellness: Measuring subjective health for foods and other products.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Food Quality and Preference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54, pp.101–109.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://doi.org/10.1016/j.foodqual.2016.05.009.</a:t>
            </a:r>
            <a:endParaRPr kumimoji="0" lang="en-US" altLang="en-US" sz="10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Schramme, T. (2023). Health as Complete Well-Being: the WHO Definition and beyond.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Public Health Ethics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16(3), pp.210–218.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://doi.org/10.1093/</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phe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/phad017.</a:t>
            </a:r>
            <a:endParaRPr kumimoji="0" lang="en-US" altLang="en-US" sz="1000" b="0" i="0" u="none" strike="noStrike" cap="none" normalizeH="0" baseline="0" dirty="0">
              <a:ln>
                <a:noFill/>
              </a:ln>
              <a:solidFill>
                <a:schemeClr val="tx1"/>
              </a:solidFill>
              <a:effectLst/>
            </a:endParaRPr>
          </a:p>
          <a:p>
            <a:pPr marL="171450" marR="0" lvl="0" indent="-1714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Zanobini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Del Riccio, M.,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Lorini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Bonaccorsi</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 (2024). Empowering Sustainable Healthcare: The Role of Health Literacy.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Sustainability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16(10), p.3964.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://doi.org/10.3390/su16103964.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945982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Default">
      <a:dk1>
        <a:srgbClr val="000000"/>
      </a:dk1>
      <a:lt1>
        <a:sysClr val="window" lastClr="FFFFFF"/>
      </a:lt1>
      <a:dk2>
        <a:srgbClr val="3F3F3F"/>
      </a:dk2>
      <a:lt2>
        <a:srgbClr val="E7E6E6"/>
      </a:lt2>
      <a:accent1>
        <a:srgbClr val="700000"/>
      </a:accent1>
      <a:accent2>
        <a:srgbClr val="ED7D31"/>
      </a:accent2>
      <a:accent3>
        <a:srgbClr val="A5A5A5"/>
      </a:accent3>
      <a:accent4>
        <a:srgbClr val="FFC000"/>
      </a:accent4>
      <a:accent5>
        <a:srgbClr val="700000"/>
      </a:accent5>
      <a:accent6>
        <a:srgbClr val="978869"/>
      </a:accent6>
      <a:hlink>
        <a:srgbClr val="FFC000"/>
      </a:hlink>
      <a:folHlink>
        <a:srgbClr val="7F7F7F"/>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F45182065_Persuasive speech outline_RVA_v3" id="{9991F312-7BAB-436D-8583-A5078171179B}" vid="{06C31F6F-9DBF-4ED0-83AC-3AFD01C902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2D07FD5-8A16-4741-957C-8B91E43CA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E580CA-3EBF-40A1-848D-12B3B18BB82E}">
  <ds:schemaRefs>
    <ds:schemaRef ds:uri="http://schemas.openxmlformats.org/package/2006/metadata/core-properties"/>
    <ds:schemaRef ds:uri="71af3243-3dd4-4a8d-8c0d-dd76da1f02a5"/>
    <ds:schemaRef ds:uri="http://www.w3.org/XML/1998/namespace"/>
    <ds:schemaRef ds:uri="16c05727-aa75-4e4a-9b5f-8a80a1165891"/>
    <ds:schemaRef ds:uri="http://purl.org/dc/terms/"/>
    <ds:schemaRef ds:uri="http://purl.org/dc/elements/1.1/"/>
    <ds:schemaRef ds:uri="http://schemas.microsoft.com/office/2006/documentManagement/types"/>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99A0FB75-2DC0-41F8-9602-F83475C3A4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Persuasive speech outline </Template>
  <TotalTime>0</TotalTime>
  <Words>2406</Words>
  <Application>Microsoft Office PowerPoint</Application>
  <PresentationFormat>Widescreen</PresentationFormat>
  <Paragraphs>213</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Tahoma</vt:lpstr>
      <vt:lpstr>Times New Roman</vt:lpstr>
      <vt:lpstr>Wingdings 2</vt:lpstr>
      <vt:lpstr>Quotable</vt:lpstr>
      <vt:lpstr>The Role of Health, Wellbeing and Sustainable Development in Modern Health and Social Care</vt:lpstr>
      <vt:lpstr>Health, Wellbeing and Sustainable Development: Setting the Context</vt:lpstr>
      <vt:lpstr>Understanding the Core Concepts</vt:lpstr>
      <vt:lpstr>Why Health, Wellbeing and Sustainability Matter in Modern Healthcare</vt:lpstr>
      <vt:lpstr>Integrating Health and Wellbeing within Health and Social Care</vt:lpstr>
      <vt:lpstr>Sustainable Development Frameworks in Healthcare</vt:lpstr>
      <vt:lpstr>PowerPoint Presentation</vt:lpstr>
      <vt:lpstr>Policy and Governance Supporting Health, Wellbeing and Sustainability</vt:lpstr>
      <vt:lpstr>Challenges to Integrating Health, Wellbeing and Sustainable Development</vt:lpstr>
      <vt:lpstr>Integrated Service Delivery: Improving Health and Wellbeing Outcomes</vt:lpstr>
      <vt:lpstr>Promoting Health Equity Through Public Health Initiatives</vt:lpstr>
      <vt:lpstr>Conclusion and 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2026-06-16T04:25:40Z</dcterms:created>
  <dcterms:modified xsi:type="dcterms:W3CDTF">2026-06-16T05:04:06Z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