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5"/>
  </p:notesMasterIdLst>
  <p:sldIdLst>
    <p:sldId id="256" r:id="rId2"/>
    <p:sldId id="264" r:id="rId3"/>
    <p:sldId id="281" r:id="rId4"/>
    <p:sldId id="284" r:id="rId5"/>
    <p:sldId id="316" r:id="rId6"/>
    <p:sldId id="305" r:id="rId7"/>
    <p:sldId id="308" r:id="rId8"/>
    <p:sldId id="309" r:id="rId9"/>
    <p:sldId id="310" r:id="rId10"/>
    <p:sldId id="311" r:id="rId11"/>
    <p:sldId id="312" r:id="rId12"/>
    <p:sldId id="314" r:id="rId13"/>
    <p:sldId id="315" r:id="rId14"/>
    <p:sldId id="317" r:id="rId15"/>
    <p:sldId id="307" r:id="rId16"/>
    <p:sldId id="319" r:id="rId17"/>
    <p:sldId id="320" r:id="rId18"/>
    <p:sldId id="321" r:id="rId19"/>
    <p:sldId id="322" r:id="rId20"/>
    <p:sldId id="318" r:id="rId21"/>
    <p:sldId id="325" r:id="rId22"/>
    <p:sldId id="326" r:id="rId23"/>
    <p:sldId id="327" r:id="rId24"/>
    <p:sldId id="324" r:id="rId25"/>
    <p:sldId id="329" r:id="rId26"/>
    <p:sldId id="330" r:id="rId27"/>
    <p:sldId id="328" r:id="rId28"/>
    <p:sldId id="306" r:id="rId29"/>
    <p:sldId id="332" r:id="rId30"/>
    <p:sldId id="333" r:id="rId31"/>
    <p:sldId id="334" r:id="rId32"/>
    <p:sldId id="335" r:id="rId33"/>
    <p:sldId id="336" r:id="rId34"/>
    <p:sldId id="337" r:id="rId35"/>
    <p:sldId id="338" r:id="rId36"/>
    <p:sldId id="339" r:id="rId37"/>
    <p:sldId id="340" r:id="rId38"/>
    <p:sldId id="286" r:id="rId39"/>
    <p:sldId id="341" r:id="rId40"/>
    <p:sldId id="342" r:id="rId41"/>
    <p:sldId id="354" r:id="rId42"/>
    <p:sldId id="343" r:id="rId43"/>
    <p:sldId id="344" r:id="rId44"/>
    <p:sldId id="345" r:id="rId45"/>
    <p:sldId id="346" r:id="rId46"/>
    <p:sldId id="347" r:id="rId47"/>
    <p:sldId id="348" r:id="rId48"/>
    <p:sldId id="349" r:id="rId49"/>
    <p:sldId id="350" r:id="rId50"/>
    <p:sldId id="351" r:id="rId51"/>
    <p:sldId id="352" r:id="rId52"/>
    <p:sldId id="261" r:id="rId53"/>
    <p:sldId id="353" r:id="rId5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09FF51-1BC2-47D9-A30D-DB869DAC27A1}" v="53" dt="2024-12-03T20:21:38.2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9" d="100"/>
          <a:sy n="89" d="100"/>
        </p:scale>
        <p:origin x="522" y="4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5209FF51-1BC2-47D9-A30D-DB869DAC27A1}"/>
    <pc:docChg chg="undo custSel addSld modSld sldOrd">
      <pc:chgData name="Ebad Banissi" userId="46ce2bb489724496" providerId="LiveId" clId="{5209FF51-1BC2-47D9-A30D-DB869DAC27A1}" dt="2024-12-04T09:08:32.157" v="694" actId="207"/>
      <pc:docMkLst>
        <pc:docMk/>
      </pc:docMkLst>
      <pc:sldChg chg="modSp mod">
        <pc:chgData name="Ebad Banissi" userId="46ce2bb489724496" providerId="LiveId" clId="{5209FF51-1BC2-47D9-A30D-DB869DAC27A1}" dt="2024-12-04T09:08:32.157" v="694" actId="207"/>
        <pc:sldMkLst>
          <pc:docMk/>
          <pc:sldMk cId="2519167191" sldId="281"/>
        </pc:sldMkLst>
        <pc:graphicFrameChg chg="modGraphic">
          <ac:chgData name="Ebad Banissi" userId="46ce2bb489724496" providerId="LiveId" clId="{5209FF51-1BC2-47D9-A30D-DB869DAC27A1}" dt="2024-12-04T09:08:32.157" v="694" actId="207"/>
          <ac:graphicFrameMkLst>
            <pc:docMk/>
            <pc:sldMk cId="2519167191" sldId="281"/>
            <ac:graphicFrameMk id="8" creationId="{3AF08752-C607-B8B7-06B2-C7046F0A4529}"/>
          </ac:graphicFrameMkLst>
        </pc:graphicFrameChg>
      </pc:sldChg>
      <pc:sldChg chg="modSp mod">
        <pc:chgData name="Ebad Banissi" userId="46ce2bb489724496" providerId="LiveId" clId="{5209FF51-1BC2-47D9-A30D-DB869DAC27A1}" dt="2024-11-26T21:34:01.983" v="12" actId="27636"/>
        <pc:sldMkLst>
          <pc:docMk/>
          <pc:sldMk cId="1340006889" sldId="286"/>
        </pc:sldMkLst>
        <pc:spChg chg="mod">
          <ac:chgData name="Ebad Banissi" userId="46ce2bb489724496" providerId="LiveId" clId="{5209FF51-1BC2-47D9-A30D-DB869DAC27A1}" dt="2024-11-26T21:34:01.983" v="12" actId="27636"/>
          <ac:spMkLst>
            <pc:docMk/>
            <pc:sldMk cId="1340006889" sldId="286"/>
            <ac:spMk id="2" creationId="{1159AED2-CB3C-4CE1-31A8-EB197FA8F9C0}"/>
          </ac:spMkLst>
        </pc:spChg>
        <pc:spChg chg="mod">
          <ac:chgData name="Ebad Banissi" userId="46ce2bb489724496" providerId="LiveId" clId="{5209FF51-1BC2-47D9-A30D-DB869DAC27A1}" dt="2024-11-26T21:33:09.325" v="9" actId="15"/>
          <ac:spMkLst>
            <pc:docMk/>
            <pc:sldMk cId="1340006889" sldId="286"/>
            <ac:spMk id="3" creationId="{A3AE34F5-CE32-444D-3EBF-637CA164AC56}"/>
          </ac:spMkLst>
        </pc:spChg>
      </pc:sldChg>
      <pc:sldChg chg="modSp mod delDesignElem">
        <pc:chgData name="Ebad Banissi" userId="46ce2bb489724496" providerId="LiveId" clId="{5209FF51-1BC2-47D9-A30D-DB869DAC27A1}" dt="2024-11-26T20:59:53.711" v="3" actId="13926"/>
        <pc:sldMkLst>
          <pc:docMk/>
          <pc:sldMk cId="231501894" sldId="340"/>
        </pc:sldMkLst>
        <pc:graphicFrameChg chg="modGraphic">
          <ac:chgData name="Ebad Banissi" userId="46ce2bb489724496" providerId="LiveId" clId="{5209FF51-1BC2-47D9-A30D-DB869DAC27A1}" dt="2024-11-26T20:59:53.711" v="3" actId="13926"/>
          <ac:graphicFrameMkLst>
            <pc:docMk/>
            <pc:sldMk cId="231501894" sldId="340"/>
            <ac:graphicFrameMk id="8" creationId="{2B2E12EA-A066-2641-3094-2BCA3B451DA7}"/>
          </ac:graphicFrameMkLst>
        </pc:graphicFrameChg>
      </pc:sldChg>
      <pc:sldChg chg="addSp delSp modSp add mod">
        <pc:chgData name="Ebad Banissi" userId="46ce2bb489724496" providerId="LiveId" clId="{5209FF51-1BC2-47D9-A30D-DB869DAC27A1}" dt="2024-12-03T20:03:18.251" v="590" actId="478"/>
        <pc:sldMkLst>
          <pc:docMk/>
          <pc:sldMk cId="1931545951" sldId="341"/>
        </pc:sldMkLst>
        <pc:spChg chg="mod">
          <ac:chgData name="Ebad Banissi" userId="46ce2bb489724496" providerId="LiveId" clId="{5209FF51-1BC2-47D9-A30D-DB869DAC27A1}" dt="2024-11-26T21:34:14.977" v="14" actId="27636"/>
          <ac:spMkLst>
            <pc:docMk/>
            <pc:sldMk cId="1931545951" sldId="341"/>
            <ac:spMk id="2" creationId="{B6660F55-2504-5FE5-7EEB-7731A2F72C28}"/>
          </ac:spMkLst>
        </pc:spChg>
        <pc:spChg chg="mod">
          <ac:chgData name="Ebad Banissi" userId="46ce2bb489724496" providerId="LiveId" clId="{5209FF51-1BC2-47D9-A30D-DB869DAC27A1}" dt="2024-12-03T20:03:12.730" v="589" actId="5793"/>
          <ac:spMkLst>
            <pc:docMk/>
            <pc:sldMk cId="1931545951" sldId="341"/>
            <ac:spMk id="3" creationId="{C1050E0F-EDA8-9B92-7120-F038B0CB2ABB}"/>
          </ac:spMkLst>
        </pc:spChg>
        <pc:graphicFrameChg chg="add del mod modGraphic">
          <ac:chgData name="Ebad Banissi" userId="46ce2bb489724496" providerId="LiveId" clId="{5209FF51-1BC2-47D9-A30D-DB869DAC27A1}" dt="2024-12-03T20:03:18.251" v="590" actId="478"/>
          <ac:graphicFrameMkLst>
            <pc:docMk/>
            <pc:sldMk cId="1931545951" sldId="341"/>
            <ac:graphicFrameMk id="4" creationId="{C2169245-25C4-C561-DCEA-10D84696A5E9}"/>
          </ac:graphicFrameMkLst>
        </pc:graphicFrameChg>
      </pc:sldChg>
      <pc:sldChg chg="addSp delSp modSp add mod">
        <pc:chgData name="Ebad Banissi" userId="46ce2bb489724496" providerId="LiveId" clId="{5209FF51-1BC2-47D9-A30D-DB869DAC27A1}" dt="2024-12-03T20:22:18.548" v="691" actId="1076"/>
        <pc:sldMkLst>
          <pc:docMk/>
          <pc:sldMk cId="2911074545" sldId="342"/>
        </pc:sldMkLst>
        <pc:spChg chg="mod">
          <ac:chgData name="Ebad Banissi" userId="46ce2bb489724496" providerId="LiveId" clId="{5209FF51-1BC2-47D9-A30D-DB869DAC27A1}" dt="2024-12-03T20:22:14.900" v="689" actId="27636"/>
          <ac:spMkLst>
            <pc:docMk/>
            <pc:sldMk cId="2911074545" sldId="342"/>
            <ac:spMk id="3" creationId="{FD27C424-BCBB-2606-F41F-04BBB3121188}"/>
          </ac:spMkLst>
        </pc:spChg>
        <pc:graphicFrameChg chg="add del mod modGraphic">
          <ac:chgData name="Ebad Banissi" userId="46ce2bb489724496" providerId="LiveId" clId="{5209FF51-1BC2-47D9-A30D-DB869DAC27A1}" dt="2024-12-03T20:21:57.919" v="683" actId="478"/>
          <ac:graphicFrameMkLst>
            <pc:docMk/>
            <pc:sldMk cId="2911074545" sldId="342"/>
            <ac:graphicFrameMk id="5" creationId="{AD00517F-8493-12E1-11AB-488CAD746F00}"/>
          </ac:graphicFrameMkLst>
        </pc:graphicFrameChg>
        <pc:picChg chg="add mod">
          <ac:chgData name="Ebad Banissi" userId="46ce2bb489724496" providerId="LiveId" clId="{5209FF51-1BC2-47D9-A30D-DB869DAC27A1}" dt="2024-12-03T20:22:18.548" v="691" actId="1076"/>
          <ac:picMkLst>
            <pc:docMk/>
            <pc:sldMk cId="2911074545" sldId="342"/>
            <ac:picMk id="4" creationId="{1388E48A-F071-F9BA-403E-418012E00171}"/>
          </ac:picMkLst>
        </pc:picChg>
      </pc:sldChg>
      <pc:sldChg chg="delSp modSp add mod">
        <pc:chgData name="Ebad Banissi" userId="46ce2bb489724496" providerId="LiveId" clId="{5209FF51-1BC2-47D9-A30D-DB869DAC27A1}" dt="2024-11-26T21:42:52.752" v="61" actId="108"/>
        <pc:sldMkLst>
          <pc:docMk/>
          <pc:sldMk cId="349003041" sldId="343"/>
        </pc:sldMkLst>
        <pc:spChg chg="mod">
          <ac:chgData name="Ebad Banissi" userId="46ce2bb489724496" providerId="LiveId" clId="{5209FF51-1BC2-47D9-A30D-DB869DAC27A1}" dt="2024-11-26T21:42:52.752" v="61" actId="108"/>
          <ac:spMkLst>
            <pc:docMk/>
            <pc:sldMk cId="349003041" sldId="343"/>
            <ac:spMk id="3" creationId="{0D83806D-23FE-A5A9-5244-0285A2046216}"/>
          </ac:spMkLst>
        </pc:spChg>
        <pc:picChg chg="del">
          <ac:chgData name="Ebad Banissi" userId="46ce2bb489724496" providerId="LiveId" clId="{5209FF51-1BC2-47D9-A30D-DB869DAC27A1}" dt="2024-11-26T21:42:36.577" v="59" actId="478"/>
          <ac:picMkLst>
            <pc:docMk/>
            <pc:sldMk cId="349003041" sldId="343"/>
            <ac:picMk id="4" creationId="{6D01127E-96E5-F12B-E36E-6A7A99140930}"/>
          </ac:picMkLst>
        </pc:picChg>
      </pc:sldChg>
      <pc:sldChg chg="addSp modSp add mod">
        <pc:chgData name="Ebad Banissi" userId="46ce2bb489724496" providerId="LiveId" clId="{5209FF51-1BC2-47D9-A30D-DB869DAC27A1}" dt="2024-11-26T21:51:55.247" v="98" actId="1076"/>
        <pc:sldMkLst>
          <pc:docMk/>
          <pc:sldMk cId="2270692700" sldId="344"/>
        </pc:sldMkLst>
        <pc:spChg chg="mod">
          <ac:chgData name="Ebad Banissi" userId="46ce2bb489724496" providerId="LiveId" clId="{5209FF51-1BC2-47D9-A30D-DB869DAC27A1}" dt="2024-11-26T21:50:53.430" v="87" actId="20577"/>
          <ac:spMkLst>
            <pc:docMk/>
            <pc:sldMk cId="2270692700" sldId="344"/>
            <ac:spMk id="3" creationId="{AC66F154-0700-7688-892F-FEC429400057}"/>
          </ac:spMkLst>
        </pc:spChg>
        <pc:spChg chg="add mod">
          <ac:chgData name="Ebad Banissi" userId="46ce2bb489724496" providerId="LiveId" clId="{5209FF51-1BC2-47D9-A30D-DB869DAC27A1}" dt="2024-11-26T21:51:55.247" v="98" actId="1076"/>
          <ac:spMkLst>
            <pc:docMk/>
            <pc:sldMk cId="2270692700" sldId="344"/>
            <ac:spMk id="6" creationId="{9E9BB7AE-87A9-1B33-A145-E60AC80A8A87}"/>
          </ac:spMkLst>
        </pc:spChg>
        <pc:graphicFrameChg chg="add mod modGraphic">
          <ac:chgData name="Ebad Banissi" userId="46ce2bb489724496" providerId="LiveId" clId="{5209FF51-1BC2-47D9-A30D-DB869DAC27A1}" dt="2024-11-26T21:51:11.818" v="88" actId="1076"/>
          <ac:graphicFrameMkLst>
            <pc:docMk/>
            <pc:sldMk cId="2270692700" sldId="344"/>
            <ac:graphicFrameMk id="4" creationId="{76455E88-1CE0-F92E-275A-F8780F5F5969}"/>
          </ac:graphicFrameMkLst>
        </pc:graphicFrameChg>
        <pc:picChg chg="add mod">
          <ac:chgData name="Ebad Banissi" userId="46ce2bb489724496" providerId="LiveId" clId="{5209FF51-1BC2-47D9-A30D-DB869DAC27A1}" dt="2024-11-26T21:51:51.989" v="97" actId="14100"/>
          <ac:picMkLst>
            <pc:docMk/>
            <pc:sldMk cId="2270692700" sldId="344"/>
            <ac:picMk id="7" creationId="{5A4BAB61-51C2-EEAC-9200-7DB696037CAE}"/>
          </ac:picMkLst>
        </pc:picChg>
      </pc:sldChg>
      <pc:sldChg chg="addSp delSp modSp add mod modNotesTx">
        <pc:chgData name="Ebad Banissi" userId="46ce2bb489724496" providerId="LiveId" clId="{5209FF51-1BC2-47D9-A30D-DB869DAC27A1}" dt="2024-11-26T22:01:29.907" v="140" actId="1076"/>
        <pc:sldMkLst>
          <pc:docMk/>
          <pc:sldMk cId="1929474288" sldId="345"/>
        </pc:sldMkLst>
        <pc:spChg chg="mod">
          <ac:chgData name="Ebad Banissi" userId="46ce2bb489724496" providerId="LiveId" clId="{5209FF51-1BC2-47D9-A30D-DB869DAC27A1}" dt="2024-11-26T22:00:17.862" v="134" actId="255"/>
          <ac:spMkLst>
            <pc:docMk/>
            <pc:sldMk cId="1929474288" sldId="345"/>
            <ac:spMk id="3" creationId="{28FBD302-D60F-A097-46AB-3994A52F7342}"/>
          </ac:spMkLst>
        </pc:spChg>
        <pc:spChg chg="del">
          <ac:chgData name="Ebad Banissi" userId="46ce2bb489724496" providerId="LiveId" clId="{5209FF51-1BC2-47D9-A30D-DB869DAC27A1}" dt="2024-11-26T21:59:28.999" v="132" actId="21"/>
          <ac:spMkLst>
            <pc:docMk/>
            <pc:sldMk cId="1929474288" sldId="345"/>
            <ac:spMk id="6" creationId="{A7CFE9B9-35A4-9DA1-654C-8519E977E6A1}"/>
          </ac:spMkLst>
        </pc:spChg>
        <pc:spChg chg="add mod">
          <ac:chgData name="Ebad Banissi" userId="46ce2bb489724496" providerId="LiveId" clId="{5209FF51-1BC2-47D9-A30D-DB869DAC27A1}" dt="2024-11-26T22:01:29.907" v="140" actId="1076"/>
          <ac:spMkLst>
            <pc:docMk/>
            <pc:sldMk cId="1929474288" sldId="345"/>
            <ac:spMk id="8" creationId="{036BD31F-D209-9AA4-9713-80B91BB0EA9B}"/>
          </ac:spMkLst>
        </pc:spChg>
        <pc:graphicFrameChg chg="del">
          <ac:chgData name="Ebad Banissi" userId="46ce2bb489724496" providerId="LiveId" clId="{5209FF51-1BC2-47D9-A30D-DB869DAC27A1}" dt="2024-11-26T21:56:44.327" v="103" actId="478"/>
          <ac:graphicFrameMkLst>
            <pc:docMk/>
            <pc:sldMk cId="1929474288" sldId="345"/>
            <ac:graphicFrameMk id="4" creationId="{9B6E0A55-3096-003B-B7B9-513B711F30CB}"/>
          </ac:graphicFrameMkLst>
        </pc:graphicFrameChg>
        <pc:picChg chg="del">
          <ac:chgData name="Ebad Banissi" userId="46ce2bb489724496" providerId="LiveId" clId="{5209FF51-1BC2-47D9-A30D-DB869DAC27A1}" dt="2024-11-26T21:59:22.532" v="131" actId="478"/>
          <ac:picMkLst>
            <pc:docMk/>
            <pc:sldMk cId="1929474288" sldId="345"/>
            <ac:picMk id="7" creationId="{14BF96CF-B23F-E954-FB1E-86645F1EAB05}"/>
          </ac:picMkLst>
        </pc:picChg>
      </pc:sldChg>
      <pc:sldChg chg="addSp delSp modSp add mod">
        <pc:chgData name="Ebad Banissi" userId="46ce2bb489724496" providerId="LiveId" clId="{5209FF51-1BC2-47D9-A30D-DB869DAC27A1}" dt="2024-12-03T18:39:35.508" v="195" actId="20577"/>
        <pc:sldMkLst>
          <pc:docMk/>
          <pc:sldMk cId="3042155915" sldId="346"/>
        </pc:sldMkLst>
        <pc:spChg chg="mod">
          <ac:chgData name="Ebad Banissi" userId="46ce2bb489724496" providerId="LiveId" clId="{5209FF51-1BC2-47D9-A30D-DB869DAC27A1}" dt="2024-12-03T18:35:22.138" v="154"/>
          <ac:spMkLst>
            <pc:docMk/>
            <pc:sldMk cId="3042155915" sldId="346"/>
            <ac:spMk id="3" creationId="{2EC0A43C-5596-4C82-9964-52D39BBF41CC}"/>
          </ac:spMkLst>
        </pc:spChg>
        <pc:spChg chg="add mod">
          <ac:chgData name="Ebad Banissi" userId="46ce2bb489724496" providerId="LiveId" clId="{5209FF51-1BC2-47D9-A30D-DB869DAC27A1}" dt="2024-12-03T18:36:20.583" v="163" actId="14100"/>
          <ac:spMkLst>
            <pc:docMk/>
            <pc:sldMk cId="3042155915" sldId="346"/>
            <ac:spMk id="6" creationId="{9AAB0E77-B5A9-2796-6D89-FEF2163ECB94}"/>
          </ac:spMkLst>
        </pc:spChg>
        <pc:spChg chg="del">
          <ac:chgData name="Ebad Banissi" userId="46ce2bb489724496" providerId="LiveId" clId="{5209FF51-1BC2-47D9-A30D-DB869DAC27A1}" dt="2024-11-26T22:02:50.736" v="145" actId="21"/>
          <ac:spMkLst>
            <pc:docMk/>
            <pc:sldMk cId="3042155915" sldId="346"/>
            <ac:spMk id="8" creationId="{D68D745E-71F6-5933-6A4A-3F1982764BF3}"/>
          </ac:spMkLst>
        </pc:spChg>
        <pc:spChg chg="add mod">
          <ac:chgData name="Ebad Banissi" userId="46ce2bb489724496" providerId="LiveId" clId="{5209FF51-1BC2-47D9-A30D-DB869DAC27A1}" dt="2024-12-03T18:39:35.508" v="195" actId="20577"/>
          <ac:spMkLst>
            <pc:docMk/>
            <pc:sldMk cId="3042155915" sldId="346"/>
            <ac:spMk id="8" creationId="{E5B7598B-2F53-4F42-E198-BB37C9852A49}"/>
          </ac:spMkLst>
        </pc:spChg>
        <pc:picChg chg="add mod">
          <ac:chgData name="Ebad Banissi" userId="46ce2bb489724496" providerId="LiveId" clId="{5209FF51-1BC2-47D9-A30D-DB869DAC27A1}" dt="2024-12-03T18:38:43.320" v="169" actId="14100"/>
          <ac:picMkLst>
            <pc:docMk/>
            <pc:sldMk cId="3042155915" sldId="346"/>
            <ac:picMk id="4" creationId="{2D005D73-106F-1761-50D7-F76166D82091}"/>
          </ac:picMkLst>
        </pc:picChg>
      </pc:sldChg>
      <pc:sldChg chg="addSp delSp modSp add mod">
        <pc:chgData name="Ebad Banissi" userId="46ce2bb489724496" providerId="LiveId" clId="{5209FF51-1BC2-47D9-A30D-DB869DAC27A1}" dt="2024-12-03T18:43:06.885" v="213" actId="14100"/>
        <pc:sldMkLst>
          <pc:docMk/>
          <pc:sldMk cId="595257287" sldId="347"/>
        </pc:sldMkLst>
        <pc:spChg chg="mod">
          <ac:chgData name="Ebad Banissi" userId="46ce2bb489724496" providerId="LiveId" clId="{5209FF51-1BC2-47D9-A30D-DB869DAC27A1}" dt="2024-12-03T18:40:49.895" v="202" actId="20577"/>
          <ac:spMkLst>
            <pc:docMk/>
            <pc:sldMk cId="595257287" sldId="347"/>
            <ac:spMk id="3" creationId="{AAD94978-68E0-FAD1-7599-C05D3AB39B6F}"/>
          </ac:spMkLst>
        </pc:spChg>
        <pc:spChg chg="del">
          <ac:chgData name="Ebad Banissi" userId="46ce2bb489724496" providerId="LiveId" clId="{5209FF51-1BC2-47D9-A30D-DB869DAC27A1}" dt="2024-12-03T18:40:19.588" v="199" actId="478"/>
          <ac:spMkLst>
            <pc:docMk/>
            <pc:sldMk cId="595257287" sldId="347"/>
            <ac:spMk id="6" creationId="{A684F95B-9F72-13E7-280E-AA9C8762777C}"/>
          </ac:spMkLst>
        </pc:spChg>
        <pc:spChg chg="add mod">
          <ac:chgData name="Ebad Banissi" userId="46ce2bb489724496" providerId="LiveId" clId="{5209FF51-1BC2-47D9-A30D-DB869DAC27A1}" dt="2024-12-03T18:42:03.039" v="210" actId="20577"/>
          <ac:spMkLst>
            <pc:docMk/>
            <pc:sldMk cId="595257287" sldId="347"/>
            <ac:spMk id="7" creationId="{E4BDDE1E-7D0D-8B2B-9246-429F4294F851}"/>
          </ac:spMkLst>
        </pc:spChg>
        <pc:spChg chg="del">
          <ac:chgData name="Ebad Banissi" userId="46ce2bb489724496" providerId="LiveId" clId="{5209FF51-1BC2-47D9-A30D-DB869DAC27A1}" dt="2024-12-03T18:40:16.529" v="198" actId="478"/>
          <ac:spMkLst>
            <pc:docMk/>
            <pc:sldMk cId="595257287" sldId="347"/>
            <ac:spMk id="8" creationId="{85569761-9A26-F955-2B2D-CC4B4609B4B3}"/>
          </ac:spMkLst>
        </pc:spChg>
        <pc:spChg chg="add mod">
          <ac:chgData name="Ebad Banissi" userId="46ce2bb489724496" providerId="LiveId" clId="{5209FF51-1BC2-47D9-A30D-DB869DAC27A1}" dt="2024-12-03T18:43:06.885" v="213" actId="14100"/>
          <ac:spMkLst>
            <pc:docMk/>
            <pc:sldMk cId="595257287" sldId="347"/>
            <ac:spMk id="10" creationId="{57CE28A1-28C6-887C-5C3F-E7F2AFE6AE0A}"/>
          </ac:spMkLst>
        </pc:spChg>
        <pc:picChg chg="del">
          <ac:chgData name="Ebad Banissi" userId="46ce2bb489724496" providerId="LiveId" clId="{5209FF51-1BC2-47D9-A30D-DB869DAC27A1}" dt="2024-12-03T18:40:11.231" v="197" actId="478"/>
          <ac:picMkLst>
            <pc:docMk/>
            <pc:sldMk cId="595257287" sldId="347"/>
            <ac:picMk id="4" creationId="{3AE45A74-41E0-3E74-DAC0-9985683E40A9}"/>
          </ac:picMkLst>
        </pc:picChg>
      </pc:sldChg>
      <pc:sldChg chg="addSp delSp modSp add mod">
        <pc:chgData name="Ebad Banissi" userId="46ce2bb489724496" providerId="LiveId" clId="{5209FF51-1BC2-47D9-A30D-DB869DAC27A1}" dt="2024-12-03T18:54:41.396" v="279" actId="20577"/>
        <pc:sldMkLst>
          <pc:docMk/>
          <pc:sldMk cId="3473875734" sldId="348"/>
        </pc:sldMkLst>
        <pc:spChg chg="mod">
          <ac:chgData name="Ebad Banissi" userId="46ce2bb489724496" providerId="LiveId" clId="{5209FF51-1BC2-47D9-A30D-DB869DAC27A1}" dt="2024-12-03T18:43:40.747" v="220" actId="255"/>
          <ac:spMkLst>
            <pc:docMk/>
            <pc:sldMk cId="3473875734" sldId="348"/>
            <ac:spMk id="3" creationId="{DC1072D3-1B6F-B2E0-0789-775586611BE0}"/>
          </ac:spMkLst>
        </pc:spChg>
        <pc:spChg chg="add mod">
          <ac:chgData name="Ebad Banissi" userId="46ce2bb489724496" providerId="LiveId" clId="{5209FF51-1BC2-47D9-A30D-DB869DAC27A1}" dt="2024-12-03T18:50:25.928" v="225" actId="1076"/>
          <ac:spMkLst>
            <pc:docMk/>
            <pc:sldMk cId="3473875734" sldId="348"/>
            <ac:spMk id="5" creationId="{E69EF4FD-6D88-C008-0C10-358B8A933DD8}"/>
          </ac:spMkLst>
        </pc:spChg>
        <pc:spChg chg="del">
          <ac:chgData name="Ebad Banissi" userId="46ce2bb489724496" providerId="LiveId" clId="{5209FF51-1BC2-47D9-A30D-DB869DAC27A1}" dt="2024-12-03T18:43:44.781" v="221" actId="478"/>
          <ac:spMkLst>
            <pc:docMk/>
            <pc:sldMk cId="3473875734" sldId="348"/>
            <ac:spMk id="7" creationId="{5E3E3F1D-A1C3-B595-611E-CB629F0A61D4}"/>
          </ac:spMkLst>
        </pc:spChg>
        <pc:spChg chg="add mod">
          <ac:chgData name="Ebad Banissi" userId="46ce2bb489724496" providerId="LiveId" clId="{5209FF51-1BC2-47D9-A30D-DB869DAC27A1}" dt="2024-12-03T18:51:41.741" v="228" actId="1076"/>
          <ac:spMkLst>
            <pc:docMk/>
            <pc:sldMk cId="3473875734" sldId="348"/>
            <ac:spMk id="8" creationId="{FF5965CB-A5E0-63A8-72D7-17EA9610B28D}"/>
          </ac:spMkLst>
        </pc:spChg>
        <pc:spChg chg="del">
          <ac:chgData name="Ebad Banissi" userId="46ce2bb489724496" providerId="LiveId" clId="{5209FF51-1BC2-47D9-A30D-DB869DAC27A1}" dt="2024-12-03T18:43:49.057" v="222" actId="478"/>
          <ac:spMkLst>
            <pc:docMk/>
            <pc:sldMk cId="3473875734" sldId="348"/>
            <ac:spMk id="10" creationId="{2BCE7409-0A29-8870-9036-1AE05581F193}"/>
          </ac:spMkLst>
        </pc:spChg>
        <pc:spChg chg="add mod">
          <ac:chgData name="Ebad Banissi" userId="46ce2bb489724496" providerId="LiveId" clId="{5209FF51-1BC2-47D9-A30D-DB869DAC27A1}" dt="2024-12-03T18:54:41.396" v="279" actId="20577"/>
          <ac:spMkLst>
            <pc:docMk/>
            <pc:sldMk cId="3473875734" sldId="348"/>
            <ac:spMk id="11" creationId="{BBE452BA-82F5-275B-13AF-C5F1CF94572B}"/>
          </ac:spMkLst>
        </pc:spChg>
      </pc:sldChg>
      <pc:sldChg chg="addSp delSp modSp add mod">
        <pc:chgData name="Ebad Banissi" userId="46ce2bb489724496" providerId="LiveId" clId="{5209FF51-1BC2-47D9-A30D-DB869DAC27A1}" dt="2024-12-03T18:57:30.579" v="301" actId="255"/>
        <pc:sldMkLst>
          <pc:docMk/>
          <pc:sldMk cId="4151241948" sldId="349"/>
        </pc:sldMkLst>
        <pc:spChg chg="mod">
          <ac:chgData name="Ebad Banissi" userId="46ce2bb489724496" providerId="LiveId" clId="{5209FF51-1BC2-47D9-A30D-DB869DAC27A1}" dt="2024-12-03T18:55:50.316" v="284"/>
          <ac:spMkLst>
            <pc:docMk/>
            <pc:sldMk cId="4151241948" sldId="349"/>
            <ac:spMk id="3" creationId="{34632E47-6508-20B4-A3AF-23015F59150A}"/>
          </ac:spMkLst>
        </pc:spChg>
        <pc:spChg chg="del">
          <ac:chgData name="Ebad Banissi" userId="46ce2bb489724496" providerId="LiveId" clId="{5209FF51-1BC2-47D9-A30D-DB869DAC27A1}" dt="2024-12-03T18:55:26.715" v="281" actId="478"/>
          <ac:spMkLst>
            <pc:docMk/>
            <pc:sldMk cId="4151241948" sldId="349"/>
            <ac:spMk id="5" creationId="{00FE5B1E-84E1-F6BC-C784-486564E1BB83}"/>
          </ac:spMkLst>
        </pc:spChg>
        <pc:spChg chg="add mod">
          <ac:chgData name="Ebad Banissi" userId="46ce2bb489724496" providerId="LiveId" clId="{5209FF51-1BC2-47D9-A30D-DB869DAC27A1}" dt="2024-12-03T18:57:30.579" v="301" actId="255"/>
          <ac:spMkLst>
            <pc:docMk/>
            <pc:sldMk cId="4151241948" sldId="349"/>
            <ac:spMk id="6" creationId="{5720524D-6DEB-2F75-CAD7-513A1508F529}"/>
          </ac:spMkLst>
        </pc:spChg>
        <pc:spChg chg="del">
          <ac:chgData name="Ebad Banissi" userId="46ce2bb489724496" providerId="LiveId" clId="{5209FF51-1BC2-47D9-A30D-DB869DAC27A1}" dt="2024-12-03T18:55:29.795" v="282" actId="478"/>
          <ac:spMkLst>
            <pc:docMk/>
            <pc:sldMk cId="4151241948" sldId="349"/>
            <ac:spMk id="8" creationId="{4E4FF060-0A02-8452-0EB4-9372E7B34657}"/>
          </ac:spMkLst>
        </pc:spChg>
        <pc:spChg chg="del">
          <ac:chgData name="Ebad Banissi" userId="46ce2bb489724496" providerId="LiveId" clId="{5209FF51-1BC2-47D9-A30D-DB869DAC27A1}" dt="2024-12-03T18:55:32.945" v="283" actId="478"/>
          <ac:spMkLst>
            <pc:docMk/>
            <pc:sldMk cId="4151241948" sldId="349"/>
            <ac:spMk id="11" creationId="{619BB88B-8A06-E7ED-4700-4C29768D0B7C}"/>
          </ac:spMkLst>
        </pc:spChg>
      </pc:sldChg>
      <pc:sldChg chg="addSp delSp modSp add mod">
        <pc:chgData name="Ebad Banissi" userId="46ce2bb489724496" providerId="LiveId" clId="{5209FF51-1BC2-47D9-A30D-DB869DAC27A1}" dt="2024-12-03T19:39:56.769" v="370" actId="20577"/>
        <pc:sldMkLst>
          <pc:docMk/>
          <pc:sldMk cId="3832875520" sldId="350"/>
        </pc:sldMkLst>
        <pc:spChg chg="mod">
          <ac:chgData name="Ebad Banissi" userId="46ce2bb489724496" providerId="LiveId" clId="{5209FF51-1BC2-47D9-A30D-DB869DAC27A1}" dt="2024-12-03T19:36:23.286" v="305"/>
          <ac:spMkLst>
            <pc:docMk/>
            <pc:sldMk cId="3832875520" sldId="350"/>
            <ac:spMk id="3" creationId="{CAB10331-55F5-2D27-1230-1E4204D43EF3}"/>
          </ac:spMkLst>
        </pc:spChg>
        <pc:spChg chg="add mod">
          <ac:chgData name="Ebad Banissi" userId="46ce2bb489724496" providerId="LiveId" clId="{5209FF51-1BC2-47D9-A30D-DB869DAC27A1}" dt="2024-12-03T19:37:56.235" v="311" actId="14100"/>
          <ac:spMkLst>
            <pc:docMk/>
            <pc:sldMk cId="3832875520" sldId="350"/>
            <ac:spMk id="5" creationId="{2743DE00-683E-79C5-F723-AD9B485B7CE3}"/>
          </ac:spMkLst>
        </pc:spChg>
        <pc:spChg chg="del">
          <ac:chgData name="Ebad Banissi" userId="46ce2bb489724496" providerId="LiveId" clId="{5209FF51-1BC2-47D9-A30D-DB869DAC27A1}" dt="2024-12-03T19:36:26.781" v="306" actId="478"/>
          <ac:spMkLst>
            <pc:docMk/>
            <pc:sldMk cId="3832875520" sldId="350"/>
            <ac:spMk id="6" creationId="{6DA9045E-6C89-910E-F930-64DCB3CE7DEC}"/>
          </ac:spMkLst>
        </pc:spChg>
        <pc:spChg chg="add mod">
          <ac:chgData name="Ebad Banissi" userId="46ce2bb489724496" providerId="LiveId" clId="{5209FF51-1BC2-47D9-A30D-DB869DAC27A1}" dt="2024-12-03T19:39:56.769" v="370" actId="20577"/>
          <ac:spMkLst>
            <pc:docMk/>
            <pc:sldMk cId="3832875520" sldId="350"/>
            <ac:spMk id="8" creationId="{18FE4476-CA82-779C-A4DF-729DEA291F1B}"/>
          </ac:spMkLst>
        </pc:spChg>
      </pc:sldChg>
      <pc:sldChg chg="addSp delSp modSp add mod">
        <pc:chgData name="Ebad Banissi" userId="46ce2bb489724496" providerId="LiveId" clId="{5209FF51-1BC2-47D9-A30D-DB869DAC27A1}" dt="2024-12-03T19:47:46.527" v="436" actId="478"/>
        <pc:sldMkLst>
          <pc:docMk/>
          <pc:sldMk cId="299097932" sldId="351"/>
        </pc:sldMkLst>
        <pc:spChg chg="del">
          <ac:chgData name="Ebad Banissi" userId="46ce2bb489724496" providerId="LiveId" clId="{5209FF51-1BC2-47D9-A30D-DB869DAC27A1}" dt="2024-12-03T19:40:59.204" v="375" actId="21"/>
          <ac:spMkLst>
            <pc:docMk/>
            <pc:sldMk cId="299097932" sldId="351"/>
            <ac:spMk id="5" creationId="{C62110BB-7DB4-3009-9E83-4275F3C621CA}"/>
          </ac:spMkLst>
        </pc:spChg>
        <pc:spChg chg="add mod">
          <ac:chgData name="Ebad Banissi" userId="46ce2bb489724496" providerId="LiveId" clId="{5209FF51-1BC2-47D9-A30D-DB869DAC27A1}" dt="2024-12-03T19:43:46.334" v="383" actId="20577"/>
          <ac:spMkLst>
            <pc:docMk/>
            <pc:sldMk cId="299097932" sldId="351"/>
            <ac:spMk id="6" creationId="{1E2E5CD4-7AA7-7B12-36E0-AA0DF02A0D1B}"/>
          </ac:spMkLst>
        </pc:spChg>
        <pc:spChg chg="del">
          <ac:chgData name="Ebad Banissi" userId="46ce2bb489724496" providerId="LiveId" clId="{5209FF51-1BC2-47D9-A30D-DB869DAC27A1}" dt="2024-12-03T19:40:55.782" v="374" actId="21"/>
          <ac:spMkLst>
            <pc:docMk/>
            <pc:sldMk cId="299097932" sldId="351"/>
            <ac:spMk id="8" creationId="{48984CDC-E81D-DD17-404C-25610E4F506E}"/>
          </ac:spMkLst>
        </pc:spChg>
        <pc:spChg chg="add mod">
          <ac:chgData name="Ebad Banissi" userId="46ce2bb489724496" providerId="LiveId" clId="{5209FF51-1BC2-47D9-A30D-DB869DAC27A1}" dt="2024-12-03T19:44:28.539" v="385"/>
          <ac:spMkLst>
            <pc:docMk/>
            <pc:sldMk cId="299097932" sldId="351"/>
            <ac:spMk id="9" creationId="{C564D1FA-66CA-8DE0-6423-D51F2B09862D}"/>
          </ac:spMkLst>
        </pc:spChg>
        <pc:spChg chg="add mod">
          <ac:chgData name="Ebad Banissi" userId="46ce2bb489724496" providerId="LiveId" clId="{5209FF51-1BC2-47D9-A30D-DB869DAC27A1}" dt="2024-12-03T19:44:28.539" v="385"/>
          <ac:spMkLst>
            <pc:docMk/>
            <pc:sldMk cId="299097932" sldId="351"/>
            <ac:spMk id="10" creationId="{8917C94F-4766-8292-9D50-BA50B128262D}"/>
          </ac:spMkLst>
        </pc:spChg>
        <pc:spChg chg="add mod">
          <ac:chgData name="Ebad Banissi" userId="46ce2bb489724496" providerId="LiveId" clId="{5209FF51-1BC2-47D9-A30D-DB869DAC27A1}" dt="2024-12-03T19:44:28.539" v="385"/>
          <ac:spMkLst>
            <pc:docMk/>
            <pc:sldMk cId="299097932" sldId="351"/>
            <ac:spMk id="11" creationId="{A3207FD7-2BA8-91F2-354C-3CB1941376B5}"/>
          </ac:spMkLst>
        </pc:spChg>
        <pc:spChg chg="add">
          <ac:chgData name="Ebad Banissi" userId="46ce2bb489724496" providerId="LiveId" clId="{5209FF51-1BC2-47D9-A30D-DB869DAC27A1}" dt="2024-12-03T19:44:37.933" v="386"/>
          <ac:spMkLst>
            <pc:docMk/>
            <pc:sldMk cId="299097932" sldId="351"/>
            <ac:spMk id="12" creationId="{778B260A-14D4-9CAE-F2E1-947AB7B05925}"/>
          </ac:spMkLst>
        </pc:spChg>
        <pc:spChg chg="add">
          <ac:chgData name="Ebad Banissi" userId="46ce2bb489724496" providerId="LiveId" clId="{5209FF51-1BC2-47D9-A30D-DB869DAC27A1}" dt="2024-12-03T19:44:37.933" v="386"/>
          <ac:spMkLst>
            <pc:docMk/>
            <pc:sldMk cId="299097932" sldId="351"/>
            <ac:spMk id="13" creationId="{91B4A1F1-5C84-B061-9113-5DBC5070F815}"/>
          </ac:spMkLst>
        </pc:spChg>
        <pc:spChg chg="add">
          <ac:chgData name="Ebad Banissi" userId="46ce2bb489724496" providerId="LiveId" clId="{5209FF51-1BC2-47D9-A30D-DB869DAC27A1}" dt="2024-12-03T19:44:37.933" v="386"/>
          <ac:spMkLst>
            <pc:docMk/>
            <pc:sldMk cId="299097932" sldId="351"/>
            <ac:spMk id="14" creationId="{4B9AB882-CCDE-18AA-0729-2D0F30E21263}"/>
          </ac:spMkLst>
        </pc:spChg>
        <pc:spChg chg="add del mod">
          <ac:chgData name="Ebad Banissi" userId="46ce2bb489724496" providerId="LiveId" clId="{5209FF51-1BC2-47D9-A30D-DB869DAC27A1}" dt="2024-12-03T19:47:42.583" v="435" actId="21"/>
          <ac:spMkLst>
            <pc:docMk/>
            <pc:sldMk cId="299097932" sldId="351"/>
            <ac:spMk id="16" creationId="{5DFEE9A2-639C-6C5A-0273-C72990472F94}"/>
          </ac:spMkLst>
        </pc:spChg>
        <pc:spChg chg="add mod">
          <ac:chgData name="Ebad Banissi" userId="46ce2bb489724496" providerId="LiveId" clId="{5209FF51-1BC2-47D9-A30D-DB869DAC27A1}" dt="2024-12-03T19:45:55.731" v="405"/>
          <ac:spMkLst>
            <pc:docMk/>
            <pc:sldMk cId="299097932" sldId="351"/>
            <ac:spMk id="18" creationId="{6A348D83-1053-4879-518E-C30424E75373}"/>
          </ac:spMkLst>
        </pc:spChg>
        <pc:spChg chg="add del mod">
          <ac:chgData name="Ebad Banissi" userId="46ce2bb489724496" providerId="LiveId" clId="{5209FF51-1BC2-47D9-A30D-DB869DAC27A1}" dt="2024-12-03T19:47:46.527" v="436" actId="478"/>
          <ac:spMkLst>
            <pc:docMk/>
            <pc:sldMk cId="299097932" sldId="351"/>
            <ac:spMk id="20" creationId="{F6658992-9A66-00D5-ACFA-3292051AF33E}"/>
          </ac:spMkLst>
        </pc:spChg>
        <pc:graphicFrameChg chg="add mod">
          <ac:chgData name="Ebad Banissi" userId="46ce2bb489724496" providerId="LiveId" clId="{5209FF51-1BC2-47D9-A30D-DB869DAC27A1}" dt="2024-12-03T19:44:24.540" v="384"/>
          <ac:graphicFrameMkLst>
            <pc:docMk/>
            <pc:sldMk cId="299097932" sldId="351"/>
            <ac:graphicFrameMk id="7" creationId="{435E8717-E2F5-7AD5-00C3-C45AD5158A3E}"/>
          </ac:graphicFrameMkLst>
        </pc:graphicFrameChg>
        <pc:graphicFrameChg chg="add mod">
          <ac:chgData name="Ebad Banissi" userId="46ce2bb489724496" providerId="LiveId" clId="{5209FF51-1BC2-47D9-A30D-DB869DAC27A1}" dt="2024-12-03T19:45:55.142" v="404" actId="1076"/>
          <ac:graphicFrameMkLst>
            <pc:docMk/>
            <pc:sldMk cId="299097932" sldId="351"/>
            <ac:graphicFrameMk id="17" creationId="{A9495B04-9A96-5C5C-5BF4-44C79F82111D}"/>
          </ac:graphicFrameMkLst>
        </pc:graphicFrameChg>
      </pc:sldChg>
      <pc:sldChg chg="addSp delSp modSp add mod">
        <pc:chgData name="Ebad Banissi" userId="46ce2bb489724496" providerId="LiveId" clId="{5209FF51-1BC2-47D9-A30D-DB869DAC27A1}" dt="2024-12-03T19:50:19.059" v="463" actId="1076"/>
        <pc:sldMkLst>
          <pc:docMk/>
          <pc:sldMk cId="553118181" sldId="352"/>
        </pc:sldMkLst>
        <pc:spChg chg="add mod">
          <ac:chgData name="Ebad Banissi" userId="46ce2bb489724496" providerId="LiveId" clId="{5209FF51-1BC2-47D9-A30D-DB869DAC27A1}" dt="2024-12-03T19:50:16.179" v="462" actId="14100"/>
          <ac:spMkLst>
            <pc:docMk/>
            <pc:sldMk cId="553118181" sldId="352"/>
            <ac:spMk id="5" creationId="{892AE5EA-3112-6369-DF48-6C461AA37E90}"/>
          </ac:spMkLst>
        </pc:spChg>
        <pc:spChg chg="del">
          <ac:chgData name="Ebad Banissi" userId="46ce2bb489724496" providerId="LiveId" clId="{5209FF51-1BC2-47D9-A30D-DB869DAC27A1}" dt="2024-12-03T19:47:52.426" v="437" actId="21"/>
          <ac:spMkLst>
            <pc:docMk/>
            <pc:sldMk cId="553118181" sldId="352"/>
            <ac:spMk id="6" creationId="{B6E047B8-0C1A-828F-CC08-11E990376659}"/>
          </ac:spMkLst>
        </pc:spChg>
        <pc:spChg chg="add mod">
          <ac:chgData name="Ebad Banissi" userId="46ce2bb489724496" providerId="LiveId" clId="{5209FF51-1BC2-47D9-A30D-DB869DAC27A1}" dt="2024-12-03T19:49:16.164" v="445"/>
          <ac:spMkLst>
            <pc:docMk/>
            <pc:sldMk cId="553118181" sldId="352"/>
            <ac:spMk id="8" creationId="{9B079F00-FDF3-38F0-D575-BB3D087DEE0D}"/>
          </ac:spMkLst>
        </pc:spChg>
        <pc:spChg chg="add mod">
          <ac:chgData name="Ebad Banissi" userId="46ce2bb489724496" providerId="LiveId" clId="{5209FF51-1BC2-47D9-A30D-DB869DAC27A1}" dt="2024-12-03T19:50:19.059" v="463" actId="1076"/>
          <ac:spMkLst>
            <pc:docMk/>
            <pc:sldMk cId="553118181" sldId="352"/>
            <ac:spMk id="10" creationId="{7A9BCBB4-D5EE-F8CB-53E5-6DDE73657943}"/>
          </ac:spMkLst>
        </pc:spChg>
        <pc:spChg chg="mod">
          <ac:chgData name="Ebad Banissi" userId="46ce2bb489724496" providerId="LiveId" clId="{5209FF51-1BC2-47D9-A30D-DB869DAC27A1}" dt="2024-12-03T19:48:00.441" v="439" actId="14100"/>
          <ac:spMkLst>
            <pc:docMk/>
            <pc:sldMk cId="553118181" sldId="352"/>
            <ac:spMk id="16" creationId="{D6DDA987-BA10-262E-4694-5A9D29E450FD}"/>
          </ac:spMkLst>
        </pc:spChg>
        <pc:spChg chg="mod">
          <ac:chgData name="Ebad Banissi" userId="46ce2bb489724496" providerId="LiveId" clId="{5209FF51-1BC2-47D9-A30D-DB869DAC27A1}" dt="2024-12-03T19:48:05.433" v="440" actId="1076"/>
          <ac:spMkLst>
            <pc:docMk/>
            <pc:sldMk cId="553118181" sldId="352"/>
            <ac:spMk id="20" creationId="{027E15CE-6939-2D27-0BA6-525B37CEED7B}"/>
          </ac:spMkLst>
        </pc:spChg>
        <pc:graphicFrameChg chg="add mod">
          <ac:chgData name="Ebad Banissi" userId="46ce2bb489724496" providerId="LiveId" clId="{5209FF51-1BC2-47D9-A30D-DB869DAC27A1}" dt="2024-12-03T19:49:13.811" v="444"/>
          <ac:graphicFrameMkLst>
            <pc:docMk/>
            <pc:sldMk cId="553118181" sldId="352"/>
            <ac:graphicFrameMk id="7" creationId="{0965E4C6-4932-0533-D6B6-F07D209E6A86}"/>
          </ac:graphicFrameMkLst>
        </pc:graphicFrameChg>
      </pc:sldChg>
      <pc:sldChg chg="modSp new mod ord">
        <pc:chgData name="Ebad Banissi" userId="46ce2bb489724496" providerId="LiveId" clId="{5209FF51-1BC2-47D9-A30D-DB869DAC27A1}" dt="2024-12-03T20:09:53.037" v="637" actId="20577"/>
        <pc:sldMkLst>
          <pc:docMk/>
          <pc:sldMk cId="2246980168" sldId="353"/>
        </pc:sldMkLst>
        <pc:spChg chg="mod">
          <ac:chgData name="Ebad Banissi" userId="46ce2bb489724496" providerId="LiveId" clId="{5209FF51-1BC2-47D9-A30D-DB869DAC27A1}" dt="2024-12-03T19:53:15.003" v="479"/>
          <ac:spMkLst>
            <pc:docMk/>
            <pc:sldMk cId="2246980168" sldId="353"/>
            <ac:spMk id="2" creationId="{279AB9B2-A6E0-0CBE-719F-6A3AC3AC550A}"/>
          </ac:spMkLst>
        </pc:spChg>
        <pc:spChg chg="mod">
          <ac:chgData name="Ebad Banissi" userId="46ce2bb489724496" providerId="LiveId" clId="{5209FF51-1BC2-47D9-A30D-DB869DAC27A1}" dt="2024-12-03T20:09:53.037" v="637" actId="20577"/>
          <ac:spMkLst>
            <pc:docMk/>
            <pc:sldMk cId="2246980168" sldId="353"/>
            <ac:spMk id="3" creationId="{A6ECCCED-4A2F-6079-7155-9549FD0EEFEF}"/>
          </ac:spMkLst>
        </pc:spChg>
      </pc:sldChg>
      <pc:sldChg chg="addSp delSp modSp add mod">
        <pc:chgData name="Ebad Banissi" userId="46ce2bb489724496" providerId="LiveId" clId="{5209FF51-1BC2-47D9-A30D-DB869DAC27A1}" dt="2024-12-03T20:21:41.156" v="682" actId="108"/>
        <pc:sldMkLst>
          <pc:docMk/>
          <pc:sldMk cId="1645566076" sldId="354"/>
        </pc:sldMkLst>
        <pc:spChg chg="del">
          <ac:chgData name="Ebad Banissi" userId="46ce2bb489724496" providerId="LiveId" clId="{5209FF51-1BC2-47D9-A30D-DB869DAC27A1}" dt="2024-12-03T20:14:26.162" v="639" actId="478"/>
          <ac:spMkLst>
            <pc:docMk/>
            <pc:sldMk cId="1645566076" sldId="354"/>
            <ac:spMk id="3" creationId="{4C70972D-F164-9F0B-A1C7-FA56343913CB}"/>
          </ac:spMkLst>
        </pc:spChg>
        <pc:spChg chg="add del mod">
          <ac:chgData name="Ebad Banissi" userId="46ce2bb489724496" providerId="LiveId" clId="{5209FF51-1BC2-47D9-A30D-DB869DAC27A1}" dt="2024-12-03T20:14:48.774" v="642" actId="478"/>
          <ac:spMkLst>
            <pc:docMk/>
            <pc:sldMk cId="1645566076" sldId="354"/>
            <ac:spMk id="7" creationId="{F0E17133-59AE-5E8B-A5CF-7683DBC0894B}"/>
          </ac:spMkLst>
        </pc:spChg>
        <pc:graphicFrameChg chg="mod modGraphic">
          <ac:chgData name="Ebad Banissi" userId="46ce2bb489724496" providerId="LiveId" clId="{5209FF51-1BC2-47D9-A30D-DB869DAC27A1}" dt="2024-12-03T20:21:41.156" v="682" actId="108"/>
          <ac:graphicFrameMkLst>
            <pc:docMk/>
            <pc:sldMk cId="1645566076" sldId="354"/>
            <ac:graphicFrameMk id="5" creationId="{0AA0AA7D-1DA8-ED6B-DB75-4B6D88729149}"/>
          </ac:graphicFrameMkLst>
        </pc:graphicFrameChg>
        <pc:picChg chg="del">
          <ac:chgData name="Ebad Banissi" userId="46ce2bb489724496" providerId="LiveId" clId="{5209FF51-1BC2-47D9-A30D-DB869DAC27A1}" dt="2024-12-03T20:14:36.773" v="640" actId="478"/>
          <ac:picMkLst>
            <pc:docMk/>
            <pc:sldMk cId="1645566076" sldId="354"/>
            <ac:picMk id="4" creationId="{6E15074E-2FED-3740-6248-4C4477AF8847}"/>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8:51.829"/>
    </inkml:context>
    <inkml:brush xml:id="br0">
      <inkml:brushProperty name="width" value="0.3" units="cm"/>
      <inkml:brushProperty name="height" value="0.6" units="cm"/>
      <inkml:brushProperty name="color" value="#00B44B"/>
      <inkml:brushProperty name="tip" value="rectangle"/>
      <inkml:brushProperty name="rasterOp" value="maskPen"/>
      <inkml:brushProperty name="ignorePressure" value="1"/>
    </inkml:brush>
  </inkml:definitions>
  <inkml:trace contextRef="#ctx0" brushRef="#br0">0 400,'1'40,"12"67,16 38,-21-104,78 285,-74-293,39 123,-50-153,0 2,0 0,1-1,-1 1,1-1,3 5,-5-8,1 0,-1 0,1 0,0-1,-1 1,1 0,0-1,0 1,-1-1,1 1,0-1,0 1,0-1,-1 1,1-1,0 0,0 1,0-1,0 0,0 0,0 0,0 0,0 1,0-1,0-1,0 1,0 0,0 0,0 0,0 0,1-1,5-3,0 1,0-1,-1-1,1 1,-1-1,8-8,-3 3,249-251,-168 161,-57 66,2 1,66-45,-70 54,69-44,46-20,159-82,-285 160,-1-1,0-1,0 0,22-20,-40 29,1 0,-1-1,0 1,0-1,-1 0,1 0,-1 0,3-6,11-38,-13 36,1-1,7-15,-7 21,0 0,0 0,1 1,0-1,1 1,6-6,-2 2,16-21,-21 24,0 0,0 1,1 0,0 0,0 0,0 1,9-5,22-11,-27 16</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9:00.501"/>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1 0,'10'1,"1"-1,0 2,-1 0,21 6,41 20,-37-14,308 126,-10 21,-149-53,-39-21,-67-41,-3 3,-2 3,119 111,-142-115,110 79,133 50,-126-79,358 228,-498-309</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9:02.231"/>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1239 1,'-3'3,"1"0,-1 0,1 1,-4 6,-8 11,-7 2,-32 26,-17 18,7-2,-13 14,-198 257,247-294,2 1,-37 91,36-74,-90 177,104-207,-14 54,-6 15,-80 137,98-210,-31 39,29-44,2 0,-21 39,16-21,10-22,-14 36,19-41,-1 0,0 0,-10 18,5-16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8:51.829"/>
    </inkml:context>
    <inkml:brush xml:id="br0">
      <inkml:brushProperty name="width" value="0.3" units="cm"/>
      <inkml:brushProperty name="height" value="0.6" units="cm"/>
      <inkml:brushProperty name="color" value="#00B44B"/>
      <inkml:brushProperty name="tip" value="rectangle"/>
      <inkml:brushProperty name="rasterOp" value="maskPen"/>
      <inkml:brushProperty name="ignorePressure" value="1"/>
    </inkml:brush>
  </inkml:definitions>
  <inkml:trace contextRef="#ctx0" brushRef="#br0">0 400,'1'40,"12"67,16 38,-21-104,78 285,-74-293,39 123,-50-153,0 2,0 0,1-1,-1 1,1-1,3 5,-5-8,1 0,-1 0,1 0,0-1,-1 1,1 0,0-1,0 1,-1-1,1 1,0-1,0 1,0-1,-1 1,1-1,0 0,0 1,0-1,0 0,0 0,0 0,0 0,0 1,0-1,0-1,0 1,0 0,0 0,0 0,0 0,1-1,5-3,0 1,0-1,-1-1,1 1,-1-1,8-8,-3 3,249-251,-168 161,-57 66,2 1,66-45,-70 54,69-44,46-20,159-82,-285 160,-1-1,0-1,0 0,22-20,-40 29,1 0,-1-1,0 1,0-1,-1 0,1 0,-1 0,3-6,11-38,-13 36,1-1,7-15,-7 21,0 0,0 0,1 1,0-1,1 1,6-6,-2 2,16-21,-21 24,0 0,0 1,1 0,0 0,0 0,0 1,9-5,22-11,-27 16</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4T21:14:09.907"/>
    </inkml:context>
    <inkml:brush xml:id="br0">
      <inkml:brushProperty name="width" value="0.035" units="cm"/>
      <inkml:brushProperty name="height" value="0.035" units="cm"/>
      <inkml:brushProperty name="color" value="#E71224"/>
    </inkml:brush>
  </inkml:definitions>
  <inkml:trace contextRef="#ctx0" brushRef="#br0">64 1 24575,'0'0'0,"0"1"0,0-1 0,1 1 0,-1-1 0,0 1 0,0-1 0,0 1 0,1-1 0,-1 1 0,0-1 0,1 1 0,-1-1 0,0 0 0,1 1 0,-1-1 0,0 0 0,1 1 0,-1-1 0,1 0 0,-1 1 0,1-1 0,4 3 0,236 201-146,-83-62-6212,-150-136 5776,125 115-1077,350 301-916,-316-297 2386,-123-96 504,0-3 0,49 22 0,12 2 8052,-50-22-5611,2-1-3315,-25-11 559,47 31 0,3 2 0,-62-38 0,-9-5 0,0 0 0,0 0 0,1-2 0,11 5 0,-22-9 0,0 0 0,0 1 0,0-1 0,-1 0 0,1 0 0,0 0 0,0 1 0,0-1 0,0 0 0,0 0 0,-1 0 0,1 0 0,0-1 0,0 1 0,0 0 0,0 0 0,-1 0 0,1-1 0,0 1 0,0 0 0,0-1 0,-1 1 0,1-1 0,0 1 0,-1-1 0,1 1 0,0-1 0,-1 1 0,1-1 0,-1 0 0,1 1 0,-1-1 0,1 0 0,-1 1 0,1-1 0,-1 0 0,0 0 0,1 0 0,-1 1 0,0-2 0,1-3 0,-1 0 0,1 0 0,-1 0 0,-1 0 0,-1-9 0,1 6 0,-11-428 0,13 298 0,0 89 0,1 22 0,-2-1 0,-6-44 0,3 61 0,0 0 0,0 0 0,-1 1 0,0-1 0,-1 1 0,-12-20 0,-46-53 0,26 37 0,25 32 0,-1 0 0,-27-23 0,26 25 0,0-1 0,-22-27 0,32 35 0,0 0 0,0 0 0,0 0 0,-10-7 0,12 10 0,-1 1 0,0-1 0,-1 0 0,1 1 0,0 0 0,0 0 0,-1 0 0,1 0 0,0 0 0,-5 0 0,0 0 0,0 0 0,0 1 0,1 0 0,-1 0 0,0 1 0,0 0 0,1 0 0,-1 1 0,0 0 0,1 0 0,-11 5 0,-18 10 0,1 1 0,1 1 0,1 2 0,-33 27 0,42-30 0,-2-1 0,-52 27 0,46-28 0,-47 33 0,10 7 0,-80 81 0,98-90 0,24-23 0,-26 30 0,-143 143 0,140-145 0,-54 39 0,77-65 0,1 0 0,0 2 0,-33 39 0,34-21 0,25-35 0,-1 0 0,0-1 0,-17 19 0,-4-3-455,2 1 0,-35 49 0,51-60-6371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8:51.829"/>
    </inkml:context>
    <inkml:brush xml:id="br0">
      <inkml:brushProperty name="width" value="0.3" units="cm"/>
      <inkml:brushProperty name="height" value="0.6" units="cm"/>
      <inkml:brushProperty name="color" value="#00B44B"/>
      <inkml:brushProperty name="tip" value="rectangle"/>
      <inkml:brushProperty name="rasterOp" value="maskPen"/>
      <inkml:brushProperty name="ignorePressure" value="1"/>
    </inkml:brush>
  </inkml:definitions>
  <inkml:trace contextRef="#ctx0" brushRef="#br0">150 700,'1'40,"12"67,16 38,-21-104,78 285,-74-293,39 123,-50-153,0 2,0 0,1-1,-1 1,1-1,3 5,-5-8,1 0,-1 0,1 0,0-1,-1 1,1 0,0-1,0 1,-1-1,1 1,0-1,0 1,0-1,-1 1,1-1,0 0,0 1,0-1,0 0,0 0,0 0,0 0,0 1,0-1,0-1,0 1,0 0,0 0,0 0,0 0,1-1,5-3,0 1,0-1,-1-1,1 1,-1-1,8-8,-3 3,249-251,-168 161,-57 66,2 1,66-45,-70 54,69-44,46-20,159-82,-285 160,-1-1,0-1,0 0,22-20,-40 29,1 0,-1-1,0 1,0-1,-1 0,1 0,-1 0,3-6,11-38,-13 36,1-1,7-15,-7 21,0 0,0 0,1 1,0-1,1 1,6-6,-2 2,16-21,-21 24,0 0,0 1,1 0,0 0,0 0,0 1,9-5,22-11,-27 16</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4T21:14:09.907"/>
    </inkml:context>
    <inkml:brush xml:id="br0">
      <inkml:brushProperty name="width" value="0.035" units="cm"/>
      <inkml:brushProperty name="height" value="0.035" units="cm"/>
      <inkml:brushProperty name="color" value="#E71224"/>
    </inkml:brush>
  </inkml:definitions>
  <inkml:trace contextRef="#ctx0" brushRef="#br0">81 24 24575,'0'0'0,"0"1"0,0-1 0,1 1 0,-1-1 0,0 1 0,0-1 0,0 1 0,1-1 0,-1 1 0,0-1 0,1 1 0,-1-1 0,0 0 0,1 1 0,-1-1 0,0 0 0,1 1 0,-1-1 0,1 0 0,-1 1 0,1-1 0,4 3 0,236 201-146,-83-62-6212,-150-136 5776,125 115-1077,350 301-916,-316-297 2386,-123-96 504,0-3 0,49 22 0,12 2 8052,-50-22-5611,2-1-3315,-25-11 559,47 31 0,3 2 0,-62-38 0,-9-5 0,0 0 0,0 0 0,1-2 0,11 5 0,-22-9 0,0 0 0,0 1 0,0-1 0,-1 0 0,1 0 0,0 0 0,0 1 0,0-1 0,0 0 0,0 0 0,-1 0 0,1 0 0,0-1 0,0 1 0,0 0 0,0 0 0,-1 0 0,1-1 0,0 1 0,0 0 0,0-1 0,-1 1 0,1-1 0,0 1 0,-1-1 0,1 1 0,0-1 0,-1 1 0,1-1 0,-1 0 0,1 1 0,-1-1 0,1 0 0,-1 1 0,1-1 0,-1 0 0,0 0 0,1 0 0,-1 1 0,0-2 0,1-3 0,-1 0 0,1 0 0,-1 0 0,-1 0 0,-1-9 0,1 6 0,-11-428 0,13 298 0,0 89 0,1 22 0,-2-1 0,-6-44 0,3 61 0,0 0 0,0 0 0,-1 1 0,0-1 0,-1 1 0,-12-20 0,-46-53 0,26 37 0,25 32 0,-1 0 0,-27-23 0,26 25 0,0-1 0,-22-27 0,32 35 0,0 0 0,0 0 0,0 0 0,-10-7 0,12 10 0,-1 1 0,0-1 0,-1 0 0,1 1 0,0 0 0,0 0 0,-1 0 0,1 0 0,0 0 0,-5 0 0,0 0 0,0 0 0,0 1 0,1 0 0,-1 0 0,0 1 0,0 0 0,1 0 0,-1 1 0,0 0 0,1 0 0,-11 5 0,-18 10 0,1 1 0,1 1 0,1 2 0,-33 27 0,42-30 0,-2-1 0,-52 27 0,46-28 0,-47 33 0,10 7 0,-80 81 0,98-90 0,24-23 0,-26 30 0,-143 143 0,140-145 0,-54 39 0,77-65 0,1 0 0,0 2 0,-33 39 0,34-21 0,25-35 0,-1 0 0,0-1 0,-17 19 0,-4-3-455,2 1 0,-35 49 0,51-60-6371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1-24T21:08:51.829"/>
    </inkml:context>
    <inkml:brush xml:id="br0">
      <inkml:brushProperty name="width" value="0.3" units="cm"/>
      <inkml:brushProperty name="height" value="0.6" units="cm"/>
      <inkml:brushProperty name="color" value="#00B44B"/>
      <inkml:brushProperty name="tip" value="rectangle"/>
      <inkml:brushProperty name="rasterOp" value="maskPen"/>
      <inkml:brushProperty name="ignorePressure" value="1"/>
    </inkml:brush>
  </inkml:definitions>
  <inkml:trace contextRef="#ctx0" brushRef="#br0">0 400,'1'40,"12"67,16 38,-21-104,78 285,-74-293,39 123,-50-153,0 2,0 0,1-1,-1 1,1-1,3 5,-5-8,1 0,-1 0,1 0,0-1,-1 1,1 0,0-1,0 1,-1-1,1 1,0-1,0 1,0-1,-1 1,1-1,0 0,0 1,0-1,0 0,0 0,0 0,0 0,0 1,0-1,0-1,0 1,0 0,0 0,0 0,0 0,1-1,5-3,0 1,0-1,-1-1,1 1,-1-1,8-8,-3 3,249-251,-168 161,-57 66,2 1,66-45,-70 54,69-44,46-20,159-82,-285 160,-1-1,0-1,0 0,22-20,-40 29,1 0,-1-1,0 1,0-1,-1 0,1 0,-1 0,3-6,11-38,-13 36,1-1,7-15,-7 21,0 0,0 0,1 1,0-1,1 1,6-6,-2 2,16-21,-21 24,0 0,0 1,1 0,0 0,0 0,0 1,9-5,22-11,-27 16</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24T21:14:09.907"/>
    </inkml:context>
    <inkml:brush xml:id="br0">
      <inkml:brushProperty name="width" value="0.035" units="cm"/>
      <inkml:brushProperty name="height" value="0.035" units="cm"/>
      <inkml:brushProperty name="color" value="#E71224"/>
    </inkml:brush>
  </inkml:definitions>
  <inkml:trace contextRef="#ctx0" brushRef="#br0">64 1 24575,'0'0'0,"0"1"0,0-1 0,1 1 0,-1-1 0,0 1 0,0-1 0,0 1 0,1-1 0,-1 1 0,0-1 0,1 1 0,-1-1 0,0 0 0,1 1 0,-1-1 0,0 0 0,1 1 0,-1-1 0,1 0 0,-1 1 0,1-1 0,4 3 0,236 201-146,-83-62-6212,-150-136 5776,125 115-1077,350 301-916,-316-297 2386,-123-96 504,0-3 0,49 22 0,12 2 8052,-50-22-5611,2-1-3315,-25-11 559,47 31 0,3 2 0,-62-38 0,-9-5 0,0 0 0,0 0 0,1-2 0,11 5 0,-22-9 0,0 0 0,0 1 0,0-1 0,-1 0 0,1 0 0,0 0 0,0 1 0,0-1 0,0 0 0,0 0 0,-1 0 0,1 0 0,0-1 0,0 1 0,0 0 0,0 0 0,-1 0 0,1-1 0,0 1 0,0 0 0,0-1 0,-1 1 0,1-1 0,0 1 0,-1-1 0,1 1 0,0-1 0,-1 1 0,1-1 0,-1 0 0,1 1 0,-1-1 0,1 0 0,-1 1 0,1-1 0,-1 0 0,0 0 0,1 0 0,-1 1 0,0-2 0,1-3 0,-1 0 0,1 0 0,-1 0 0,-1 0 0,-1-9 0,1 6 0,-11-428 0,13 298 0,0 89 0,1 22 0,-2-1 0,-6-44 0,3 61 0,0 0 0,0 0 0,-1 1 0,0-1 0,-1 1 0,-12-20 0,-46-53 0,26 37 0,25 32 0,-1 0 0,-27-23 0,26 25 0,0-1 0,-22-27 0,32 35 0,0 0 0,0 0 0,0 0 0,-10-7 0,12 10 0,-1 1 0,0-1 0,-1 0 0,1 1 0,0 0 0,0 0 0,-1 0 0,1 0 0,0 0 0,-5 0 0,0 0 0,0 0 0,0 1 0,1 0 0,-1 0 0,0 1 0,0 0 0,1 0 0,-1 1 0,0 0 0,1 0 0,-11 5 0,-18 10 0,1 1 0,1 1 0,1 2 0,-33 27 0,42-30 0,-2-1 0,-52 27 0,46-28 0,-47 33 0,10 7 0,-80 81 0,98-90 0,24-23 0,-26 30 0,-143 143 0,140-145 0,-54 39 0,77-65 0,1 0 0,0 2 0,-33 39 0,34-21 0,25-35 0,-1 0 0,0-1 0,-17 19 0,-4-3-455,2 1 0,-35 49 0,51-60-6371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CD50B5-95DD-448E-B5AB-5AFEAD94AC0F}" type="datetimeFigureOut">
              <a:rPr lang="en-GB" smtClean="0"/>
              <a:t>04/12/2024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AF444E-8AB7-4599-9452-4E93B69B3054}" type="slidenum">
              <a:rPr lang="en-GB" smtClean="0"/>
              <a:t>‹#›</a:t>
            </a:fld>
            <a:endParaRPr lang="en-GB"/>
          </a:p>
        </p:txBody>
      </p:sp>
    </p:spTree>
    <p:extLst>
      <p:ext uri="{BB962C8B-B14F-4D97-AF65-F5344CB8AC3E}">
        <p14:creationId xmlns:p14="http://schemas.microsoft.com/office/powerpoint/2010/main" val="2378363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F444E-8AB7-4599-9452-4E93B69B3054}" type="slidenum">
              <a:rPr lang="en-GB" smtClean="0"/>
              <a:t>3</a:t>
            </a:fld>
            <a:endParaRPr lang="en-GB"/>
          </a:p>
        </p:txBody>
      </p:sp>
    </p:spTree>
    <p:extLst>
      <p:ext uri="{BB962C8B-B14F-4D97-AF65-F5344CB8AC3E}">
        <p14:creationId xmlns:p14="http://schemas.microsoft.com/office/powerpoint/2010/main" val="2523615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F444E-8AB7-4599-9452-4E93B69B3054}" type="slidenum">
              <a:rPr lang="en-GB" smtClean="0"/>
              <a:t>23</a:t>
            </a:fld>
            <a:endParaRPr lang="en-GB"/>
          </a:p>
        </p:txBody>
      </p:sp>
    </p:spTree>
    <p:extLst>
      <p:ext uri="{BB962C8B-B14F-4D97-AF65-F5344CB8AC3E}">
        <p14:creationId xmlns:p14="http://schemas.microsoft.com/office/powerpoint/2010/main" val="3173807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0AF5B2-A3BC-A26F-523F-C898BB3105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60383C-FDA6-FD1C-FE68-0710C1090A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B8DF3A-4786-D428-E6EC-5AF370067C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71328F-C260-B22D-6A5E-B07F9BA23CD4}"/>
              </a:ext>
            </a:extLst>
          </p:cNvPr>
          <p:cNvSpPr>
            <a:spLocks noGrp="1"/>
          </p:cNvSpPr>
          <p:nvPr>
            <p:ph type="sldNum" sz="quarter" idx="5"/>
          </p:nvPr>
        </p:nvSpPr>
        <p:spPr/>
        <p:txBody>
          <a:bodyPr/>
          <a:lstStyle/>
          <a:p>
            <a:fld id="{1FAF444E-8AB7-4599-9452-4E93B69B3054}" type="slidenum">
              <a:rPr lang="en-GB" smtClean="0"/>
              <a:t>37</a:t>
            </a:fld>
            <a:endParaRPr lang="en-GB"/>
          </a:p>
        </p:txBody>
      </p:sp>
    </p:spTree>
    <p:extLst>
      <p:ext uri="{BB962C8B-B14F-4D97-AF65-F5344CB8AC3E}">
        <p14:creationId xmlns:p14="http://schemas.microsoft.com/office/powerpoint/2010/main" val="3233477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AF444E-8AB7-4599-9452-4E93B69B3054}" type="slidenum">
              <a:rPr lang="en-GB" smtClean="0"/>
              <a:t>44</a:t>
            </a:fld>
            <a:endParaRPr lang="en-GB"/>
          </a:p>
        </p:txBody>
      </p:sp>
    </p:spTree>
    <p:extLst>
      <p:ext uri="{BB962C8B-B14F-4D97-AF65-F5344CB8AC3E}">
        <p14:creationId xmlns:p14="http://schemas.microsoft.com/office/powerpoint/2010/main" val="2103439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2F840D-9927-C504-7AD0-AFA9B6ED08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2D20EE-9CB4-5123-AE1A-7D281659FE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5DDB91-83A4-96AB-1FCE-1108C28BF3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196659-7020-4BCD-13BA-7E9665F66D6D}"/>
              </a:ext>
            </a:extLst>
          </p:cNvPr>
          <p:cNvSpPr>
            <a:spLocks noGrp="1"/>
          </p:cNvSpPr>
          <p:nvPr>
            <p:ph type="sldNum" sz="quarter" idx="5"/>
          </p:nvPr>
        </p:nvSpPr>
        <p:spPr/>
        <p:txBody>
          <a:bodyPr/>
          <a:lstStyle/>
          <a:p>
            <a:fld id="{1FAF444E-8AB7-4599-9452-4E93B69B3054}" type="slidenum">
              <a:rPr lang="en-GB" smtClean="0"/>
              <a:t>45</a:t>
            </a:fld>
            <a:endParaRPr lang="en-GB"/>
          </a:p>
        </p:txBody>
      </p:sp>
    </p:spTree>
    <p:extLst>
      <p:ext uri="{BB962C8B-B14F-4D97-AF65-F5344CB8AC3E}">
        <p14:creationId xmlns:p14="http://schemas.microsoft.com/office/powerpoint/2010/main" val="3261807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C1530-4903-7435-7989-482B36187A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B445D7-ECBE-994F-D7B6-BFDECC55F1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829654-EFE2-23B5-943E-900F8CDB537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7AFC74-58D4-F327-90B0-E8FF5DEEF827}"/>
              </a:ext>
            </a:extLst>
          </p:cNvPr>
          <p:cNvSpPr>
            <a:spLocks noGrp="1"/>
          </p:cNvSpPr>
          <p:nvPr>
            <p:ph type="sldNum" sz="quarter" idx="5"/>
          </p:nvPr>
        </p:nvSpPr>
        <p:spPr/>
        <p:txBody>
          <a:bodyPr/>
          <a:lstStyle/>
          <a:p>
            <a:fld id="{1FAF444E-8AB7-4599-9452-4E93B69B3054}" type="slidenum">
              <a:rPr lang="en-GB" smtClean="0"/>
              <a:t>46</a:t>
            </a:fld>
            <a:endParaRPr lang="en-GB"/>
          </a:p>
        </p:txBody>
      </p:sp>
    </p:spTree>
    <p:extLst>
      <p:ext uri="{BB962C8B-B14F-4D97-AF65-F5344CB8AC3E}">
        <p14:creationId xmlns:p14="http://schemas.microsoft.com/office/powerpoint/2010/main" val="246586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272DB3-7003-7A4B-0BFA-C00EE3E955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353B4B-0D92-C1BE-13F2-DC7D2E5E10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BA8B73-6400-458A-BF46-BA16075791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1E601A-48E9-CBAC-C670-AF016377C54B}"/>
              </a:ext>
            </a:extLst>
          </p:cNvPr>
          <p:cNvSpPr>
            <a:spLocks noGrp="1"/>
          </p:cNvSpPr>
          <p:nvPr>
            <p:ph type="sldNum" sz="quarter" idx="5"/>
          </p:nvPr>
        </p:nvSpPr>
        <p:spPr/>
        <p:txBody>
          <a:bodyPr/>
          <a:lstStyle/>
          <a:p>
            <a:fld id="{1FAF444E-8AB7-4599-9452-4E93B69B3054}" type="slidenum">
              <a:rPr lang="en-GB" smtClean="0"/>
              <a:t>47</a:t>
            </a:fld>
            <a:endParaRPr lang="en-GB"/>
          </a:p>
        </p:txBody>
      </p:sp>
    </p:spTree>
    <p:extLst>
      <p:ext uri="{BB962C8B-B14F-4D97-AF65-F5344CB8AC3E}">
        <p14:creationId xmlns:p14="http://schemas.microsoft.com/office/powerpoint/2010/main" val="1780073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8B9E99-873A-CC96-7877-AD02F48905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634DE8-8738-0DA7-1C64-C7406E0633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0CA894-B482-96E6-E3DD-E24557FFDA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17E14A-B139-9BBB-81F1-D749CC52CFAD}"/>
              </a:ext>
            </a:extLst>
          </p:cNvPr>
          <p:cNvSpPr>
            <a:spLocks noGrp="1"/>
          </p:cNvSpPr>
          <p:nvPr>
            <p:ph type="sldNum" sz="quarter" idx="5"/>
          </p:nvPr>
        </p:nvSpPr>
        <p:spPr/>
        <p:txBody>
          <a:bodyPr/>
          <a:lstStyle/>
          <a:p>
            <a:fld id="{1FAF444E-8AB7-4599-9452-4E93B69B3054}" type="slidenum">
              <a:rPr lang="en-GB" smtClean="0"/>
              <a:t>48</a:t>
            </a:fld>
            <a:endParaRPr lang="en-GB"/>
          </a:p>
        </p:txBody>
      </p:sp>
    </p:spTree>
    <p:extLst>
      <p:ext uri="{BB962C8B-B14F-4D97-AF65-F5344CB8AC3E}">
        <p14:creationId xmlns:p14="http://schemas.microsoft.com/office/powerpoint/2010/main" val="6109214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B591A-F762-2D8B-60DF-1CCF67F993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9DC640-C5D3-5067-6B19-8BEB9D7054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3CA239-91F1-6DAE-4CF4-606734FEA91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0E09376-214D-497C-29D3-E1FD689C0810}"/>
              </a:ext>
            </a:extLst>
          </p:cNvPr>
          <p:cNvSpPr>
            <a:spLocks noGrp="1"/>
          </p:cNvSpPr>
          <p:nvPr>
            <p:ph type="sldNum" sz="quarter" idx="5"/>
          </p:nvPr>
        </p:nvSpPr>
        <p:spPr/>
        <p:txBody>
          <a:bodyPr/>
          <a:lstStyle/>
          <a:p>
            <a:fld id="{1FAF444E-8AB7-4599-9452-4E93B69B3054}" type="slidenum">
              <a:rPr lang="en-GB" smtClean="0"/>
              <a:t>49</a:t>
            </a:fld>
            <a:endParaRPr lang="en-GB"/>
          </a:p>
        </p:txBody>
      </p:sp>
    </p:spTree>
    <p:extLst>
      <p:ext uri="{BB962C8B-B14F-4D97-AF65-F5344CB8AC3E}">
        <p14:creationId xmlns:p14="http://schemas.microsoft.com/office/powerpoint/2010/main" val="3129772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68C29-5F39-52E7-F186-E3F8F046F2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99CF2E-7B62-BD53-F4AC-B62CDBEECB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E73B24-A4A0-F8EE-A9BB-2FA22A0CDD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6543EA-7880-C64E-A600-3AE3BD33E6DD}"/>
              </a:ext>
            </a:extLst>
          </p:cNvPr>
          <p:cNvSpPr>
            <a:spLocks noGrp="1"/>
          </p:cNvSpPr>
          <p:nvPr>
            <p:ph type="sldNum" sz="quarter" idx="5"/>
          </p:nvPr>
        </p:nvSpPr>
        <p:spPr/>
        <p:txBody>
          <a:bodyPr/>
          <a:lstStyle/>
          <a:p>
            <a:fld id="{1FAF444E-8AB7-4599-9452-4E93B69B3054}" type="slidenum">
              <a:rPr lang="en-GB" smtClean="0"/>
              <a:t>50</a:t>
            </a:fld>
            <a:endParaRPr lang="en-GB"/>
          </a:p>
        </p:txBody>
      </p:sp>
    </p:spTree>
    <p:extLst>
      <p:ext uri="{BB962C8B-B14F-4D97-AF65-F5344CB8AC3E}">
        <p14:creationId xmlns:p14="http://schemas.microsoft.com/office/powerpoint/2010/main" val="6593043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072DD-F7D0-0686-CADE-AD1915DA97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09FDE4-7A26-5AB6-5BA5-ADD165BE23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9108C4-9550-7D3A-C04A-2BF54A4EC4C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793E0CE-597E-96E6-0882-BBF824DDCD33}"/>
              </a:ext>
            </a:extLst>
          </p:cNvPr>
          <p:cNvSpPr>
            <a:spLocks noGrp="1"/>
          </p:cNvSpPr>
          <p:nvPr>
            <p:ph type="sldNum" sz="quarter" idx="5"/>
          </p:nvPr>
        </p:nvSpPr>
        <p:spPr/>
        <p:txBody>
          <a:bodyPr/>
          <a:lstStyle/>
          <a:p>
            <a:fld id="{1FAF444E-8AB7-4599-9452-4E93B69B3054}" type="slidenum">
              <a:rPr lang="en-GB" smtClean="0"/>
              <a:t>51</a:t>
            </a:fld>
            <a:endParaRPr lang="en-GB"/>
          </a:p>
        </p:txBody>
      </p:sp>
    </p:spTree>
    <p:extLst>
      <p:ext uri="{BB962C8B-B14F-4D97-AF65-F5344CB8AC3E}">
        <p14:creationId xmlns:p14="http://schemas.microsoft.com/office/powerpoint/2010/main" val="787476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atatab.net/tutorial/anova" TargetMode="External"/><Relationship Id="rId2" Type="http://schemas.openxmlformats.org/officeDocument/2006/relationships/hyperlink" Target="https://datatab.net/tutorial/paired-t-test" TargetMode="External"/><Relationship Id="rId1" Type="http://schemas.openxmlformats.org/officeDocument/2006/relationships/slideLayout" Target="../slideLayouts/slideLayout2.xml"/><Relationship Id="rId6" Type="http://schemas.openxmlformats.org/officeDocument/2006/relationships/hyperlink" Target="https://datatab.net/tutorial/wilcoxon-test" TargetMode="External"/><Relationship Id="rId5" Type="http://schemas.openxmlformats.org/officeDocument/2006/relationships/hyperlink" Target="https://datatab.net/tutorial/mann-whitney-u-test" TargetMode="External"/><Relationship Id="rId4" Type="http://schemas.openxmlformats.org/officeDocument/2006/relationships/hyperlink" Target="https://datatab.net/tutorial/correlation"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datatab.net/tutorial/unpaired-t-test" TargetMode="External"/><Relationship Id="rId13" Type="http://schemas.openxmlformats.org/officeDocument/2006/relationships/hyperlink" Target="https://www.youtube.com/watch?v=vhLS1yPax6M&amp;t=10s" TargetMode="External"/><Relationship Id="rId3" Type="http://schemas.openxmlformats.org/officeDocument/2006/relationships/hyperlink" Target="https://datatab.net/tutorial/one-sample-t-test" TargetMode="External"/><Relationship Id="rId7" Type="http://schemas.openxmlformats.org/officeDocument/2006/relationships/hyperlink" Target="https://www.youtube.com/watch?v=vII22ZnFOP0" TargetMode="External"/><Relationship Id="rId12" Type="http://schemas.openxmlformats.org/officeDocument/2006/relationships/hyperlink" Target="https://datatab.net/tutorial/anova-with-repeated-measures" TargetMode="External"/><Relationship Id="rId2" Type="http://schemas.openxmlformats.org/officeDocument/2006/relationships/notesSlide" Target="../notesSlides/notesSlide1.xml"/><Relationship Id="rId16" Type="http://schemas.openxmlformats.org/officeDocument/2006/relationships/hyperlink" Target="https://www.youtube.com/@ResearchByDesign/featured" TargetMode="External"/><Relationship Id="rId1" Type="http://schemas.openxmlformats.org/officeDocument/2006/relationships/slideLayout" Target="../slideLayouts/slideLayout2.xml"/><Relationship Id="rId6" Type="http://schemas.openxmlformats.org/officeDocument/2006/relationships/hyperlink" Target="https://datatab.net/tutorial/paired-t-test" TargetMode="External"/><Relationship Id="rId11" Type="http://schemas.openxmlformats.org/officeDocument/2006/relationships/hyperlink" Target="https://www.youtube.com/watch?v=rS3k8ONVN-o" TargetMode="External"/><Relationship Id="rId5" Type="http://schemas.openxmlformats.org/officeDocument/2006/relationships/hyperlink" Target="https://www.youtube.com/watch?v=quZAwDmcEbE" TargetMode="External"/><Relationship Id="rId15" Type="http://schemas.openxmlformats.org/officeDocument/2006/relationships/hyperlink" Target="https://www.youtube.com/watch?v=rR99bpl0rKM" TargetMode="External"/><Relationship Id="rId10" Type="http://schemas.openxmlformats.org/officeDocument/2006/relationships/hyperlink" Target="https://datatab.net/tutorial/anova" TargetMode="External"/><Relationship Id="rId4" Type="http://schemas.openxmlformats.org/officeDocument/2006/relationships/hyperlink" Target="https://www.youtube.com/watch?v=C2Qa5d9ij0Y&amp;t=125s" TargetMode="External"/><Relationship Id="rId9" Type="http://schemas.openxmlformats.org/officeDocument/2006/relationships/hyperlink" Target="https://www.youtube.com/watch?v=-qGFZFOQx7Q&amp;t=41s" TargetMode="External"/><Relationship Id="rId14" Type="http://schemas.openxmlformats.org/officeDocument/2006/relationships/hyperlink" Target="https://datatab.net/tutorial/correlation"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atatab.net/tutorial/paired-t-test" TargetMode="External"/><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atatab.net/tutorial/dependent-and-independent-samples" TargetMode="External"/><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atatab.net/tutorial/paired-t-test" TargetMode="External"/><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atatab.net/statistics-calculator/hypothesis-test/t-test?example=t_test_drug" TargetMode="External"/><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 Id="rId4" Type="http://schemas.openxmlformats.org/officeDocument/2006/relationships/hyperlink" Target="https://datatab.net/statistics-calculator/hypothesis-test/t-test?example=independent-t-test"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datatab.net/tutorial/unpaired-t-tes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5.png"/><Relationship Id="rId4" Type="http://schemas.openxmlformats.org/officeDocument/2006/relationships/customXml" Target="../ink/ink2.xml"/></Relationships>
</file>

<file path=ppt/slides/_rels/slide1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7.png"/><Relationship Id="rId7" Type="http://schemas.openxmlformats.org/officeDocument/2006/relationships/customXml" Target="../ink/ink7.xml"/><Relationship Id="rId2" Type="http://schemas.openxmlformats.org/officeDocument/2006/relationships/customXml" Target="../ink/ink4.xml"/><Relationship Id="rId1" Type="http://schemas.openxmlformats.org/officeDocument/2006/relationships/slideLayout" Target="../slideLayouts/slideLayout2.xml"/><Relationship Id="rId6" Type="http://schemas.openxmlformats.org/officeDocument/2006/relationships/customXml" Target="../ink/ink6.xml"/><Relationship Id="rId5" Type="http://schemas.openxmlformats.org/officeDocument/2006/relationships/image" Target="../media/image8.png"/><Relationship Id="rId4" Type="http://schemas.openxmlformats.org/officeDocument/2006/relationships/customXml" Target="../ink/ink5.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customXml" Target="../ink/ink8.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customXml" Target="../ink/ink9.xml"/></Relationships>
</file>

<file path=ppt/slides/_rels/slide20.xml.rels><?xml version="1.0" encoding="UTF-8" standalone="yes"?>
<Relationships xmlns="http://schemas.openxmlformats.org/package/2006/relationships"><Relationship Id="rId3" Type="http://schemas.openxmlformats.org/officeDocument/2006/relationships/hyperlink" Target="https://datatab.net/tutorial/parametric-and-non-parametric-tests" TargetMode="External"/><Relationship Id="rId2" Type="http://schemas.openxmlformats.org/officeDocument/2006/relationships/hyperlink" Target="https://datatab.net/tutorial/mann-whitney-u-tes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atatab.net/tutorial/p-value" TargetMode="External"/><Relationship Id="rId2" Type="http://schemas.openxmlformats.org/officeDocument/2006/relationships/hyperlink" Target="https://datatab.net/tutorial/levene-tes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atatab.net/tutorial/p-value" TargetMode="External"/><Relationship Id="rId2" Type="http://schemas.openxmlformats.org/officeDocument/2006/relationships/hyperlink" Target="https://datatab.net/tutorial/hypothesi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KLEXyeVevj4" TargetMode="External"/><Relationship Id="rId2" Type="http://schemas.openxmlformats.org/officeDocument/2006/relationships/hyperlink" Target="https://www.youtube.com/watch?v=Tw14VISNRys" TargetMode="Externa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s://www.youtube.com/watch?v=0qpEQnBSoZI"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datatab.net/tutorial/location-parameter" TargetMode="External"/><Relationship Id="rId2" Type="http://schemas.openxmlformats.org/officeDocument/2006/relationships/hyperlink" Target="https://datatab.net/statistics-calculator/charts/create-boxplot" TargetMode="Externa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s://datatab.net/tutorial/dispersion-parameter"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datatab.net/tutorial/location-parameter" TargetMode="External"/><Relationship Id="rId2" Type="http://schemas.openxmlformats.org/officeDocument/2006/relationships/hyperlink" Target="https://datatab.net/statistics-calculator/charts/create-boxplot" TargetMode="Externa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s://datatab.net/tutorial/dispersion-parameter"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datatab.net/tutorial/effect-size-independent-t-test" TargetMode="External"/><Relationship Id="rId3" Type="http://schemas.openxmlformats.org/officeDocument/2006/relationships/hyperlink" Target="https://datatab.net/tutorial/mann-whitney-u-test" TargetMode="External"/><Relationship Id="rId7" Type="http://schemas.openxmlformats.org/officeDocument/2006/relationships/hyperlink" Target="https://datatab.net/tutorial/hypothesis" TargetMode="External"/><Relationship Id="rId2" Type="http://schemas.openxmlformats.org/officeDocument/2006/relationships/hyperlink" Target="https://datatab.net/tutorial/paired-t-test" TargetMode="External"/><Relationship Id="rId1" Type="http://schemas.openxmlformats.org/officeDocument/2006/relationships/slideLayout" Target="../slideLayouts/slideLayout2.xml"/><Relationship Id="rId6" Type="http://schemas.openxmlformats.org/officeDocument/2006/relationships/hyperlink" Target="https://datatab.net/tutorial/p-value" TargetMode="External"/><Relationship Id="rId11" Type="http://schemas.openxmlformats.org/officeDocument/2006/relationships/hyperlink" Target="https://datatab.net/tutorial/dispersion-parameter" TargetMode="External"/><Relationship Id="rId5" Type="http://schemas.openxmlformats.org/officeDocument/2006/relationships/hyperlink" Target="https://datatab.net/tutorial/levene-test" TargetMode="External"/><Relationship Id="rId10" Type="http://schemas.openxmlformats.org/officeDocument/2006/relationships/hyperlink" Target="https://datatab.net/tutorial/location-parameter" TargetMode="External"/><Relationship Id="rId4" Type="http://schemas.openxmlformats.org/officeDocument/2006/relationships/hyperlink" Target="https://datatab.net/tutorial/parametric-and-non-parametric-tests" TargetMode="External"/><Relationship Id="rId9" Type="http://schemas.openxmlformats.org/officeDocument/2006/relationships/hyperlink" Target="https://datatab.net/statistics-calculator/charts/create-boxplot"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datatab.net/tutorial/unpaired-t-test" TargetMode="External"/><Relationship Id="rId13" Type="http://schemas.openxmlformats.org/officeDocument/2006/relationships/hyperlink" Target="https://www.youtube.com/watch?v=vhLS1yPax6M&amp;t=10s" TargetMode="External"/><Relationship Id="rId3" Type="http://schemas.openxmlformats.org/officeDocument/2006/relationships/hyperlink" Target="https://datatab.net/tutorial/one-sample-t-test" TargetMode="External"/><Relationship Id="rId7" Type="http://schemas.openxmlformats.org/officeDocument/2006/relationships/hyperlink" Target="https://www.youtube.com/watch?v=vII22ZnFOP0" TargetMode="External"/><Relationship Id="rId12" Type="http://schemas.openxmlformats.org/officeDocument/2006/relationships/hyperlink" Target="https://datatab.net/tutorial/anova-with-repeated-measures" TargetMode="External"/><Relationship Id="rId2" Type="http://schemas.openxmlformats.org/officeDocument/2006/relationships/notesSlide" Target="../notesSlides/notesSlide3.xml"/><Relationship Id="rId16" Type="http://schemas.openxmlformats.org/officeDocument/2006/relationships/hyperlink" Target="https://www.youtube.com/@ResearchByDesign/featured" TargetMode="External"/><Relationship Id="rId1" Type="http://schemas.openxmlformats.org/officeDocument/2006/relationships/slideLayout" Target="../slideLayouts/slideLayout2.xml"/><Relationship Id="rId6" Type="http://schemas.openxmlformats.org/officeDocument/2006/relationships/hyperlink" Target="https://datatab.net/tutorial/paired-t-test" TargetMode="External"/><Relationship Id="rId11" Type="http://schemas.openxmlformats.org/officeDocument/2006/relationships/hyperlink" Target="https://www.youtube.com/watch?v=rS3k8ONVN-o" TargetMode="External"/><Relationship Id="rId5" Type="http://schemas.openxmlformats.org/officeDocument/2006/relationships/hyperlink" Target="https://www.youtube.com/watch?v=quZAwDmcEbE" TargetMode="External"/><Relationship Id="rId15" Type="http://schemas.openxmlformats.org/officeDocument/2006/relationships/hyperlink" Target="https://www.youtube.com/watch?v=rR99bpl0rKM" TargetMode="External"/><Relationship Id="rId10" Type="http://schemas.openxmlformats.org/officeDocument/2006/relationships/hyperlink" Target="https://datatab.net/tutorial/anova" TargetMode="External"/><Relationship Id="rId4" Type="http://schemas.openxmlformats.org/officeDocument/2006/relationships/hyperlink" Target="https://www.youtube.com/watch?v=C2Qa5d9ij0Y&amp;t=125s" TargetMode="External"/><Relationship Id="rId9" Type="http://schemas.openxmlformats.org/officeDocument/2006/relationships/hyperlink" Target="https://www.youtube.com/watch?v=-qGFZFOQx7Q&amp;t=41s" TargetMode="External"/><Relationship Id="rId14" Type="http://schemas.openxmlformats.org/officeDocument/2006/relationships/hyperlink" Target="https://datatab.net/tutorial/correlation" TargetMode="External"/></Relationships>
</file>

<file path=ppt/slides/_rels/slide38.xml.rels><?xml version="1.0" encoding="UTF-8" standalone="yes"?>
<Relationships xmlns="http://schemas.openxmlformats.org/package/2006/relationships"><Relationship Id="rId2" Type="http://schemas.openxmlformats.org/officeDocument/2006/relationships/hyperlink" Target="https://datatab.net/tutorial/anova"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youtu.be/wraov1Nv7UA" TargetMode="External"/><Relationship Id="rId2" Type="http://schemas.openxmlformats.org/officeDocument/2006/relationships/hyperlink" Target="https://datatab.net/tutorial/anova" TargetMode="External"/><Relationship Id="rId1" Type="http://schemas.openxmlformats.org/officeDocument/2006/relationships/slideLayout" Target="../slideLayouts/slideLayout2.xml"/><Relationship Id="rId4" Type="http://schemas.openxmlformats.org/officeDocument/2006/relationships/hyperlink" Target="https://datatab.net/tutorial/unpaired-t-test"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youtu.be/wraov1Nv7UA" TargetMode="External"/><Relationship Id="rId2" Type="http://schemas.openxmlformats.org/officeDocument/2006/relationships/hyperlink" Target="https://datatab.net/tutorial/anova" TargetMode="Externa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1.xml.rels><?xml version="1.0" encoding="UTF-8" standalone="yes"?>
<Relationships xmlns="http://schemas.openxmlformats.org/package/2006/relationships"><Relationship Id="rId8" Type="http://schemas.openxmlformats.org/officeDocument/2006/relationships/hyperlink" Target="https://datatab.net/tutorial/two-factorial-anova-with-repeated-measures" TargetMode="External"/><Relationship Id="rId3" Type="http://schemas.openxmlformats.org/officeDocument/2006/relationships/hyperlink" Target="https://www.youtube.com/watch?v=rS3k8ONVN-o&amp;t=18s" TargetMode="External"/><Relationship Id="rId7" Type="http://schemas.openxmlformats.org/officeDocument/2006/relationships/hyperlink" Target="https://www.youtube.com/watch?v=6jfXBtN25u4" TargetMode="External"/><Relationship Id="rId2" Type="http://schemas.openxmlformats.org/officeDocument/2006/relationships/hyperlink" Target="https://datatab.net/tutorial/one-factorial-anova" TargetMode="External"/><Relationship Id="rId1" Type="http://schemas.openxmlformats.org/officeDocument/2006/relationships/slideLayout" Target="../slideLayouts/slideLayout2.xml"/><Relationship Id="rId6" Type="http://schemas.openxmlformats.org/officeDocument/2006/relationships/hyperlink" Target="https://datatab.net/tutorial/anova-with-repeated-measures" TargetMode="External"/><Relationship Id="rId5" Type="http://schemas.openxmlformats.org/officeDocument/2006/relationships/hyperlink" Target="https://www.youtube.com/watch?v=x9i0xWveOFM" TargetMode="External"/><Relationship Id="rId4" Type="http://schemas.openxmlformats.org/officeDocument/2006/relationships/hyperlink" Target="https://datatab.net/tutorial/two-factorial-anova-without-repeated-measures" TargetMode="External"/><Relationship Id="rId9" Type="http://schemas.openxmlformats.org/officeDocument/2006/relationships/hyperlink" Target="https://www.youtube.com/watch?v=IxMdfoklcnM"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youtu.be/wraov1Nv7UA" TargetMode="External"/><Relationship Id="rId2" Type="http://schemas.openxmlformats.org/officeDocument/2006/relationships/hyperlink" Target="https://datatab.net/tutorial/anova"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L2pbK4ARzI8"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datatab.net/tutorial/level-of-measurement" TargetMode="External"/><Relationship Id="rId4" Type="http://schemas.openxmlformats.org/officeDocument/2006/relationships/hyperlink" Target="https://datatab.net/tutorial/unpaired-t-test"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datatab.net/tutorial/kruskal-wallis-test"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datatab.net/tutorial/anova-with-repeated-measures"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datatab.net/tutorial/two-factorial-anova-without-repeated-measure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datatab.net/tutorial/kruskal-wallis-test" TargetMode="External"/><Relationship Id="rId2" Type="http://schemas.openxmlformats.org/officeDocument/2006/relationships/hyperlink" Target="https://youtu.be/wraov1Nv7UA" TargetMode="External"/><Relationship Id="rId1" Type="http://schemas.openxmlformats.org/officeDocument/2006/relationships/slideLayout" Target="../slideLayouts/slideLayout2.xml"/><Relationship Id="rId5" Type="http://schemas.openxmlformats.org/officeDocument/2006/relationships/hyperlink" Target="https://datatab.net/tutorial/two-factorial-anova-without-repeated-measures" TargetMode="External"/><Relationship Id="rId4" Type="http://schemas.openxmlformats.org/officeDocument/2006/relationships/hyperlink" Target="https://datatab.net/tutorial/anova-with-repeated-meas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1470025"/>
          </a:xfrm>
        </p:spPr>
        <p:txBody>
          <a:bodyPr/>
          <a:lstStyle/>
          <a:p>
            <a:r>
              <a:rPr dirty="0"/>
              <a:t>Comparison of Parametric and Non-Parametric Statistical Tests</a:t>
            </a:r>
          </a:p>
        </p:txBody>
      </p:sp>
      <p:sp>
        <p:nvSpPr>
          <p:cNvPr id="3" name="Subtitle 2"/>
          <p:cNvSpPr>
            <a:spLocks noGrp="1"/>
          </p:cNvSpPr>
          <p:nvPr>
            <p:ph type="subTitle" idx="1"/>
          </p:nvPr>
        </p:nvSpPr>
        <p:spPr>
          <a:xfrm>
            <a:off x="0" y="1958008"/>
            <a:ext cx="9144000" cy="1752600"/>
          </a:xfrm>
        </p:spPr>
        <p:txBody>
          <a:bodyPr/>
          <a:lstStyle/>
          <a:p>
            <a:r>
              <a:rPr dirty="0"/>
              <a:t>Summary of Key Differences and Applications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EA19-3814-EAF2-32E0-F41C58AE0308}"/>
              </a:ext>
            </a:extLst>
          </p:cNvPr>
          <p:cNvSpPr>
            <a:spLocks noGrp="1"/>
          </p:cNvSpPr>
          <p:nvPr>
            <p:ph type="title"/>
          </p:nvPr>
        </p:nvSpPr>
        <p:spPr>
          <a:xfrm>
            <a:off x="0" y="-13942"/>
            <a:ext cx="9144000" cy="752405"/>
          </a:xfrm>
        </p:spPr>
        <p:txBody>
          <a:bodyPr>
            <a:normAutofit/>
          </a:bodyPr>
          <a:lstStyle/>
          <a:p>
            <a:r>
              <a:rPr lang="en-GB" sz="3600" dirty="0">
                <a:solidFill>
                  <a:srgbClr val="C00000"/>
                </a:solidFill>
              </a:rPr>
              <a:t>Parametric and Non-Parametric Statistical Tests</a:t>
            </a:r>
          </a:p>
        </p:txBody>
      </p:sp>
      <p:sp>
        <p:nvSpPr>
          <p:cNvPr id="3" name="Content Placeholder 2">
            <a:extLst>
              <a:ext uri="{FF2B5EF4-FFF2-40B4-BE49-F238E27FC236}">
                <a16:creationId xmlns:a16="http://schemas.microsoft.com/office/drawing/2014/main" id="{9F0520ED-49A0-1705-5F68-FC2ED891B9D9}"/>
              </a:ext>
            </a:extLst>
          </p:cNvPr>
          <p:cNvSpPr>
            <a:spLocks noGrp="1"/>
          </p:cNvSpPr>
          <p:nvPr>
            <p:ph idx="1"/>
          </p:nvPr>
        </p:nvSpPr>
        <p:spPr>
          <a:xfrm>
            <a:off x="79513" y="738464"/>
            <a:ext cx="9064487" cy="5387700"/>
          </a:xfrm>
        </p:spPr>
        <p:txBody>
          <a:bodyPr>
            <a:normAutofit/>
          </a:bodyPr>
          <a:lstStyle/>
          <a:p>
            <a:pPr algn="l"/>
            <a:r>
              <a:rPr lang="en-GB" b="0" i="0" dirty="0">
                <a:solidFill>
                  <a:srgbClr val="018786"/>
                </a:solidFill>
                <a:effectLst/>
                <a:latin typeface="Roboto" panose="02000000000000000000" pitchFamily="2" charset="0"/>
              </a:rPr>
              <a:t>Parametric tests</a:t>
            </a:r>
          </a:p>
          <a:p>
            <a:pPr algn="l"/>
            <a:r>
              <a:rPr lang="en-GB" b="0" i="0" dirty="0">
                <a:solidFill>
                  <a:srgbClr val="212529"/>
                </a:solidFill>
                <a:effectLst/>
                <a:latin typeface="Roboto" panose="02000000000000000000" pitchFamily="2" charset="0"/>
              </a:rPr>
              <a:t>If the data are normally distributed, parametric tests such as the </a:t>
            </a:r>
            <a:r>
              <a:rPr lang="en-GB" b="0" i="0" u="none" strike="noStrike" dirty="0">
                <a:solidFill>
                  <a:srgbClr val="018786"/>
                </a:solidFill>
                <a:effectLst/>
                <a:latin typeface="Roboto" panose="02000000000000000000" pitchFamily="2" charset="0"/>
                <a:hlinkClick r:id="rId2"/>
              </a:rPr>
              <a:t>t-test</a:t>
            </a:r>
            <a:r>
              <a:rPr lang="en-GB" b="0" i="0" dirty="0">
                <a:solidFill>
                  <a:srgbClr val="212529"/>
                </a:solidFill>
                <a:effectLst/>
                <a:latin typeface="Roboto" panose="02000000000000000000" pitchFamily="2" charset="0"/>
              </a:rPr>
              <a:t>, </a:t>
            </a:r>
            <a:r>
              <a:rPr lang="en-GB" b="0" i="0" u="none" strike="noStrike" dirty="0">
                <a:solidFill>
                  <a:srgbClr val="018786"/>
                </a:solidFill>
                <a:effectLst/>
                <a:latin typeface="Roboto" panose="02000000000000000000" pitchFamily="2" charset="0"/>
                <a:hlinkClick r:id="rId3"/>
              </a:rPr>
              <a:t>ANOVA</a:t>
            </a:r>
            <a:r>
              <a:rPr lang="en-GB" b="0" i="0" dirty="0">
                <a:solidFill>
                  <a:srgbClr val="212529"/>
                </a:solidFill>
                <a:effectLst/>
                <a:latin typeface="Roboto" panose="02000000000000000000" pitchFamily="2" charset="0"/>
              </a:rPr>
              <a:t> or </a:t>
            </a:r>
            <a:r>
              <a:rPr lang="en-GB" b="0" i="0" u="none" strike="noStrike" dirty="0">
                <a:solidFill>
                  <a:srgbClr val="018786"/>
                </a:solidFill>
                <a:effectLst/>
                <a:latin typeface="Roboto" panose="02000000000000000000" pitchFamily="2" charset="0"/>
                <a:hlinkClick r:id="rId4"/>
              </a:rPr>
              <a:t>Pearson correlation</a:t>
            </a:r>
            <a:r>
              <a:rPr lang="en-GB" b="0" i="0" dirty="0">
                <a:solidFill>
                  <a:srgbClr val="212529"/>
                </a:solidFill>
                <a:effectLst/>
                <a:latin typeface="Roboto" panose="02000000000000000000" pitchFamily="2" charset="0"/>
              </a:rPr>
              <a:t> are used.</a:t>
            </a:r>
          </a:p>
          <a:p>
            <a:pPr algn="l"/>
            <a:r>
              <a:rPr lang="en-GB" b="0" i="0" dirty="0">
                <a:solidFill>
                  <a:srgbClr val="018786"/>
                </a:solidFill>
                <a:effectLst/>
                <a:latin typeface="Roboto" panose="02000000000000000000" pitchFamily="2" charset="0"/>
              </a:rPr>
              <a:t>Non-parametric tests</a:t>
            </a:r>
          </a:p>
          <a:p>
            <a:pPr algn="l"/>
            <a:r>
              <a:rPr lang="en-GB" b="0" i="0" dirty="0">
                <a:solidFill>
                  <a:srgbClr val="212529"/>
                </a:solidFill>
                <a:effectLst/>
                <a:latin typeface="Roboto" panose="02000000000000000000" pitchFamily="2" charset="0"/>
              </a:rPr>
              <a:t>If the data are not normally distributed, the nonparametric tests are used. These are for example the </a:t>
            </a:r>
            <a:r>
              <a:rPr lang="en-GB" b="0" i="0" u="none" strike="noStrike" dirty="0">
                <a:solidFill>
                  <a:srgbClr val="018786"/>
                </a:solidFill>
                <a:effectLst/>
                <a:latin typeface="Roboto" panose="02000000000000000000" pitchFamily="2" charset="0"/>
                <a:hlinkClick r:id="rId5"/>
              </a:rPr>
              <a:t>Mann-Whitney U-Test</a:t>
            </a:r>
            <a:r>
              <a:rPr lang="en-GB" b="0" i="0" dirty="0">
                <a:solidFill>
                  <a:srgbClr val="212529"/>
                </a:solidFill>
                <a:effectLst/>
                <a:latin typeface="Roboto" panose="02000000000000000000" pitchFamily="2" charset="0"/>
              </a:rPr>
              <a:t> or the </a:t>
            </a:r>
            <a:r>
              <a:rPr lang="en-GB" b="0" i="0" u="none" strike="noStrike" dirty="0">
                <a:solidFill>
                  <a:srgbClr val="018786"/>
                </a:solidFill>
                <a:effectLst/>
                <a:latin typeface="Roboto" panose="02000000000000000000" pitchFamily="2" charset="0"/>
                <a:hlinkClick r:id="rId6"/>
              </a:rPr>
              <a:t>Wilcoxon-Test</a:t>
            </a:r>
            <a:r>
              <a:rPr lang="en-GB" b="0" i="0" dirty="0">
                <a:solidFill>
                  <a:srgbClr val="212529"/>
                </a:solidFill>
                <a:effectLst/>
                <a:latin typeface="Roboto" panose="02000000000000000000" pitchFamily="2" charset="0"/>
              </a:rPr>
              <a:t>.</a:t>
            </a:r>
          </a:p>
          <a:p>
            <a:endParaRPr lang="en-GB" dirty="0"/>
          </a:p>
        </p:txBody>
      </p:sp>
    </p:spTree>
    <p:extLst>
      <p:ext uri="{BB962C8B-B14F-4D97-AF65-F5344CB8AC3E}">
        <p14:creationId xmlns:p14="http://schemas.microsoft.com/office/powerpoint/2010/main" val="1537091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4ACC55B4-B204-BDCA-6D11-CF639D13584A}"/>
              </a:ext>
            </a:extLst>
          </p:cNvPr>
          <p:cNvSpPr>
            <a:spLocks noGrp="1"/>
          </p:cNvSpPr>
          <p:nvPr>
            <p:ph type="title"/>
          </p:nvPr>
        </p:nvSpPr>
        <p:spPr>
          <a:xfrm>
            <a:off x="-1" y="0"/>
            <a:ext cx="9141713" cy="569153"/>
          </a:xfrm>
        </p:spPr>
        <p:txBody>
          <a:bodyPr>
            <a:normAutofit/>
          </a:bodyPr>
          <a:lstStyle/>
          <a:p>
            <a:pPr algn="l"/>
            <a:r>
              <a:rPr lang="en-GB" sz="2800" dirty="0">
                <a:solidFill>
                  <a:srgbClr val="C00000"/>
                </a:solidFill>
              </a:rPr>
              <a:t>Parametric tests</a:t>
            </a:r>
          </a:p>
        </p:txBody>
      </p:sp>
      <p:graphicFrame>
        <p:nvGraphicFramePr>
          <p:cNvPr id="8" name="Table 7">
            <a:extLst>
              <a:ext uri="{FF2B5EF4-FFF2-40B4-BE49-F238E27FC236}">
                <a16:creationId xmlns:a16="http://schemas.microsoft.com/office/drawing/2014/main" id="{3AF08752-C607-B8B7-06B2-C7046F0A4529}"/>
              </a:ext>
            </a:extLst>
          </p:cNvPr>
          <p:cNvGraphicFramePr>
            <a:graphicFrameLocks noGrp="1"/>
          </p:cNvGraphicFramePr>
          <p:nvPr>
            <p:extLst>
              <p:ext uri="{D42A27DB-BD31-4B8C-83A1-F6EECF244321}">
                <p14:modId xmlns:p14="http://schemas.microsoft.com/office/powerpoint/2010/main" val="3686852237"/>
              </p:ext>
            </p:extLst>
          </p:nvPr>
        </p:nvGraphicFramePr>
        <p:xfrm>
          <a:off x="2289" y="930013"/>
          <a:ext cx="9141711" cy="5258617"/>
        </p:xfrm>
        <a:graphic>
          <a:graphicData uri="http://schemas.openxmlformats.org/drawingml/2006/table">
            <a:tbl>
              <a:tblPr firstRow="1" bandRow="1">
                <a:tableStyleId>{5C22544A-7EE6-4342-B048-85BDC9FD1C3A}</a:tableStyleId>
              </a:tblPr>
              <a:tblGrid>
                <a:gridCol w="3047237">
                  <a:extLst>
                    <a:ext uri="{9D8B030D-6E8A-4147-A177-3AD203B41FA5}">
                      <a16:colId xmlns:a16="http://schemas.microsoft.com/office/drawing/2014/main" val="3888184208"/>
                    </a:ext>
                  </a:extLst>
                </a:gridCol>
                <a:gridCol w="3047237">
                  <a:extLst>
                    <a:ext uri="{9D8B030D-6E8A-4147-A177-3AD203B41FA5}">
                      <a16:colId xmlns:a16="http://schemas.microsoft.com/office/drawing/2014/main" val="2898330157"/>
                    </a:ext>
                  </a:extLst>
                </a:gridCol>
                <a:gridCol w="3047237">
                  <a:extLst>
                    <a:ext uri="{9D8B030D-6E8A-4147-A177-3AD203B41FA5}">
                      <a16:colId xmlns:a16="http://schemas.microsoft.com/office/drawing/2014/main" val="3907560689"/>
                    </a:ext>
                  </a:extLst>
                </a:gridCol>
              </a:tblGrid>
              <a:tr h="761102">
                <a:tc>
                  <a:txBody>
                    <a:bodyPr/>
                    <a:lstStyle/>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0" i="0" u="none" strike="noStrike" dirty="0">
                          <a:effectLst/>
                          <a:latin typeface="Arial" panose="020B0604020202020204" pitchFamily="34" charset="0"/>
                        </a:rPr>
                        <a:t>Parametric tests</a:t>
                      </a:r>
                    </a:p>
                    <a:p>
                      <a:endParaRPr lang="en-GB" dirty="0"/>
                    </a:p>
                  </a:txBody>
                  <a:tcPr/>
                </a:tc>
                <a:tc>
                  <a:txBody>
                    <a:bodyPr/>
                    <a:lstStyle/>
                    <a:p>
                      <a:r>
                        <a:rPr lang="en-GB" dirty="0"/>
                        <a:t>SPSS</a:t>
                      </a:r>
                    </a:p>
                  </a:txBody>
                  <a:tcPr/>
                </a:tc>
                <a:extLst>
                  <a:ext uri="{0D108BD9-81ED-4DB2-BD59-A6C34878D82A}">
                    <a16:rowId xmlns:a16="http://schemas.microsoft.com/office/drawing/2014/main" val="1606104435"/>
                  </a:ext>
                </a:extLst>
              </a:tr>
              <a:tr h="592796">
                <a:tc>
                  <a:txBody>
                    <a:bodyPr/>
                    <a:lstStyle/>
                    <a:p>
                      <a:pPr algn="l" fontAlgn="t"/>
                      <a:r>
                        <a:rPr lang="en-GB" sz="1800" b="0" i="0" u="none" strike="noStrike" dirty="0">
                          <a:solidFill>
                            <a:srgbClr val="FF0000"/>
                          </a:solidFill>
                          <a:effectLst/>
                          <a:latin typeface="Arial" panose="020B0604020202020204" pitchFamily="34" charset="0"/>
                        </a:rPr>
                        <a:t>One sample</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3"/>
                        </a:rPr>
                        <a:t>Simple t-Test</a:t>
                      </a:r>
                      <a:endParaRPr lang="en-GB" sz="1800" b="0" i="0" u="none" strike="noStrike" dirty="0">
                        <a:effectLst/>
                        <a:latin typeface="Arial" panose="020B0604020202020204" pitchFamily="34" charset="0"/>
                      </a:endParaRPr>
                    </a:p>
                  </a:txBody>
                  <a:tcPr marL="90848" marR="90848" marT="45424" marB="45424"/>
                </a:tc>
                <a:tc>
                  <a:txBody>
                    <a:bodyPr/>
                    <a:lstStyle/>
                    <a:p>
                      <a:r>
                        <a:rPr lang="en-GB" sz="1000" b="1" dirty="0"/>
                        <a:t>05 One-Sample t-Tests in SPSS:</a:t>
                      </a:r>
                      <a:r>
                        <a:rPr lang="en-GB" sz="1000" dirty="0"/>
                        <a:t> </a:t>
                      </a:r>
                      <a:r>
                        <a:rPr lang="en-GB" sz="1000" dirty="0">
                          <a:hlinkClick r:id="rId4"/>
                        </a:rPr>
                        <a:t>https://www.youtube.com/watch?v=C2Qa5d9ij0Y&amp;t=125s</a:t>
                      </a:r>
                      <a:r>
                        <a:rPr lang="en-GB" sz="1000" dirty="0"/>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chemeClr val="dk1"/>
                          </a:solidFill>
                          <a:latin typeface="+mn-lt"/>
                          <a:ea typeface="+mn-ea"/>
                          <a:cs typeface="+mn-cs"/>
                        </a:rPr>
                        <a:t>Interpret SPSS output for an independent t-test</a:t>
                      </a:r>
                    </a:p>
                    <a:p>
                      <a:r>
                        <a:rPr lang="en-GB" sz="1000">
                          <a:hlinkClick r:id="rId5"/>
                        </a:rPr>
                        <a:t>https://www.youtube.com/watch?v=quZAwDmcEbE</a:t>
                      </a:r>
                      <a:r>
                        <a:rPr lang="en-GB" sz="1000"/>
                        <a:t> </a:t>
                      </a:r>
                      <a:endParaRPr lang="en-GB" sz="1000" dirty="0"/>
                    </a:p>
                  </a:txBody>
                  <a:tcPr/>
                </a:tc>
                <a:extLst>
                  <a:ext uri="{0D108BD9-81ED-4DB2-BD59-A6C34878D82A}">
                    <a16:rowId xmlns:a16="http://schemas.microsoft.com/office/drawing/2014/main" val="3280234086"/>
                  </a:ext>
                </a:extLst>
              </a:tr>
              <a:tr h="446726">
                <a:tc>
                  <a:txBody>
                    <a:bodyPr/>
                    <a:lstStyle/>
                    <a:p>
                      <a:pPr algn="l" fontAlgn="t"/>
                      <a:r>
                        <a:rPr lang="en-GB" sz="1800" b="0" i="0" u="none" strike="noStrike" dirty="0">
                          <a:solidFill>
                            <a:schemeClr val="bg1">
                              <a:lumMod val="50000"/>
                            </a:schemeClr>
                          </a:solidFill>
                          <a:effectLst/>
                          <a:latin typeface="Arial" panose="020B0604020202020204" pitchFamily="34" charset="0"/>
                        </a:rPr>
                        <a:t>Two dependent samples</a:t>
                      </a:r>
                    </a:p>
                  </a:txBody>
                  <a:tcPr marL="90848" marR="90848" marT="45424" marB="45424">
                    <a:solidFill>
                      <a:schemeClr val="bg1">
                        <a:lumMod val="75000"/>
                      </a:schemeClr>
                    </a:solidFill>
                  </a:tcPr>
                </a:tc>
                <a:tc>
                  <a:txBody>
                    <a:bodyPr/>
                    <a:lstStyle/>
                    <a:p>
                      <a:pPr algn="l" fontAlgn="t"/>
                      <a:r>
                        <a:rPr lang="en-GB" sz="1800" b="0" i="0" u="none" strike="noStrike" dirty="0">
                          <a:solidFill>
                            <a:srgbClr val="018786"/>
                          </a:solidFill>
                          <a:effectLst/>
                          <a:latin typeface="Arial" panose="020B0604020202020204" pitchFamily="34" charset="0"/>
                          <a:hlinkClick r:id="rId6"/>
                        </a:rPr>
                        <a:t>Paired Sample t-Test</a:t>
                      </a:r>
                      <a:endParaRPr lang="en-GB" sz="1800" b="0" i="0" u="none" strike="noStrike" dirty="0">
                        <a:effectLst/>
                        <a:latin typeface="Arial" panose="020B0604020202020204" pitchFamily="34" charset="0"/>
                      </a:endParaRPr>
                    </a:p>
                  </a:txBody>
                  <a:tcPr marL="90848" marR="90848" marT="45424" marB="45424"/>
                </a:tc>
                <a:tc>
                  <a:txBody>
                    <a:bodyPr/>
                    <a:lstStyle/>
                    <a:p>
                      <a:r>
                        <a:rPr lang="en-GB" sz="1000" b="1" kern="1200" dirty="0">
                          <a:solidFill>
                            <a:schemeClr val="dk1"/>
                          </a:solidFill>
                          <a:latin typeface="+mn-lt"/>
                          <a:ea typeface="+mn-ea"/>
                          <a:cs typeface="+mn-cs"/>
                        </a:rPr>
                        <a:t>06 Paired Samples t-Tests in SPSS</a:t>
                      </a:r>
                    </a:p>
                    <a:p>
                      <a:r>
                        <a:rPr lang="en-GB" sz="1000" b="0" kern="1200" dirty="0">
                          <a:solidFill>
                            <a:schemeClr val="dk1"/>
                          </a:solidFill>
                          <a:latin typeface="+mn-lt"/>
                          <a:ea typeface="+mn-ea"/>
                          <a:cs typeface="+mn-cs"/>
                          <a:hlinkClick r:id="rId7"/>
                        </a:rPr>
                        <a:t>https://www.youtube.com/watch?v=vII22ZnFOP0</a:t>
                      </a:r>
                      <a:r>
                        <a:rPr lang="en-GB" sz="1000" b="0" kern="1200" dirty="0">
                          <a:solidFill>
                            <a:schemeClr val="dk1"/>
                          </a:solidFill>
                          <a:latin typeface="+mn-lt"/>
                          <a:ea typeface="+mn-ea"/>
                          <a:cs typeface="+mn-cs"/>
                        </a:rPr>
                        <a:t> </a:t>
                      </a:r>
                    </a:p>
                  </a:txBody>
                  <a:tcPr/>
                </a:tc>
                <a:extLst>
                  <a:ext uri="{0D108BD9-81ED-4DB2-BD59-A6C34878D82A}">
                    <a16:rowId xmlns:a16="http://schemas.microsoft.com/office/drawing/2014/main" val="4113655415"/>
                  </a:ext>
                </a:extLst>
              </a:tr>
              <a:tr h="640104">
                <a:tc>
                  <a:txBody>
                    <a:bodyPr/>
                    <a:lstStyle/>
                    <a:p>
                      <a:pPr algn="l" fontAlgn="t"/>
                      <a:r>
                        <a:rPr lang="en-GB" sz="1800" b="0" i="0" u="none" strike="noStrike" dirty="0">
                          <a:solidFill>
                            <a:schemeClr val="bg1">
                              <a:lumMod val="50000"/>
                            </a:schemeClr>
                          </a:solidFill>
                          <a:effectLst/>
                          <a:latin typeface="Arial" panose="020B0604020202020204" pitchFamily="34" charset="0"/>
                        </a:rPr>
                        <a:t>Two independent samples</a:t>
                      </a:r>
                    </a:p>
                  </a:txBody>
                  <a:tcPr marL="90848" marR="90848" marT="45424" marB="45424">
                    <a:solidFill>
                      <a:schemeClr val="bg1">
                        <a:lumMod val="75000"/>
                      </a:schemeClr>
                    </a:solidFill>
                  </a:tcPr>
                </a:tc>
                <a:tc>
                  <a:txBody>
                    <a:bodyPr/>
                    <a:lstStyle/>
                    <a:p>
                      <a:pPr algn="l" fontAlgn="t"/>
                      <a:r>
                        <a:rPr lang="en-GB" sz="1800" b="0" i="0" u="none" strike="noStrike" dirty="0">
                          <a:solidFill>
                            <a:srgbClr val="018786"/>
                          </a:solidFill>
                          <a:effectLst/>
                          <a:latin typeface="Arial" panose="020B0604020202020204" pitchFamily="34" charset="0"/>
                          <a:hlinkClick r:id="rId8"/>
                        </a:rPr>
                        <a:t>Unpaired Sample t-Test</a:t>
                      </a:r>
                      <a:endParaRPr lang="en-GB" sz="1800" b="0" i="0" u="none" strike="noStrike" dirty="0">
                        <a:effectLst/>
                        <a:latin typeface="Arial" panose="020B0604020202020204" pitchFamily="34" charset="0"/>
                      </a:endParaRPr>
                    </a:p>
                  </a:txBody>
                  <a:tcPr marL="90848" marR="90848" marT="45424" marB="45424"/>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chemeClr val="dk1"/>
                          </a:solidFill>
                          <a:latin typeface="+mn-lt"/>
                          <a:ea typeface="+mn-ea"/>
                          <a:cs typeface="+mn-cs"/>
                        </a:rPr>
                        <a:t>07 Independent Samples t-Tests in SPSS</a:t>
                      </a:r>
                    </a:p>
                    <a:p>
                      <a:r>
                        <a:rPr lang="en-GB" sz="1000" dirty="0">
                          <a:hlinkClick r:id="rId9"/>
                        </a:rPr>
                        <a:t>https://www.youtube.com/watch?v=-qGFZFOQx7Q&amp;t=41s</a:t>
                      </a:r>
                      <a:endParaRPr lang="en-GB" sz="1000" dirty="0"/>
                    </a:p>
                  </a:txBody>
                  <a:tcPr/>
                </a:tc>
                <a:extLst>
                  <a:ext uri="{0D108BD9-81ED-4DB2-BD59-A6C34878D82A}">
                    <a16:rowId xmlns:a16="http://schemas.microsoft.com/office/drawing/2014/main" val="294732099"/>
                  </a:ext>
                </a:extLst>
              </a:tr>
              <a:tr h="615555">
                <a:tc>
                  <a:txBody>
                    <a:bodyPr/>
                    <a:lstStyle/>
                    <a:p>
                      <a:pPr algn="l" fontAlgn="t"/>
                      <a:r>
                        <a:rPr lang="en-GB" sz="1800" b="0" i="0" u="none" strike="noStrike" dirty="0">
                          <a:solidFill>
                            <a:srgbClr val="FF0000"/>
                          </a:solidFill>
                          <a:effectLst/>
                          <a:latin typeface="Arial" panose="020B0604020202020204" pitchFamily="34" charset="0"/>
                        </a:rPr>
                        <a:t>More than two independent samples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10"/>
                        </a:rPr>
                        <a:t>One-way ANOVA</a:t>
                      </a:r>
                      <a:endParaRPr lang="en-GB" sz="1800" b="0" i="0" u="none" strike="noStrike" dirty="0">
                        <a:effectLst/>
                        <a:latin typeface="Arial" panose="020B0604020202020204" pitchFamily="34" charset="0"/>
                      </a:endParaRPr>
                    </a:p>
                  </a:txBody>
                  <a:tcPr marL="90848" marR="90848" marT="45424" marB="45424"/>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chemeClr val="dk1"/>
                          </a:solidFill>
                          <a:latin typeface="+mn-lt"/>
                          <a:ea typeface="+mn-ea"/>
                          <a:cs typeface="+mn-cs"/>
                        </a:rPr>
                        <a:t>How to do a One-Way ANOVA in SPSS (12-6)</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050" b="0" i="0" kern="1200" dirty="0">
                          <a:solidFill>
                            <a:schemeClr val="dk1"/>
                          </a:solidFill>
                          <a:effectLst/>
                          <a:latin typeface="+mn-lt"/>
                          <a:ea typeface="+mn-ea"/>
                          <a:cs typeface="+mn-cs"/>
                          <a:hlinkClick r:id="rId11"/>
                        </a:rPr>
                        <a:t>https://www.youtube.com/watch?v=rS3k8ONVN-o</a:t>
                      </a:r>
                      <a:r>
                        <a:rPr lang="en-GB" sz="1050" b="0" i="0" kern="1200" dirty="0">
                          <a:solidFill>
                            <a:schemeClr val="dk1"/>
                          </a:solidFill>
                          <a:effectLst/>
                          <a:latin typeface="+mn-lt"/>
                          <a:ea typeface="+mn-ea"/>
                          <a:cs typeface="+mn-cs"/>
                        </a:rPr>
                        <a:t> </a:t>
                      </a:r>
                    </a:p>
                    <a:p>
                      <a:endParaRPr lang="en-GB" dirty="0"/>
                    </a:p>
                  </a:txBody>
                  <a:tcPr/>
                </a:tc>
                <a:extLst>
                  <a:ext uri="{0D108BD9-81ED-4DB2-BD59-A6C34878D82A}">
                    <a16:rowId xmlns:a16="http://schemas.microsoft.com/office/drawing/2014/main" val="1599562480"/>
                  </a:ext>
                </a:extLst>
              </a:tr>
              <a:tr h="694271">
                <a:tc>
                  <a:txBody>
                    <a:bodyPr/>
                    <a:lstStyle/>
                    <a:p>
                      <a:pPr algn="l" fontAlgn="t"/>
                      <a:r>
                        <a:rPr lang="en-GB" sz="1800" b="0" i="0" u="none" strike="noStrike" dirty="0">
                          <a:solidFill>
                            <a:srgbClr val="FF0000"/>
                          </a:solidFill>
                          <a:effectLst/>
                          <a:latin typeface="Arial" panose="020B0604020202020204" pitchFamily="34" charset="0"/>
                        </a:rPr>
                        <a:t>More than two dependent samples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12"/>
                        </a:rPr>
                        <a:t>Repeated Measures ANOVA</a:t>
                      </a:r>
                      <a:endParaRPr lang="en-GB" sz="1800" b="0" i="0" u="none" strike="noStrike" dirty="0">
                        <a:effectLst/>
                        <a:latin typeface="Arial" panose="020B0604020202020204" pitchFamily="34" charset="0"/>
                      </a:endParaRPr>
                    </a:p>
                  </a:txBody>
                  <a:tcPr marL="90848" marR="90848" marT="45424" marB="45424"/>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rgbClr val="C00000"/>
                          </a:solidFill>
                          <a:latin typeface="+mn-lt"/>
                          <a:ea typeface="+mn-ea"/>
                          <a:cs typeface="+mn-cs"/>
                        </a:rPr>
                        <a:t>Conducting a Repeated Measures ANOVA in SPSS</a:t>
                      </a:r>
                    </a:p>
                    <a:p>
                      <a:r>
                        <a:rPr lang="en-GB" sz="1200" dirty="0">
                          <a:hlinkClick r:id="rId13"/>
                        </a:rPr>
                        <a:t>https://www.youtube.com/watch?v=vhLS1yPax6M&amp;t=10s</a:t>
                      </a:r>
                      <a:r>
                        <a:rPr lang="en-GB" sz="1200" dirty="0"/>
                        <a:t> </a:t>
                      </a:r>
                    </a:p>
                    <a:p>
                      <a:endParaRPr lang="en-GB" sz="1200" dirty="0"/>
                    </a:p>
                  </a:txBody>
                  <a:tcPr/>
                </a:tc>
                <a:extLst>
                  <a:ext uri="{0D108BD9-81ED-4DB2-BD59-A6C34878D82A}">
                    <a16:rowId xmlns:a16="http://schemas.microsoft.com/office/drawing/2014/main" val="3252696254"/>
                  </a:ext>
                </a:extLst>
              </a:tr>
              <a:tr h="1086585">
                <a:tc>
                  <a:txBody>
                    <a:bodyPr/>
                    <a:lstStyle/>
                    <a:p>
                      <a:pPr algn="l" fontAlgn="t"/>
                      <a:r>
                        <a:rPr lang="en-GB" sz="1800" b="0" i="0" u="none" strike="noStrike" dirty="0">
                          <a:effectLst/>
                          <a:latin typeface="Arial" panose="020B0604020202020204" pitchFamily="34" charset="0"/>
                        </a:rPr>
                        <a:t>Correlation between two variables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14"/>
                        </a:rPr>
                        <a:t>Pearson Correlation</a:t>
                      </a:r>
                      <a:endParaRPr lang="en-GB" sz="1800" b="0" i="0" u="none" strike="noStrike" dirty="0">
                        <a:effectLst/>
                        <a:latin typeface="Arial" panose="020B0604020202020204" pitchFamily="34" charset="0"/>
                      </a:endParaRPr>
                    </a:p>
                  </a:txBody>
                  <a:tcPr marL="90848" marR="90848" marT="45424" marB="45424"/>
                </a:tc>
                <a:tc>
                  <a:txBody>
                    <a:bodyPr/>
                    <a:lstStyle/>
                    <a:p>
                      <a:r>
                        <a:rPr lang="en-GB" sz="1000" b="1" kern="1200" dirty="0">
                          <a:solidFill>
                            <a:schemeClr val="dk1"/>
                          </a:solidFill>
                          <a:latin typeface="+mn-lt"/>
                          <a:ea typeface="+mn-ea"/>
                          <a:cs typeface="+mn-cs"/>
                        </a:rPr>
                        <a:t>How to do a Pearson Correlation in SPSS (13-8)</a:t>
                      </a:r>
                    </a:p>
                    <a:p>
                      <a:r>
                        <a:rPr lang="en-GB" sz="1200" dirty="0">
                          <a:hlinkClick r:id="rId15"/>
                        </a:rPr>
                        <a:t>https://www.youtube.com/watch?v=rR99bpl0rKM</a:t>
                      </a:r>
                      <a:r>
                        <a:rPr lang="en-GB" sz="1200" dirty="0"/>
                        <a:t> </a:t>
                      </a:r>
                    </a:p>
                  </a:txBody>
                  <a:tcPr/>
                </a:tc>
                <a:extLst>
                  <a:ext uri="{0D108BD9-81ED-4DB2-BD59-A6C34878D82A}">
                    <a16:rowId xmlns:a16="http://schemas.microsoft.com/office/drawing/2014/main" val="3250335174"/>
                  </a:ext>
                </a:extLst>
              </a:tr>
            </a:tbl>
          </a:graphicData>
        </a:graphic>
      </p:graphicFrame>
      <p:sp>
        <p:nvSpPr>
          <p:cNvPr id="14" name="TextBox 13">
            <a:extLst>
              <a:ext uri="{FF2B5EF4-FFF2-40B4-BE49-F238E27FC236}">
                <a16:creationId xmlns:a16="http://schemas.microsoft.com/office/drawing/2014/main" id="{10D897F7-2B83-1A96-5439-CC81C33ACA5C}"/>
              </a:ext>
            </a:extLst>
          </p:cNvPr>
          <p:cNvSpPr txBox="1"/>
          <p:nvPr/>
        </p:nvSpPr>
        <p:spPr>
          <a:xfrm>
            <a:off x="2289" y="6139569"/>
            <a:ext cx="9139422" cy="338554"/>
          </a:xfrm>
          <a:prstGeom prst="rect">
            <a:avLst/>
          </a:prstGeom>
          <a:noFill/>
        </p:spPr>
        <p:txBody>
          <a:bodyPr wrap="square">
            <a:spAutoFit/>
          </a:bodyPr>
          <a:lstStyle/>
          <a:p>
            <a:r>
              <a:rPr lang="en-GB" sz="1100" dirty="0"/>
              <a:t>Research By Design more video tutorials:  </a:t>
            </a:r>
            <a:r>
              <a:rPr lang="en-GB" sz="1600" dirty="0">
                <a:hlinkClick r:id="rId16"/>
              </a:rPr>
              <a:t>https://www.youtube.com/@ResearchByDesign/featured</a:t>
            </a:r>
            <a:r>
              <a:rPr lang="en-GB" sz="1600" dirty="0"/>
              <a:t> </a:t>
            </a:r>
          </a:p>
        </p:txBody>
      </p:sp>
    </p:spTree>
    <p:extLst>
      <p:ext uri="{BB962C8B-B14F-4D97-AF65-F5344CB8AC3E}">
        <p14:creationId xmlns:p14="http://schemas.microsoft.com/office/powerpoint/2010/main" val="2519167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E83E8-5E2A-565C-DE64-8CD1F4E9001A}"/>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Simple t-Test</a:t>
            </a:r>
          </a:p>
        </p:txBody>
      </p:sp>
      <p:sp>
        <p:nvSpPr>
          <p:cNvPr id="3" name="Content Placeholder 2">
            <a:extLst>
              <a:ext uri="{FF2B5EF4-FFF2-40B4-BE49-F238E27FC236}">
                <a16:creationId xmlns:a16="http://schemas.microsoft.com/office/drawing/2014/main" id="{322B33ED-C9C1-F747-0DFB-4AA6184B7059}"/>
              </a:ext>
            </a:extLst>
          </p:cNvPr>
          <p:cNvSpPr>
            <a:spLocks noGrp="1"/>
          </p:cNvSpPr>
          <p:nvPr>
            <p:ph idx="1"/>
          </p:nvPr>
        </p:nvSpPr>
        <p:spPr>
          <a:xfrm>
            <a:off x="-2" y="722548"/>
            <a:ext cx="9144000" cy="3654837"/>
          </a:xfrm>
        </p:spPr>
        <p:txBody>
          <a:bodyPr>
            <a:normAutofit fontScale="92500" lnSpcReduction="20000"/>
          </a:bodyPr>
          <a:lstStyle/>
          <a:p>
            <a:pPr algn="l"/>
            <a:r>
              <a:rPr lang="en-GB" b="0" i="0" dirty="0">
                <a:solidFill>
                  <a:srgbClr val="212529"/>
                </a:solidFill>
                <a:effectLst/>
                <a:latin typeface="Roboto" panose="02000000000000000000" pitchFamily="2" charset="0"/>
              </a:rPr>
              <a:t>The t-test is one of the most common hypothesis tests in statistics. The t-test determines either whether the sample mean and the mean of the population differ or if two sample means differ statistically. The t-test distinguishes between</a:t>
            </a:r>
          </a:p>
          <a:p>
            <a:pPr algn="l">
              <a:buFont typeface="Arial" panose="020B0604020202020204" pitchFamily="34" charset="0"/>
              <a:buChar char="•"/>
            </a:pPr>
            <a:r>
              <a:rPr lang="en-GB" b="0" i="0" dirty="0">
                <a:solidFill>
                  <a:srgbClr val="212529"/>
                </a:solidFill>
                <a:effectLst/>
                <a:latin typeface="Roboto" panose="02000000000000000000" pitchFamily="2" charset="0"/>
              </a:rPr>
              <a:t>one sample t-test </a:t>
            </a:r>
            <a:r>
              <a:rPr lang="en-GB" b="0" i="1" dirty="0">
                <a:solidFill>
                  <a:schemeClr val="accent6">
                    <a:lumMod val="60000"/>
                    <a:lumOff val="40000"/>
                  </a:schemeClr>
                </a:solidFill>
                <a:effectLst/>
                <a:latin typeface="Roboto" panose="02000000000000000000" pitchFamily="2" charset="0"/>
              </a:rPr>
              <a:t>– see previous lecture notes</a:t>
            </a:r>
          </a:p>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3"/>
              </a:rPr>
              <a:t>paired samples t-test</a:t>
            </a:r>
            <a:endParaRPr lang="en-GB" b="0" i="0" dirty="0">
              <a:solidFill>
                <a:srgbClr val="212529"/>
              </a:solidFill>
              <a:effectLst/>
              <a:latin typeface="Roboto" panose="02000000000000000000" pitchFamily="2" charset="0"/>
            </a:endParaRPr>
          </a:p>
          <a:p>
            <a:endParaRPr lang="en-GB" dirty="0"/>
          </a:p>
        </p:txBody>
      </p:sp>
      <p:pic>
        <p:nvPicPr>
          <p:cNvPr id="4" name="Picture 3">
            <a:extLst>
              <a:ext uri="{FF2B5EF4-FFF2-40B4-BE49-F238E27FC236}">
                <a16:creationId xmlns:a16="http://schemas.microsoft.com/office/drawing/2014/main" id="{5C75B060-7266-5549-D773-A82AF25CFE16}"/>
              </a:ext>
            </a:extLst>
          </p:cNvPr>
          <p:cNvPicPr>
            <a:picLocks noChangeAspect="1"/>
          </p:cNvPicPr>
          <p:nvPr/>
        </p:nvPicPr>
        <p:blipFill>
          <a:blip r:embed="rId4"/>
          <a:stretch>
            <a:fillRect/>
          </a:stretch>
        </p:blipFill>
        <p:spPr>
          <a:xfrm>
            <a:off x="4154557" y="4456043"/>
            <a:ext cx="4801842" cy="2235815"/>
          </a:xfrm>
          <a:prstGeom prst="rect">
            <a:avLst/>
          </a:prstGeom>
        </p:spPr>
      </p:pic>
    </p:spTree>
    <p:extLst>
      <p:ext uri="{BB962C8B-B14F-4D97-AF65-F5344CB8AC3E}">
        <p14:creationId xmlns:p14="http://schemas.microsoft.com/office/powerpoint/2010/main" val="1822194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2FE74-6AC5-7CDC-72AB-B73C7DF0C7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AB81C8-FE91-58DA-B4E4-70F0411D9E4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88226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FBD25-C5F4-5D13-0B37-A6D971A60E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ABB8BD-0D23-5D7A-DE75-4129CC38556E}"/>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5E1D3605-95F9-87AB-EDD4-4250241538CE}"/>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What is a t-test for independent samples?</a:t>
            </a:r>
          </a:p>
          <a:p>
            <a:pPr lvl="1"/>
            <a:r>
              <a:rPr lang="en-GB" sz="2000" b="0" i="0" dirty="0">
                <a:solidFill>
                  <a:srgbClr val="212529"/>
                </a:solidFill>
                <a:effectLst/>
                <a:latin typeface="Roboto" panose="02000000000000000000" pitchFamily="2" charset="0"/>
              </a:rPr>
              <a:t>The t-test for independent samples is a statistical test that determines whether there is a difference between two unrelated groups.</a:t>
            </a:r>
          </a:p>
          <a:p>
            <a:pPr lvl="1"/>
            <a:r>
              <a:rPr lang="en-GB" sz="2000" b="0" i="0" dirty="0">
                <a:solidFill>
                  <a:srgbClr val="212529"/>
                </a:solidFill>
                <a:effectLst/>
                <a:latin typeface="Roboto" panose="02000000000000000000" pitchFamily="2" charset="0"/>
              </a:rPr>
              <a:t>The t-test for independent samples is used to make a statement about the population based on two independent samples. To make this statement, the mean value of the two samples is compared. If the difference in means is large enough, it is assumed that the two groups differ.</a:t>
            </a:r>
            <a:endParaRPr lang="en-GB" sz="2000" dirty="0"/>
          </a:p>
        </p:txBody>
      </p:sp>
      <p:pic>
        <p:nvPicPr>
          <p:cNvPr id="5" name="Picture 4">
            <a:extLst>
              <a:ext uri="{FF2B5EF4-FFF2-40B4-BE49-F238E27FC236}">
                <a16:creationId xmlns:a16="http://schemas.microsoft.com/office/drawing/2014/main" id="{D42DA580-8252-33B4-A6AC-D006C2E8CCA8}"/>
              </a:ext>
            </a:extLst>
          </p:cNvPr>
          <p:cNvPicPr>
            <a:picLocks noChangeAspect="1"/>
          </p:cNvPicPr>
          <p:nvPr/>
        </p:nvPicPr>
        <p:blipFill>
          <a:blip r:embed="rId3"/>
          <a:stretch>
            <a:fillRect/>
          </a:stretch>
        </p:blipFill>
        <p:spPr>
          <a:xfrm>
            <a:off x="5062013" y="4954960"/>
            <a:ext cx="3952018" cy="1903040"/>
          </a:xfrm>
          <a:prstGeom prst="rect">
            <a:avLst/>
          </a:prstGeom>
        </p:spPr>
      </p:pic>
    </p:spTree>
    <p:extLst>
      <p:ext uri="{BB962C8B-B14F-4D97-AF65-F5344CB8AC3E}">
        <p14:creationId xmlns:p14="http://schemas.microsoft.com/office/powerpoint/2010/main" val="139276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EB24B-C943-B5D0-2A41-F99CBCDB63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D05D4E-B65D-D694-46ED-C1195FB33689}"/>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8856E786-9592-C275-6953-680BA9D18EE8}"/>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Why do you need the unpaired t-Test?</a:t>
            </a:r>
          </a:p>
          <a:p>
            <a:r>
              <a:rPr lang="en-GB" sz="2000" b="0" i="0" dirty="0">
                <a:solidFill>
                  <a:srgbClr val="212529"/>
                </a:solidFill>
                <a:effectLst/>
                <a:latin typeface="Roboto" panose="02000000000000000000" pitchFamily="2" charset="0"/>
              </a:rPr>
              <a:t>Say you want to test if there is a difference between two groups in the population, for example, if there is a difference in salary between men and women. Of course it is not possible to ask all men and women for their salary, so we take a sample. We create a survey and send it randomly to people. In order to be able to make a statement about the population based on this sample, we need the independent t-test.</a:t>
            </a:r>
            <a:endParaRPr lang="en-GB" sz="2000" dirty="0"/>
          </a:p>
        </p:txBody>
      </p:sp>
    </p:spTree>
    <p:extLst>
      <p:ext uri="{BB962C8B-B14F-4D97-AF65-F5344CB8AC3E}">
        <p14:creationId xmlns:p14="http://schemas.microsoft.com/office/powerpoint/2010/main" val="129064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A4381-1325-2E42-0A75-107F1995BA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9B1A08-AA8A-176A-E24B-F58457FA7316}"/>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404FC216-339D-6D2C-FBCD-FE1607B4558B}"/>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How does the unpaired t-test work?</a:t>
            </a:r>
          </a:p>
          <a:p>
            <a:r>
              <a:rPr lang="en-GB" sz="2000" b="0" i="0" dirty="0">
                <a:solidFill>
                  <a:srgbClr val="212529"/>
                </a:solidFill>
                <a:effectLst/>
                <a:latin typeface="Roboto" panose="02000000000000000000" pitchFamily="2" charset="0"/>
              </a:rPr>
              <a:t>The unpaired t-test puts the mean difference in relation to the standard error of the mean. The standard error of the mean indicates how much the mean value scatter, it indicates how far the sample mean of the data is likely to be from the true population mean. If the fluctuation of the mean value is large, this is an indication that a large difference in the mean values of the two groups is very likely, even by chance.</a:t>
            </a:r>
          </a:p>
          <a:p>
            <a:r>
              <a:rPr lang="en-GB" sz="2000" dirty="0"/>
              <a:t>Therefore, the larger the mean difference in the two groups is and the smaller the standard error of the mean, the less likely it is that the given mean difference in the two samples is due to chance.</a:t>
            </a:r>
          </a:p>
        </p:txBody>
      </p:sp>
      <p:pic>
        <p:nvPicPr>
          <p:cNvPr id="4" name="Picture 3">
            <a:extLst>
              <a:ext uri="{FF2B5EF4-FFF2-40B4-BE49-F238E27FC236}">
                <a16:creationId xmlns:a16="http://schemas.microsoft.com/office/drawing/2014/main" id="{687346F7-9494-02EF-AC52-813608B01AAC}"/>
              </a:ext>
            </a:extLst>
          </p:cNvPr>
          <p:cNvPicPr>
            <a:picLocks noChangeAspect="1"/>
          </p:cNvPicPr>
          <p:nvPr/>
        </p:nvPicPr>
        <p:blipFill>
          <a:blip r:embed="rId3"/>
          <a:stretch>
            <a:fillRect/>
          </a:stretch>
        </p:blipFill>
        <p:spPr>
          <a:xfrm>
            <a:off x="5551296" y="5019675"/>
            <a:ext cx="3505200" cy="1838325"/>
          </a:xfrm>
          <a:prstGeom prst="rect">
            <a:avLst/>
          </a:prstGeom>
        </p:spPr>
      </p:pic>
    </p:spTree>
    <p:extLst>
      <p:ext uri="{BB962C8B-B14F-4D97-AF65-F5344CB8AC3E}">
        <p14:creationId xmlns:p14="http://schemas.microsoft.com/office/powerpoint/2010/main" val="2972170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9C3BA-D44C-B089-BB7A-A452D726B6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13DB72-4C57-1D03-F5FD-35668293CEDF}"/>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B3B1476B-5D6A-A36B-1746-FBE968368B4E}"/>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What are independent samples?</a:t>
            </a:r>
          </a:p>
          <a:p>
            <a:r>
              <a:rPr lang="en-GB" sz="2000" b="0" i="0" dirty="0">
                <a:solidFill>
                  <a:srgbClr val="212529"/>
                </a:solidFill>
                <a:effectLst/>
                <a:latin typeface="Roboto" panose="02000000000000000000" pitchFamily="2" charset="0"/>
              </a:rPr>
              <a:t>Independent samples exist if no case or person from one group can be assigned to a case or person from the other group. This is the case, for example, when comparing the group of women and the group of men, or the group of psychology students with those of math students.</a:t>
            </a:r>
          </a:p>
          <a:p>
            <a:r>
              <a:rPr lang="en-GB" sz="2000" dirty="0">
                <a:solidFill>
                  <a:srgbClr val="212529"/>
                </a:solidFill>
                <a:latin typeface="Roboto" panose="02000000000000000000" pitchFamily="2" charset="0"/>
              </a:rPr>
              <a:t>See: </a:t>
            </a:r>
            <a:r>
              <a:rPr lang="en-GB" sz="2000" dirty="0">
                <a:solidFill>
                  <a:srgbClr val="212529"/>
                </a:solidFill>
                <a:latin typeface="Roboto" panose="02000000000000000000" pitchFamily="2" charset="0"/>
                <a:hlinkClick r:id="rId3"/>
              </a:rPr>
              <a:t>https://datatab.net/tutorial/dependent-and-independent-samples</a:t>
            </a:r>
            <a:r>
              <a:rPr lang="en-GB" sz="2000" dirty="0">
                <a:solidFill>
                  <a:srgbClr val="212529"/>
                </a:solidFill>
                <a:latin typeface="Roboto" panose="02000000000000000000" pitchFamily="2" charset="0"/>
              </a:rPr>
              <a:t> </a:t>
            </a:r>
            <a:endParaRPr lang="en-GB" sz="2000" dirty="0"/>
          </a:p>
        </p:txBody>
      </p:sp>
    </p:spTree>
    <p:extLst>
      <p:ext uri="{BB962C8B-B14F-4D97-AF65-F5344CB8AC3E}">
        <p14:creationId xmlns:p14="http://schemas.microsoft.com/office/powerpoint/2010/main" val="2875180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22FC4-77BE-14C1-77A1-2115867DD3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1A8080-18E4-005C-5F62-A8C19B4DDD4E}"/>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D4DE0FED-63DF-2C6A-954C-4C651812D041}"/>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Paired vs unpaired t-test</a:t>
            </a:r>
          </a:p>
          <a:p>
            <a:r>
              <a:rPr lang="en-GB" sz="2000" b="0" i="0" dirty="0">
                <a:solidFill>
                  <a:srgbClr val="212529"/>
                </a:solidFill>
                <a:effectLst/>
                <a:latin typeface="Roboto" panose="02000000000000000000" pitchFamily="2" charset="0"/>
              </a:rPr>
              <a:t>The main difference between the paired and the unpaired t-test is the sample.</a:t>
            </a:r>
          </a:p>
          <a:p>
            <a:r>
              <a:rPr lang="en-GB" sz="2000" b="0" i="0" dirty="0">
                <a:solidFill>
                  <a:srgbClr val="212529"/>
                </a:solidFill>
                <a:effectLst/>
                <a:latin typeface="Roboto" panose="02000000000000000000" pitchFamily="2" charset="0"/>
              </a:rPr>
              <a:t>If you have one and the same sample that you survey at two points in time, you use a paired t-test.</a:t>
            </a:r>
          </a:p>
          <a:p>
            <a:r>
              <a:rPr lang="en-GB" sz="2000" b="0" i="0" dirty="0">
                <a:solidFill>
                  <a:srgbClr val="212529"/>
                </a:solidFill>
                <a:effectLst/>
                <a:latin typeface="Roboto" panose="02000000000000000000" pitchFamily="2" charset="0"/>
              </a:rPr>
              <a:t>If you want to compare two different groups, whether they come from one sample or two samples, you use an unpaired t-test (</a:t>
            </a:r>
            <a:r>
              <a:rPr lang="en-GB" sz="2000" b="0" i="0" dirty="0">
                <a:solidFill>
                  <a:srgbClr val="212529"/>
                </a:solidFill>
                <a:effectLst/>
                <a:latin typeface="Roboto" panose="02000000000000000000" pitchFamily="2" charset="0"/>
                <a:hlinkClick r:id="rId3"/>
              </a:rPr>
              <a:t>https://datatab.net/tutorial/paired-t-test</a:t>
            </a:r>
            <a:r>
              <a:rPr lang="en-GB" sz="2000" b="0" i="0" dirty="0">
                <a:solidFill>
                  <a:srgbClr val="212529"/>
                </a:solidFill>
                <a:effectLst/>
                <a:latin typeface="Roboto" panose="02000000000000000000" pitchFamily="2" charset="0"/>
              </a:rPr>
              <a:t> ).</a:t>
            </a:r>
            <a:endParaRPr lang="en-GB" sz="2000" dirty="0"/>
          </a:p>
        </p:txBody>
      </p:sp>
    </p:spTree>
    <p:extLst>
      <p:ext uri="{BB962C8B-B14F-4D97-AF65-F5344CB8AC3E}">
        <p14:creationId xmlns:p14="http://schemas.microsoft.com/office/powerpoint/2010/main" val="1732685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135ECA-D344-3DE8-B967-CC31D2A57B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D3F279-8FA7-A349-32B5-6FDC5DCC69B6}"/>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4F778D53-8F60-94C8-6C24-E8B34CF968D8}"/>
              </a:ext>
            </a:extLst>
          </p:cNvPr>
          <p:cNvSpPr>
            <a:spLocks noGrp="1"/>
          </p:cNvSpPr>
          <p:nvPr>
            <p:ph idx="1"/>
          </p:nvPr>
        </p:nvSpPr>
        <p:spPr>
          <a:xfrm>
            <a:off x="-2" y="722548"/>
            <a:ext cx="9144000" cy="6135452"/>
          </a:xfrm>
        </p:spPr>
        <p:txBody>
          <a:bodyPr>
            <a:normAutofit fontScale="92500" lnSpcReduction="20000"/>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Examples for the Unpaired t-test</a:t>
            </a:r>
          </a:p>
          <a:p>
            <a:r>
              <a:rPr lang="en-GB" sz="2000" b="0" i="0" dirty="0">
                <a:solidFill>
                  <a:srgbClr val="212529"/>
                </a:solidFill>
                <a:effectLst/>
                <a:latin typeface="Roboto" panose="02000000000000000000" pitchFamily="2" charset="0"/>
              </a:rPr>
              <a:t>There are many applications for the independent t-test, it is an important test e.g. in biostatistics or marketing.</a:t>
            </a:r>
          </a:p>
          <a:p>
            <a:endParaRPr lang="en-GB" sz="2000" b="0" i="0" dirty="0">
              <a:solidFill>
                <a:srgbClr val="212529"/>
              </a:solidFill>
              <a:effectLst/>
              <a:latin typeface="Roboto" panose="02000000000000000000" pitchFamily="2" charset="0"/>
            </a:endParaRPr>
          </a:p>
          <a:p>
            <a:r>
              <a:rPr lang="en-GB" sz="2000" b="0" i="0" dirty="0">
                <a:solidFill>
                  <a:srgbClr val="212529"/>
                </a:solidFill>
                <a:effectLst/>
                <a:latin typeface="Roboto" panose="02000000000000000000" pitchFamily="2" charset="0"/>
              </a:rPr>
              <a:t>Medical example:</a:t>
            </a:r>
          </a:p>
          <a:p>
            <a:pPr lvl="1"/>
            <a:r>
              <a:rPr lang="en-GB" sz="1600" b="0" i="0" dirty="0">
                <a:solidFill>
                  <a:srgbClr val="212529"/>
                </a:solidFill>
                <a:effectLst/>
                <a:latin typeface="Roboto" panose="02000000000000000000" pitchFamily="2" charset="0"/>
                <a:hlinkClick r:id="rId3"/>
              </a:rPr>
              <a:t>https://datatab.net/statistics-calculator/hypothesis-test/t-test?example=t_test_drug</a:t>
            </a:r>
            <a:r>
              <a:rPr lang="en-GB" sz="1600" b="0" i="0" dirty="0">
                <a:solidFill>
                  <a:srgbClr val="212529"/>
                </a:solidFill>
                <a:effectLst/>
                <a:latin typeface="Roboto" panose="02000000000000000000" pitchFamily="2" charset="0"/>
              </a:rPr>
              <a:t>   </a:t>
            </a:r>
          </a:p>
          <a:p>
            <a:r>
              <a:rPr lang="en-GB" sz="2000" b="0" i="0" dirty="0">
                <a:solidFill>
                  <a:srgbClr val="212529"/>
                </a:solidFill>
                <a:effectLst/>
                <a:latin typeface="Roboto" panose="02000000000000000000" pitchFamily="2" charset="0"/>
              </a:rPr>
              <a:t>For a pharmaceutical company, you want to see if a drug XY helps you lose weight or not. This is done by giving 20 people the medicine and 20 people a placebo.</a:t>
            </a:r>
          </a:p>
          <a:p>
            <a:endParaRPr lang="en-GB" sz="2000" b="0" i="0" dirty="0">
              <a:solidFill>
                <a:srgbClr val="212529"/>
              </a:solidFill>
              <a:effectLst/>
              <a:latin typeface="Roboto" panose="02000000000000000000" pitchFamily="2" charset="0"/>
            </a:endParaRPr>
          </a:p>
          <a:p>
            <a:r>
              <a:rPr lang="en-GB" sz="2000" b="0" i="0" dirty="0">
                <a:solidFill>
                  <a:srgbClr val="212529"/>
                </a:solidFill>
                <a:effectLst/>
                <a:latin typeface="Roboto" panose="02000000000000000000" pitchFamily="2" charset="0"/>
              </a:rPr>
              <a:t>Social science example:</a:t>
            </a:r>
          </a:p>
          <a:p>
            <a:pPr lvl="1"/>
            <a:r>
              <a:rPr lang="en-GB" sz="1600" b="0" i="0" dirty="0">
                <a:solidFill>
                  <a:srgbClr val="212529"/>
                </a:solidFill>
                <a:effectLst/>
                <a:latin typeface="Roboto" panose="02000000000000000000" pitchFamily="2" charset="0"/>
                <a:hlinkClick r:id="rId4"/>
              </a:rPr>
              <a:t>https://datatab.net/statistics-calculator/hypothesis-test/t-test?example=independent-t-test</a:t>
            </a:r>
            <a:r>
              <a:rPr lang="en-GB" sz="1600" b="0" i="0" dirty="0">
                <a:solidFill>
                  <a:srgbClr val="212529"/>
                </a:solidFill>
                <a:effectLst/>
                <a:latin typeface="Roboto" panose="02000000000000000000" pitchFamily="2" charset="0"/>
              </a:rPr>
              <a:t> </a:t>
            </a:r>
          </a:p>
          <a:p>
            <a:r>
              <a:rPr lang="en-GB" sz="2000" b="0" i="0" dirty="0">
                <a:solidFill>
                  <a:srgbClr val="212529"/>
                </a:solidFill>
                <a:effectLst/>
                <a:latin typeface="Roboto" panose="02000000000000000000" pitchFamily="2" charset="0"/>
              </a:rPr>
              <a:t>You want to find out if there is a difference between the health of people with and without university degrees.</a:t>
            </a:r>
          </a:p>
          <a:p>
            <a:endParaRPr lang="en-GB" sz="2000" b="0" i="0" dirty="0">
              <a:solidFill>
                <a:srgbClr val="212529"/>
              </a:solidFill>
              <a:effectLst/>
              <a:latin typeface="Roboto" panose="02000000000000000000" pitchFamily="2" charset="0"/>
            </a:endParaRPr>
          </a:p>
          <a:p>
            <a:r>
              <a:rPr lang="en-GB" sz="2000" b="0" i="0" dirty="0">
                <a:solidFill>
                  <a:srgbClr val="212529"/>
                </a:solidFill>
                <a:effectLst/>
                <a:latin typeface="Roboto" panose="02000000000000000000" pitchFamily="2" charset="0"/>
              </a:rPr>
              <a:t>Technical example:</a:t>
            </a:r>
          </a:p>
          <a:p>
            <a:r>
              <a:rPr lang="en-GB" sz="2000" b="0" i="0" dirty="0">
                <a:solidFill>
                  <a:srgbClr val="212529"/>
                </a:solidFill>
                <a:effectLst/>
                <a:latin typeface="Roboto" panose="02000000000000000000" pitchFamily="2" charset="0"/>
              </a:rPr>
              <a:t>For a screw factory you want to find out if two production lines produce screws of the same weight. To test this, you weigh 50 screws from one machine and 50 screws from the other machine and compare them.</a:t>
            </a:r>
            <a:endParaRPr lang="en-GB" sz="2000" dirty="0"/>
          </a:p>
        </p:txBody>
      </p:sp>
    </p:spTree>
    <p:extLst>
      <p:ext uri="{BB962C8B-B14F-4D97-AF65-F5344CB8AC3E}">
        <p14:creationId xmlns:p14="http://schemas.microsoft.com/office/powerpoint/2010/main" val="3038424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78D11-0606-9607-A7F4-4613179249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62D7ED-94D2-C7F1-43F8-C381FB5C347E}"/>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A04F8C3E-C0FC-377C-BD72-EA881E391B5F}"/>
              </a:ext>
            </a:extLst>
          </p:cNvPr>
          <p:cNvSpPr>
            <a:spLocks noGrp="1"/>
          </p:cNvSpPr>
          <p:nvPr>
            <p:ph idx="1"/>
          </p:nvPr>
        </p:nvSpPr>
        <p:spPr>
          <a:xfrm>
            <a:off x="-2" y="722548"/>
            <a:ext cx="9144000" cy="6135452"/>
          </a:xfrm>
        </p:spPr>
        <p:txBody>
          <a:bodyPr>
            <a:normAutofit fontScale="70000" lnSpcReduction="20000"/>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sz="4000" b="1" i="0" dirty="0">
                <a:solidFill>
                  <a:srgbClr val="212529"/>
                </a:solidFill>
                <a:effectLst/>
                <a:latin typeface="Roboto" panose="02000000000000000000" pitchFamily="2" charset="0"/>
              </a:rPr>
              <a:t>Research question and hypotheses</a:t>
            </a:r>
          </a:p>
          <a:p>
            <a:r>
              <a:rPr lang="en-GB" b="0" i="0" dirty="0">
                <a:solidFill>
                  <a:srgbClr val="212529"/>
                </a:solidFill>
                <a:effectLst/>
                <a:latin typeface="Roboto" panose="02000000000000000000" pitchFamily="2" charset="0"/>
              </a:rPr>
              <a:t>If you want to know whether two independent groups are different, you have to calculate an independent t-test. Before the t-test can be calculated, however, you first have to formulate a research question and define the hypotheses.</a:t>
            </a:r>
          </a:p>
          <a:p>
            <a:endParaRPr lang="en-GB" b="0" i="0" dirty="0">
              <a:solidFill>
                <a:srgbClr val="212529"/>
              </a:solidFill>
              <a:effectLst/>
              <a:latin typeface="Roboto" panose="02000000000000000000" pitchFamily="2" charset="0"/>
            </a:endParaRPr>
          </a:p>
          <a:p>
            <a:r>
              <a:rPr lang="en-GB" sz="4000" b="1" dirty="0">
                <a:solidFill>
                  <a:srgbClr val="212529"/>
                </a:solidFill>
                <a:latin typeface="Roboto" panose="02000000000000000000" pitchFamily="2" charset="0"/>
              </a:rPr>
              <a:t>Research Question for the independent t-test</a:t>
            </a:r>
          </a:p>
          <a:p>
            <a:r>
              <a:rPr lang="en-GB" b="0" i="0" dirty="0">
                <a:solidFill>
                  <a:srgbClr val="212529"/>
                </a:solidFill>
                <a:effectLst/>
                <a:latin typeface="Roboto" panose="02000000000000000000" pitchFamily="2" charset="0"/>
              </a:rPr>
              <a:t>With the research question you limit your object of investigation. In a t-test for independent samples the general question is: Is there a statistically significant difference between the mean values of two groups?</a:t>
            </a:r>
          </a:p>
          <a:p>
            <a:endParaRPr lang="en-GB" b="0" i="0" dirty="0">
              <a:solidFill>
                <a:srgbClr val="212529"/>
              </a:solidFill>
              <a:effectLst/>
              <a:latin typeface="Roboto" panose="02000000000000000000" pitchFamily="2" charset="0"/>
            </a:endParaRPr>
          </a:p>
          <a:p>
            <a:r>
              <a:rPr lang="en-GB" b="0" i="0" dirty="0">
                <a:solidFill>
                  <a:srgbClr val="212529"/>
                </a:solidFill>
                <a:effectLst/>
                <a:latin typeface="Roboto" panose="02000000000000000000" pitchFamily="2" charset="0"/>
              </a:rPr>
              <a:t>For the examples above, the research questions arise:</a:t>
            </a:r>
          </a:p>
          <a:p>
            <a:pPr lvl="1"/>
            <a:r>
              <a:rPr lang="en-GB" b="0" i="0" dirty="0">
                <a:solidFill>
                  <a:srgbClr val="212529"/>
                </a:solidFill>
                <a:effectLst/>
                <a:latin typeface="Roboto" panose="02000000000000000000" pitchFamily="2" charset="0"/>
              </a:rPr>
              <a:t>Does drug XY help with weight loss?</a:t>
            </a:r>
          </a:p>
          <a:p>
            <a:pPr lvl="1"/>
            <a:r>
              <a:rPr lang="en-GB" b="0" i="0" dirty="0">
                <a:solidFill>
                  <a:srgbClr val="212529"/>
                </a:solidFill>
                <a:effectLst/>
                <a:latin typeface="Roboto" panose="02000000000000000000" pitchFamily="2" charset="0"/>
              </a:rPr>
              <a:t>Is there a difference in the health of people with and without university degrees?</a:t>
            </a:r>
          </a:p>
          <a:p>
            <a:pPr lvl="1"/>
            <a:r>
              <a:rPr lang="en-GB" b="0" i="0" dirty="0">
                <a:solidFill>
                  <a:srgbClr val="212529"/>
                </a:solidFill>
                <a:effectLst/>
                <a:latin typeface="Roboto" panose="02000000000000000000" pitchFamily="2" charset="0"/>
              </a:rPr>
              <a:t>Do both production plants produce screws of the same weight?</a:t>
            </a:r>
          </a:p>
        </p:txBody>
      </p:sp>
    </p:spTree>
    <p:extLst>
      <p:ext uri="{BB962C8B-B14F-4D97-AF65-F5344CB8AC3E}">
        <p14:creationId xmlns:p14="http://schemas.microsoft.com/office/powerpoint/2010/main" val="2723687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1C1A5-5B02-B213-B903-27821E9EA0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BF7689-9379-A7D4-0070-EB02AB66F4D9}"/>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independent sample t-test</a:t>
            </a:r>
          </a:p>
        </p:txBody>
      </p:sp>
      <p:sp>
        <p:nvSpPr>
          <p:cNvPr id="3" name="Content Placeholder 2">
            <a:extLst>
              <a:ext uri="{FF2B5EF4-FFF2-40B4-BE49-F238E27FC236}">
                <a16:creationId xmlns:a16="http://schemas.microsoft.com/office/drawing/2014/main" id="{F38AB1B4-B4F7-A91E-6691-777E636E467B}"/>
              </a:ext>
            </a:extLst>
          </p:cNvPr>
          <p:cNvSpPr>
            <a:spLocks noGrp="1"/>
          </p:cNvSpPr>
          <p:nvPr>
            <p:ph idx="1"/>
          </p:nvPr>
        </p:nvSpPr>
        <p:spPr>
          <a:xfrm>
            <a:off x="-2" y="722548"/>
            <a:ext cx="9144000" cy="6135452"/>
          </a:xfrm>
        </p:spPr>
        <p:txBody>
          <a:bodyPr>
            <a:normAutofit/>
          </a:bodyPr>
          <a:lstStyle/>
          <a:p>
            <a:pPr algn="l">
              <a:buFont typeface="Arial" panose="020B0604020202020204" pitchFamily="34" charset="0"/>
              <a:buChar char="•"/>
            </a:pPr>
            <a:r>
              <a:rPr lang="en-GB" b="0" i="0" u="none" strike="noStrike" dirty="0">
                <a:solidFill>
                  <a:srgbClr val="018786"/>
                </a:solidFill>
                <a:effectLst/>
                <a:latin typeface="Roboto" panose="02000000000000000000" pitchFamily="2" charset="0"/>
                <a:hlinkClick r:id="rId2"/>
              </a:rPr>
              <a:t>independent sample t-test</a:t>
            </a:r>
            <a:endParaRPr lang="en-GB" b="0" i="0" dirty="0">
              <a:solidFill>
                <a:srgbClr val="212529"/>
              </a:solidFill>
              <a:effectLst/>
              <a:latin typeface="Roboto" panose="02000000000000000000" pitchFamily="2" charset="0"/>
            </a:endParaRPr>
          </a:p>
          <a:p>
            <a:r>
              <a:rPr lang="en-GB" sz="4000" b="1" i="0" dirty="0">
                <a:solidFill>
                  <a:srgbClr val="212529"/>
                </a:solidFill>
                <a:effectLst/>
                <a:latin typeface="Roboto" panose="02000000000000000000" pitchFamily="2" charset="0"/>
              </a:rPr>
              <a:t>Hypotheses for the unpaired t-Test</a:t>
            </a:r>
          </a:p>
          <a:p>
            <a:pPr algn="l"/>
            <a:r>
              <a:rPr lang="en-GB" sz="2400" b="0" i="0" dirty="0">
                <a:solidFill>
                  <a:srgbClr val="212529"/>
                </a:solidFill>
                <a:effectLst/>
                <a:latin typeface="Roboto" panose="02000000000000000000" pitchFamily="2" charset="0"/>
              </a:rPr>
              <a:t>The next step is to derive the </a:t>
            </a:r>
            <a:r>
              <a:rPr lang="en-GB" sz="2400" b="1" i="0" dirty="0">
                <a:solidFill>
                  <a:srgbClr val="212529"/>
                </a:solidFill>
                <a:effectLst/>
                <a:latin typeface="Roboto" panose="02000000000000000000" pitchFamily="2" charset="0"/>
              </a:rPr>
              <a:t>hypotheses</a:t>
            </a:r>
            <a:r>
              <a:rPr lang="en-GB" sz="2400" b="0" i="0" dirty="0">
                <a:solidFill>
                  <a:srgbClr val="212529"/>
                </a:solidFill>
                <a:effectLst/>
                <a:latin typeface="Roboto" panose="02000000000000000000" pitchFamily="2" charset="0"/>
              </a:rPr>
              <a:t> to be tested from the question. </a:t>
            </a:r>
          </a:p>
          <a:p>
            <a:pPr algn="l"/>
            <a:r>
              <a:rPr lang="en-GB" sz="2400" b="0" i="0" dirty="0">
                <a:solidFill>
                  <a:srgbClr val="212529"/>
                </a:solidFill>
                <a:effectLst/>
                <a:latin typeface="Roboto" panose="02000000000000000000" pitchFamily="2" charset="0"/>
              </a:rPr>
              <a:t>Hypotheses are assumptions about reality whose validity is possible but not yet proven. </a:t>
            </a:r>
          </a:p>
          <a:p>
            <a:pPr algn="l"/>
            <a:r>
              <a:rPr lang="en-GB" sz="2400" b="0" i="0" dirty="0">
                <a:solidFill>
                  <a:srgbClr val="212529"/>
                </a:solidFill>
                <a:effectLst/>
                <a:latin typeface="Roboto" panose="02000000000000000000" pitchFamily="2" charset="0"/>
              </a:rPr>
              <a:t>Two hypotheses are always formulated that assert exactly the opposite. These two hypotheses are the </a:t>
            </a:r>
            <a:r>
              <a:rPr lang="en-GB" sz="2400" b="1" i="0" dirty="0">
                <a:solidFill>
                  <a:srgbClr val="212529"/>
                </a:solidFill>
                <a:effectLst/>
                <a:latin typeface="Roboto" panose="02000000000000000000" pitchFamily="2" charset="0"/>
              </a:rPr>
              <a:t>null hypothesis</a:t>
            </a:r>
            <a:r>
              <a:rPr lang="en-GB" sz="2400" b="0" i="0" dirty="0">
                <a:solidFill>
                  <a:srgbClr val="212529"/>
                </a:solidFill>
                <a:effectLst/>
                <a:latin typeface="Roboto" panose="02000000000000000000" pitchFamily="2" charset="0"/>
              </a:rPr>
              <a:t> and the </a:t>
            </a:r>
            <a:r>
              <a:rPr lang="en-GB" sz="2400" b="1" i="0" dirty="0">
                <a:solidFill>
                  <a:srgbClr val="212529"/>
                </a:solidFill>
                <a:effectLst/>
                <a:latin typeface="Roboto" panose="02000000000000000000" pitchFamily="2" charset="0"/>
              </a:rPr>
              <a:t>alternative hypothesis</a:t>
            </a:r>
            <a:r>
              <a:rPr lang="en-GB" sz="2400" b="0" i="0" dirty="0">
                <a:solidFill>
                  <a:srgbClr val="212529"/>
                </a:solidFill>
                <a:effectLst/>
                <a:latin typeface="Roboto" panose="02000000000000000000" pitchFamily="2" charset="0"/>
              </a:rPr>
              <a:t>.</a:t>
            </a:r>
          </a:p>
          <a:p>
            <a:endParaRPr lang="en-GB" sz="4000" b="1" i="0" dirty="0">
              <a:solidFill>
                <a:srgbClr val="212529"/>
              </a:solidFill>
              <a:effectLst/>
              <a:latin typeface="Roboto" panose="02000000000000000000" pitchFamily="2" charset="0"/>
            </a:endParaRPr>
          </a:p>
        </p:txBody>
      </p:sp>
    </p:spTree>
    <p:extLst>
      <p:ext uri="{BB962C8B-B14F-4D97-AF65-F5344CB8AC3E}">
        <p14:creationId xmlns:p14="http://schemas.microsoft.com/office/powerpoint/2010/main" val="717722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17C279-80CE-4515-B02D-5F8AF0858AA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4BD88-C20F-5091-9559-67E86D747836}"/>
              </a:ext>
            </a:extLst>
          </p:cNvPr>
          <p:cNvSpPr>
            <a:spLocks noGrp="1"/>
          </p:cNvSpPr>
          <p:nvPr>
            <p:ph type="title"/>
          </p:nvPr>
        </p:nvSpPr>
        <p:spPr>
          <a:xfrm>
            <a:off x="595246" y="386930"/>
            <a:ext cx="7549592" cy="1298448"/>
          </a:xfrm>
        </p:spPr>
        <p:txBody>
          <a:bodyPr anchor="b">
            <a:normAutofit/>
          </a:bodyPr>
          <a:lstStyle/>
          <a:p>
            <a:r>
              <a:rPr lang="en-GB" sz="4200"/>
              <a:t>independent sample t-test</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92EC35-B3F7-9FBC-6050-98A5EB35A55F}"/>
              </a:ext>
            </a:extLst>
          </p:cNvPr>
          <p:cNvSpPr>
            <a:spLocks noGrp="1"/>
          </p:cNvSpPr>
          <p:nvPr>
            <p:ph idx="1"/>
          </p:nvPr>
        </p:nvSpPr>
        <p:spPr>
          <a:xfrm>
            <a:off x="190663" y="2261949"/>
            <a:ext cx="8270850" cy="1193893"/>
          </a:xfrm>
        </p:spPr>
        <p:txBody>
          <a:bodyPr anchor="ctr">
            <a:normAutofit/>
          </a:bodyPr>
          <a:lstStyle/>
          <a:p>
            <a:pPr>
              <a:lnSpc>
                <a:spcPct val="90000"/>
              </a:lnSpc>
              <a:buFont typeface="Arial" panose="020B0604020202020204" pitchFamily="34" charset="0"/>
              <a:buChar char="•"/>
            </a:pPr>
            <a:r>
              <a:rPr lang="en-GB" sz="1600" b="0" i="0" u="none" strike="noStrike" dirty="0">
                <a:effectLst/>
                <a:latin typeface="Roboto" panose="02000000000000000000" pitchFamily="2" charset="0"/>
                <a:hlinkClick r:id="rId2"/>
              </a:rPr>
              <a:t>independent sample t-test</a:t>
            </a:r>
            <a:endParaRPr lang="en-GB" sz="1600" b="0" i="0" dirty="0">
              <a:effectLst/>
              <a:latin typeface="Roboto" panose="02000000000000000000" pitchFamily="2" charset="0"/>
            </a:endParaRPr>
          </a:p>
          <a:p>
            <a:pPr>
              <a:lnSpc>
                <a:spcPct val="90000"/>
              </a:lnSpc>
            </a:pPr>
            <a:r>
              <a:rPr lang="en-GB" sz="1600" b="1" i="0" dirty="0">
                <a:effectLst/>
                <a:latin typeface="Roboto" panose="02000000000000000000" pitchFamily="2" charset="0"/>
              </a:rPr>
              <a:t>Hypotheses for the unpaired t-Test</a:t>
            </a:r>
          </a:p>
        </p:txBody>
      </p:sp>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EE6A570B-1805-CBEE-F17B-337258FA8A0A}"/>
              </a:ext>
            </a:extLst>
          </p:cNvPr>
          <p:cNvGraphicFramePr>
            <a:graphicFrameLocks noGrp="1"/>
          </p:cNvGraphicFramePr>
          <p:nvPr>
            <p:extLst>
              <p:ext uri="{D42A27DB-BD31-4B8C-83A1-F6EECF244321}">
                <p14:modId xmlns:p14="http://schemas.microsoft.com/office/powerpoint/2010/main" val="607223378"/>
              </p:ext>
            </p:extLst>
          </p:nvPr>
        </p:nvGraphicFramePr>
        <p:xfrm>
          <a:off x="0" y="3233530"/>
          <a:ext cx="8859078" cy="3237540"/>
        </p:xfrm>
        <a:graphic>
          <a:graphicData uri="http://schemas.openxmlformats.org/drawingml/2006/table">
            <a:tbl>
              <a:tblPr firstRow="1" bandRow="1"/>
              <a:tblGrid>
                <a:gridCol w="4429539">
                  <a:extLst>
                    <a:ext uri="{9D8B030D-6E8A-4147-A177-3AD203B41FA5}">
                      <a16:colId xmlns:a16="http://schemas.microsoft.com/office/drawing/2014/main" val="4031213951"/>
                    </a:ext>
                  </a:extLst>
                </a:gridCol>
                <a:gridCol w="4429539">
                  <a:extLst>
                    <a:ext uri="{9D8B030D-6E8A-4147-A177-3AD203B41FA5}">
                      <a16:colId xmlns:a16="http://schemas.microsoft.com/office/drawing/2014/main" val="2107111431"/>
                    </a:ext>
                  </a:extLst>
                </a:gridCol>
              </a:tblGrid>
              <a:tr h="456844">
                <a:tc>
                  <a:txBody>
                    <a:bodyPr/>
                    <a:lstStyle/>
                    <a:p>
                      <a:pPr algn="l" fontAlgn="t"/>
                      <a:r>
                        <a:rPr lang="en-GB" sz="1300" dirty="0">
                          <a:effectLst/>
                        </a:rPr>
                        <a:t>Null hypothesis </a:t>
                      </a:r>
                      <a:r>
                        <a:rPr lang="en-GB" sz="1300" i="1" dirty="0">
                          <a:effectLst/>
                        </a:rPr>
                        <a:t>H</a:t>
                      </a:r>
                      <a:r>
                        <a:rPr lang="en-GB" sz="1300" i="1" baseline="-25000" dirty="0">
                          <a:effectLst/>
                        </a:rPr>
                        <a:t>0</a:t>
                      </a:r>
                      <a:endParaRPr lang="en-GB" sz="1300" dirty="0">
                        <a:effectLst/>
                      </a:endParaRPr>
                    </a:p>
                  </a:txBody>
                  <a:tcPr marL="69210" marR="69210" marT="34604" marB="34604">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algn="l" fontAlgn="t"/>
                      <a:r>
                        <a:rPr lang="en-GB" sz="1300">
                          <a:effectLst/>
                        </a:rPr>
                        <a:t>Alternative hypothesis </a:t>
                      </a:r>
                      <a:r>
                        <a:rPr lang="en-GB" sz="1300" i="1">
                          <a:effectLst/>
                        </a:rPr>
                        <a:t>H</a:t>
                      </a:r>
                      <a:r>
                        <a:rPr lang="en-GB" sz="1300" i="1" baseline="-25000">
                          <a:effectLst/>
                        </a:rPr>
                        <a:t>1</a:t>
                      </a:r>
                      <a:endParaRPr lang="en-GB" sz="1300">
                        <a:effectLst/>
                      </a:endParaRPr>
                    </a:p>
                  </a:txBody>
                  <a:tcPr marL="69210" marR="69210" marT="34604" marB="34604">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043223908"/>
                  </a:ext>
                </a:extLst>
              </a:tr>
              <a:tr h="2780696">
                <a:tc>
                  <a:txBody>
                    <a:bodyPr/>
                    <a:lstStyle/>
                    <a:p>
                      <a:pPr fontAlgn="t"/>
                      <a:r>
                        <a:rPr lang="en-GB" sz="1300" dirty="0">
                          <a:effectLst/>
                        </a:rPr>
                        <a:t>There is no mean difference between the two groups in the population.</a:t>
                      </a:r>
                    </a:p>
                    <a:p>
                      <a:pPr fontAlgn="t"/>
                      <a:r>
                        <a:rPr lang="en-GB" sz="1300" dirty="0">
                          <a:effectLst/>
                        </a:rPr>
                        <a:t> Two population means are equal.</a:t>
                      </a:r>
                      <a:br>
                        <a:rPr lang="en-GB" sz="1300" dirty="0">
                          <a:effectLst/>
                        </a:rPr>
                      </a:br>
                      <a:r>
                        <a:rPr lang="en-GB" sz="1300" dirty="0">
                          <a:effectLst/>
                        </a:rPr>
                        <a:t> The two groups are from the same population.</a:t>
                      </a:r>
                      <a:br>
                        <a:rPr lang="en-GB" sz="1300" dirty="0">
                          <a:effectLst/>
                        </a:rPr>
                      </a:br>
                      <a:r>
                        <a:rPr lang="en-GB" sz="1300" dirty="0">
                          <a:effectLst/>
                        </a:rPr>
                        <a:t> </a:t>
                      </a:r>
                      <a:r>
                        <a:rPr lang="en-GB" sz="1300" b="1" i="1" dirty="0">
                          <a:effectLst/>
                        </a:rPr>
                        <a:t>H</a:t>
                      </a:r>
                      <a:r>
                        <a:rPr lang="en-GB" sz="1300" b="1" i="1" baseline="-25000" dirty="0">
                          <a:effectLst/>
                        </a:rPr>
                        <a:t>0</a:t>
                      </a:r>
                      <a:r>
                        <a:rPr lang="en-GB" sz="1300" b="1" dirty="0">
                          <a:effectLst/>
                        </a:rPr>
                        <a:t>: </a:t>
                      </a:r>
                      <a:r>
                        <a:rPr lang="en-GB" sz="1300" b="1" i="1" dirty="0">
                          <a:effectLst/>
                        </a:rPr>
                        <a:t>μ</a:t>
                      </a:r>
                      <a:r>
                        <a:rPr lang="en-GB" sz="1300" b="1" i="1" baseline="-25000" dirty="0">
                          <a:effectLst/>
                        </a:rPr>
                        <a:t>1</a:t>
                      </a:r>
                      <a:r>
                        <a:rPr lang="en-GB" sz="1300" b="1" i="1" dirty="0">
                          <a:effectLst/>
                        </a:rPr>
                        <a:t> = μ</a:t>
                      </a:r>
                      <a:r>
                        <a:rPr lang="en-GB" sz="1300" b="1" i="1" baseline="-25000" dirty="0">
                          <a:effectLst/>
                        </a:rPr>
                        <a:t>2</a:t>
                      </a:r>
                      <a:endParaRPr lang="en-GB" sz="1300" dirty="0">
                        <a:effectLst/>
                      </a:endParaRPr>
                    </a:p>
                    <a:p>
                      <a:pPr fontAlgn="t"/>
                      <a:r>
                        <a:rPr lang="en-GB" sz="1300" b="1" dirty="0">
                          <a:effectLst/>
                        </a:rPr>
                        <a:t>Example:</a:t>
                      </a:r>
                      <a:r>
                        <a:rPr lang="en-GB" sz="1300" dirty="0">
                          <a:effectLst/>
                        </a:rPr>
                        <a:t> There is </a:t>
                      </a:r>
                      <a:r>
                        <a:rPr lang="en-GB" sz="1300" b="1" dirty="0">
                          <a:effectLst/>
                        </a:rPr>
                        <a:t>no difference</a:t>
                      </a:r>
                      <a:r>
                        <a:rPr lang="en-GB" sz="1300" dirty="0">
                          <a:effectLst/>
                        </a:rPr>
                        <a:t> between the salary of men and women.</a:t>
                      </a:r>
                    </a:p>
                  </a:txBody>
                  <a:tcPr marL="69210" marR="69210" marT="34604" marB="34604">
                    <a:lnL>
                      <a:noFill/>
                    </a:lnL>
                    <a:lnR>
                      <a:noFill/>
                    </a:lnR>
                    <a:lnT w="4763" cap="flat" cmpd="sng" algn="ctr">
                      <a:solidFill>
                        <a:srgbClr val="DEE2E6"/>
                      </a:solidFill>
                      <a:prstDash val="solid"/>
                      <a:round/>
                      <a:headEnd type="none" w="med" len="med"/>
                      <a:tailEnd type="none" w="med" len="med"/>
                    </a:lnT>
                    <a:lnB>
                      <a:noFill/>
                    </a:lnB>
                    <a:solidFill>
                      <a:srgbClr val="FFFFFF"/>
                    </a:solidFill>
                  </a:tcPr>
                </a:tc>
                <a:tc>
                  <a:txBody>
                    <a:bodyPr/>
                    <a:lstStyle/>
                    <a:p>
                      <a:pPr fontAlgn="t"/>
                      <a:r>
                        <a:rPr lang="en-GB" sz="1300" dirty="0">
                          <a:effectLst/>
                        </a:rPr>
                        <a:t>There is a mean difference between the two groups in the population.</a:t>
                      </a:r>
                    </a:p>
                    <a:p>
                      <a:pPr fontAlgn="t"/>
                      <a:r>
                        <a:rPr lang="en-GB" sz="1300" dirty="0">
                          <a:effectLst/>
                        </a:rPr>
                        <a:t> The two population means are not equal.</a:t>
                      </a:r>
                      <a:br>
                        <a:rPr lang="en-GB" sz="1300" dirty="0">
                          <a:effectLst/>
                        </a:rPr>
                      </a:br>
                      <a:r>
                        <a:rPr lang="en-GB" sz="1300" dirty="0">
                          <a:effectLst/>
                        </a:rPr>
                        <a:t> The two groups are not from the same population.</a:t>
                      </a:r>
                      <a:br>
                        <a:rPr lang="en-GB" sz="1300" dirty="0">
                          <a:effectLst/>
                        </a:rPr>
                      </a:br>
                      <a:r>
                        <a:rPr lang="en-GB" sz="1300" dirty="0">
                          <a:effectLst/>
                        </a:rPr>
                        <a:t> </a:t>
                      </a:r>
                      <a:r>
                        <a:rPr lang="en-GB" sz="1300" b="1" i="1" dirty="0">
                          <a:effectLst/>
                        </a:rPr>
                        <a:t>H</a:t>
                      </a:r>
                      <a:r>
                        <a:rPr lang="en-GB" sz="1300" b="1" i="1" baseline="-25000" dirty="0">
                          <a:effectLst/>
                        </a:rPr>
                        <a:t>1</a:t>
                      </a:r>
                      <a:r>
                        <a:rPr lang="en-GB" sz="1300" b="1" dirty="0">
                          <a:effectLst/>
                        </a:rPr>
                        <a:t>: </a:t>
                      </a:r>
                      <a:r>
                        <a:rPr lang="en-GB" sz="1300" b="1" i="1" dirty="0">
                          <a:effectLst/>
                        </a:rPr>
                        <a:t>μ</a:t>
                      </a:r>
                      <a:r>
                        <a:rPr lang="en-GB" sz="1300" b="1" i="1" baseline="-25000" dirty="0">
                          <a:effectLst/>
                        </a:rPr>
                        <a:t>1</a:t>
                      </a:r>
                      <a:r>
                        <a:rPr lang="en-GB" sz="1300" b="1" i="1" dirty="0">
                          <a:effectLst/>
                        </a:rPr>
                        <a:t>≠ μ</a:t>
                      </a:r>
                      <a:r>
                        <a:rPr lang="en-GB" sz="1300" b="1" i="1" baseline="-25000" dirty="0">
                          <a:effectLst/>
                        </a:rPr>
                        <a:t>2</a:t>
                      </a:r>
                      <a:endParaRPr lang="en-GB" sz="1300" dirty="0">
                        <a:effectLst/>
                      </a:endParaRPr>
                    </a:p>
                    <a:p>
                      <a:pPr fontAlgn="t"/>
                      <a:r>
                        <a:rPr lang="en-GB" sz="1300" b="1" dirty="0">
                          <a:effectLst/>
                        </a:rPr>
                        <a:t>Example:</a:t>
                      </a:r>
                      <a:r>
                        <a:rPr lang="en-GB" sz="1300" dirty="0">
                          <a:effectLst/>
                        </a:rPr>
                        <a:t> There is </a:t>
                      </a:r>
                      <a:r>
                        <a:rPr lang="en-GB" sz="1300" b="1" dirty="0">
                          <a:effectLst/>
                        </a:rPr>
                        <a:t>a difference</a:t>
                      </a:r>
                      <a:r>
                        <a:rPr lang="en-GB" sz="1300" dirty="0">
                          <a:effectLst/>
                        </a:rPr>
                        <a:t> between the salary of men and women.</a:t>
                      </a:r>
                    </a:p>
                  </a:txBody>
                  <a:tcPr marL="69210" marR="69210" marT="34604" marB="34604">
                    <a:lnL>
                      <a:noFill/>
                    </a:lnL>
                    <a:lnR>
                      <a:noFill/>
                    </a:lnR>
                    <a:lnT w="4763" cap="flat" cmpd="sng" algn="ctr">
                      <a:solidFill>
                        <a:srgbClr val="DEE2E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882044177"/>
                  </a:ext>
                </a:extLst>
              </a:tr>
            </a:tbl>
          </a:graphicData>
        </a:graphic>
      </p:graphicFrame>
    </p:spTree>
    <p:extLst>
      <p:ext uri="{BB962C8B-B14F-4D97-AF65-F5344CB8AC3E}">
        <p14:creationId xmlns:p14="http://schemas.microsoft.com/office/powerpoint/2010/main" val="8078099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2AAF3-8DBC-4A41-6479-8E0A9870FD67}"/>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D6A589E5-4AB9-6F12-A720-23BF89EE7B2E}"/>
              </a:ext>
            </a:extLst>
          </p:cNvPr>
          <p:cNvSpPr>
            <a:spLocks noGrp="1"/>
          </p:cNvSpPr>
          <p:nvPr>
            <p:ph idx="1"/>
          </p:nvPr>
        </p:nvSpPr>
        <p:spPr>
          <a:xfrm>
            <a:off x="-1" y="636104"/>
            <a:ext cx="9143999" cy="5490059"/>
          </a:xfrm>
        </p:spPr>
        <p:txBody>
          <a:bodyPr>
            <a:normAutofit fontScale="85000" lnSpcReduction="20000"/>
          </a:bodyPr>
          <a:lstStyle/>
          <a:p>
            <a:pPr algn="l"/>
            <a:r>
              <a:rPr lang="en-GB" b="0" i="0" dirty="0">
                <a:solidFill>
                  <a:srgbClr val="212529"/>
                </a:solidFill>
                <a:effectLst/>
                <a:latin typeface="Roboto" panose="02000000000000000000" pitchFamily="2" charset="0"/>
              </a:rPr>
              <a:t>There are two main types of t-tests: </a:t>
            </a:r>
          </a:p>
          <a:p>
            <a:pPr algn="l"/>
            <a:r>
              <a:rPr lang="en-GB" b="0" i="0" dirty="0">
                <a:solidFill>
                  <a:srgbClr val="212529"/>
                </a:solidFill>
                <a:effectLst/>
                <a:latin typeface="Roboto" panose="02000000000000000000" pitchFamily="2" charset="0"/>
              </a:rPr>
              <a:t>two-tailed and one-tailed tests. </a:t>
            </a:r>
          </a:p>
          <a:p>
            <a:pPr algn="l"/>
            <a:r>
              <a:rPr lang="en-GB" b="1" i="0" dirty="0">
                <a:solidFill>
                  <a:srgbClr val="212529"/>
                </a:solidFill>
                <a:effectLst/>
                <a:latin typeface="Roboto" panose="02000000000000000000" pitchFamily="2" charset="0"/>
              </a:rPr>
              <a:t>One-tailed tests </a:t>
            </a:r>
            <a:r>
              <a:rPr lang="en-GB" b="0" i="0" dirty="0">
                <a:solidFill>
                  <a:srgbClr val="212529"/>
                </a:solidFill>
                <a:effectLst/>
                <a:latin typeface="Roboto" panose="02000000000000000000" pitchFamily="2" charset="0"/>
              </a:rPr>
              <a:t>can be further divided into left-sided and right-sided tests. </a:t>
            </a:r>
          </a:p>
          <a:p>
            <a:pPr algn="l"/>
            <a:r>
              <a:rPr lang="en-GB" b="0" i="0" dirty="0">
                <a:solidFill>
                  <a:srgbClr val="212529"/>
                </a:solidFill>
                <a:effectLst/>
                <a:latin typeface="Roboto" panose="02000000000000000000" pitchFamily="2" charset="0"/>
              </a:rPr>
              <a:t>The choice between using a one-tailed or two-tailed test, and whether the test should be left- or right-sided, depends on the specific research question or hypothesis.</a:t>
            </a:r>
          </a:p>
          <a:p>
            <a:pPr algn="l"/>
            <a:r>
              <a:rPr lang="en-GB" b="1" i="0" dirty="0">
                <a:solidFill>
                  <a:srgbClr val="212529"/>
                </a:solidFill>
                <a:effectLst/>
                <a:latin typeface="Roboto" panose="02000000000000000000" pitchFamily="2" charset="0"/>
              </a:rPr>
              <a:t>Two-tailed t-Test</a:t>
            </a:r>
          </a:p>
          <a:p>
            <a:pPr algn="l"/>
            <a:r>
              <a:rPr lang="en-GB" b="0" i="0" dirty="0">
                <a:solidFill>
                  <a:srgbClr val="212529"/>
                </a:solidFill>
                <a:effectLst/>
                <a:latin typeface="Roboto" panose="02000000000000000000" pitchFamily="2" charset="0"/>
              </a:rPr>
              <a:t>A two-tailed test is used when you want to test if a value significantly differs in either direction from a certain value. It's useful when you're uncertain about the direction in which the change might occur or when you're interested in finding differences without predicting a specific direction.</a:t>
            </a:r>
          </a:p>
          <a:p>
            <a:endParaRPr lang="en-GB" dirty="0"/>
          </a:p>
        </p:txBody>
      </p:sp>
    </p:spTree>
    <p:extLst>
      <p:ext uri="{BB962C8B-B14F-4D97-AF65-F5344CB8AC3E}">
        <p14:creationId xmlns:p14="http://schemas.microsoft.com/office/powerpoint/2010/main" val="3576490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69096-91E0-0C9B-440C-489ABA23F7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65DABA-0FDD-CC15-5061-3402F6582668}"/>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B11670D9-EF9E-B1CD-CF91-B3B8331D3E60}"/>
              </a:ext>
            </a:extLst>
          </p:cNvPr>
          <p:cNvSpPr>
            <a:spLocks noGrp="1"/>
          </p:cNvSpPr>
          <p:nvPr>
            <p:ph idx="1"/>
          </p:nvPr>
        </p:nvSpPr>
        <p:spPr>
          <a:xfrm>
            <a:off x="-1" y="636104"/>
            <a:ext cx="9143999" cy="6221896"/>
          </a:xfrm>
        </p:spPr>
        <p:txBody>
          <a:bodyPr>
            <a:normAutofit fontScale="70000" lnSpcReduction="20000"/>
          </a:bodyPr>
          <a:lstStyle/>
          <a:p>
            <a:pPr algn="l"/>
            <a:r>
              <a:rPr lang="en-GB" b="1" i="0" dirty="0">
                <a:solidFill>
                  <a:srgbClr val="212529"/>
                </a:solidFill>
                <a:effectLst/>
                <a:latin typeface="Roboto" panose="02000000000000000000" pitchFamily="2" charset="0"/>
              </a:rPr>
              <a:t>One-tailed t-Test</a:t>
            </a:r>
          </a:p>
          <a:p>
            <a:pPr algn="l"/>
            <a:r>
              <a:rPr lang="en-GB" b="0" i="0" dirty="0">
                <a:solidFill>
                  <a:srgbClr val="212529"/>
                </a:solidFill>
                <a:effectLst/>
                <a:latin typeface="Roboto" panose="02000000000000000000" pitchFamily="2" charset="0"/>
              </a:rPr>
              <a:t>A one-tailed test is used when a specific direction of change or difference is of interest.</a:t>
            </a:r>
          </a:p>
          <a:p>
            <a:pPr algn="l">
              <a:buFont typeface="Arial" panose="020B0604020202020204" pitchFamily="34" charset="0"/>
              <a:buChar char="•"/>
            </a:pPr>
            <a:r>
              <a:rPr lang="en-GB" b="1" i="0" dirty="0">
                <a:solidFill>
                  <a:srgbClr val="212529"/>
                </a:solidFill>
                <a:effectLst/>
                <a:latin typeface="Roboto" panose="02000000000000000000" pitchFamily="2" charset="0"/>
              </a:rPr>
              <a:t>Left-sided t-Test:</a:t>
            </a:r>
            <a:r>
              <a:rPr lang="en-GB" b="0" i="0" dirty="0">
                <a:solidFill>
                  <a:srgbClr val="212529"/>
                </a:solidFill>
                <a:effectLst/>
                <a:latin typeface="Roboto" panose="02000000000000000000" pitchFamily="2" charset="0"/>
              </a:rPr>
              <a:t> This test checks if the observed value is significantly lower than expected or consistent with the null hypothesis. A left-tailed test is used when you expect the result to be smaller or lower than a certain value or average. For example, a researcher might use a left-sided test to examine if a new treatment significantly reduces blood pressure.</a:t>
            </a:r>
          </a:p>
          <a:p>
            <a:pPr algn="l">
              <a:buFont typeface="Arial" panose="020B0604020202020204" pitchFamily="34" charset="0"/>
              <a:buChar char="•"/>
            </a:pPr>
            <a:r>
              <a:rPr lang="en-GB" b="1" i="0" dirty="0">
                <a:solidFill>
                  <a:srgbClr val="212529"/>
                </a:solidFill>
                <a:effectLst/>
                <a:latin typeface="Roboto" panose="02000000000000000000" pitchFamily="2" charset="0"/>
              </a:rPr>
              <a:t>Right-sided t-Test:</a:t>
            </a:r>
            <a:r>
              <a:rPr lang="en-GB" b="0" i="0" dirty="0">
                <a:solidFill>
                  <a:srgbClr val="212529"/>
                </a:solidFill>
                <a:effectLst/>
                <a:latin typeface="Roboto" panose="02000000000000000000" pitchFamily="2" charset="0"/>
              </a:rPr>
              <a:t> This test checks if the observed value is significantly higher than expected. It's used when you expect the result to be greater or higher than a certain value or average. For example, a researcher might use a right-sided test to determine if a new training method leads to significantly higher muscle growth.</a:t>
            </a:r>
          </a:p>
          <a:p>
            <a:pPr algn="l"/>
            <a:r>
              <a:rPr lang="en-GB" b="0" i="0" dirty="0">
                <a:solidFill>
                  <a:srgbClr val="212529"/>
                </a:solidFill>
                <a:effectLst/>
                <a:latin typeface="Roboto" panose="02000000000000000000" pitchFamily="2" charset="0"/>
              </a:rPr>
              <a:t>In summary, decide if your research aims to test for differences in both directions (two-tailed) or in a specific direction (one-tailed). If you're testing in a specific direction, determine whether you expect the values to be lower or higher than the average or the null hypothesis (left- or right-sided).</a:t>
            </a:r>
          </a:p>
          <a:p>
            <a:endParaRPr lang="en-GB" dirty="0"/>
          </a:p>
        </p:txBody>
      </p:sp>
    </p:spTree>
    <p:extLst>
      <p:ext uri="{BB962C8B-B14F-4D97-AF65-F5344CB8AC3E}">
        <p14:creationId xmlns:p14="http://schemas.microsoft.com/office/powerpoint/2010/main" val="1696980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F711B-8D1E-165F-DF1A-B1EC636D30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A3D97B-9602-257D-3A3E-5945A5DD54EA}"/>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ACF9A9DD-4DE6-F036-766B-E4910BA9CFE1}"/>
              </a:ext>
            </a:extLst>
          </p:cNvPr>
          <p:cNvSpPr>
            <a:spLocks noGrp="1"/>
          </p:cNvSpPr>
          <p:nvPr>
            <p:ph idx="1"/>
          </p:nvPr>
        </p:nvSpPr>
        <p:spPr>
          <a:xfrm>
            <a:off x="-1" y="636104"/>
            <a:ext cx="9143999" cy="6221896"/>
          </a:xfrm>
        </p:spPr>
        <p:txBody>
          <a:bodyPr>
            <a:normAutofit fontScale="85000" lnSpcReduction="20000"/>
          </a:bodyPr>
          <a:lstStyle/>
          <a:p>
            <a:pPr algn="l"/>
            <a:r>
              <a:rPr lang="en-GB" b="1" i="0" dirty="0">
                <a:solidFill>
                  <a:srgbClr val="FF0000"/>
                </a:solidFill>
                <a:effectLst/>
                <a:latin typeface="Roboto" panose="02000000000000000000" pitchFamily="2" charset="0"/>
              </a:rPr>
              <a:t>Assumptions unpaired t-Test</a:t>
            </a:r>
          </a:p>
          <a:p>
            <a:r>
              <a:rPr lang="en-GB" b="0" i="0" dirty="0">
                <a:solidFill>
                  <a:srgbClr val="212529"/>
                </a:solidFill>
                <a:effectLst/>
                <a:latin typeface="Roboto" panose="02000000000000000000" pitchFamily="2" charset="0"/>
              </a:rPr>
              <a:t>To calculate an independent t-test you need one independent variable (e.g. gender) that has two characteristics or groups (e.g. male and female) and one metric dependent variable (e.g. income). These two groups should be compared in the analysis. The question is, is there a difference between the two groups with regard to the dependent variable (e.g. income). The assumptions are now the following:</a:t>
            </a:r>
          </a:p>
          <a:p>
            <a:pPr marL="0" indent="0">
              <a:buNone/>
            </a:pPr>
            <a:r>
              <a:rPr lang="en-GB" b="0" i="0" dirty="0">
                <a:solidFill>
                  <a:srgbClr val="212529"/>
                </a:solidFill>
                <a:effectLst/>
                <a:latin typeface="Roboto" panose="02000000000000000000" pitchFamily="2" charset="0"/>
              </a:rPr>
              <a:t>1. There are two dependent groups or samples</a:t>
            </a:r>
          </a:p>
          <a:p>
            <a:pPr lvl="1"/>
            <a:r>
              <a:rPr lang="en-GB" b="0" i="0" dirty="0">
                <a:solidFill>
                  <a:srgbClr val="212529"/>
                </a:solidFill>
                <a:effectLst/>
                <a:latin typeface="Roboto" panose="02000000000000000000" pitchFamily="2" charset="0"/>
              </a:rPr>
              <a:t>As the name of this t-test suggests, the samples must be independent. This means that a value in one sample must not influence a value in the other sample.</a:t>
            </a:r>
          </a:p>
          <a:p>
            <a:pPr lvl="1"/>
            <a:r>
              <a:rPr lang="en-GB" b="0" i="0" dirty="0">
                <a:solidFill>
                  <a:srgbClr val="212529"/>
                </a:solidFill>
                <a:effectLst/>
                <a:latin typeface="Roboto" panose="02000000000000000000" pitchFamily="2" charset="0"/>
              </a:rPr>
              <a:t>Measuring the weight of people who have been on a diet and people who have not been on a diet.</a:t>
            </a:r>
          </a:p>
          <a:p>
            <a:pPr lvl="1"/>
            <a:r>
              <a:rPr lang="en-GB" dirty="0">
                <a:solidFill>
                  <a:srgbClr val="212529"/>
                </a:solidFill>
                <a:latin typeface="Roboto" panose="02000000000000000000" pitchFamily="2" charset="0"/>
              </a:rPr>
              <a:t> Measuring the weight of a person before and after a certain diet.</a:t>
            </a:r>
          </a:p>
          <a:p>
            <a:endParaRPr lang="en-GB" dirty="0"/>
          </a:p>
        </p:txBody>
      </p:sp>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B50DB756-0292-194E-8B25-0A061A0FFD23}"/>
                  </a:ext>
                </a:extLst>
              </p14:cNvPr>
              <p14:cNvContentPartPr/>
              <p14:nvPr/>
            </p14:nvContentPartPr>
            <p14:xfrm>
              <a:off x="231803" y="5222906"/>
              <a:ext cx="644760" cy="466200"/>
            </p14:xfrm>
          </p:contentPart>
        </mc:Choice>
        <mc:Fallback xmlns="">
          <p:pic>
            <p:nvPicPr>
              <p:cNvPr id="11" name="Ink 10">
                <a:extLst>
                  <a:ext uri="{FF2B5EF4-FFF2-40B4-BE49-F238E27FC236}">
                    <a16:creationId xmlns:a16="http://schemas.microsoft.com/office/drawing/2014/main" id="{B50DB756-0292-194E-8B25-0A061A0FFD23}"/>
                  </a:ext>
                </a:extLst>
              </p:cNvPr>
              <p:cNvPicPr/>
              <p:nvPr/>
            </p:nvPicPr>
            <p:blipFill>
              <a:blip r:embed="rId3"/>
              <a:stretch>
                <a:fillRect/>
              </a:stretch>
            </p:blipFill>
            <p:spPr>
              <a:xfrm>
                <a:off x="177803" y="5114906"/>
                <a:ext cx="752400" cy="6818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4035AECC-6CC9-9BE1-806B-7505FC929D3F}"/>
                  </a:ext>
                </a:extLst>
              </p14:cNvPr>
              <p14:cNvContentPartPr/>
              <p14:nvPr/>
            </p14:nvContentPartPr>
            <p14:xfrm>
              <a:off x="59363" y="5969906"/>
              <a:ext cx="1017720" cy="595800"/>
            </p14:xfrm>
          </p:contentPart>
        </mc:Choice>
        <mc:Fallback xmlns="">
          <p:pic>
            <p:nvPicPr>
              <p:cNvPr id="12" name="Ink 11">
                <a:extLst>
                  <a:ext uri="{FF2B5EF4-FFF2-40B4-BE49-F238E27FC236}">
                    <a16:creationId xmlns:a16="http://schemas.microsoft.com/office/drawing/2014/main" id="{4035AECC-6CC9-9BE1-806B-7505FC929D3F}"/>
                  </a:ext>
                </a:extLst>
              </p:cNvPr>
              <p:cNvPicPr/>
              <p:nvPr/>
            </p:nvPicPr>
            <p:blipFill>
              <a:blip r:embed="rId5"/>
              <a:stretch>
                <a:fillRect/>
              </a:stretch>
            </p:blipFill>
            <p:spPr>
              <a:xfrm>
                <a:off x="5723" y="5861906"/>
                <a:ext cx="1125360" cy="8114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6B88655D-B1D8-5CDF-B676-3E72A1C14C08}"/>
                  </a:ext>
                </a:extLst>
              </p14:cNvPr>
              <p14:cNvContentPartPr/>
              <p14:nvPr/>
            </p14:nvContentPartPr>
            <p14:xfrm>
              <a:off x="342323" y="5837426"/>
              <a:ext cx="446400" cy="724320"/>
            </p14:xfrm>
          </p:contentPart>
        </mc:Choice>
        <mc:Fallback xmlns="">
          <p:pic>
            <p:nvPicPr>
              <p:cNvPr id="13" name="Ink 12">
                <a:extLst>
                  <a:ext uri="{FF2B5EF4-FFF2-40B4-BE49-F238E27FC236}">
                    <a16:creationId xmlns:a16="http://schemas.microsoft.com/office/drawing/2014/main" id="{6B88655D-B1D8-5CDF-B676-3E72A1C14C08}"/>
                  </a:ext>
                </a:extLst>
              </p:cNvPr>
              <p:cNvPicPr/>
              <p:nvPr/>
            </p:nvPicPr>
            <p:blipFill>
              <a:blip r:embed="rId7"/>
              <a:stretch>
                <a:fillRect/>
              </a:stretch>
            </p:blipFill>
            <p:spPr>
              <a:xfrm>
                <a:off x="288323" y="5729786"/>
                <a:ext cx="554040" cy="939960"/>
              </a:xfrm>
              <a:prstGeom prst="rect">
                <a:avLst/>
              </a:prstGeom>
            </p:spPr>
          </p:pic>
        </mc:Fallback>
      </mc:AlternateContent>
    </p:spTree>
    <p:extLst>
      <p:ext uri="{BB962C8B-B14F-4D97-AF65-F5344CB8AC3E}">
        <p14:creationId xmlns:p14="http://schemas.microsoft.com/office/powerpoint/2010/main" val="2515495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6FB0F-CD75-05A1-7FD6-F1DD8D3078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5FAB44-2BB5-F02B-DDEE-C71CCE41FA6C}"/>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8303F996-F8A6-315E-835A-BF12B59E9C67}"/>
              </a:ext>
            </a:extLst>
          </p:cNvPr>
          <p:cNvSpPr>
            <a:spLocks noGrp="1"/>
          </p:cNvSpPr>
          <p:nvPr>
            <p:ph idx="1"/>
          </p:nvPr>
        </p:nvSpPr>
        <p:spPr>
          <a:xfrm>
            <a:off x="-1" y="636104"/>
            <a:ext cx="9143999" cy="6221896"/>
          </a:xfrm>
        </p:spPr>
        <p:txBody>
          <a:bodyPr>
            <a:normAutofit fontScale="92500" lnSpcReduction="20000"/>
          </a:bodyPr>
          <a:lstStyle/>
          <a:p>
            <a:pPr algn="l"/>
            <a:r>
              <a:rPr lang="en-GB" b="1" i="0" dirty="0">
                <a:solidFill>
                  <a:srgbClr val="FF0000"/>
                </a:solidFill>
                <a:effectLst/>
                <a:latin typeface="Roboto" panose="02000000000000000000" pitchFamily="2" charset="0"/>
              </a:rPr>
              <a:t>Assumptions unpaired t-Test</a:t>
            </a:r>
          </a:p>
          <a:p>
            <a:pPr marL="0" indent="0" algn="l">
              <a:buNone/>
            </a:pPr>
            <a:r>
              <a:rPr lang="en-GB" b="0" i="0" dirty="0">
                <a:solidFill>
                  <a:srgbClr val="212529"/>
                </a:solidFill>
                <a:effectLst/>
                <a:latin typeface="Roboto" panose="02000000000000000000" pitchFamily="2" charset="0"/>
              </a:rPr>
              <a:t>2. The variables are interval scaled</a:t>
            </a:r>
          </a:p>
          <a:p>
            <a:pPr lvl="1"/>
            <a:r>
              <a:rPr lang="en-GB" b="0" i="0" dirty="0">
                <a:solidFill>
                  <a:srgbClr val="212529"/>
                </a:solidFill>
                <a:effectLst/>
                <a:latin typeface="Roboto" panose="02000000000000000000" pitchFamily="2" charset="0"/>
              </a:rPr>
              <a:t>For the t-test for independent samples, the mean value of the sample must be calculated, this is only meaningful if the variable is metric scaled.</a:t>
            </a:r>
          </a:p>
          <a:p>
            <a:pPr lvl="1"/>
            <a:r>
              <a:rPr lang="en-GB" b="0" i="0" dirty="0">
                <a:solidFill>
                  <a:srgbClr val="212529"/>
                </a:solidFill>
                <a:effectLst/>
                <a:latin typeface="Roboto" panose="02000000000000000000" pitchFamily="2" charset="0"/>
              </a:rPr>
              <a:t>The weight of a person (in kg)</a:t>
            </a:r>
          </a:p>
          <a:p>
            <a:pPr lvl="1"/>
            <a:r>
              <a:rPr lang="en-GB" b="0" i="0" dirty="0">
                <a:solidFill>
                  <a:srgbClr val="212529"/>
                </a:solidFill>
                <a:effectLst/>
                <a:latin typeface="Roboto" panose="02000000000000000000" pitchFamily="2" charset="0"/>
              </a:rPr>
              <a:t>The educational level of a person</a:t>
            </a:r>
          </a:p>
          <a:p>
            <a:endParaRPr lang="en-GB" b="0" i="0" dirty="0">
              <a:solidFill>
                <a:srgbClr val="212529"/>
              </a:solidFill>
              <a:effectLst/>
              <a:latin typeface="Roboto" panose="02000000000000000000" pitchFamily="2" charset="0"/>
            </a:endParaRPr>
          </a:p>
          <a:p>
            <a:pPr algn="l"/>
            <a:r>
              <a:rPr lang="en-GB" b="0" i="0" dirty="0">
                <a:solidFill>
                  <a:srgbClr val="212529"/>
                </a:solidFill>
                <a:effectLst/>
                <a:latin typeface="Roboto" panose="02000000000000000000" pitchFamily="2" charset="0"/>
              </a:rPr>
              <a:t>3. The variables are normally distributed</a:t>
            </a:r>
          </a:p>
          <a:p>
            <a:pPr lvl="1"/>
            <a:r>
              <a:rPr lang="en-GB" b="0" i="0" dirty="0">
                <a:solidFill>
                  <a:srgbClr val="212529"/>
                </a:solidFill>
                <a:effectLst/>
                <a:latin typeface="Roboto" panose="02000000000000000000" pitchFamily="2" charset="0"/>
              </a:rPr>
              <a:t>The t-test for independent samples gives the most accurate results when the data from each group are normally distributed. However, there are exceptions in special cases.</a:t>
            </a:r>
          </a:p>
          <a:p>
            <a:pPr lvl="1"/>
            <a:r>
              <a:rPr lang="en-GB" b="0" i="0" dirty="0">
                <a:solidFill>
                  <a:srgbClr val="212529"/>
                </a:solidFill>
                <a:effectLst/>
                <a:latin typeface="Roboto" panose="02000000000000000000" pitchFamily="2" charset="0"/>
              </a:rPr>
              <a:t>The weight, age or height of a person.</a:t>
            </a:r>
          </a:p>
          <a:p>
            <a:pPr lvl="1"/>
            <a:r>
              <a:rPr lang="en-GB" b="0" i="0" dirty="0">
                <a:solidFill>
                  <a:srgbClr val="212529"/>
                </a:solidFill>
                <a:effectLst/>
                <a:latin typeface="Roboto" panose="02000000000000000000" pitchFamily="2" charset="0"/>
              </a:rPr>
              <a:t>The number after throwing a die</a:t>
            </a:r>
          </a:p>
          <a:p>
            <a:endParaRPr lang="en-GB" dirty="0"/>
          </a:p>
        </p:txBody>
      </p:sp>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51D068C6-FEA0-8919-F440-638F0F4ED73C}"/>
                  </a:ext>
                </a:extLst>
              </p14:cNvPr>
              <p14:cNvContentPartPr/>
              <p14:nvPr/>
            </p14:nvContentPartPr>
            <p14:xfrm>
              <a:off x="243143" y="2537465"/>
              <a:ext cx="644760" cy="466200"/>
            </p14:xfrm>
          </p:contentPart>
        </mc:Choice>
        <mc:Fallback xmlns="">
          <p:pic>
            <p:nvPicPr>
              <p:cNvPr id="11" name="Ink 10">
                <a:extLst>
                  <a:ext uri="{FF2B5EF4-FFF2-40B4-BE49-F238E27FC236}">
                    <a16:creationId xmlns:a16="http://schemas.microsoft.com/office/drawing/2014/main" id="{51D068C6-FEA0-8919-F440-638F0F4ED73C}"/>
                  </a:ext>
                </a:extLst>
              </p:cNvPr>
              <p:cNvPicPr/>
              <p:nvPr/>
            </p:nvPicPr>
            <p:blipFill>
              <a:blip r:embed="rId3"/>
              <a:stretch>
                <a:fillRect/>
              </a:stretch>
            </p:blipFill>
            <p:spPr>
              <a:xfrm>
                <a:off x="189143" y="2429548"/>
                <a:ext cx="752400" cy="681674"/>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B17698EC-0485-5F0F-D044-9ACAE88DC2DD}"/>
                  </a:ext>
                </a:extLst>
              </p14:cNvPr>
              <p14:cNvContentPartPr/>
              <p14:nvPr/>
            </p14:nvContentPartPr>
            <p14:xfrm>
              <a:off x="5562683" y="2928266"/>
              <a:ext cx="711000" cy="548280"/>
            </p14:xfrm>
          </p:contentPart>
        </mc:Choice>
        <mc:Fallback xmlns="">
          <p:pic>
            <p:nvPicPr>
              <p:cNvPr id="4" name="Ink 3">
                <a:extLst>
                  <a:ext uri="{FF2B5EF4-FFF2-40B4-BE49-F238E27FC236}">
                    <a16:creationId xmlns:a16="http://schemas.microsoft.com/office/drawing/2014/main" id="{B17698EC-0485-5F0F-D044-9ACAE88DC2DD}"/>
                  </a:ext>
                </a:extLst>
              </p:cNvPr>
              <p:cNvPicPr/>
              <p:nvPr/>
            </p:nvPicPr>
            <p:blipFill>
              <a:blip r:embed="rId5"/>
              <a:stretch>
                <a:fillRect/>
              </a:stretch>
            </p:blipFill>
            <p:spPr>
              <a:xfrm>
                <a:off x="5556563" y="2922146"/>
                <a:ext cx="723240" cy="5605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8D1A66A4-9796-FF65-B5BA-84C1B45674C6}"/>
                  </a:ext>
                </a:extLst>
              </p14:cNvPr>
              <p14:cNvContentPartPr/>
              <p14:nvPr/>
            </p14:nvContentPartPr>
            <p14:xfrm>
              <a:off x="134938" y="5528021"/>
              <a:ext cx="644525" cy="466725"/>
            </p14:xfrm>
          </p:contentPart>
        </mc:Choice>
        <mc:Fallback xmlns="">
          <p:pic>
            <p:nvPicPr>
              <p:cNvPr id="5" name="Ink 4">
                <a:extLst>
                  <a:ext uri="{FF2B5EF4-FFF2-40B4-BE49-F238E27FC236}">
                    <a16:creationId xmlns:a16="http://schemas.microsoft.com/office/drawing/2014/main" id="{8D1A66A4-9796-FF65-B5BA-84C1B45674C6}"/>
                  </a:ext>
                </a:extLst>
              </p:cNvPr>
              <p:cNvPicPr/>
              <p:nvPr/>
            </p:nvPicPr>
            <p:blipFill>
              <a:blip r:embed="rId3"/>
              <a:stretch>
                <a:fillRect/>
              </a:stretch>
            </p:blipFill>
            <p:spPr>
              <a:xfrm>
                <a:off x="80958" y="5419983"/>
                <a:ext cx="752126" cy="682441"/>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C8BD957D-E1C7-77E0-8FF4-5E1810A2BA2D}"/>
                  </a:ext>
                </a:extLst>
              </p14:cNvPr>
              <p14:cNvContentPartPr/>
              <p14:nvPr/>
            </p14:nvContentPartPr>
            <p14:xfrm>
              <a:off x="5481982" y="5994746"/>
              <a:ext cx="711200" cy="549275"/>
            </p14:xfrm>
          </p:contentPart>
        </mc:Choice>
        <mc:Fallback xmlns="">
          <p:pic>
            <p:nvPicPr>
              <p:cNvPr id="6" name="Ink 5">
                <a:extLst>
                  <a:ext uri="{FF2B5EF4-FFF2-40B4-BE49-F238E27FC236}">
                    <a16:creationId xmlns:a16="http://schemas.microsoft.com/office/drawing/2014/main" id="{C8BD957D-E1C7-77E0-8FF4-5E1810A2BA2D}"/>
                  </a:ext>
                </a:extLst>
              </p:cNvPr>
              <p:cNvPicPr/>
              <p:nvPr/>
            </p:nvPicPr>
            <p:blipFill>
              <a:blip r:embed="rId8"/>
              <a:stretch>
                <a:fillRect/>
              </a:stretch>
            </p:blipFill>
            <p:spPr>
              <a:xfrm>
                <a:off x="5475860" y="5988615"/>
                <a:ext cx="723443" cy="561537"/>
              </a:xfrm>
              <a:prstGeom prst="rect">
                <a:avLst/>
              </a:prstGeom>
            </p:spPr>
          </p:pic>
        </mc:Fallback>
      </mc:AlternateContent>
    </p:spTree>
    <p:extLst>
      <p:ext uri="{BB962C8B-B14F-4D97-AF65-F5344CB8AC3E}">
        <p14:creationId xmlns:p14="http://schemas.microsoft.com/office/powerpoint/2010/main" val="10548011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796A7-1596-FDE6-FA89-7CC503DED3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F3CE66-02CA-FB9C-69FE-105D2959B1AB}"/>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88772492-826B-D80D-F9C5-84C480C2F937}"/>
              </a:ext>
            </a:extLst>
          </p:cNvPr>
          <p:cNvSpPr>
            <a:spLocks noGrp="1"/>
          </p:cNvSpPr>
          <p:nvPr>
            <p:ph idx="1"/>
          </p:nvPr>
        </p:nvSpPr>
        <p:spPr>
          <a:xfrm>
            <a:off x="-1" y="636104"/>
            <a:ext cx="9143999" cy="6221896"/>
          </a:xfrm>
        </p:spPr>
        <p:txBody>
          <a:bodyPr>
            <a:normAutofit/>
          </a:bodyPr>
          <a:lstStyle/>
          <a:p>
            <a:pPr algn="l"/>
            <a:r>
              <a:rPr lang="en-GB" b="1" i="0" dirty="0">
                <a:solidFill>
                  <a:srgbClr val="FF0000"/>
                </a:solidFill>
                <a:effectLst/>
                <a:latin typeface="Roboto" panose="02000000000000000000" pitchFamily="2" charset="0"/>
              </a:rPr>
              <a:t>Assumptions unpaired t-Test</a:t>
            </a:r>
          </a:p>
          <a:p>
            <a:pPr algn="l"/>
            <a:r>
              <a:rPr lang="en-GB" b="0" i="0" dirty="0">
                <a:solidFill>
                  <a:srgbClr val="212529"/>
                </a:solidFill>
                <a:effectLst/>
                <a:latin typeface="Roboto" panose="02000000000000000000" pitchFamily="2" charset="0"/>
              </a:rPr>
              <a:t>4. The variance within the groups should be similar</a:t>
            </a:r>
          </a:p>
          <a:p>
            <a:pPr lvl="1"/>
            <a:r>
              <a:rPr lang="en-GB" b="0" i="0" dirty="0">
                <a:solidFill>
                  <a:srgbClr val="212529"/>
                </a:solidFill>
                <a:effectLst/>
                <a:latin typeface="Roboto" panose="02000000000000000000" pitchFamily="2" charset="0"/>
              </a:rPr>
              <a:t>Since the variance is needed to calculate the t value, the variance within each group should be similar.</a:t>
            </a:r>
          </a:p>
          <a:p>
            <a:pPr lvl="1"/>
            <a:r>
              <a:rPr lang="en-GB" b="0" i="0" dirty="0">
                <a:solidFill>
                  <a:srgbClr val="212529"/>
                </a:solidFill>
                <a:effectLst/>
                <a:latin typeface="Roboto" panose="02000000000000000000" pitchFamily="2" charset="0"/>
              </a:rPr>
              <a:t>Weight, age or height of a person</a:t>
            </a:r>
          </a:p>
          <a:p>
            <a:pPr lvl="1"/>
            <a:r>
              <a:rPr lang="en-GB" b="0" i="0" dirty="0">
                <a:solidFill>
                  <a:srgbClr val="212529"/>
                </a:solidFill>
                <a:effectLst/>
                <a:latin typeface="Roboto" panose="02000000000000000000" pitchFamily="2" charset="0"/>
              </a:rPr>
              <a:t>The stock market crisis in "normal" times and in a recession</a:t>
            </a:r>
          </a:p>
        </p:txBody>
      </p:sp>
      <mc:AlternateContent xmlns:mc="http://schemas.openxmlformats.org/markup-compatibility/2006" xmlns:p14="http://schemas.microsoft.com/office/powerpoint/2010/main">
        <mc:Choice Requires="p14">
          <p:contentPart p14:bwMode="auto" r:id="rId2">
            <p14:nvContentPartPr>
              <p14:cNvPr id="11" name="Ink 10">
                <a:extLst>
                  <a:ext uri="{FF2B5EF4-FFF2-40B4-BE49-F238E27FC236}">
                    <a16:creationId xmlns:a16="http://schemas.microsoft.com/office/drawing/2014/main" id="{593AAF59-FEDD-5F2F-E21E-E3709B06298F}"/>
                  </a:ext>
                </a:extLst>
              </p14:cNvPr>
              <p14:cNvContentPartPr/>
              <p14:nvPr/>
            </p14:nvContentPartPr>
            <p14:xfrm>
              <a:off x="134938" y="2304365"/>
              <a:ext cx="644760" cy="466200"/>
            </p14:xfrm>
          </p:contentPart>
        </mc:Choice>
        <mc:Fallback xmlns="">
          <p:pic>
            <p:nvPicPr>
              <p:cNvPr id="11" name="Ink 10">
                <a:extLst>
                  <a:ext uri="{FF2B5EF4-FFF2-40B4-BE49-F238E27FC236}">
                    <a16:creationId xmlns:a16="http://schemas.microsoft.com/office/drawing/2014/main" id="{593AAF59-FEDD-5F2F-E21E-E3709B06298F}"/>
                  </a:ext>
                </a:extLst>
              </p:cNvPr>
              <p:cNvPicPr/>
              <p:nvPr/>
            </p:nvPicPr>
            <p:blipFill>
              <a:blip r:embed="rId3"/>
              <a:stretch>
                <a:fillRect/>
              </a:stretch>
            </p:blipFill>
            <p:spPr>
              <a:xfrm>
                <a:off x="80938" y="2196448"/>
                <a:ext cx="752400" cy="681674"/>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2BD1F2B2-D1F5-EC89-2F21-9B51F0F5304C}"/>
                  </a:ext>
                </a:extLst>
              </p14:cNvPr>
              <p14:cNvContentPartPr/>
              <p14:nvPr/>
            </p14:nvContentPartPr>
            <p14:xfrm>
              <a:off x="3263431" y="2936898"/>
              <a:ext cx="711000" cy="548280"/>
            </p14:xfrm>
          </p:contentPart>
        </mc:Choice>
        <mc:Fallback xmlns="">
          <p:pic>
            <p:nvPicPr>
              <p:cNvPr id="4" name="Ink 3">
                <a:extLst>
                  <a:ext uri="{FF2B5EF4-FFF2-40B4-BE49-F238E27FC236}">
                    <a16:creationId xmlns:a16="http://schemas.microsoft.com/office/drawing/2014/main" id="{2BD1F2B2-D1F5-EC89-2F21-9B51F0F5304C}"/>
                  </a:ext>
                </a:extLst>
              </p:cNvPr>
              <p:cNvPicPr/>
              <p:nvPr/>
            </p:nvPicPr>
            <p:blipFill>
              <a:blip r:embed="rId5"/>
              <a:stretch>
                <a:fillRect/>
              </a:stretch>
            </p:blipFill>
            <p:spPr>
              <a:xfrm>
                <a:off x="3257311" y="2930778"/>
                <a:ext cx="723240" cy="560520"/>
              </a:xfrm>
              <a:prstGeom prst="rect">
                <a:avLst/>
              </a:prstGeom>
            </p:spPr>
          </p:pic>
        </mc:Fallback>
      </mc:AlternateContent>
    </p:spTree>
    <p:extLst>
      <p:ext uri="{BB962C8B-B14F-4D97-AF65-F5344CB8AC3E}">
        <p14:creationId xmlns:p14="http://schemas.microsoft.com/office/powerpoint/2010/main" val="3276136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A7A19-2F51-D9CB-2B35-CEBBD4561A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AA0EF8-6119-DB3F-5DF8-3BAABEC24E0D}"/>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5BF58B2D-4F64-6B24-85BB-9EC90D99CA31}"/>
              </a:ext>
            </a:extLst>
          </p:cNvPr>
          <p:cNvSpPr>
            <a:spLocks noGrp="1"/>
          </p:cNvSpPr>
          <p:nvPr>
            <p:ph idx="1"/>
          </p:nvPr>
        </p:nvSpPr>
        <p:spPr>
          <a:xfrm>
            <a:off x="0" y="596348"/>
            <a:ext cx="9144000" cy="6135756"/>
          </a:xfrm>
        </p:spPr>
        <p:txBody>
          <a:bodyPr>
            <a:normAutofit/>
          </a:bodyPr>
          <a:lstStyle/>
          <a:p>
            <a:pPr algn="l"/>
            <a:r>
              <a:rPr lang="en-GB" b="0" i="0" dirty="0">
                <a:solidFill>
                  <a:srgbClr val="212529"/>
                </a:solidFill>
                <a:effectLst/>
                <a:latin typeface="Roboto" panose="02000000000000000000" pitchFamily="2" charset="0"/>
              </a:rPr>
              <a:t>Assumptions not met?</a:t>
            </a:r>
          </a:p>
          <a:p>
            <a:pPr algn="l"/>
            <a:r>
              <a:rPr lang="en-GB" b="0" i="0" dirty="0">
                <a:solidFill>
                  <a:srgbClr val="212529"/>
                </a:solidFill>
                <a:effectLst/>
                <a:latin typeface="Roboto" panose="02000000000000000000" pitchFamily="2" charset="0"/>
              </a:rPr>
              <a:t>If the assumptions for the independent t-test are not met, the calculated p-value may be incorrect. However, if the two samples are of equal size, the t-test is quite robust to a slight skewness of the data. The t-test is not robust if the variances differ significantly.</a:t>
            </a:r>
          </a:p>
          <a:p>
            <a:pPr algn="l"/>
            <a:r>
              <a:rPr lang="en-GB" b="0" i="0" dirty="0">
                <a:solidFill>
                  <a:srgbClr val="212529"/>
                </a:solidFill>
                <a:effectLst/>
                <a:latin typeface="Roboto" panose="02000000000000000000" pitchFamily="2" charset="0"/>
              </a:rPr>
              <a:t>If the variables are not normally distributed, the </a:t>
            </a:r>
            <a:r>
              <a:rPr lang="en-GB" b="0" i="0" u="none" strike="noStrike" dirty="0">
                <a:solidFill>
                  <a:srgbClr val="018786"/>
                </a:solidFill>
                <a:effectLst/>
                <a:latin typeface="Roboto" panose="02000000000000000000" pitchFamily="2" charset="0"/>
                <a:hlinkClick r:id="rId2"/>
              </a:rPr>
              <a:t>Mann-Whitney U test</a:t>
            </a:r>
            <a:r>
              <a:rPr lang="en-GB" b="0" i="0" dirty="0">
                <a:solidFill>
                  <a:srgbClr val="212529"/>
                </a:solidFill>
                <a:effectLst/>
                <a:latin typeface="Roboto" panose="02000000000000000000" pitchFamily="2" charset="0"/>
              </a:rPr>
              <a:t> can be used. </a:t>
            </a:r>
          </a:p>
          <a:p>
            <a:pPr lvl="1"/>
            <a:r>
              <a:rPr lang="en-GB" b="0" i="0" dirty="0">
                <a:solidFill>
                  <a:srgbClr val="212529"/>
                </a:solidFill>
                <a:effectLst/>
                <a:latin typeface="Roboto" panose="02000000000000000000" pitchFamily="2" charset="0"/>
              </a:rPr>
              <a:t>The Mann-Whitney U-Test is the </a:t>
            </a:r>
            <a:r>
              <a:rPr lang="en-GB" b="0" i="0" u="none" strike="noStrike" dirty="0">
                <a:solidFill>
                  <a:srgbClr val="018786"/>
                </a:solidFill>
                <a:effectLst/>
                <a:latin typeface="Roboto" panose="02000000000000000000" pitchFamily="2" charset="0"/>
                <a:hlinkClick r:id="rId3"/>
              </a:rPr>
              <a:t>non-parametric</a:t>
            </a:r>
            <a:r>
              <a:rPr lang="en-GB" b="0" i="0" dirty="0">
                <a:solidFill>
                  <a:srgbClr val="212529"/>
                </a:solidFill>
                <a:effectLst/>
                <a:latin typeface="Roboto" panose="02000000000000000000" pitchFamily="2" charset="0"/>
              </a:rPr>
              <a:t> counterpart of the independent t-test.</a:t>
            </a:r>
          </a:p>
          <a:p>
            <a:endParaRPr lang="en-GB" dirty="0"/>
          </a:p>
        </p:txBody>
      </p:sp>
    </p:spTree>
    <p:extLst>
      <p:ext uri="{BB962C8B-B14F-4D97-AF65-F5344CB8AC3E}">
        <p14:creationId xmlns:p14="http://schemas.microsoft.com/office/powerpoint/2010/main" val="2206732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B353BB-4297-BE35-6477-89B3BC0C1A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0AC369-8B56-50D1-8235-6E8C4CDACC79}"/>
              </a:ext>
            </a:extLst>
          </p:cNvPr>
          <p:cNvSpPr>
            <a:spLocks noGrp="1"/>
          </p:cNvSpPr>
          <p:nvPr>
            <p:ph type="title"/>
          </p:nvPr>
        </p:nvSpPr>
        <p:spPr>
          <a:xfrm>
            <a:off x="0" y="17705"/>
            <a:ext cx="9144000" cy="513866"/>
          </a:xfrm>
        </p:spPr>
        <p:txBody>
          <a:bodyPr>
            <a:noAutofit/>
          </a:bodyPr>
          <a:lstStyle/>
          <a:p>
            <a:pPr algn="l"/>
            <a:r>
              <a:rPr lang="en-GB" sz="3600" b="0" i="0" dirty="0">
                <a:solidFill>
                  <a:srgbClr val="FF0000"/>
                </a:solidFill>
                <a:effectLst/>
                <a:latin typeface="Roboto" panose="02000000000000000000" pitchFamily="2" charset="0"/>
              </a:rPr>
              <a:t>Calculate t-test for independent samples</a:t>
            </a:r>
          </a:p>
        </p:txBody>
      </p:sp>
      <p:sp>
        <p:nvSpPr>
          <p:cNvPr id="3" name="Content Placeholder 2">
            <a:extLst>
              <a:ext uri="{FF2B5EF4-FFF2-40B4-BE49-F238E27FC236}">
                <a16:creationId xmlns:a16="http://schemas.microsoft.com/office/drawing/2014/main" id="{C72D176D-06AF-6D0C-FA3D-63060C91C65B}"/>
              </a:ext>
            </a:extLst>
          </p:cNvPr>
          <p:cNvSpPr>
            <a:spLocks noGrp="1"/>
          </p:cNvSpPr>
          <p:nvPr>
            <p:ph idx="1"/>
          </p:nvPr>
        </p:nvSpPr>
        <p:spPr>
          <a:xfrm>
            <a:off x="0" y="596348"/>
            <a:ext cx="9144000" cy="6135756"/>
          </a:xfrm>
        </p:spPr>
        <p:txBody>
          <a:bodyPr>
            <a:normAutofit/>
          </a:bodyPr>
          <a:lstStyle/>
          <a:p>
            <a:pPr algn="l"/>
            <a:r>
              <a:rPr lang="en-GB" b="0" i="0" dirty="0">
                <a:solidFill>
                  <a:srgbClr val="212529"/>
                </a:solidFill>
                <a:effectLst/>
                <a:latin typeface="Roboto" panose="02000000000000000000" pitchFamily="2" charset="0"/>
              </a:rPr>
              <a:t>Depending on whether the variance between the two groups is assumed to be equal or unequal, a different equation for the test statistic t is obtained. Checking whether the variances are equal or not is done with the Levene-Test. </a:t>
            </a:r>
            <a:r>
              <a:rPr lang="en-GB" b="0" i="0" u="none" strike="noStrike" dirty="0">
                <a:solidFill>
                  <a:srgbClr val="018786"/>
                </a:solidFill>
                <a:effectLst/>
                <a:latin typeface="Roboto" panose="02000000000000000000" pitchFamily="2" charset="0"/>
                <a:hlinkClick r:id="rId2"/>
              </a:rPr>
              <a:t>The null hypothesis in the Levene-Test</a:t>
            </a:r>
            <a:r>
              <a:rPr lang="en-GB" b="0" i="0" dirty="0">
                <a:solidFill>
                  <a:srgbClr val="212529"/>
                </a:solidFill>
                <a:effectLst/>
                <a:latin typeface="Roboto" panose="02000000000000000000" pitchFamily="2" charset="0"/>
              </a:rPr>
              <a:t> is that the two variances are not different. If the </a:t>
            </a:r>
            <a:r>
              <a:rPr lang="en-GB" b="0" i="0" u="none" strike="noStrike" dirty="0">
                <a:solidFill>
                  <a:srgbClr val="018786"/>
                </a:solidFill>
                <a:effectLst/>
                <a:latin typeface="Roboto" panose="02000000000000000000" pitchFamily="2" charset="0"/>
                <a:hlinkClick r:id="rId3"/>
              </a:rPr>
              <a:t>p-value</a:t>
            </a:r>
            <a:r>
              <a:rPr lang="en-GB" b="0" i="0" dirty="0">
                <a:solidFill>
                  <a:srgbClr val="212529"/>
                </a:solidFill>
                <a:effectLst/>
                <a:latin typeface="Roboto" panose="02000000000000000000" pitchFamily="2" charset="0"/>
              </a:rPr>
              <a:t> of the </a:t>
            </a:r>
            <a:r>
              <a:rPr lang="en-GB" b="0" i="0" dirty="0" err="1">
                <a:solidFill>
                  <a:srgbClr val="212529"/>
                </a:solidFill>
                <a:effectLst/>
                <a:latin typeface="Roboto" panose="02000000000000000000" pitchFamily="2" charset="0"/>
              </a:rPr>
              <a:t>levene</a:t>
            </a:r>
            <a:r>
              <a:rPr lang="en-GB" b="0" i="0" dirty="0">
                <a:solidFill>
                  <a:srgbClr val="212529"/>
                </a:solidFill>
                <a:effectLst/>
                <a:latin typeface="Roboto" panose="02000000000000000000" pitchFamily="2" charset="0"/>
              </a:rPr>
              <a:t>-test is less than 5%, it is assumed that there is a difference in the variances of the two groups.</a:t>
            </a:r>
            <a:endParaRPr lang="en-GB" dirty="0"/>
          </a:p>
        </p:txBody>
      </p:sp>
    </p:spTree>
    <p:extLst>
      <p:ext uri="{BB962C8B-B14F-4D97-AF65-F5344CB8AC3E}">
        <p14:creationId xmlns:p14="http://schemas.microsoft.com/office/powerpoint/2010/main" val="22069020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9C6BC-28AB-81FE-D2F0-3721F4C0F6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36B759-A831-2A84-A003-F536402AE6B4}"/>
              </a:ext>
            </a:extLst>
          </p:cNvPr>
          <p:cNvSpPr>
            <a:spLocks noGrp="1"/>
          </p:cNvSpPr>
          <p:nvPr>
            <p:ph type="title"/>
          </p:nvPr>
        </p:nvSpPr>
        <p:spPr>
          <a:xfrm>
            <a:off x="0" y="17705"/>
            <a:ext cx="9144000" cy="513866"/>
          </a:xfrm>
        </p:spPr>
        <p:txBody>
          <a:bodyPr>
            <a:noAutofit/>
          </a:bodyPr>
          <a:lstStyle/>
          <a:p>
            <a:pPr algn="l"/>
            <a:r>
              <a:rPr lang="en-GB" sz="3600" b="0" i="0" dirty="0">
                <a:solidFill>
                  <a:srgbClr val="FF0000"/>
                </a:solidFill>
                <a:effectLst/>
                <a:latin typeface="Roboto" panose="02000000000000000000" pitchFamily="2" charset="0"/>
              </a:rPr>
              <a:t>Calculate t-test for independent samples</a:t>
            </a:r>
          </a:p>
        </p:txBody>
      </p:sp>
      <p:sp>
        <p:nvSpPr>
          <p:cNvPr id="3" name="Content Placeholder 2">
            <a:extLst>
              <a:ext uri="{FF2B5EF4-FFF2-40B4-BE49-F238E27FC236}">
                <a16:creationId xmlns:a16="http://schemas.microsoft.com/office/drawing/2014/main" id="{49431D60-7BFD-1B4C-DC66-ED13543458F6}"/>
              </a:ext>
            </a:extLst>
          </p:cNvPr>
          <p:cNvSpPr>
            <a:spLocks noGrp="1"/>
          </p:cNvSpPr>
          <p:nvPr>
            <p:ph idx="1"/>
          </p:nvPr>
        </p:nvSpPr>
        <p:spPr>
          <a:xfrm>
            <a:off x="0" y="596348"/>
            <a:ext cx="3709988" cy="6135756"/>
          </a:xfrm>
        </p:spPr>
        <p:txBody>
          <a:bodyPr>
            <a:normAutofit/>
          </a:bodyPr>
          <a:lstStyle/>
          <a:p>
            <a:pPr algn="l"/>
            <a:r>
              <a:rPr lang="en-GB" b="0" i="0" dirty="0">
                <a:solidFill>
                  <a:srgbClr val="212529"/>
                </a:solidFill>
                <a:effectLst/>
                <a:latin typeface="Roboto" panose="02000000000000000000" pitchFamily="2" charset="0"/>
              </a:rPr>
              <a:t>Equations for equal variance (homogeneous)</a:t>
            </a:r>
          </a:p>
          <a:p>
            <a:pPr algn="l"/>
            <a:r>
              <a:rPr lang="en-GB" b="0" i="0" dirty="0">
                <a:solidFill>
                  <a:srgbClr val="212529"/>
                </a:solidFill>
                <a:effectLst/>
                <a:latin typeface="Roboto" panose="02000000000000000000" pitchFamily="2" charset="0"/>
              </a:rPr>
              <a:t>If the Levene test yields a p-value of greater than 5%, it is assumed that both groups have equal variance and the test statistics are</a:t>
            </a:r>
            <a:r>
              <a:rPr lang="en-GB" dirty="0">
                <a:solidFill>
                  <a:srgbClr val="212529"/>
                </a:solidFill>
                <a:latin typeface="Roboto" panose="02000000000000000000" pitchFamily="2" charset="0"/>
              </a:rPr>
              <a:t>:</a:t>
            </a:r>
            <a:endParaRPr lang="en-GB" b="0" i="0" dirty="0">
              <a:solidFill>
                <a:srgbClr val="212529"/>
              </a:solidFill>
              <a:effectLst/>
              <a:latin typeface="Roboto" panose="02000000000000000000" pitchFamily="2" charset="0"/>
            </a:endParaRPr>
          </a:p>
        </p:txBody>
      </p:sp>
      <p:pic>
        <p:nvPicPr>
          <p:cNvPr id="1026" name="Picture 2" descr="t-test for independent samples homogene variance">
            <a:extLst>
              <a:ext uri="{FF2B5EF4-FFF2-40B4-BE49-F238E27FC236}">
                <a16:creationId xmlns:a16="http://schemas.microsoft.com/office/drawing/2014/main" id="{C98EA0D0-9628-F859-0916-7788088725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9001" y="1778276"/>
            <a:ext cx="5381625" cy="4476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9872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69D474-5525-7555-751A-4098760933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FE0D30-DAE6-C873-2F38-D94E5888941B}"/>
              </a:ext>
            </a:extLst>
          </p:cNvPr>
          <p:cNvSpPr>
            <a:spLocks noGrp="1"/>
          </p:cNvSpPr>
          <p:nvPr>
            <p:ph type="title"/>
          </p:nvPr>
        </p:nvSpPr>
        <p:spPr>
          <a:xfrm>
            <a:off x="0" y="17705"/>
            <a:ext cx="9144000" cy="513866"/>
          </a:xfrm>
        </p:spPr>
        <p:txBody>
          <a:bodyPr>
            <a:noAutofit/>
          </a:bodyPr>
          <a:lstStyle/>
          <a:p>
            <a:pPr algn="l"/>
            <a:r>
              <a:rPr lang="en-GB" sz="3600" b="0" i="0" dirty="0">
                <a:solidFill>
                  <a:srgbClr val="FF0000"/>
                </a:solidFill>
                <a:effectLst/>
                <a:latin typeface="Roboto" panose="02000000000000000000" pitchFamily="2" charset="0"/>
              </a:rPr>
              <a:t>Calculate t-test for independent samples</a:t>
            </a:r>
          </a:p>
        </p:txBody>
      </p:sp>
      <p:sp>
        <p:nvSpPr>
          <p:cNvPr id="3" name="Content Placeholder 2">
            <a:extLst>
              <a:ext uri="{FF2B5EF4-FFF2-40B4-BE49-F238E27FC236}">
                <a16:creationId xmlns:a16="http://schemas.microsoft.com/office/drawing/2014/main" id="{09042759-FAEB-A6A2-84E5-5D1C07CA2FD1}"/>
              </a:ext>
            </a:extLst>
          </p:cNvPr>
          <p:cNvSpPr>
            <a:spLocks noGrp="1"/>
          </p:cNvSpPr>
          <p:nvPr>
            <p:ph idx="1"/>
          </p:nvPr>
        </p:nvSpPr>
        <p:spPr>
          <a:xfrm>
            <a:off x="0" y="596348"/>
            <a:ext cx="3709988" cy="6135756"/>
          </a:xfrm>
        </p:spPr>
        <p:txBody>
          <a:bodyPr>
            <a:normAutofit/>
          </a:bodyPr>
          <a:lstStyle/>
          <a:p>
            <a:pPr algn="l"/>
            <a:r>
              <a:rPr lang="en-GB" b="0" i="0" dirty="0">
                <a:solidFill>
                  <a:srgbClr val="212529"/>
                </a:solidFill>
                <a:effectLst/>
                <a:latin typeface="Roboto" panose="02000000000000000000" pitchFamily="2" charset="0"/>
              </a:rPr>
              <a:t>Equations for equal variance (homogeneous)</a:t>
            </a:r>
          </a:p>
          <a:p>
            <a:pPr algn="l"/>
            <a:r>
              <a:rPr lang="en-GB" b="0" i="0" dirty="0">
                <a:solidFill>
                  <a:srgbClr val="212529"/>
                </a:solidFill>
                <a:effectLst/>
                <a:latin typeface="Roboto" panose="02000000000000000000" pitchFamily="2" charset="0"/>
              </a:rPr>
              <a:t>If the Levene test yields a p-value of greater than 5%, it is assumed that both groups have equal variance and the test statistics are</a:t>
            </a:r>
            <a:r>
              <a:rPr lang="en-GB" dirty="0">
                <a:solidFill>
                  <a:srgbClr val="212529"/>
                </a:solidFill>
                <a:latin typeface="Roboto" panose="02000000000000000000" pitchFamily="2" charset="0"/>
              </a:rPr>
              <a:t>:</a:t>
            </a:r>
            <a:endParaRPr lang="en-GB" b="0" i="0" dirty="0">
              <a:solidFill>
                <a:srgbClr val="212529"/>
              </a:solidFill>
              <a:effectLst/>
              <a:latin typeface="Roboto" panose="02000000000000000000" pitchFamily="2" charset="0"/>
            </a:endParaRPr>
          </a:p>
        </p:txBody>
      </p:sp>
      <p:pic>
        <p:nvPicPr>
          <p:cNvPr id="1026" name="Picture 2" descr="t-test for independent samples homogene variance">
            <a:extLst>
              <a:ext uri="{FF2B5EF4-FFF2-40B4-BE49-F238E27FC236}">
                <a16:creationId xmlns:a16="http://schemas.microsoft.com/office/drawing/2014/main" id="{DF83C9BB-1F34-4606-5618-CF1FC28396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9731" y="531571"/>
            <a:ext cx="5381625" cy="44767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81428CE-AA1E-919C-B5BE-5BD86850F9FE}"/>
              </a:ext>
            </a:extLst>
          </p:cNvPr>
          <p:cNvSpPr txBox="1"/>
          <p:nvPr/>
        </p:nvSpPr>
        <p:spPr>
          <a:xfrm>
            <a:off x="3537086" y="5380672"/>
            <a:ext cx="5606913" cy="1477328"/>
          </a:xfrm>
          <a:prstGeom prst="rect">
            <a:avLst/>
          </a:prstGeom>
          <a:noFill/>
        </p:spPr>
        <p:txBody>
          <a:bodyPr wrap="square">
            <a:spAutoFit/>
          </a:bodyPr>
          <a:lstStyle/>
          <a:p>
            <a:r>
              <a:rPr lang="en-GB" dirty="0">
                <a:solidFill>
                  <a:schemeClr val="accent2">
                    <a:lumMod val="50000"/>
                  </a:schemeClr>
                </a:solidFill>
              </a:rPr>
              <a:t>The p-value can then be determined from the table with the t distribution. The number of degrees of freedom is given by degrees of freedom</a:t>
            </a:r>
          </a:p>
          <a:p>
            <a:r>
              <a:rPr lang="en-GB" dirty="0">
                <a:solidFill>
                  <a:schemeClr val="accent2">
                    <a:lumMod val="50000"/>
                  </a:schemeClr>
                </a:solidFill>
              </a:rPr>
              <a:t>where n1 and n2 are again the number of cases in the two samples.</a:t>
            </a:r>
          </a:p>
        </p:txBody>
      </p:sp>
    </p:spTree>
    <p:extLst>
      <p:ext uri="{BB962C8B-B14F-4D97-AF65-F5344CB8AC3E}">
        <p14:creationId xmlns:p14="http://schemas.microsoft.com/office/powerpoint/2010/main" val="1999648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3DFAF-1AD4-336A-8C85-2BDB5368B5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3B88F0-9CFB-5EEA-91AB-10B76345A12F}"/>
              </a:ext>
            </a:extLst>
          </p:cNvPr>
          <p:cNvSpPr>
            <a:spLocks noGrp="1"/>
          </p:cNvSpPr>
          <p:nvPr>
            <p:ph type="title"/>
          </p:nvPr>
        </p:nvSpPr>
        <p:spPr>
          <a:xfrm>
            <a:off x="0" y="17705"/>
            <a:ext cx="9144000" cy="513866"/>
          </a:xfrm>
        </p:spPr>
        <p:txBody>
          <a:bodyPr>
            <a:noAutofit/>
          </a:bodyPr>
          <a:lstStyle/>
          <a:p>
            <a:r>
              <a:rPr lang="en-GB" sz="3200" b="0" i="0" dirty="0">
                <a:solidFill>
                  <a:srgbClr val="212529"/>
                </a:solidFill>
                <a:effectLst/>
                <a:latin typeface="Roboto" panose="02000000000000000000" pitchFamily="2" charset="0"/>
              </a:rPr>
              <a:t>Formula for unequal Variance (heterogeneous)</a:t>
            </a:r>
            <a:endParaRPr lang="en-GB" sz="3200" dirty="0"/>
          </a:p>
        </p:txBody>
      </p:sp>
      <p:sp>
        <p:nvSpPr>
          <p:cNvPr id="3" name="Content Placeholder 2">
            <a:extLst>
              <a:ext uri="{FF2B5EF4-FFF2-40B4-BE49-F238E27FC236}">
                <a16:creationId xmlns:a16="http://schemas.microsoft.com/office/drawing/2014/main" id="{9C8F0F2B-23C2-CBA4-0AE0-6C4F2DAB4157}"/>
              </a:ext>
            </a:extLst>
          </p:cNvPr>
          <p:cNvSpPr>
            <a:spLocks noGrp="1"/>
          </p:cNvSpPr>
          <p:nvPr>
            <p:ph idx="1"/>
          </p:nvPr>
        </p:nvSpPr>
        <p:spPr>
          <a:xfrm>
            <a:off x="1" y="596348"/>
            <a:ext cx="9143999" cy="5529815"/>
          </a:xfrm>
        </p:spPr>
        <p:txBody>
          <a:bodyPr/>
          <a:lstStyle/>
          <a:p>
            <a:r>
              <a:rPr lang="en-GB" sz="2800" dirty="0">
                <a:solidFill>
                  <a:srgbClr val="212529"/>
                </a:solidFill>
                <a:latin typeface="Roboto" panose="02000000000000000000" pitchFamily="2" charset="0"/>
              </a:rPr>
              <a:t>The test statistic t for a t-test for independent samples with unequal variance is calculated by</a:t>
            </a:r>
          </a:p>
          <a:p>
            <a:pPr marL="0" indent="0">
              <a:buNone/>
            </a:pPr>
            <a:endParaRPr lang="en-GB" dirty="0"/>
          </a:p>
        </p:txBody>
      </p:sp>
      <p:pic>
        <p:nvPicPr>
          <p:cNvPr id="4" name="Picture 3">
            <a:extLst>
              <a:ext uri="{FF2B5EF4-FFF2-40B4-BE49-F238E27FC236}">
                <a16:creationId xmlns:a16="http://schemas.microsoft.com/office/drawing/2014/main" id="{A50021C7-107D-3918-BD85-23E06C2BCF5B}"/>
              </a:ext>
            </a:extLst>
          </p:cNvPr>
          <p:cNvPicPr>
            <a:picLocks noChangeAspect="1"/>
          </p:cNvPicPr>
          <p:nvPr/>
        </p:nvPicPr>
        <p:blipFill>
          <a:blip r:embed="rId2"/>
          <a:stretch>
            <a:fillRect/>
          </a:stretch>
        </p:blipFill>
        <p:spPr>
          <a:xfrm>
            <a:off x="4071259" y="2025278"/>
            <a:ext cx="5072741" cy="3348010"/>
          </a:xfrm>
          <a:prstGeom prst="rect">
            <a:avLst/>
          </a:prstGeom>
        </p:spPr>
      </p:pic>
      <p:sp>
        <p:nvSpPr>
          <p:cNvPr id="6" name="TextBox 5">
            <a:extLst>
              <a:ext uri="{FF2B5EF4-FFF2-40B4-BE49-F238E27FC236}">
                <a16:creationId xmlns:a16="http://schemas.microsoft.com/office/drawing/2014/main" id="{C30109B2-B113-4746-6912-E5FABB50A027}"/>
              </a:ext>
            </a:extLst>
          </p:cNvPr>
          <p:cNvSpPr txBox="1"/>
          <p:nvPr/>
        </p:nvSpPr>
        <p:spPr>
          <a:xfrm>
            <a:off x="423596" y="3873956"/>
            <a:ext cx="3647661" cy="1200329"/>
          </a:xfrm>
          <a:prstGeom prst="rect">
            <a:avLst/>
          </a:prstGeom>
          <a:noFill/>
        </p:spPr>
        <p:txBody>
          <a:bodyPr wrap="square">
            <a:spAutoFit/>
          </a:bodyPr>
          <a:lstStyle/>
          <a:p>
            <a:r>
              <a:rPr lang="en-GB" dirty="0"/>
              <a:t>The p-value then follows from the table with the t-distribution, where the degrees of freedom are obtained via the following equation:</a:t>
            </a:r>
          </a:p>
        </p:txBody>
      </p:sp>
      <p:pic>
        <p:nvPicPr>
          <p:cNvPr id="7" name="Picture 6">
            <a:extLst>
              <a:ext uri="{FF2B5EF4-FFF2-40B4-BE49-F238E27FC236}">
                <a16:creationId xmlns:a16="http://schemas.microsoft.com/office/drawing/2014/main" id="{E0EBD45B-AF63-614F-0804-10656689C46C}"/>
              </a:ext>
            </a:extLst>
          </p:cNvPr>
          <p:cNvPicPr>
            <a:picLocks noChangeAspect="1"/>
          </p:cNvPicPr>
          <p:nvPr/>
        </p:nvPicPr>
        <p:blipFill>
          <a:blip r:embed="rId3"/>
          <a:stretch>
            <a:fillRect/>
          </a:stretch>
        </p:blipFill>
        <p:spPr>
          <a:xfrm>
            <a:off x="768211" y="5542930"/>
            <a:ext cx="2655131" cy="837784"/>
          </a:xfrm>
          <a:prstGeom prst="rect">
            <a:avLst/>
          </a:prstGeom>
        </p:spPr>
      </p:pic>
    </p:spTree>
    <p:extLst>
      <p:ext uri="{BB962C8B-B14F-4D97-AF65-F5344CB8AC3E}">
        <p14:creationId xmlns:p14="http://schemas.microsoft.com/office/powerpoint/2010/main" val="11181188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076D9-795B-17C1-B989-654989CDB8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1627D4-24F8-DDF3-C991-5ACD28E1A643}"/>
              </a:ext>
            </a:extLst>
          </p:cNvPr>
          <p:cNvSpPr>
            <a:spLocks noGrp="1"/>
          </p:cNvSpPr>
          <p:nvPr>
            <p:ph type="title"/>
          </p:nvPr>
        </p:nvSpPr>
        <p:spPr>
          <a:xfrm>
            <a:off x="0" y="17705"/>
            <a:ext cx="9144000" cy="513866"/>
          </a:xfrm>
        </p:spPr>
        <p:txBody>
          <a:bodyPr>
            <a:noAutofit/>
          </a:bodyPr>
          <a:lstStyle/>
          <a:p>
            <a:r>
              <a:rPr lang="en-GB" sz="3200" b="0" i="0" dirty="0">
                <a:solidFill>
                  <a:srgbClr val="212529"/>
                </a:solidFill>
                <a:effectLst/>
                <a:latin typeface="Roboto" panose="02000000000000000000" pitchFamily="2" charset="0"/>
              </a:rPr>
              <a:t>Confidence interval for the true mean difference</a:t>
            </a:r>
            <a:endParaRPr lang="en-GB" sz="3200" dirty="0"/>
          </a:p>
        </p:txBody>
      </p:sp>
      <p:sp>
        <p:nvSpPr>
          <p:cNvPr id="3" name="Content Placeholder 2">
            <a:extLst>
              <a:ext uri="{FF2B5EF4-FFF2-40B4-BE49-F238E27FC236}">
                <a16:creationId xmlns:a16="http://schemas.microsoft.com/office/drawing/2014/main" id="{CDE19D46-BE2C-D99E-8F05-B5AD6423C811}"/>
              </a:ext>
            </a:extLst>
          </p:cNvPr>
          <p:cNvSpPr>
            <a:spLocks noGrp="1"/>
          </p:cNvSpPr>
          <p:nvPr>
            <p:ph idx="1"/>
          </p:nvPr>
        </p:nvSpPr>
        <p:spPr>
          <a:xfrm>
            <a:off x="-1" y="596348"/>
            <a:ext cx="9143999" cy="5529815"/>
          </a:xfrm>
        </p:spPr>
        <p:txBody>
          <a:bodyPr/>
          <a:lstStyle/>
          <a:p>
            <a:pPr algn="l"/>
            <a:r>
              <a:rPr lang="en-GB" sz="2400" b="0" i="0" dirty="0">
                <a:solidFill>
                  <a:srgbClr val="212529"/>
                </a:solidFill>
                <a:effectLst/>
                <a:latin typeface="Roboto" panose="02000000000000000000" pitchFamily="2" charset="0"/>
              </a:rPr>
              <a:t>The calculated mean difference in the independent t-test has been calculated using the sample. Now it is of course of interest in which range the true mean difference lies. To determine within which limits the true difference is likely to lie, the confidence interval is calculated.</a:t>
            </a:r>
          </a:p>
          <a:p>
            <a:pPr algn="l"/>
            <a:r>
              <a:rPr lang="en-GB" sz="2400" b="0" i="0" dirty="0">
                <a:solidFill>
                  <a:srgbClr val="212529"/>
                </a:solidFill>
                <a:effectLst/>
                <a:latin typeface="Roboto" panose="02000000000000000000" pitchFamily="2" charset="0"/>
              </a:rPr>
              <a:t>The 95% confidence interval for the true mean difference can be calculated by the following formula:</a:t>
            </a:r>
          </a:p>
          <a:p>
            <a:pPr marL="0" indent="0">
              <a:buNone/>
            </a:pPr>
            <a:endParaRPr lang="en-GB" dirty="0"/>
          </a:p>
        </p:txBody>
      </p:sp>
      <p:pic>
        <p:nvPicPr>
          <p:cNvPr id="3074" name="Picture 2" descr="Confidence interval independent t-test">
            <a:extLst>
              <a:ext uri="{FF2B5EF4-FFF2-40B4-BE49-F238E27FC236}">
                <a16:creationId xmlns:a16="http://schemas.microsoft.com/office/drawing/2014/main" id="{27A1097C-9D68-F0EF-87B4-1FEA694D59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3355" y="3641656"/>
            <a:ext cx="3648075" cy="71437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8497554-6FA1-FFAE-B921-8381B73CCEC5}"/>
              </a:ext>
            </a:extLst>
          </p:cNvPr>
          <p:cNvSpPr txBox="1"/>
          <p:nvPr/>
        </p:nvSpPr>
        <p:spPr>
          <a:xfrm>
            <a:off x="4752562" y="5014147"/>
            <a:ext cx="4615068" cy="646331"/>
          </a:xfrm>
          <a:prstGeom prst="rect">
            <a:avLst/>
          </a:prstGeom>
          <a:noFill/>
        </p:spPr>
        <p:txBody>
          <a:bodyPr wrap="square">
            <a:spAutoFit/>
          </a:bodyPr>
          <a:lstStyle/>
          <a:p>
            <a:r>
              <a:rPr lang="en-GB" b="0" i="0" dirty="0">
                <a:solidFill>
                  <a:srgbClr val="212529"/>
                </a:solidFill>
                <a:effectLst/>
                <a:latin typeface="Roboto" panose="02000000000000000000" pitchFamily="2" charset="0"/>
              </a:rPr>
              <a:t>where t</a:t>
            </a:r>
            <a:r>
              <a:rPr lang="en-GB" b="0" i="0" baseline="30000" dirty="0">
                <a:solidFill>
                  <a:srgbClr val="212529"/>
                </a:solidFill>
                <a:effectLst/>
                <a:latin typeface="Roboto" panose="02000000000000000000" pitchFamily="2" charset="0"/>
              </a:rPr>
              <a:t>*</a:t>
            </a:r>
            <a:r>
              <a:rPr lang="en-GB" b="0" i="0" dirty="0">
                <a:solidFill>
                  <a:srgbClr val="212529"/>
                </a:solidFill>
                <a:effectLst/>
                <a:latin typeface="Roboto" panose="02000000000000000000" pitchFamily="2" charset="0"/>
              </a:rPr>
              <a:t> is the t value obtained at 97.5% and degrees of freedom </a:t>
            </a:r>
            <a:r>
              <a:rPr lang="en-GB" b="0" i="0" dirty="0" err="1">
                <a:solidFill>
                  <a:srgbClr val="212529"/>
                </a:solidFill>
                <a:effectLst/>
                <a:latin typeface="Roboto" panose="02000000000000000000" pitchFamily="2" charset="0"/>
              </a:rPr>
              <a:t>df</a:t>
            </a:r>
            <a:endParaRPr lang="en-GB" dirty="0"/>
          </a:p>
        </p:txBody>
      </p:sp>
    </p:spTree>
    <p:extLst>
      <p:ext uri="{BB962C8B-B14F-4D97-AF65-F5344CB8AC3E}">
        <p14:creationId xmlns:p14="http://schemas.microsoft.com/office/powerpoint/2010/main" val="35915313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45220-1CD1-6EC8-FE54-192E041C25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99D0B-D010-B054-219A-7809161024AA}"/>
              </a:ext>
            </a:extLst>
          </p:cNvPr>
          <p:cNvSpPr>
            <a:spLocks noGrp="1"/>
          </p:cNvSpPr>
          <p:nvPr>
            <p:ph type="title"/>
          </p:nvPr>
        </p:nvSpPr>
        <p:spPr>
          <a:xfrm>
            <a:off x="0" y="17705"/>
            <a:ext cx="9144000" cy="513866"/>
          </a:xfrm>
        </p:spPr>
        <p:txBody>
          <a:bodyPr>
            <a:normAutofit fontScale="90000"/>
          </a:bodyPr>
          <a:lstStyle/>
          <a:p>
            <a:r>
              <a:rPr lang="en-GB" b="0" i="0" dirty="0">
                <a:solidFill>
                  <a:srgbClr val="212529"/>
                </a:solidFill>
                <a:effectLst/>
                <a:latin typeface="Roboto" panose="02000000000000000000" pitchFamily="2" charset="0"/>
              </a:rPr>
              <a:t>Two-tailed and one-tailed t-test</a:t>
            </a:r>
            <a:endParaRPr lang="en-GB" dirty="0"/>
          </a:p>
        </p:txBody>
      </p:sp>
      <p:sp>
        <p:nvSpPr>
          <p:cNvPr id="3" name="Content Placeholder 2">
            <a:extLst>
              <a:ext uri="{FF2B5EF4-FFF2-40B4-BE49-F238E27FC236}">
                <a16:creationId xmlns:a16="http://schemas.microsoft.com/office/drawing/2014/main" id="{963136D5-398A-AA2A-E00A-D50E08061D78}"/>
              </a:ext>
            </a:extLst>
          </p:cNvPr>
          <p:cNvSpPr>
            <a:spLocks noGrp="1"/>
          </p:cNvSpPr>
          <p:nvPr>
            <p:ph idx="1"/>
          </p:nvPr>
        </p:nvSpPr>
        <p:spPr>
          <a:xfrm>
            <a:off x="-1" y="669236"/>
            <a:ext cx="9143999" cy="6308034"/>
          </a:xfrm>
        </p:spPr>
        <p:txBody>
          <a:bodyPr>
            <a:normAutofit fontScale="85000" lnSpcReduction="10000"/>
          </a:bodyPr>
          <a:lstStyle/>
          <a:p>
            <a:pPr algn="l"/>
            <a:r>
              <a:rPr lang="en-GB" b="0" i="0" dirty="0">
                <a:solidFill>
                  <a:srgbClr val="212529"/>
                </a:solidFill>
                <a:effectLst/>
                <a:latin typeface="Roboto" panose="02000000000000000000" pitchFamily="2" charset="0"/>
              </a:rPr>
              <a:t>As explained in the </a:t>
            </a:r>
            <a:r>
              <a:rPr lang="en-GB" b="0" i="0" u="none" strike="noStrike" dirty="0">
                <a:solidFill>
                  <a:srgbClr val="018786"/>
                </a:solidFill>
                <a:effectLst/>
                <a:latin typeface="Roboto" panose="02000000000000000000" pitchFamily="2" charset="0"/>
                <a:hlinkClick r:id="rId2"/>
              </a:rPr>
              <a:t>article on hypothesis</a:t>
            </a:r>
            <a:r>
              <a:rPr lang="en-GB" b="0" i="0" dirty="0">
                <a:solidFill>
                  <a:srgbClr val="212529"/>
                </a:solidFill>
                <a:effectLst/>
                <a:latin typeface="Roboto" panose="02000000000000000000" pitchFamily="2" charset="0"/>
              </a:rPr>
              <a:t>, there are one-sided and two-sided hypotheses (also called directional and non-directional hypotheses). </a:t>
            </a:r>
          </a:p>
          <a:p>
            <a:pPr algn="l"/>
            <a:r>
              <a:rPr lang="en-GB" b="0" i="0" dirty="0">
                <a:solidFill>
                  <a:srgbClr val="212529"/>
                </a:solidFill>
                <a:effectLst/>
                <a:latin typeface="Roboto" panose="02000000000000000000" pitchFamily="2" charset="0"/>
              </a:rPr>
              <a:t>To accommodate this, there is also a one-sided and two-sided t-test for independent samples. </a:t>
            </a:r>
          </a:p>
          <a:p>
            <a:pPr algn="l"/>
            <a:r>
              <a:rPr lang="en-GB" b="0" i="0" dirty="0">
                <a:solidFill>
                  <a:srgbClr val="212529"/>
                </a:solidFill>
                <a:effectLst/>
                <a:latin typeface="Roboto" panose="02000000000000000000" pitchFamily="2" charset="0"/>
              </a:rPr>
              <a:t>By default, the two-sided unpaired t-test is calculated, </a:t>
            </a:r>
          </a:p>
          <a:p>
            <a:pPr algn="l"/>
            <a:r>
              <a:rPr lang="en-GB" b="0" i="0" dirty="0">
                <a:solidFill>
                  <a:srgbClr val="212529"/>
                </a:solidFill>
                <a:effectLst/>
                <a:latin typeface="Roboto" panose="02000000000000000000" pitchFamily="2" charset="0"/>
              </a:rPr>
              <a:t>To obtain the one-sided t-test for independent samples, the </a:t>
            </a:r>
            <a:r>
              <a:rPr lang="en-GB" b="0" i="0" u="none" strike="noStrike" dirty="0">
                <a:solidFill>
                  <a:srgbClr val="018786"/>
                </a:solidFill>
                <a:effectLst/>
                <a:latin typeface="Roboto" panose="02000000000000000000" pitchFamily="2" charset="0"/>
                <a:hlinkClick r:id="rId3"/>
              </a:rPr>
              <a:t>p-value</a:t>
            </a:r>
            <a:r>
              <a:rPr lang="en-GB" b="0" i="0" dirty="0">
                <a:solidFill>
                  <a:srgbClr val="212529"/>
                </a:solidFill>
                <a:effectLst/>
                <a:latin typeface="Roboto" panose="02000000000000000000" pitchFamily="2" charset="0"/>
              </a:rPr>
              <a:t> must be divided by two. </a:t>
            </a:r>
          </a:p>
          <a:p>
            <a:pPr algn="l"/>
            <a:r>
              <a:rPr lang="en-GB" b="0" i="0" dirty="0">
                <a:solidFill>
                  <a:srgbClr val="212529"/>
                </a:solidFill>
                <a:effectLst/>
                <a:latin typeface="Roboto" panose="02000000000000000000" pitchFamily="2" charset="0"/>
              </a:rPr>
              <a:t>Now it depends on whether the data tend "in the direction" of the hypothesis or not. </a:t>
            </a:r>
          </a:p>
          <a:p>
            <a:pPr algn="l"/>
            <a:r>
              <a:rPr lang="en-GB" b="0" i="0" dirty="0">
                <a:solidFill>
                  <a:srgbClr val="212529"/>
                </a:solidFill>
                <a:effectLst/>
                <a:latin typeface="Roboto" panose="02000000000000000000" pitchFamily="2" charset="0"/>
              </a:rPr>
              <a:t>If the hypothesis says that the mean of one group is larger or smaller than the mean of the other group, this must also be seen in the result. </a:t>
            </a:r>
          </a:p>
          <a:p>
            <a:pPr algn="l"/>
            <a:r>
              <a:rPr lang="en-GB" b="0" i="0" dirty="0">
                <a:solidFill>
                  <a:srgbClr val="212529"/>
                </a:solidFill>
                <a:effectLst/>
                <a:latin typeface="Roboto" panose="02000000000000000000" pitchFamily="2" charset="0"/>
              </a:rPr>
              <a:t>If this is not the case, 1 minus the halved p-value must be calculated.</a:t>
            </a:r>
          </a:p>
          <a:p>
            <a:endParaRPr lang="en-GB" dirty="0"/>
          </a:p>
        </p:txBody>
      </p:sp>
    </p:spTree>
    <p:extLst>
      <p:ext uri="{BB962C8B-B14F-4D97-AF65-F5344CB8AC3E}">
        <p14:creationId xmlns:p14="http://schemas.microsoft.com/office/powerpoint/2010/main" val="32673583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97300-CD1E-A9AC-2FCE-FA48A02F8B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F7FE03-9548-F449-16A6-4ABA66F717B9}"/>
              </a:ext>
            </a:extLst>
          </p:cNvPr>
          <p:cNvSpPr>
            <a:spLocks noGrp="1"/>
          </p:cNvSpPr>
          <p:nvPr>
            <p:ph type="title"/>
          </p:nvPr>
        </p:nvSpPr>
        <p:spPr>
          <a:xfrm>
            <a:off x="0" y="17705"/>
            <a:ext cx="9144000" cy="513866"/>
          </a:xfrm>
        </p:spPr>
        <p:txBody>
          <a:bodyPr>
            <a:noAutofit/>
          </a:bodyPr>
          <a:lstStyle/>
          <a:p>
            <a:r>
              <a:rPr lang="en-GB" sz="3600" b="0" i="0" dirty="0">
                <a:solidFill>
                  <a:srgbClr val="FF0000"/>
                </a:solidFill>
                <a:effectLst/>
                <a:latin typeface="Roboto" panose="02000000000000000000" pitchFamily="2" charset="0"/>
              </a:rPr>
              <a:t>Effect size unpaired t-test</a:t>
            </a:r>
            <a:endParaRPr lang="en-GB" sz="3600" dirty="0">
              <a:solidFill>
                <a:srgbClr val="FF0000"/>
              </a:solidFill>
            </a:endParaRPr>
          </a:p>
        </p:txBody>
      </p:sp>
      <p:sp>
        <p:nvSpPr>
          <p:cNvPr id="3" name="Content Placeholder 2">
            <a:extLst>
              <a:ext uri="{FF2B5EF4-FFF2-40B4-BE49-F238E27FC236}">
                <a16:creationId xmlns:a16="http://schemas.microsoft.com/office/drawing/2014/main" id="{7D3C9C28-3906-3D9D-B353-970B29F5F803}"/>
              </a:ext>
            </a:extLst>
          </p:cNvPr>
          <p:cNvSpPr>
            <a:spLocks noGrp="1"/>
          </p:cNvSpPr>
          <p:nvPr>
            <p:ph idx="1"/>
          </p:nvPr>
        </p:nvSpPr>
        <p:spPr>
          <a:xfrm>
            <a:off x="-1" y="666974"/>
            <a:ext cx="9095591" cy="5932842"/>
          </a:xfrm>
        </p:spPr>
        <p:txBody>
          <a:bodyPr>
            <a:normAutofit fontScale="70000" lnSpcReduction="20000"/>
          </a:bodyPr>
          <a:lstStyle/>
          <a:p>
            <a:r>
              <a:rPr lang="en-GB" sz="3200" b="1" dirty="0">
                <a:solidFill>
                  <a:srgbClr val="212529"/>
                </a:solidFill>
                <a:latin typeface="Roboto" panose="02000000000000000000" pitchFamily="2" charset="0"/>
              </a:rPr>
              <a:t>The effect size in an unpaired t-test is usually calculated using the Hedges g, also called d. In the independent t-test calculator, you can easily determine the effect size.</a:t>
            </a:r>
          </a:p>
          <a:p>
            <a:pPr algn="l"/>
            <a:r>
              <a:rPr lang="en-GB" b="0" i="0" dirty="0">
                <a:solidFill>
                  <a:srgbClr val="FF0000"/>
                </a:solidFill>
                <a:effectLst/>
                <a:latin typeface="Roboto" panose="02000000000000000000" pitchFamily="2" charset="0"/>
              </a:rPr>
              <a:t>What do you need the effect size for?</a:t>
            </a:r>
          </a:p>
          <a:p>
            <a:pPr algn="l"/>
            <a:r>
              <a:rPr lang="en-GB" b="0" i="0" dirty="0">
                <a:solidFill>
                  <a:srgbClr val="212529"/>
                </a:solidFill>
                <a:effectLst/>
                <a:latin typeface="Roboto" panose="02000000000000000000" pitchFamily="2" charset="0"/>
              </a:rPr>
              <a:t>The calculated p-value depends very much on the sample size. For example, if there is a difference in the population, the larger the sample size, the more clearly the p-value will "show" this difference. If the sample size is chosen very high, even very small differences, which may no longer be relevant, can be "detected" in the population. To standardize this, the effect size is used in addition to the p-value.</a:t>
            </a:r>
          </a:p>
          <a:p>
            <a:endParaRPr lang="en-GB" sz="3200" b="1" dirty="0">
              <a:solidFill>
                <a:srgbClr val="212529"/>
              </a:solidFill>
              <a:latin typeface="Roboto" panose="02000000000000000000" pitchFamily="2" charset="0"/>
            </a:endParaRPr>
          </a:p>
          <a:p>
            <a:endParaRPr lang="en-GB" b="1" dirty="0">
              <a:solidFill>
                <a:srgbClr val="212529"/>
              </a:solidFill>
              <a:latin typeface="Roboto" panose="02000000000000000000" pitchFamily="2" charset="0"/>
            </a:endParaRPr>
          </a:p>
          <a:p>
            <a:endParaRPr lang="en-GB" sz="3200" b="1" dirty="0">
              <a:solidFill>
                <a:srgbClr val="212529"/>
              </a:solidFill>
              <a:latin typeface="Roboto" panose="02000000000000000000" pitchFamily="2" charset="0"/>
            </a:endParaRPr>
          </a:p>
          <a:p>
            <a:pPr lvl="1"/>
            <a:r>
              <a:rPr lang="en-GB" sz="2000" b="1" dirty="0">
                <a:solidFill>
                  <a:srgbClr val="FF0000"/>
                </a:solidFill>
                <a:latin typeface="Roboto" panose="02000000000000000000" pitchFamily="2" charset="0"/>
              </a:rPr>
              <a:t>Video - effect size explanation </a:t>
            </a:r>
            <a:r>
              <a:rPr lang="en-GB" sz="1800" dirty="0">
                <a:solidFill>
                  <a:srgbClr val="212529"/>
                </a:solidFill>
                <a:latin typeface="Roboto" panose="02000000000000000000" pitchFamily="2" charset="0"/>
                <a:hlinkClick r:id="rId2"/>
              </a:rPr>
              <a:t>https://www.youtube.com/watch?v=Tw14VISNRys</a:t>
            </a:r>
            <a:r>
              <a:rPr lang="en-GB" sz="1800" dirty="0">
                <a:solidFill>
                  <a:srgbClr val="212529"/>
                </a:solidFill>
                <a:latin typeface="Roboto" panose="02000000000000000000" pitchFamily="2" charset="0"/>
              </a:rPr>
              <a:t> </a:t>
            </a:r>
          </a:p>
          <a:p>
            <a:pPr lvl="1"/>
            <a:r>
              <a:rPr lang="en-GB" sz="2000" b="1" dirty="0">
                <a:solidFill>
                  <a:srgbClr val="FF0000"/>
                </a:solidFill>
                <a:latin typeface="Roboto" panose="02000000000000000000" pitchFamily="2" charset="0"/>
              </a:rPr>
              <a:t>Video – effect size in SPSS</a:t>
            </a:r>
          </a:p>
          <a:p>
            <a:pPr lvl="1"/>
            <a:r>
              <a:rPr lang="en-GB" sz="1800" i="0" dirty="0">
                <a:solidFill>
                  <a:srgbClr val="0F0F0F"/>
                </a:solidFill>
                <a:effectLst/>
                <a:latin typeface="Roboto" panose="02000000000000000000" pitchFamily="2" charset="0"/>
              </a:rPr>
              <a:t>How to Calculate the Effect Size for the Independent Samples t Test </a:t>
            </a:r>
            <a:r>
              <a:rPr lang="en-GB" sz="1800" i="0" dirty="0">
                <a:solidFill>
                  <a:srgbClr val="0F0F0F"/>
                </a:solidFill>
                <a:effectLst/>
                <a:latin typeface="Roboto" panose="02000000000000000000" pitchFamily="2" charset="0"/>
                <a:hlinkClick r:id="rId3"/>
              </a:rPr>
              <a:t>https://www.youtube.com/watch?v=KLEXyeVevj4</a:t>
            </a:r>
            <a:r>
              <a:rPr lang="en-GB" sz="1800" i="0" dirty="0">
                <a:solidFill>
                  <a:srgbClr val="0F0F0F"/>
                </a:solidFill>
                <a:effectLst/>
                <a:latin typeface="Roboto" panose="02000000000000000000" pitchFamily="2" charset="0"/>
              </a:rPr>
              <a:t> </a:t>
            </a:r>
          </a:p>
          <a:p>
            <a:pPr lvl="1"/>
            <a:r>
              <a:rPr lang="en-GB" sz="1800" dirty="0">
                <a:solidFill>
                  <a:srgbClr val="0F0F0F"/>
                </a:solidFill>
                <a:latin typeface="Roboto" panose="02000000000000000000" pitchFamily="2" charset="0"/>
              </a:rPr>
              <a:t>How do I Interpret a Negative t Test or a Negative Effect Size? </a:t>
            </a:r>
            <a:r>
              <a:rPr lang="en-GB" sz="1800" dirty="0">
                <a:solidFill>
                  <a:srgbClr val="0F0F0F"/>
                </a:solidFill>
                <a:latin typeface="Roboto" panose="02000000000000000000" pitchFamily="2" charset="0"/>
                <a:hlinkClick r:id="rId4"/>
              </a:rPr>
              <a:t>https://www.youtube.com/watch?v=0qpEQnBSoZI</a:t>
            </a:r>
            <a:r>
              <a:rPr lang="en-GB" sz="1800" dirty="0">
                <a:solidFill>
                  <a:srgbClr val="0F0F0F"/>
                </a:solidFill>
                <a:latin typeface="Roboto" panose="02000000000000000000" pitchFamily="2" charset="0"/>
              </a:rPr>
              <a:t> </a:t>
            </a:r>
          </a:p>
          <a:p>
            <a:endParaRPr lang="en-GB" dirty="0"/>
          </a:p>
        </p:txBody>
      </p:sp>
      <p:sp>
        <p:nvSpPr>
          <p:cNvPr id="4" name="AutoShape 2" descr="effect size Unpaired t-test">
            <a:extLst>
              <a:ext uri="{FF2B5EF4-FFF2-40B4-BE49-F238E27FC236}">
                <a16:creationId xmlns:a16="http://schemas.microsoft.com/office/drawing/2014/main" id="{2AE0030E-0C64-C69E-FE92-E3ACE17AB41D}"/>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7DBD2737-E5E2-EFB7-A619-334A22490919}"/>
              </a:ext>
            </a:extLst>
          </p:cNvPr>
          <p:cNvPicPr>
            <a:picLocks noChangeAspect="1"/>
          </p:cNvPicPr>
          <p:nvPr/>
        </p:nvPicPr>
        <p:blipFill>
          <a:blip r:embed="rId5"/>
          <a:stretch>
            <a:fillRect/>
          </a:stretch>
        </p:blipFill>
        <p:spPr>
          <a:xfrm>
            <a:off x="6601910" y="3730214"/>
            <a:ext cx="2335958" cy="840945"/>
          </a:xfrm>
          <a:prstGeom prst="rect">
            <a:avLst/>
          </a:prstGeom>
        </p:spPr>
      </p:pic>
    </p:spTree>
    <p:extLst>
      <p:ext uri="{BB962C8B-B14F-4D97-AF65-F5344CB8AC3E}">
        <p14:creationId xmlns:p14="http://schemas.microsoft.com/office/powerpoint/2010/main" val="32496740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2B3F63-936E-F628-7241-2AEC83AFC9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D66AD4-B3DA-6430-12F1-F837232D9C90}"/>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BFA088CB-7196-2ACE-E29B-F261F92D7657}"/>
              </a:ext>
            </a:extLst>
          </p:cNvPr>
          <p:cNvSpPr>
            <a:spLocks noGrp="1"/>
          </p:cNvSpPr>
          <p:nvPr>
            <p:ph idx="1"/>
          </p:nvPr>
        </p:nvSpPr>
        <p:spPr>
          <a:xfrm>
            <a:off x="-2" y="722548"/>
            <a:ext cx="5733828" cy="5791207"/>
          </a:xfrm>
        </p:spPr>
        <p:txBody>
          <a:bodyPr>
            <a:normAutofit fontScale="77500" lnSpcReduction="20000"/>
          </a:bodyPr>
          <a:lstStyle/>
          <a:p>
            <a:pPr algn="l"/>
            <a:r>
              <a:rPr lang="en-GB" b="0" i="0" dirty="0">
                <a:solidFill>
                  <a:srgbClr val="018786"/>
                </a:solidFill>
                <a:effectLst/>
                <a:latin typeface="Roboto" panose="02000000000000000000" pitchFamily="2" charset="0"/>
              </a:rPr>
              <a:t>Research question:</a:t>
            </a:r>
          </a:p>
          <a:p>
            <a:pPr algn="l"/>
            <a:r>
              <a:rPr lang="en-GB" b="0" i="0" dirty="0">
                <a:solidFill>
                  <a:srgbClr val="212529"/>
                </a:solidFill>
                <a:effectLst/>
                <a:latin typeface="Roboto" panose="02000000000000000000" pitchFamily="2" charset="0"/>
              </a:rPr>
              <a:t>Is there a significant difference between the examination results in the summer and winter semester?</a:t>
            </a:r>
          </a:p>
          <a:p>
            <a:pPr algn="l"/>
            <a:r>
              <a:rPr lang="en-GB" b="0" i="0" dirty="0">
                <a:solidFill>
                  <a:srgbClr val="018786"/>
                </a:solidFill>
                <a:effectLst/>
                <a:latin typeface="Roboto" panose="02000000000000000000" pitchFamily="2" charset="0"/>
              </a:rPr>
              <a:t>Null hypothesis H0:</a:t>
            </a:r>
          </a:p>
          <a:p>
            <a:pPr algn="l"/>
            <a:r>
              <a:rPr lang="en-GB" b="0" i="0" dirty="0">
                <a:solidFill>
                  <a:srgbClr val="212529"/>
                </a:solidFill>
                <a:effectLst/>
                <a:latin typeface="Roboto" panose="02000000000000000000" pitchFamily="2" charset="0"/>
              </a:rPr>
              <a:t>There is no difference between the two samples.  There is no difference between the statistics exam results in the summer semester and in the winter semester</a:t>
            </a:r>
          </a:p>
          <a:p>
            <a:pPr algn="l"/>
            <a:r>
              <a:rPr lang="en-GB" b="0" i="0" dirty="0">
                <a:solidFill>
                  <a:srgbClr val="018786"/>
                </a:solidFill>
                <a:effectLst/>
                <a:latin typeface="Roboto" panose="02000000000000000000" pitchFamily="2" charset="0"/>
              </a:rPr>
              <a:t>Alternative hypothesis H1:</a:t>
            </a:r>
          </a:p>
          <a:p>
            <a:pPr algn="l"/>
            <a:r>
              <a:rPr lang="en-GB" b="0" i="0" dirty="0">
                <a:solidFill>
                  <a:srgbClr val="212529"/>
                </a:solidFill>
                <a:effectLst/>
                <a:latin typeface="Roboto" panose="02000000000000000000" pitchFamily="2" charset="0"/>
              </a:rPr>
              <a:t>There is a difference between the two samples.  There is a difference between the statistics exam results in the summer semester and in the winter semester</a:t>
            </a:r>
          </a:p>
          <a:p>
            <a:pPr marL="0" indent="0" algn="l">
              <a:buNone/>
            </a:pPr>
            <a:endParaRPr lang="en-GB" b="0" i="0" dirty="0">
              <a:solidFill>
                <a:srgbClr val="212529"/>
              </a:solidFill>
              <a:effectLst/>
              <a:latin typeface="Roboto" panose="02000000000000000000" pitchFamily="2" charset="0"/>
            </a:endParaRPr>
          </a:p>
        </p:txBody>
      </p:sp>
      <p:graphicFrame>
        <p:nvGraphicFramePr>
          <p:cNvPr id="5" name="Table 4">
            <a:extLst>
              <a:ext uri="{FF2B5EF4-FFF2-40B4-BE49-F238E27FC236}">
                <a16:creationId xmlns:a16="http://schemas.microsoft.com/office/drawing/2014/main" id="{492BE6AF-493C-53E8-A215-8A2E5F948727}"/>
              </a:ext>
            </a:extLst>
          </p:cNvPr>
          <p:cNvGraphicFramePr>
            <a:graphicFrameLocks noGrp="1"/>
          </p:cNvGraphicFramePr>
          <p:nvPr>
            <p:extLst>
              <p:ext uri="{D42A27DB-BD31-4B8C-83A1-F6EECF244321}">
                <p14:modId xmlns:p14="http://schemas.microsoft.com/office/powerpoint/2010/main" val="727556643"/>
              </p:ext>
            </p:extLst>
          </p:nvPr>
        </p:nvGraphicFramePr>
        <p:xfrm>
          <a:off x="6075381" y="1922068"/>
          <a:ext cx="3006762" cy="4883544"/>
        </p:xfrm>
        <a:graphic>
          <a:graphicData uri="http://schemas.openxmlformats.org/drawingml/2006/table">
            <a:tbl>
              <a:tblPr/>
              <a:tblGrid>
                <a:gridCol w="1503381">
                  <a:extLst>
                    <a:ext uri="{9D8B030D-6E8A-4147-A177-3AD203B41FA5}">
                      <a16:colId xmlns:a16="http://schemas.microsoft.com/office/drawing/2014/main" val="1785801976"/>
                    </a:ext>
                  </a:extLst>
                </a:gridCol>
                <a:gridCol w="1503381">
                  <a:extLst>
                    <a:ext uri="{9D8B030D-6E8A-4147-A177-3AD203B41FA5}">
                      <a16:colId xmlns:a16="http://schemas.microsoft.com/office/drawing/2014/main" val="396213222"/>
                    </a:ext>
                  </a:extLst>
                </a:gridCol>
              </a:tblGrid>
              <a:tr h="253821">
                <a:tc>
                  <a:txBody>
                    <a:bodyPr/>
                    <a:lstStyle/>
                    <a:p>
                      <a:endParaRPr lang="en-GB" sz="1700"/>
                    </a:p>
                  </a:txBody>
                  <a:tcPr marL="84171" marR="84171" marT="42086" marB="42086">
                    <a:lnB w="4763" cap="flat" cmpd="sng" algn="ctr">
                      <a:solidFill>
                        <a:srgbClr val="DEE2E6"/>
                      </a:solidFill>
                      <a:prstDash val="solid"/>
                      <a:round/>
                      <a:headEnd type="none" w="med" len="med"/>
                      <a:tailEnd type="none" w="med" len="med"/>
                    </a:lnB>
                  </a:tcPr>
                </a:tc>
                <a:tc>
                  <a:txBody>
                    <a:bodyPr/>
                    <a:lstStyle/>
                    <a:p>
                      <a:endParaRPr lang="en-GB" sz="1700"/>
                    </a:p>
                  </a:txBody>
                  <a:tcPr marL="84171" marR="84171" marT="42086" marB="42086">
                    <a:lnB w="4763" cap="flat" cmpd="sng" algn="ctr">
                      <a:solidFill>
                        <a:srgbClr val="DEE2E6"/>
                      </a:solidFill>
                      <a:prstDash val="solid"/>
                      <a:round/>
                      <a:headEnd type="none" w="med" len="med"/>
                      <a:tailEnd type="none" w="med" len="med"/>
                    </a:lnB>
                  </a:tcPr>
                </a:tc>
                <a:extLst>
                  <a:ext uri="{0D108BD9-81ED-4DB2-BD59-A6C34878D82A}">
                    <a16:rowId xmlns:a16="http://schemas.microsoft.com/office/drawing/2014/main" val="3862479055"/>
                  </a:ext>
                </a:extLst>
              </a:tr>
              <a:tr h="223997">
                <a:tc>
                  <a:txBody>
                    <a:bodyPr/>
                    <a:lstStyle/>
                    <a:p>
                      <a:pPr algn="l" fontAlgn="b"/>
                      <a:r>
                        <a:rPr lang="en-GB" sz="1700">
                          <a:effectLst/>
                        </a:rPr>
                        <a:t>Summer semester</a:t>
                      </a:r>
                    </a:p>
                  </a:txBody>
                  <a:tcPr marL="43839" marR="43839" marT="21920" marB="21920"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algn="l" fontAlgn="b"/>
                      <a:r>
                        <a:rPr lang="en-GB" sz="1700">
                          <a:effectLst/>
                        </a:rPr>
                        <a:t>Winter semester</a:t>
                      </a:r>
                    </a:p>
                  </a:txBody>
                  <a:tcPr marL="43839" marR="43839" marT="21920" marB="21920" anchor="b">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436694140"/>
                  </a:ext>
                </a:extLst>
              </a:tr>
              <a:tr h="223997">
                <a:tc>
                  <a:txBody>
                    <a:bodyPr/>
                    <a:lstStyle/>
                    <a:p>
                      <a:pPr fontAlgn="t"/>
                      <a:r>
                        <a:rPr lang="en-GB" sz="1700">
                          <a:effectLst/>
                        </a:rPr>
                        <a:t>52</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53</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979774384"/>
                  </a:ext>
                </a:extLst>
              </a:tr>
              <a:tr h="223997">
                <a:tc>
                  <a:txBody>
                    <a:bodyPr/>
                    <a:lstStyle/>
                    <a:p>
                      <a:pPr fontAlgn="t"/>
                      <a:r>
                        <a:rPr lang="en-GB" sz="1700">
                          <a:effectLst/>
                        </a:rPr>
                        <a:t>61</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71</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811830305"/>
                  </a:ext>
                </a:extLst>
              </a:tr>
              <a:tr h="223997">
                <a:tc>
                  <a:txBody>
                    <a:bodyPr/>
                    <a:lstStyle/>
                    <a:p>
                      <a:pPr fontAlgn="t"/>
                      <a:r>
                        <a:rPr lang="en-GB" sz="1700">
                          <a:effectLst/>
                        </a:rPr>
                        <a:t>40</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38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929000975"/>
                  </a:ext>
                </a:extLst>
              </a:tr>
              <a:tr h="223997">
                <a:tc>
                  <a:txBody>
                    <a:bodyPr/>
                    <a:lstStyle/>
                    <a:p>
                      <a:pPr fontAlgn="t"/>
                      <a:r>
                        <a:rPr lang="en-GB" sz="1700">
                          <a:effectLst/>
                        </a:rPr>
                        <a:t>46</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34</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338046343"/>
                  </a:ext>
                </a:extLst>
              </a:tr>
              <a:tr h="223997">
                <a:tc>
                  <a:txBody>
                    <a:bodyPr/>
                    <a:lstStyle/>
                    <a:p>
                      <a:pPr fontAlgn="t"/>
                      <a:r>
                        <a:rPr lang="en-GB" sz="1700">
                          <a:effectLst/>
                        </a:rPr>
                        <a:t>50</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68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114450711"/>
                  </a:ext>
                </a:extLst>
              </a:tr>
              <a:tr h="223997">
                <a:tc>
                  <a:txBody>
                    <a:bodyPr/>
                    <a:lstStyle/>
                    <a:p>
                      <a:pPr fontAlgn="t"/>
                      <a:r>
                        <a:rPr lang="en-GB" sz="1700">
                          <a:effectLst/>
                        </a:rPr>
                        <a:t>56</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68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333914281"/>
                  </a:ext>
                </a:extLst>
              </a:tr>
              <a:tr h="223997">
                <a:tc>
                  <a:txBody>
                    <a:bodyPr/>
                    <a:lstStyle/>
                    <a:p>
                      <a:pPr fontAlgn="t"/>
                      <a:r>
                        <a:rPr lang="en-GB" sz="1700">
                          <a:effectLst/>
                        </a:rPr>
                        <a:t>44</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46</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3417638431"/>
                  </a:ext>
                </a:extLst>
              </a:tr>
              <a:tr h="223997">
                <a:tc>
                  <a:txBody>
                    <a:bodyPr/>
                    <a:lstStyle/>
                    <a:p>
                      <a:pPr fontAlgn="t"/>
                      <a:r>
                        <a:rPr lang="en-GB" sz="1700">
                          <a:effectLst/>
                        </a:rPr>
                        <a:t>47</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41</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32085399"/>
                  </a:ext>
                </a:extLst>
              </a:tr>
              <a:tr h="223997">
                <a:tc>
                  <a:txBody>
                    <a:bodyPr/>
                    <a:lstStyle/>
                    <a:p>
                      <a:pPr fontAlgn="t"/>
                      <a:r>
                        <a:rPr lang="en-GB" sz="1700">
                          <a:effectLst/>
                        </a:rPr>
                        <a:t>70</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38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863200846"/>
                  </a:ext>
                </a:extLst>
              </a:tr>
              <a:tr h="223997">
                <a:tc>
                  <a:txBody>
                    <a:bodyPr/>
                    <a:lstStyle/>
                    <a:p>
                      <a:pPr fontAlgn="t"/>
                      <a:r>
                        <a:rPr lang="en-GB" sz="1700">
                          <a:effectLst/>
                        </a:rPr>
                        <a:t>40</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23</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529628686"/>
                  </a:ext>
                </a:extLst>
              </a:tr>
              <a:tr h="223997">
                <a:tc>
                  <a:txBody>
                    <a:bodyPr/>
                    <a:lstStyle/>
                    <a:p>
                      <a:pPr fontAlgn="t"/>
                      <a:r>
                        <a:rPr lang="en-GB" sz="1700">
                          <a:effectLst/>
                        </a:rPr>
                        <a:t>65</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r>
                        <a:rPr lang="en-GB" sz="1700">
                          <a:effectLst/>
                        </a:rPr>
                        <a:t>28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1986682231"/>
                  </a:ext>
                </a:extLst>
              </a:tr>
              <a:tr h="223997">
                <a:tc>
                  <a:txBody>
                    <a:bodyPr/>
                    <a:lstStyle/>
                    <a:p>
                      <a:pPr fontAlgn="t"/>
                      <a:r>
                        <a:rPr lang="en-GB" sz="1700">
                          <a:effectLst/>
                        </a:rPr>
                        <a:t>38</a:t>
                      </a:r>
                    </a:p>
                  </a:txBody>
                  <a:tcPr marL="43839" marR="43839" marT="21920" marB="21920">
                    <a:lnL>
                      <a:noFill/>
                    </a:lnL>
                    <a:lnR>
                      <a:noFill/>
                    </a:lnR>
                    <a:lnT w="4763" cap="flat" cmpd="sng" algn="ctr">
                      <a:solidFill>
                        <a:srgbClr val="DEE2E6"/>
                      </a:solidFill>
                      <a:prstDash val="solid"/>
                      <a:round/>
                      <a:headEnd type="none" w="med" len="med"/>
                      <a:tailEnd type="none" w="med" len="med"/>
                    </a:lnT>
                    <a:lnB w="4763" cap="flat" cmpd="sng" algn="ctr">
                      <a:solidFill>
                        <a:srgbClr val="DEE2E6"/>
                      </a:solidFill>
                      <a:prstDash val="solid"/>
                      <a:round/>
                      <a:headEnd type="none" w="med" len="med"/>
                      <a:tailEnd type="none" w="med" len="med"/>
                    </a:lnB>
                    <a:solidFill>
                      <a:srgbClr val="FFFFFF"/>
                    </a:solidFill>
                  </a:tcPr>
                </a:tc>
                <a:tc>
                  <a:txBody>
                    <a:bodyPr/>
                    <a:lstStyle/>
                    <a:p>
                      <a:pPr fontAlgn="t"/>
                      <a:endParaRPr lang="en-GB" sz="1700">
                        <a:effectLst/>
                      </a:endParaRPr>
                    </a:p>
                  </a:txBody>
                  <a:tcPr marL="43839" marR="43839" marT="21920" marB="21920">
                    <a:lnL>
                      <a:noFill/>
                    </a:lnL>
                    <a:lnR>
                      <a:noFill/>
                    </a:lnR>
                    <a:lnT w="4763" cap="flat" cmpd="sng" algn="ctr">
                      <a:solidFill>
                        <a:srgbClr val="DEE2E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893928079"/>
                  </a:ext>
                </a:extLst>
              </a:tr>
              <a:tr h="253821">
                <a:tc>
                  <a:txBody>
                    <a:bodyPr/>
                    <a:lstStyle/>
                    <a:p>
                      <a:pPr fontAlgn="t"/>
                      <a:r>
                        <a:rPr lang="en-GB" sz="1700">
                          <a:effectLst/>
                        </a:rPr>
                        <a:t>68</a:t>
                      </a:r>
                    </a:p>
                  </a:txBody>
                  <a:tcPr marL="43839" marR="43839" marT="21920" marB="21920">
                    <a:lnL>
                      <a:noFill/>
                    </a:lnL>
                    <a:lnR>
                      <a:noFill/>
                    </a:lnR>
                    <a:lnT w="4763" cap="flat" cmpd="sng" algn="ctr">
                      <a:solidFill>
                        <a:srgbClr val="DEE2E6"/>
                      </a:solidFill>
                      <a:prstDash val="solid"/>
                      <a:round/>
                      <a:headEnd type="none" w="med" len="med"/>
                      <a:tailEnd type="none" w="med" len="med"/>
                    </a:lnT>
                    <a:lnB>
                      <a:noFill/>
                    </a:lnB>
                    <a:solidFill>
                      <a:srgbClr val="FFFFFF"/>
                    </a:solidFill>
                  </a:tcPr>
                </a:tc>
                <a:tc>
                  <a:txBody>
                    <a:bodyPr/>
                    <a:lstStyle/>
                    <a:p>
                      <a:endParaRPr lang="en-GB" sz="1700" dirty="0"/>
                    </a:p>
                  </a:txBody>
                  <a:tcPr marL="84171" marR="84171" marT="42086" marB="42086">
                    <a:lnL>
                      <a:noFill/>
                    </a:lnL>
                    <a:lnT>
                      <a:noFill/>
                    </a:lnT>
                  </a:tcPr>
                </a:tc>
                <a:extLst>
                  <a:ext uri="{0D108BD9-81ED-4DB2-BD59-A6C34878D82A}">
                    <a16:rowId xmlns:a16="http://schemas.microsoft.com/office/drawing/2014/main" val="3677064638"/>
                  </a:ext>
                </a:extLst>
              </a:tr>
            </a:tbl>
          </a:graphicData>
        </a:graphic>
      </p:graphicFrame>
      <p:sp>
        <p:nvSpPr>
          <p:cNvPr id="6" name="Rectangle 1">
            <a:extLst>
              <a:ext uri="{FF2B5EF4-FFF2-40B4-BE49-F238E27FC236}">
                <a16:creationId xmlns:a16="http://schemas.microsoft.com/office/drawing/2014/main" id="{C9CC62C4-FB43-28FA-1BEE-FBCD8BFE5273}"/>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94154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E06438-4405-9EA8-3355-E015F2BCD2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5D2C7E-F7F7-AF6D-0AD1-03834DBE4405}"/>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C185B2DF-D92E-45C9-6FCA-73431CC71DFB}"/>
              </a:ext>
            </a:extLst>
          </p:cNvPr>
          <p:cNvSpPr>
            <a:spLocks noGrp="1"/>
          </p:cNvSpPr>
          <p:nvPr>
            <p:ph idx="1"/>
          </p:nvPr>
        </p:nvSpPr>
        <p:spPr>
          <a:xfrm>
            <a:off x="-3" y="722548"/>
            <a:ext cx="9143999" cy="5791207"/>
          </a:xfrm>
        </p:spPr>
        <p:txBody>
          <a:bodyPr>
            <a:normAutofit/>
          </a:bodyPr>
          <a:lstStyle/>
          <a:p>
            <a:pPr marL="0" indent="0" algn="l">
              <a:buNone/>
            </a:pPr>
            <a:r>
              <a:rPr lang="en-GB" sz="2800" b="0" i="0" dirty="0">
                <a:solidFill>
                  <a:srgbClr val="212529"/>
                </a:solidFill>
                <a:effectLst/>
                <a:latin typeface="Roboto" panose="02000000000000000000" pitchFamily="2" charset="0"/>
              </a:rPr>
              <a:t>After copying the above sample data into the Hypothesis Test, </a:t>
            </a:r>
          </a:p>
          <a:p>
            <a:pPr marL="0" indent="0" algn="l">
              <a:buNone/>
            </a:pPr>
            <a:r>
              <a:rPr lang="en-GB" sz="2800" b="0" i="0" dirty="0">
                <a:solidFill>
                  <a:srgbClr val="212529"/>
                </a:solidFill>
                <a:effectLst/>
                <a:latin typeface="Roboto" panose="02000000000000000000" pitchFamily="2" charset="0"/>
              </a:rPr>
              <a:t>you can calculate the t-test for independent samples. The results for the t-test example look like this:</a:t>
            </a:r>
          </a:p>
          <a:p>
            <a:pPr marL="0" indent="0" algn="l">
              <a:buNone/>
            </a:pPr>
            <a:endParaRPr lang="en-GB" sz="2800" b="0" i="0" dirty="0">
              <a:solidFill>
                <a:srgbClr val="212529"/>
              </a:solidFill>
              <a:effectLst/>
              <a:latin typeface="Roboto" panose="02000000000000000000" pitchFamily="2" charset="0"/>
            </a:endParaRPr>
          </a:p>
          <a:p>
            <a:pPr marL="0" indent="0">
              <a:buNone/>
            </a:pPr>
            <a:r>
              <a:rPr lang="en-GB" sz="2400" b="0" i="0" u="none" strike="noStrike" dirty="0">
                <a:solidFill>
                  <a:srgbClr val="FF0000"/>
                </a:solidFill>
                <a:effectLst/>
                <a:latin typeface="Roboto" panose="02000000000000000000" pitchFamily="2" charset="0"/>
              </a:rPr>
              <a:t>Group statistics</a:t>
            </a:r>
          </a:p>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r>
              <a:rPr lang="en-GB" sz="2400" dirty="0">
                <a:solidFill>
                  <a:srgbClr val="FF0000"/>
                </a:solidFill>
                <a:latin typeface="Roboto" panose="02000000000000000000" pitchFamily="2" charset="0"/>
              </a:rPr>
              <a:t>Unpaired t-test</a:t>
            </a:r>
          </a:p>
          <a:p>
            <a:pPr marL="0" indent="0">
              <a:buNone/>
            </a:pPr>
            <a:endParaRPr lang="en-GB" sz="2400" b="0" i="0" u="none" strike="noStrike" dirty="0">
              <a:solidFill>
                <a:srgbClr val="FF0000"/>
              </a:solidFill>
              <a:effectLst/>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403C276E-728F-BB32-4D97-CFA07D84D203}"/>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CAA83BAD-0CB7-1087-4AEE-F215303369D6}"/>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TextBox 19">
            <a:extLst>
              <a:ext uri="{FF2B5EF4-FFF2-40B4-BE49-F238E27FC236}">
                <a16:creationId xmlns:a16="http://schemas.microsoft.com/office/drawing/2014/main" id="{BA7F9313-669B-FD0B-8889-8D088F09D444}"/>
              </a:ext>
            </a:extLst>
          </p:cNvPr>
          <p:cNvSpPr txBox="1"/>
          <p:nvPr/>
        </p:nvSpPr>
        <p:spPr>
          <a:xfrm>
            <a:off x="175709" y="5750380"/>
            <a:ext cx="2194563" cy="646331"/>
          </a:xfrm>
          <a:prstGeom prst="rect">
            <a:avLst/>
          </a:prstGeom>
          <a:noFill/>
        </p:spPr>
        <p:txBody>
          <a:bodyPr wrap="square">
            <a:spAutoFit/>
          </a:bodyPr>
          <a:lstStyle/>
          <a:p>
            <a:r>
              <a:rPr lang="en-GB" dirty="0"/>
              <a:t>Summer semester &amp; Winter semester</a:t>
            </a:r>
          </a:p>
        </p:txBody>
      </p:sp>
      <p:graphicFrame>
        <p:nvGraphicFramePr>
          <p:cNvPr id="22" name="Table 21">
            <a:extLst>
              <a:ext uri="{FF2B5EF4-FFF2-40B4-BE49-F238E27FC236}">
                <a16:creationId xmlns:a16="http://schemas.microsoft.com/office/drawing/2014/main" id="{677A643E-E0C8-3EC1-48E5-43A64500A75E}"/>
              </a:ext>
            </a:extLst>
          </p:cNvPr>
          <p:cNvGraphicFramePr>
            <a:graphicFrameLocks noGrp="1"/>
          </p:cNvGraphicFramePr>
          <p:nvPr>
            <p:extLst>
              <p:ext uri="{D42A27DB-BD31-4B8C-83A1-F6EECF244321}">
                <p14:modId xmlns:p14="http://schemas.microsoft.com/office/powerpoint/2010/main" val="3725992881"/>
              </p:ext>
            </p:extLst>
          </p:nvPr>
        </p:nvGraphicFramePr>
        <p:xfrm>
          <a:off x="2544184" y="5194120"/>
          <a:ext cx="6425900" cy="1112520"/>
        </p:xfrm>
        <a:graphic>
          <a:graphicData uri="http://schemas.openxmlformats.org/drawingml/2006/table">
            <a:tbl>
              <a:tblPr firstRow="1" bandRow="1">
                <a:tableStyleId>{5C22544A-7EE6-4342-B048-85BDC9FD1C3A}</a:tableStyleId>
              </a:tblPr>
              <a:tblGrid>
                <a:gridCol w="1855694">
                  <a:extLst>
                    <a:ext uri="{9D8B030D-6E8A-4147-A177-3AD203B41FA5}">
                      <a16:colId xmlns:a16="http://schemas.microsoft.com/office/drawing/2014/main" val="1580821443"/>
                    </a:ext>
                  </a:extLst>
                </a:gridCol>
                <a:gridCol w="1357256">
                  <a:extLst>
                    <a:ext uri="{9D8B030D-6E8A-4147-A177-3AD203B41FA5}">
                      <a16:colId xmlns:a16="http://schemas.microsoft.com/office/drawing/2014/main" val="2730457980"/>
                    </a:ext>
                  </a:extLst>
                </a:gridCol>
                <a:gridCol w="1606475">
                  <a:extLst>
                    <a:ext uri="{9D8B030D-6E8A-4147-A177-3AD203B41FA5}">
                      <a16:colId xmlns:a16="http://schemas.microsoft.com/office/drawing/2014/main" val="2146876802"/>
                    </a:ext>
                  </a:extLst>
                </a:gridCol>
                <a:gridCol w="1606475">
                  <a:extLst>
                    <a:ext uri="{9D8B030D-6E8A-4147-A177-3AD203B41FA5}">
                      <a16:colId xmlns:a16="http://schemas.microsoft.com/office/drawing/2014/main" val="2142816311"/>
                    </a:ext>
                  </a:extLst>
                </a:gridCol>
              </a:tblGrid>
              <a:tr h="370840">
                <a:tc>
                  <a:txBody>
                    <a:bodyPr/>
                    <a:lstStyle/>
                    <a:p>
                      <a:endParaRPr lang="en-GB"/>
                    </a:p>
                  </a:txBody>
                  <a:tcPr/>
                </a:tc>
                <a:tc>
                  <a:txBody>
                    <a:bodyPr/>
                    <a:lstStyle/>
                    <a:p>
                      <a:pPr algn="ctr" fontAlgn="b"/>
                      <a:r>
                        <a:rPr lang="en-GB" dirty="0">
                          <a:effectLst/>
                        </a:rPr>
                        <a:t>t</a:t>
                      </a:r>
                    </a:p>
                  </a:txBody>
                  <a:tcPr marL="47625" marR="47625" marT="23813" marB="23813" anchor="b"/>
                </a:tc>
                <a:tc>
                  <a:txBody>
                    <a:bodyPr/>
                    <a:lstStyle/>
                    <a:p>
                      <a:pPr algn="ctr" fontAlgn="b"/>
                      <a:r>
                        <a:rPr lang="en-GB">
                          <a:effectLst/>
                        </a:rPr>
                        <a:t>df</a:t>
                      </a:r>
                    </a:p>
                  </a:txBody>
                  <a:tcPr marL="47625" marR="47625" marT="23813" marB="23813" anchor="b"/>
                </a:tc>
                <a:tc>
                  <a:txBody>
                    <a:bodyPr/>
                    <a:lstStyle/>
                    <a:p>
                      <a:pPr algn="ctr" fontAlgn="b"/>
                      <a:r>
                        <a:rPr lang="en-GB" dirty="0">
                          <a:effectLst/>
                        </a:rPr>
                        <a:t>p</a:t>
                      </a:r>
                    </a:p>
                  </a:txBody>
                  <a:tcPr marL="47625" marR="47625" marT="23813" marB="23813" anchor="b"/>
                </a:tc>
                <a:extLst>
                  <a:ext uri="{0D108BD9-81ED-4DB2-BD59-A6C34878D82A}">
                    <a16:rowId xmlns:a16="http://schemas.microsoft.com/office/drawing/2014/main" val="1612929309"/>
                  </a:ext>
                </a:extLst>
              </a:tr>
              <a:tr h="370840">
                <a:tc>
                  <a:txBody>
                    <a:bodyPr/>
                    <a:lstStyle/>
                    <a:p>
                      <a:pPr algn="l" fontAlgn="t"/>
                      <a:r>
                        <a:rPr lang="en-GB" b="0" dirty="0">
                          <a:effectLst/>
                        </a:rPr>
                        <a:t>Equal variance</a:t>
                      </a:r>
                    </a:p>
                  </a:txBody>
                  <a:tcPr marL="47625" marR="47625" marT="23813" marB="23813"/>
                </a:tc>
                <a:tc>
                  <a:txBody>
                    <a:bodyPr/>
                    <a:lstStyle/>
                    <a:p>
                      <a:pPr algn="ctr" fontAlgn="t"/>
                      <a:r>
                        <a:rPr lang="en-GB">
                          <a:effectLst/>
                        </a:rPr>
                        <a:t>1.035</a:t>
                      </a:r>
                    </a:p>
                  </a:txBody>
                  <a:tcPr marL="47625" marR="47625" marT="23813" marB="23813"/>
                </a:tc>
                <a:tc>
                  <a:txBody>
                    <a:bodyPr/>
                    <a:lstStyle/>
                    <a:p>
                      <a:pPr algn="ctr" fontAlgn="t"/>
                      <a:r>
                        <a:rPr lang="en-GB">
                          <a:effectLst/>
                        </a:rPr>
                        <a:t>22</a:t>
                      </a:r>
                    </a:p>
                  </a:txBody>
                  <a:tcPr marL="47625" marR="47625" marT="23813" marB="23813"/>
                </a:tc>
                <a:tc>
                  <a:txBody>
                    <a:bodyPr/>
                    <a:lstStyle/>
                    <a:p>
                      <a:pPr algn="ctr" fontAlgn="t"/>
                      <a:r>
                        <a:rPr lang="en-GB" dirty="0">
                          <a:effectLst/>
                        </a:rPr>
                        <a:t>0.312</a:t>
                      </a:r>
                    </a:p>
                  </a:txBody>
                  <a:tcPr marL="47625" marR="47625" marT="23813" marB="23813"/>
                </a:tc>
                <a:extLst>
                  <a:ext uri="{0D108BD9-81ED-4DB2-BD59-A6C34878D82A}">
                    <a16:rowId xmlns:a16="http://schemas.microsoft.com/office/drawing/2014/main" val="3487016116"/>
                  </a:ext>
                </a:extLst>
              </a:tr>
              <a:tr h="370840">
                <a:tc>
                  <a:txBody>
                    <a:bodyPr/>
                    <a:lstStyle/>
                    <a:p>
                      <a:pPr algn="l" fontAlgn="t"/>
                      <a:r>
                        <a:rPr lang="en-GB" b="0" dirty="0">
                          <a:effectLst/>
                        </a:rPr>
                        <a:t>Unequal variance</a:t>
                      </a:r>
                    </a:p>
                  </a:txBody>
                  <a:tcPr marL="47625" marR="47625" marT="23813" marB="23813"/>
                </a:tc>
                <a:tc>
                  <a:txBody>
                    <a:bodyPr/>
                    <a:lstStyle/>
                    <a:p>
                      <a:pPr algn="ctr" fontAlgn="t"/>
                      <a:r>
                        <a:rPr lang="en-GB">
                          <a:effectLst/>
                        </a:rPr>
                        <a:t>1</a:t>
                      </a:r>
                    </a:p>
                  </a:txBody>
                  <a:tcPr marL="47625" marR="47625" marT="23813" marB="23813"/>
                </a:tc>
                <a:tc>
                  <a:txBody>
                    <a:bodyPr/>
                    <a:lstStyle/>
                    <a:p>
                      <a:pPr algn="ctr" fontAlgn="t"/>
                      <a:r>
                        <a:rPr lang="en-GB">
                          <a:effectLst/>
                        </a:rPr>
                        <a:t>16.824</a:t>
                      </a:r>
                    </a:p>
                  </a:txBody>
                  <a:tcPr marL="47625" marR="47625" marT="23813" marB="23813"/>
                </a:tc>
                <a:tc>
                  <a:txBody>
                    <a:bodyPr/>
                    <a:lstStyle/>
                    <a:p>
                      <a:pPr algn="ctr" fontAlgn="t"/>
                      <a:r>
                        <a:rPr lang="en-GB" dirty="0">
                          <a:effectLst/>
                        </a:rPr>
                        <a:t>0.331</a:t>
                      </a:r>
                    </a:p>
                  </a:txBody>
                  <a:tcPr marL="47625" marR="47625" marT="23813" marB="23813"/>
                </a:tc>
                <a:extLst>
                  <a:ext uri="{0D108BD9-81ED-4DB2-BD59-A6C34878D82A}">
                    <a16:rowId xmlns:a16="http://schemas.microsoft.com/office/drawing/2014/main" val="1422925832"/>
                  </a:ext>
                </a:extLst>
              </a:tr>
            </a:tbl>
          </a:graphicData>
        </a:graphic>
      </p:graphicFrame>
      <p:graphicFrame>
        <p:nvGraphicFramePr>
          <p:cNvPr id="23" name="Table 22">
            <a:extLst>
              <a:ext uri="{FF2B5EF4-FFF2-40B4-BE49-F238E27FC236}">
                <a16:creationId xmlns:a16="http://schemas.microsoft.com/office/drawing/2014/main" id="{7006B9F0-FBE3-1468-D135-41552F307616}"/>
              </a:ext>
            </a:extLst>
          </p:cNvPr>
          <p:cNvGraphicFramePr>
            <a:graphicFrameLocks noGrp="1"/>
          </p:cNvGraphicFramePr>
          <p:nvPr>
            <p:extLst>
              <p:ext uri="{D42A27DB-BD31-4B8C-83A1-F6EECF244321}">
                <p14:modId xmlns:p14="http://schemas.microsoft.com/office/powerpoint/2010/main" val="3506720555"/>
              </p:ext>
            </p:extLst>
          </p:nvPr>
        </p:nvGraphicFramePr>
        <p:xfrm>
          <a:off x="772132" y="3711305"/>
          <a:ext cx="8197952" cy="1112520"/>
        </p:xfrm>
        <a:graphic>
          <a:graphicData uri="http://schemas.openxmlformats.org/drawingml/2006/table">
            <a:tbl>
              <a:tblPr firstRow="1" bandRow="1">
                <a:tableStyleId>{5C22544A-7EE6-4342-B048-85BDC9FD1C3A}</a:tableStyleId>
              </a:tblPr>
              <a:tblGrid>
                <a:gridCol w="1639590">
                  <a:extLst>
                    <a:ext uri="{9D8B030D-6E8A-4147-A177-3AD203B41FA5}">
                      <a16:colId xmlns:a16="http://schemas.microsoft.com/office/drawing/2014/main" val="1888498109"/>
                    </a:ext>
                  </a:extLst>
                </a:gridCol>
                <a:gridCol w="657792">
                  <a:extLst>
                    <a:ext uri="{9D8B030D-6E8A-4147-A177-3AD203B41FA5}">
                      <a16:colId xmlns:a16="http://schemas.microsoft.com/office/drawing/2014/main" val="3785938917"/>
                    </a:ext>
                  </a:extLst>
                </a:gridCol>
                <a:gridCol w="1280160">
                  <a:extLst>
                    <a:ext uri="{9D8B030D-6E8A-4147-A177-3AD203B41FA5}">
                      <a16:colId xmlns:a16="http://schemas.microsoft.com/office/drawing/2014/main" val="2652301601"/>
                    </a:ext>
                  </a:extLst>
                </a:gridCol>
                <a:gridCol w="2076226">
                  <a:extLst>
                    <a:ext uri="{9D8B030D-6E8A-4147-A177-3AD203B41FA5}">
                      <a16:colId xmlns:a16="http://schemas.microsoft.com/office/drawing/2014/main" val="1335550942"/>
                    </a:ext>
                  </a:extLst>
                </a:gridCol>
                <a:gridCol w="2544184">
                  <a:extLst>
                    <a:ext uri="{9D8B030D-6E8A-4147-A177-3AD203B41FA5}">
                      <a16:colId xmlns:a16="http://schemas.microsoft.com/office/drawing/2014/main" val="1617483850"/>
                    </a:ext>
                  </a:extLst>
                </a:gridCol>
              </a:tblGrid>
              <a:tr h="370840">
                <a:tc>
                  <a:txBody>
                    <a:bodyPr/>
                    <a:lstStyle/>
                    <a:p>
                      <a:endParaRPr lang="en-GB"/>
                    </a:p>
                  </a:txBody>
                  <a:tcPr/>
                </a:tc>
                <a:tc>
                  <a:txBody>
                    <a:bodyPr/>
                    <a:lstStyle/>
                    <a:p>
                      <a:pPr algn="ctr" fontAlgn="b"/>
                      <a:r>
                        <a:rPr lang="en-GB" sz="1600" dirty="0">
                          <a:effectLst/>
                        </a:rPr>
                        <a:t>n</a:t>
                      </a:r>
                    </a:p>
                  </a:txBody>
                  <a:tcPr marL="47625" marR="47625" marT="23813" marB="23813" anchor="b"/>
                </a:tc>
                <a:tc>
                  <a:txBody>
                    <a:bodyPr/>
                    <a:lstStyle/>
                    <a:p>
                      <a:pPr algn="ctr" fontAlgn="b"/>
                      <a:r>
                        <a:rPr lang="en-GB" sz="1600">
                          <a:effectLst/>
                        </a:rPr>
                        <a:t>Mean</a:t>
                      </a:r>
                    </a:p>
                  </a:txBody>
                  <a:tcPr marL="47625" marR="47625" marT="23813" marB="23813" anchor="b"/>
                </a:tc>
                <a:tc>
                  <a:txBody>
                    <a:bodyPr/>
                    <a:lstStyle/>
                    <a:p>
                      <a:pPr algn="ctr" fontAlgn="b"/>
                      <a:r>
                        <a:rPr lang="en-GB" sz="1600">
                          <a:effectLst/>
                        </a:rPr>
                        <a:t>Standard deviation</a:t>
                      </a:r>
                    </a:p>
                  </a:txBody>
                  <a:tcPr marL="47625" marR="47625" marT="23813" marB="23813" anchor="b"/>
                </a:tc>
                <a:tc>
                  <a:txBody>
                    <a:bodyPr/>
                    <a:lstStyle/>
                    <a:p>
                      <a:pPr algn="ctr" fontAlgn="b"/>
                      <a:r>
                        <a:rPr lang="en-GB" sz="1600" dirty="0">
                          <a:effectLst/>
                        </a:rPr>
                        <a:t>Standard error of the mean</a:t>
                      </a:r>
                    </a:p>
                  </a:txBody>
                  <a:tcPr marL="47625" marR="47625" marT="23813" marB="23813" anchor="b"/>
                </a:tc>
                <a:extLst>
                  <a:ext uri="{0D108BD9-81ED-4DB2-BD59-A6C34878D82A}">
                    <a16:rowId xmlns:a16="http://schemas.microsoft.com/office/drawing/2014/main" val="1557868183"/>
                  </a:ext>
                </a:extLst>
              </a:tr>
              <a:tr h="370840">
                <a:tc>
                  <a:txBody>
                    <a:bodyPr/>
                    <a:lstStyle/>
                    <a:p>
                      <a:r>
                        <a:rPr lang="en-GB" sz="1400" b="0" i="0" kern="1200" dirty="0">
                          <a:solidFill>
                            <a:schemeClr val="dk1"/>
                          </a:solidFill>
                          <a:effectLst/>
                          <a:latin typeface="+mn-lt"/>
                          <a:ea typeface="+mn-ea"/>
                          <a:cs typeface="+mn-cs"/>
                        </a:rPr>
                        <a:t>Summer semester</a:t>
                      </a:r>
                      <a:endParaRPr lang="en-GB" sz="1400" dirty="0"/>
                    </a:p>
                  </a:txBody>
                  <a:tcPr/>
                </a:tc>
                <a:tc>
                  <a:txBody>
                    <a:bodyPr/>
                    <a:lstStyle/>
                    <a:p>
                      <a:pPr algn="ctr" fontAlgn="t"/>
                      <a:r>
                        <a:rPr lang="en-GB" dirty="0">
                          <a:effectLst/>
                        </a:rPr>
                        <a:t>13</a:t>
                      </a:r>
                    </a:p>
                  </a:txBody>
                  <a:tcPr marL="47625" marR="47625" marT="23813" marB="23813"/>
                </a:tc>
                <a:tc>
                  <a:txBody>
                    <a:bodyPr/>
                    <a:lstStyle/>
                    <a:p>
                      <a:pPr algn="ctr" fontAlgn="t"/>
                      <a:r>
                        <a:rPr lang="en-GB">
                          <a:effectLst/>
                        </a:rPr>
                        <a:t>52.077</a:t>
                      </a:r>
                    </a:p>
                  </a:txBody>
                  <a:tcPr marL="47625" marR="47625" marT="23813" marB="23813"/>
                </a:tc>
                <a:tc>
                  <a:txBody>
                    <a:bodyPr/>
                    <a:lstStyle/>
                    <a:p>
                      <a:pPr algn="ctr" fontAlgn="t"/>
                      <a:r>
                        <a:rPr lang="en-GB">
                          <a:effectLst/>
                        </a:rPr>
                        <a:t>11.026</a:t>
                      </a:r>
                    </a:p>
                  </a:txBody>
                  <a:tcPr marL="47625" marR="47625" marT="23813" marB="23813"/>
                </a:tc>
                <a:tc>
                  <a:txBody>
                    <a:bodyPr/>
                    <a:lstStyle/>
                    <a:p>
                      <a:pPr algn="ctr" fontAlgn="t"/>
                      <a:r>
                        <a:rPr lang="en-GB" dirty="0">
                          <a:effectLst/>
                        </a:rPr>
                        <a:t>3.058</a:t>
                      </a:r>
                    </a:p>
                  </a:txBody>
                  <a:tcPr marL="47625" marR="47625" marT="23813" marB="23813"/>
                </a:tc>
                <a:extLst>
                  <a:ext uri="{0D108BD9-81ED-4DB2-BD59-A6C34878D82A}">
                    <a16:rowId xmlns:a16="http://schemas.microsoft.com/office/drawing/2014/main" val="3325060179"/>
                  </a:ext>
                </a:extLst>
              </a:tr>
              <a:tr h="370840">
                <a:tc>
                  <a:txBody>
                    <a:bodyPr/>
                    <a:lstStyle/>
                    <a:p>
                      <a:r>
                        <a:rPr lang="en-GB" sz="1400" b="0" i="0" kern="1200" dirty="0">
                          <a:solidFill>
                            <a:schemeClr val="dk1"/>
                          </a:solidFill>
                          <a:effectLst/>
                          <a:latin typeface="+mn-lt"/>
                          <a:ea typeface="+mn-ea"/>
                          <a:cs typeface="+mn-cs"/>
                        </a:rPr>
                        <a:t>Winter semester</a:t>
                      </a:r>
                      <a:endParaRPr lang="en-GB" sz="1400" dirty="0"/>
                    </a:p>
                  </a:txBody>
                  <a:tcPr/>
                </a:tc>
                <a:tc>
                  <a:txBody>
                    <a:bodyPr/>
                    <a:lstStyle/>
                    <a:p>
                      <a:pPr algn="ctr" fontAlgn="t"/>
                      <a:r>
                        <a:rPr lang="en-GB" dirty="0">
                          <a:effectLst/>
                        </a:rPr>
                        <a:t>11</a:t>
                      </a:r>
                    </a:p>
                  </a:txBody>
                  <a:tcPr marL="47625" marR="47625" marT="23813" marB="23813"/>
                </a:tc>
                <a:tc>
                  <a:txBody>
                    <a:bodyPr/>
                    <a:lstStyle/>
                    <a:p>
                      <a:pPr algn="ctr" fontAlgn="t"/>
                      <a:r>
                        <a:rPr lang="en-GB">
                          <a:effectLst/>
                        </a:rPr>
                        <a:t>46.182</a:t>
                      </a:r>
                    </a:p>
                  </a:txBody>
                  <a:tcPr marL="47625" marR="47625" marT="23813" marB="23813"/>
                </a:tc>
                <a:tc>
                  <a:txBody>
                    <a:bodyPr/>
                    <a:lstStyle/>
                    <a:p>
                      <a:pPr algn="ctr" fontAlgn="t"/>
                      <a:r>
                        <a:rPr lang="en-GB">
                          <a:effectLst/>
                        </a:rPr>
                        <a:t>16.708</a:t>
                      </a:r>
                    </a:p>
                  </a:txBody>
                  <a:tcPr marL="47625" marR="47625" marT="23813" marB="23813"/>
                </a:tc>
                <a:tc>
                  <a:txBody>
                    <a:bodyPr/>
                    <a:lstStyle/>
                    <a:p>
                      <a:pPr algn="ctr" fontAlgn="t"/>
                      <a:r>
                        <a:rPr lang="en-GB" dirty="0">
                          <a:effectLst/>
                        </a:rPr>
                        <a:t>5.038</a:t>
                      </a:r>
                    </a:p>
                  </a:txBody>
                  <a:tcPr marL="47625" marR="47625" marT="23813" marB="23813"/>
                </a:tc>
                <a:extLst>
                  <a:ext uri="{0D108BD9-81ED-4DB2-BD59-A6C34878D82A}">
                    <a16:rowId xmlns:a16="http://schemas.microsoft.com/office/drawing/2014/main" val="2749952799"/>
                  </a:ext>
                </a:extLst>
              </a:tr>
            </a:tbl>
          </a:graphicData>
        </a:graphic>
      </p:graphicFrame>
    </p:spTree>
    <p:extLst>
      <p:ext uri="{BB962C8B-B14F-4D97-AF65-F5344CB8AC3E}">
        <p14:creationId xmlns:p14="http://schemas.microsoft.com/office/powerpoint/2010/main" val="24326130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02F096-C0BD-A528-0833-75069FBAC0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0A90F4-2BB9-81CE-E90D-31FC42FEFECF}"/>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CBE7D436-88EA-80CE-2459-979FE4E3C929}"/>
              </a:ext>
            </a:extLst>
          </p:cNvPr>
          <p:cNvSpPr>
            <a:spLocks noGrp="1"/>
          </p:cNvSpPr>
          <p:nvPr>
            <p:ph idx="1"/>
          </p:nvPr>
        </p:nvSpPr>
        <p:spPr>
          <a:xfrm>
            <a:off x="-3" y="722548"/>
            <a:ext cx="9143999" cy="5791207"/>
          </a:xfrm>
        </p:spPr>
        <p:txBody>
          <a:bodyPr>
            <a:normAutofit/>
          </a:bodyPr>
          <a:lstStyle/>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5A0880C4-2B83-5DD4-4913-E7B176D977C2}"/>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616438F9-3789-5EB6-7F67-9B9DC0AF3E59}"/>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4" name="Table 3">
            <a:extLst>
              <a:ext uri="{FF2B5EF4-FFF2-40B4-BE49-F238E27FC236}">
                <a16:creationId xmlns:a16="http://schemas.microsoft.com/office/drawing/2014/main" id="{F00077BF-FA6C-3065-1523-2150F3FF4963}"/>
              </a:ext>
            </a:extLst>
          </p:cNvPr>
          <p:cNvGraphicFramePr>
            <a:graphicFrameLocks noGrp="1"/>
          </p:cNvGraphicFramePr>
          <p:nvPr>
            <p:extLst>
              <p:ext uri="{D42A27DB-BD31-4B8C-83A1-F6EECF244321}">
                <p14:modId xmlns:p14="http://schemas.microsoft.com/office/powerpoint/2010/main" val="3574587916"/>
              </p:ext>
            </p:extLst>
          </p:nvPr>
        </p:nvGraphicFramePr>
        <p:xfrm>
          <a:off x="0" y="1128059"/>
          <a:ext cx="9079452" cy="2277447"/>
        </p:xfrm>
        <a:graphic>
          <a:graphicData uri="http://schemas.openxmlformats.org/drawingml/2006/table">
            <a:tbl>
              <a:tblPr firstRow="1" bandRow="1">
                <a:tableStyleId>{5C22544A-7EE6-4342-B048-85BDC9FD1C3A}</a:tableStyleId>
              </a:tblPr>
              <a:tblGrid>
                <a:gridCol w="2151529">
                  <a:extLst>
                    <a:ext uri="{9D8B030D-6E8A-4147-A177-3AD203B41FA5}">
                      <a16:colId xmlns:a16="http://schemas.microsoft.com/office/drawing/2014/main" val="3111520892"/>
                    </a:ext>
                  </a:extLst>
                </a:gridCol>
                <a:gridCol w="1855695">
                  <a:extLst>
                    <a:ext uri="{9D8B030D-6E8A-4147-A177-3AD203B41FA5}">
                      <a16:colId xmlns:a16="http://schemas.microsoft.com/office/drawing/2014/main" val="1250686520"/>
                    </a:ext>
                  </a:extLst>
                </a:gridCol>
                <a:gridCol w="1506070">
                  <a:extLst>
                    <a:ext uri="{9D8B030D-6E8A-4147-A177-3AD203B41FA5}">
                      <a16:colId xmlns:a16="http://schemas.microsoft.com/office/drawing/2014/main" val="3502476356"/>
                    </a:ext>
                  </a:extLst>
                </a:gridCol>
                <a:gridCol w="1737360">
                  <a:extLst>
                    <a:ext uri="{9D8B030D-6E8A-4147-A177-3AD203B41FA5}">
                      <a16:colId xmlns:a16="http://schemas.microsoft.com/office/drawing/2014/main" val="3984787828"/>
                    </a:ext>
                  </a:extLst>
                </a:gridCol>
                <a:gridCol w="909021">
                  <a:extLst>
                    <a:ext uri="{9D8B030D-6E8A-4147-A177-3AD203B41FA5}">
                      <a16:colId xmlns:a16="http://schemas.microsoft.com/office/drawing/2014/main" val="4064511764"/>
                    </a:ext>
                  </a:extLst>
                </a:gridCol>
                <a:gridCol w="919777">
                  <a:extLst>
                    <a:ext uri="{9D8B030D-6E8A-4147-A177-3AD203B41FA5}">
                      <a16:colId xmlns:a16="http://schemas.microsoft.com/office/drawing/2014/main" val="1437372241"/>
                    </a:ext>
                  </a:extLst>
                </a:gridCol>
              </a:tblGrid>
              <a:tr h="939501">
                <a:tc gridSpan="2">
                  <a:txBody>
                    <a:bodyPr/>
                    <a:lstStyle/>
                    <a:p>
                      <a:r>
                        <a:rPr lang="en-GB" sz="2000" b="0" i="0" u="none" strike="noStrike" kern="1200" dirty="0">
                          <a:solidFill>
                            <a:schemeClr val="bg1"/>
                          </a:solidFill>
                          <a:effectLst/>
                          <a:latin typeface="+mn-lt"/>
                          <a:ea typeface="+mn-ea"/>
                          <a:cs typeface="+mn-cs"/>
                        </a:rPr>
                        <a:t>95% confidence interval</a:t>
                      </a:r>
                    </a:p>
                    <a:p>
                      <a:endParaRPr lang="en-GB" dirty="0"/>
                    </a:p>
                  </a:txBody>
                  <a:tcPr/>
                </a:tc>
                <a:tc hMerge="1">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8315417"/>
                  </a:ext>
                </a:extLst>
              </a:tr>
              <a:tr h="370840">
                <a:tc>
                  <a:txBody>
                    <a:bodyPr/>
                    <a:lstStyle/>
                    <a:p>
                      <a:endParaRPr lang="en-GB"/>
                    </a:p>
                  </a:txBody>
                  <a:tcPr/>
                </a:tc>
                <a:tc>
                  <a:txBody>
                    <a:bodyPr/>
                    <a:lstStyle/>
                    <a:p>
                      <a:endParaRPr lang="en-GB"/>
                    </a:p>
                  </a:txBody>
                  <a:tcPr/>
                </a:tc>
                <a:tc>
                  <a:txBody>
                    <a:bodyPr/>
                    <a:lstStyle/>
                    <a:p>
                      <a:pPr algn="ctr" fontAlgn="b"/>
                      <a:r>
                        <a:rPr lang="en-GB" dirty="0">
                          <a:effectLst/>
                        </a:rPr>
                        <a:t>Mean value difference</a:t>
                      </a:r>
                    </a:p>
                  </a:txBody>
                  <a:tcPr marL="47625" marR="47625" marT="23813" marB="23813" anchor="b"/>
                </a:tc>
                <a:tc>
                  <a:txBody>
                    <a:bodyPr/>
                    <a:lstStyle/>
                    <a:p>
                      <a:pPr algn="ctr" fontAlgn="b"/>
                      <a:r>
                        <a:rPr lang="en-GB">
                          <a:effectLst/>
                        </a:rPr>
                        <a:t>Standard error</a:t>
                      </a:r>
                      <a:br>
                        <a:rPr lang="en-GB">
                          <a:effectLst/>
                        </a:rPr>
                      </a:br>
                      <a:r>
                        <a:rPr lang="en-GB">
                          <a:effectLst/>
                        </a:rPr>
                        <a:t>of difference</a:t>
                      </a:r>
                    </a:p>
                  </a:txBody>
                  <a:tcPr marL="47625" marR="47625" marT="23813" marB="23813" anchor="b"/>
                </a:tc>
                <a:tc>
                  <a:txBody>
                    <a:bodyPr/>
                    <a:lstStyle/>
                    <a:p>
                      <a:pPr algn="ctr" fontAlgn="b"/>
                      <a:r>
                        <a:rPr lang="en-GB">
                          <a:effectLst/>
                        </a:rPr>
                        <a:t>Lower</a:t>
                      </a:r>
                    </a:p>
                  </a:txBody>
                  <a:tcPr marL="47625" marR="47625" marT="23813" marB="23813" anchor="b"/>
                </a:tc>
                <a:tc>
                  <a:txBody>
                    <a:bodyPr/>
                    <a:lstStyle/>
                    <a:p>
                      <a:pPr algn="ctr" fontAlgn="b"/>
                      <a:r>
                        <a:rPr lang="en-GB" dirty="0">
                          <a:effectLst/>
                        </a:rPr>
                        <a:t>Upper</a:t>
                      </a:r>
                    </a:p>
                  </a:txBody>
                  <a:tcPr marL="47625" marR="47625" marT="23813" marB="23813" anchor="b"/>
                </a:tc>
                <a:extLst>
                  <a:ext uri="{0D108BD9-81ED-4DB2-BD59-A6C34878D82A}">
                    <a16:rowId xmlns:a16="http://schemas.microsoft.com/office/drawing/2014/main" val="2012312181"/>
                  </a:ext>
                </a:extLst>
              </a:tr>
              <a:tr h="370840">
                <a:tc rowSpan="2">
                  <a:txBody>
                    <a:bodyPr/>
                    <a:lstStyle/>
                    <a:p>
                      <a:pPr algn="l" fontAlgn="t"/>
                      <a:r>
                        <a:rPr lang="en-GB" b="0" dirty="0">
                          <a:effectLst/>
                        </a:rPr>
                        <a:t>Summer semester &amp; Winter semester</a:t>
                      </a:r>
                    </a:p>
                  </a:txBody>
                  <a:tcPr marL="47625" marR="47625" marT="23813" marB="23813"/>
                </a:tc>
                <a:tc>
                  <a:txBody>
                    <a:bodyPr/>
                    <a:lstStyle/>
                    <a:p>
                      <a:pPr algn="l" fontAlgn="t"/>
                      <a:r>
                        <a:rPr lang="en-GB" b="0">
                          <a:effectLst/>
                        </a:rPr>
                        <a:t>Equal variance</a:t>
                      </a:r>
                    </a:p>
                  </a:txBody>
                  <a:tcPr marL="47625" marR="47625" marT="23813" marB="23813"/>
                </a:tc>
                <a:tc>
                  <a:txBody>
                    <a:bodyPr/>
                    <a:lstStyle/>
                    <a:p>
                      <a:pPr algn="ctr" fontAlgn="t"/>
                      <a:r>
                        <a:rPr lang="en-GB" dirty="0">
                          <a:effectLst/>
                        </a:rPr>
                        <a:t>5.895</a:t>
                      </a:r>
                    </a:p>
                  </a:txBody>
                  <a:tcPr marL="47625" marR="47625" marT="23813" marB="23813"/>
                </a:tc>
                <a:tc>
                  <a:txBody>
                    <a:bodyPr/>
                    <a:lstStyle/>
                    <a:p>
                      <a:pPr algn="ctr" fontAlgn="t"/>
                      <a:r>
                        <a:rPr lang="en-GB">
                          <a:effectLst/>
                        </a:rPr>
                        <a:t>5.893</a:t>
                      </a:r>
                    </a:p>
                  </a:txBody>
                  <a:tcPr marL="47625" marR="47625" marT="23813" marB="23813"/>
                </a:tc>
                <a:tc>
                  <a:txBody>
                    <a:bodyPr/>
                    <a:lstStyle/>
                    <a:p>
                      <a:pPr algn="ctr" fontAlgn="t"/>
                      <a:r>
                        <a:rPr lang="en-GB">
                          <a:effectLst/>
                        </a:rPr>
                        <a:t>-6,328</a:t>
                      </a:r>
                    </a:p>
                  </a:txBody>
                  <a:tcPr marL="47625" marR="47625" marT="23813" marB="23813"/>
                </a:tc>
                <a:tc>
                  <a:txBody>
                    <a:bodyPr/>
                    <a:lstStyle/>
                    <a:p>
                      <a:pPr algn="ctr" fontAlgn="t"/>
                      <a:r>
                        <a:rPr lang="en-GB" dirty="0">
                          <a:effectLst/>
                        </a:rPr>
                        <a:t>18.118</a:t>
                      </a:r>
                    </a:p>
                  </a:txBody>
                  <a:tcPr marL="47625" marR="47625" marT="23813" marB="23813"/>
                </a:tc>
                <a:extLst>
                  <a:ext uri="{0D108BD9-81ED-4DB2-BD59-A6C34878D82A}">
                    <a16:rowId xmlns:a16="http://schemas.microsoft.com/office/drawing/2014/main" val="1070336431"/>
                  </a:ext>
                </a:extLst>
              </a:tr>
              <a:tr h="370840">
                <a:tc vMerge="1">
                  <a:txBody>
                    <a:bodyPr/>
                    <a:lstStyle/>
                    <a:p>
                      <a:endParaRPr lang="en-GB" dirty="0"/>
                    </a:p>
                  </a:txBody>
                  <a:tcPr/>
                </a:tc>
                <a:tc>
                  <a:txBody>
                    <a:bodyPr/>
                    <a:lstStyle/>
                    <a:p>
                      <a:pPr algn="l" fontAlgn="t"/>
                      <a:r>
                        <a:rPr lang="en-GB" b="0" dirty="0">
                          <a:effectLst/>
                        </a:rPr>
                        <a:t>Unequal variance</a:t>
                      </a:r>
                    </a:p>
                  </a:txBody>
                  <a:tcPr marL="47625" marR="47625" marT="23813" marB="23813"/>
                </a:tc>
                <a:tc>
                  <a:txBody>
                    <a:bodyPr/>
                    <a:lstStyle/>
                    <a:p>
                      <a:pPr algn="ctr" fontAlgn="t"/>
                      <a:r>
                        <a:rPr lang="en-GB">
                          <a:effectLst/>
                        </a:rPr>
                        <a:t>5.895</a:t>
                      </a:r>
                    </a:p>
                  </a:txBody>
                  <a:tcPr marL="47625" marR="47625" marT="23813" marB="23813"/>
                </a:tc>
                <a:tc>
                  <a:txBody>
                    <a:bodyPr/>
                    <a:lstStyle/>
                    <a:p>
                      <a:pPr algn="ctr" fontAlgn="t"/>
                      <a:r>
                        <a:rPr lang="en-GB">
                          <a:effectLst/>
                        </a:rPr>
                        <a:t>5.893</a:t>
                      </a:r>
                    </a:p>
                  </a:txBody>
                  <a:tcPr marL="47625" marR="47625" marT="23813" marB="23813"/>
                </a:tc>
                <a:tc>
                  <a:txBody>
                    <a:bodyPr/>
                    <a:lstStyle/>
                    <a:p>
                      <a:pPr algn="ctr" fontAlgn="t"/>
                      <a:r>
                        <a:rPr lang="en-GB">
                          <a:effectLst/>
                        </a:rPr>
                        <a:t>-6.55</a:t>
                      </a:r>
                    </a:p>
                  </a:txBody>
                  <a:tcPr marL="47625" marR="47625" marT="23813" marB="23813"/>
                </a:tc>
                <a:tc>
                  <a:txBody>
                    <a:bodyPr/>
                    <a:lstStyle/>
                    <a:p>
                      <a:pPr algn="ctr" fontAlgn="t"/>
                      <a:r>
                        <a:rPr lang="en-GB" dirty="0">
                          <a:effectLst/>
                        </a:rPr>
                        <a:t>18.34</a:t>
                      </a:r>
                    </a:p>
                  </a:txBody>
                  <a:tcPr marL="47625" marR="47625" marT="23813" marB="23813"/>
                </a:tc>
                <a:extLst>
                  <a:ext uri="{0D108BD9-81ED-4DB2-BD59-A6C34878D82A}">
                    <a16:rowId xmlns:a16="http://schemas.microsoft.com/office/drawing/2014/main" val="848907362"/>
                  </a:ext>
                </a:extLst>
              </a:tr>
            </a:tbl>
          </a:graphicData>
        </a:graphic>
      </p:graphicFrame>
      <p:sp>
        <p:nvSpPr>
          <p:cNvPr id="7" name="TextBox 6">
            <a:extLst>
              <a:ext uri="{FF2B5EF4-FFF2-40B4-BE49-F238E27FC236}">
                <a16:creationId xmlns:a16="http://schemas.microsoft.com/office/drawing/2014/main" id="{1002F02C-873A-7C45-800C-5B4F0D672195}"/>
              </a:ext>
            </a:extLst>
          </p:cNvPr>
          <p:cNvSpPr txBox="1"/>
          <p:nvPr/>
        </p:nvSpPr>
        <p:spPr>
          <a:xfrm>
            <a:off x="0" y="3506378"/>
            <a:ext cx="9143996" cy="3693319"/>
          </a:xfrm>
          <a:prstGeom prst="rect">
            <a:avLst/>
          </a:prstGeom>
          <a:noFill/>
        </p:spPr>
        <p:txBody>
          <a:bodyPr wrap="square">
            <a:spAutoFit/>
          </a:bodyPr>
          <a:lstStyle/>
          <a:p>
            <a:pPr algn="l"/>
            <a:r>
              <a:rPr lang="en-GB" b="0" i="0" dirty="0">
                <a:solidFill>
                  <a:srgbClr val="FF0000"/>
                </a:solidFill>
                <a:effectLst/>
                <a:latin typeface="Roboto" panose="02000000000000000000" pitchFamily="2" charset="0"/>
              </a:rPr>
              <a:t>How to interpret a t-test for independent samples?</a:t>
            </a:r>
          </a:p>
          <a:p>
            <a:pPr algn="l"/>
            <a:r>
              <a:rPr lang="en-GB" b="0" i="0" dirty="0">
                <a:solidFill>
                  <a:srgbClr val="212529"/>
                </a:solidFill>
                <a:effectLst/>
                <a:latin typeface="Roboto" panose="02000000000000000000" pitchFamily="2" charset="0"/>
              </a:rPr>
              <a:t>To make a statement about whether your </a:t>
            </a:r>
            <a:r>
              <a:rPr lang="en-GB" b="1" i="0" dirty="0">
                <a:solidFill>
                  <a:srgbClr val="212529"/>
                </a:solidFill>
                <a:effectLst/>
                <a:latin typeface="Roboto" panose="02000000000000000000" pitchFamily="2" charset="0"/>
              </a:rPr>
              <a:t>hypothesis is significant or not</a:t>
            </a:r>
            <a:r>
              <a:rPr lang="en-GB" b="0" i="0" dirty="0">
                <a:solidFill>
                  <a:srgbClr val="212529"/>
                </a:solidFill>
                <a:effectLst/>
                <a:latin typeface="Roboto" panose="02000000000000000000" pitchFamily="2" charset="0"/>
              </a:rPr>
              <a:t>, one of the following two values is used</a:t>
            </a:r>
          </a:p>
          <a:p>
            <a:pPr marL="285750" indent="-285750" algn="l">
              <a:buFont typeface="Wingdings" panose="05000000000000000000" pitchFamily="2" charset="2"/>
              <a:buChar char="§"/>
            </a:pPr>
            <a:r>
              <a:rPr lang="en-GB" b="0" i="0" dirty="0">
                <a:solidFill>
                  <a:srgbClr val="212529"/>
                </a:solidFill>
                <a:effectLst/>
                <a:latin typeface="Roboto" panose="02000000000000000000" pitchFamily="2" charset="0"/>
              </a:rPr>
              <a:t>p-value (2-tailed)</a:t>
            </a:r>
          </a:p>
          <a:p>
            <a:pPr marL="285750" indent="-285750" algn="l">
              <a:buFont typeface="Wingdings" panose="05000000000000000000" pitchFamily="2" charset="2"/>
              <a:buChar char="§"/>
            </a:pPr>
            <a:r>
              <a:rPr lang="en-GB" b="0" i="0" dirty="0">
                <a:solidFill>
                  <a:srgbClr val="212529"/>
                </a:solidFill>
                <a:effectLst/>
                <a:latin typeface="Roboto" panose="02000000000000000000" pitchFamily="2" charset="0"/>
              </a:rPr>
              <a:t>lower and upper confidence interval of the difference</a:t>
            </a:r>
          </a:p>
          <a:p>
            <a:pPr algn="l"/>
            <a:endParaRPr lang="en-GB" b="0" i="0" dirty="0">
              <a:solidFill>
                <a:srgbClr val="212529"/>
              </a:solidFill>
              <a:effectLst/>
              <a:latin typeface="Roboto" panose="02000000000000000000" pitchFamily="2" charset="0"/>
            </a:endParaRPr>
          </a:p>
          <a:p>
            <a:pPr algn="l"/>
            <a:r>
              <a:rPr lang="en-GB" b="0" i="0" dirty="0">
                <a:solidFill>
                  <a:srgbClr val="212529"/>
                </a:solidFill>
                <a:effectLst/>
                <a:latin typeface="Roboto" panose="02000000000000000000" pitchFamily="2" charset="0"/>
              </a:rPr>
              <a:t>In this t-test example, the p-value (2-tailed) is 0.312 or 31%. This means that the probability that you draw a sample where both groups differ more than the groups in the example is 31%. Since the </a:t>
            </a:r>
            <a:r>
              <a:rPr lang="en-GB" b="1" i="0" dirty="0">
                <a:solidFill>
                  <a:srgbClr val="212529"/>
                </a:solidFill>
                <a:effectLst/>
                <a:latin typeface="Roboto" panose="02000000000000000000" pitchFamily="2" charset="0"/>
              </a:rPr>
              <a:t>significance level</a:t>
            </a:r>
            <a:r>
              <a:rPr lang="en-GB" b="0" i="0" dirty="0">
                <a:solidFill>
                  <a:srgbClr val="212529"/>
                </a:solidFill>
                <a:effectLst/>
                <a:latin typeface="Roboto" panose="02000000000000000000" pitchFamily="2" charset="0"/>
              </a:rPr>
              <a:t> was set at 5 %, it is thus lower than 31 %. For this reason, no significant difference is assumed between the two samples, and they come from the same population.</a:t>
            </a:r>
            <a:endParaRPr lang="en-GB" dirty="0">
              <a:solidFill>
                <a:srgbClr val="212529"/>
              </a:solidFill>
              <a:latin typeface="Roboto" panose="02000000000000000000" pitchFamily="2" charset="0"/>
            </a:endParaRPr>
          </a:p>
          <a:p>
            <a:pPr algn="l"/>
            <a:endParaRPr lang="en-GB" b="0" i="0" dirty="0">
              <a:solidFill>
                <a:srgbClr val="212529"/>
              </a:solidFill>
              <a:effectLst/>
              <a:latin typeface="Roboto" panose="02000000000000000000" pitchFamily="2" charset="0"/>
            </a:endParaRPr>
          </a:p>
          <a:p>
            <a:pPr algn="l"/>
            <a:endParaRPr lang="en-GB" b="0" i="0" dirty="0">
              <a:solidFill>
                <a:srgbClr val="212529"/>
              </a:solidFill>
              <a:effectLst/>
              <a:latin typeface="Roboto" panose="02000000000000000000" pitchFamily="2" charset="0"/>
            </a:endParaRPr>
          </a:p>
        </p:txBody>
      </p:sp>
    </p:spTree>
    <p:extLst>
      <p:ext uri="{BB962C8B-B14F-4D97-AF65-F5344CB8AC3E}">
        <p14:creationId xmlns:p14="http://schemas.microsoft.com/office/powerpoint/2010/main" val="28484986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FB363-BE97-E6FD-8804-4AC409B20F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B80841-3A88-DECE-2CAB-785192D1660A}"/>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A25975F4-5360-352B-9874-17F1427CA644}"/>
              </a:ext>
            </a:extLst>
          </p:cNvPr>
          <p:cNvSpPr>
            <a:spLocks noGrp="1"/>
          </p:cNvSpPr>
          <p:nvPr>
            <p:ph idx="1"/>
          </p:nvPr>
        </p:nvSpPr>
        <p:spPr>
          <a:xfrm>
            <a:off x="-3" y="722548"/>
            <a:ext cx="9143999" cy="5791207"/>
          </a:xfrm>
        </p:spPr>
        <p:txBody>
          <a:bodyPr>
            <a:normAutofit/>
          </a:bodyPr>
          <a:lstStyle/>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ED2F895C-345E-49D9-A886-1CF665A88BAC}"/>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1159A133-6DF6-895C-FCAA-180944B5BD45}"/>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B2110C62-65DD-8682-79D7-8AB8F3727A85}"/>
              </a:ext>
            </a:extLst>
          </p:cNvPr>
          <p:cNvSpPr txBox="1"/>
          <p:nvPr/>
        </p:nvSpPr>
        <p:spPr>
          <a:xfrm>
            <a:off x="4" y="897649"/>
            <a:ext cx="9143996" cy="3416320"/>
          </a:xfrm>
          <a:prstGeom prst="rect">
            <a:avLst/>
          </a:prstGeom>
          <a:noFill/>
        </p:spPr>
        <p:txBody>
          <a:bodyPr wrap="square">
            <a:spAutoFit/>
          </a:bodyPr>
          <a:lstStyle/>
          <a:p>
            <a:pPr algn="l"/>
            <a:r>
              <a:rPr lang="en-GB" b="0" i="0" dirty="0">
                <a:solidFill>
                  <a:srgbClr val="FF0000"/>
                </a:solidFill>
                <a:effectLst/>
                <a:latin typeface="Roboto" panose="02000000000000000000" pitchFamily="2" charset="0"/>
              </a:rPr>
              <a:t>How to interpret a t-test for independent samples?</a:t>
            </a:r>
          </a:p>
          <a:p>
            <a:pPr algn="l"/>
            <a:r>
              <a:rPr lang="en-GB" b="0" i="0" dirty="0">
                <a:solidFill>
                  <a:srgbClr val="212529"/>
                </a:solidFill>
                <a:effectLst/>
                <a:latin typeface="Roboto" panose="02000000000000000000" pitchFamily="2" charset="0"/>
              </a:rPr>
              <a:t>The second way to determine whether or not there is a significant difference is to use the </a:t>
            </a:r>
            <a:r>
              <a:rPr lang="en-GB" b="1" i="0" dirty="0">
                <a:solidFill>
                  <a:srgbClr val="212529"/>
                </a:solidFill>
                <a:effectLst/>
                <a:latin typeface="Roboto" panose="02000000000000000000" pitchFamily="2" charset="0"/>
              </a:rPr>
              <a:t>confidence interval of the difference</a:t>
            </a:r>
            <a:r>
              <a:rPr lang="en-GB" b="0" i="0" dirty="0">
                <a:solidFill>
                  <a:srgbClr val="212529"/>
                </a:solidFill>
                <a:effectLst/>
                <a:latin typeface="Roboto" panose="02000000000000000000" pitchFamily="2" charset="0"/>
              </a:rPr>
              <a:t>. If the lower and upper limits runs through zero, there is no significant difference. If this is not the case, there is a significant difference. In this t-test example, the lower value is -6.328 and the upper value is 18.118. Since zero is between the two values, there is no significant difference.</a:t>
            </a:r>
          </a:p>
          <a:p>
            <a:pPr algn="l"/>
            <a:endParaRPr lang="en-GB" dirty="0">
              <a:solidFill>
                <a:srgbClr val="212529"/>
              </a:solidFill>
              <a:latin typeface="Roboto" panose="02000000000000000000" pitchFamily="2" charset="0"/>
            </a:endParaRPr>
          </a:p>
          <a:p>
            <a:pPr algn="l"/>
            <a:r>
              <a:rPr lang="en-GB" b="0" i="0" dirty="0">
                <a:solidFill>
                  <a:srgbClr val="212529"/>
                </a:solidFill>
                <a:effectLst/>
                <a:latin typeface="Roboto" panose="02000000000000000000" pitchFamily="2" charset="0"/>
              </a:rPr>
              <a:t>It is common practice to first display the two samples in a chart before calculating a t-test for independent samples. For this purpose, a </a:t>
            </a:r>
            <a:r>
              <a:rPr lang="en-GB" b="0" i="0" u="none" strike="noStrike" dirty="0">
                <a:solidFill>
                  <a:srgbClr val="018786"/>
                </a:solidFill>
                <a:effectLst/>
                <a:latin typeface="Roboto" panose="02000000000000000000" pitchFamily="2" charset="0"/>
                <a:hlinkClick r:id="rId2"/>
              </a:rPr>
              <a:t>boxplot</a:t>
            </a:r>
            <a:r>
              <a:rPr lang="en-GB" b="0" i="0" dirty="0">
                <a:solidFill>
                  <a:srgbClr val="212529"/>
                </a:solidFill>
                <a:effectLst/>
                <a:latin typeface="Roboto" panose="02000000000000000000" pitchFamily="2" charset="0"/>
              </a:rPr>
              <a:t> is suitable which visualizes the </a:t>
            </a:r>
            <a:r>
              <a:rPr lang="en-GB" b="0" i="0" u="none" strike="noStrike" dirty="0">
                <a:solidFill>
                  <a:srgbClr val="018786"/>
                </a:solidFill>
                <a:effectLst/>
                <a:latin typeface="Roboto" panose="02000000000000000000" pitchFamily="2" charset="0"/>
                <a:hlinkClick r:id="rId3"/>
              </a:rPr>
              <a:t>Measurement of Central Tendency</a:t>
            </a:r>
            <a:r>
              <a:rPr lang="en-GB" b="0" i="0" dirty="0">
                <a:solidFill>
                  <a:srgbClr val="212529"/>
                </a:solidFill>
                <a:effectLst/>
                <a:latin typeface="Roboto" panose="02000000000000000000" pitchFamily="2" charset="0"/>
              </a:rPr>
              <a:t> and </a:t>
            </a:r>
            <a:r>
              <a:rPr lang="en-GB" b="0" i="0" u="none" strike="noStrike" dirty="0">
                <a:solidFill>
                  <a:srgbClr val="018786"/>
                </a:solidFill>
                <a:effectLst/>
                <a:latin typeface="Roboto" panose="02000000000000000000" pitchFamily="2" charset="0"/>
                <a:hlinkClick r:id="rId4"/>
              </a:rPr>
              <a:t>Measurement of Variability</a:t>
            </a:r>
            <a:r>
              <a:rPr lang="en-GB" b="0" i="0" dirty="0">
                <a:solidFill>
                  <a:srgbClr val="212529"/>
                </a:solidFill>
                <a:effectLst/>
                <a:latin typeface="Roboto" panose="02000000000000000000" pitchFamily="2" charset="0"/>
              </a:rPr>
              <a:t> of the two independent samples very well.</a:t>
            </a:r>
          </a:p>
          <a:p>
            <a:pPr algn="l"/>
            <a:endParaRPr lang="en-GB" b="0" i="0" dirty="0">
              <a:solidFill>
                <a:srgbClr val="212529"/>
              </a:solidFill>
              <a:effectLst/>
              <a:latin typeface="Roboto" panose="02000000000000000000" pitchFamily="2" charset="0"/>
            </a:endParaRPr>
          </a:p>
        </p:txBody>
      </p:sp>
      <p:pic>
        <p:nvPicPr>
          <p:cNvPr id="5" name="Picture 4">
            <a:extLst>
              <a:ext uri="{FF2B5EF4-FFF2-40B4-BE49-F238E27FC236}">
                <a16:creationId xmlns:a16="http://schemas.microsoft.com/office/drawing/2014/main" id="{800D0EDB-8A21-88CD-D453-3AA1244F3A9F}"/>
              </a:ext>
            </a:extLst>
          </p:cNvPr>
          <p:cNvPicPr>
            <a:picLocks noChangeAspect="1"/>
          </p:cNvPicPr>
          <p:nvPr/>
        </p:nvPicPr>
        <p:blipFill>
          <a:blip r:embed="rId5"/>
          <a:stretch>
            <a:fillRect/>
          </a:stretch>
        </p:blipFill>
        <p:spPr>
          <a:xfrm>
            <a:off x="4372984" y="3760649"/>
            <a:ext cx="4592394" cy="2952253"/>
          </a:xfrm>
          <a:prstGeom prst="rect">
            <a:avLst/>
          </a:prstGeom>
        </p:spPr>
      </p:pic>
    </p:spTree>
    <p:extLst>
      <p:ext uri="{BB962C8B-B14F-4D97-AF65-F5344CB8AC3E}">
        <p14:creationId xmlns:p14="http://schemas.microsoft.com/office/powerpoint/2010/main" val="17408830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B4EF3-CC21-898F-17C2-BE375C6820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D3F9AE-DEBA-12F8-7F24-B220E49E58F3}"/>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597447E3-B14F-C8FF-5F00-0339163C14C8}"/>
              </a:ext>
            </a:extLst>
          </p:cNvPr>
          <p:cNvSpPr>
            <a:spLocks noGrp="1"/>
          </p:cNvSpPr>
          <p:nvPr>
            <p:ph idx="1"/>
          </p:nvPr>
        </p:nvSpPr>
        <p:spPr>
          <a:xfrm>
            <a:off x="-3" y="722548"/>
            <a:ext cx="9143999" cy="5791207"/>
          </a:xfrm>
        </p:spPr>
        <p:txBody>
          <a:bodyPr>
            <a:normAutofit/>
          </a:bodyPr>
          <a:lstStyle/>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3159C134-E610-75FD-C623-8745DDA4029B}"/>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8F70E49F-2839-CA3D-EDF9-489BDDE7DE51}"/>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3EEAC031-91C6-6E80-DA54-1BF8E91B8319}"/>
              </a:ext>
            </a:extLst>
          </p:cNvPr>
          <p:cNvSpPr txBox="1"/>
          <p:nvPr/>
        </p:nvSpPr>
        <p:spPr>
          <a:xfrm>
            <a:off x="4" y="897649"/>
            <a:ext cx="9143996" cy="3416320"/>
          </a:xfrm>
          <a:prstGeom prst="rect">
            <a:avLst/>
          </a:prstGeom>
          <a:noFill/>
        </p:spPr>
        <p:txBody>
          <a:bodyPr wrap="square">
            <a:spAutoFit/>
          </a:bodyPr>
          <a:lstStyle/>
          <a:p>
            <a:pPr algn="l"/>
            <a:r>
              <a:rPr lang="en-GB" b="0" i="0" dirty="0">
                <a:solidFill>
                  <a:srgbClr val="FF0000"/>
                </a:solidFill>
                <a:effectLst/>
                <a:latin typeface="Roboto" panose="02000000000000000000" pitchFamily="2" charset="0"/>
              </a:rPr>
              <a:t>How to interpret a t-test for independent samples?</a:t>
            </a:r>
          </a:p>
          <a:p>
            <a:pPr algn="l"/>
            <a:r>
              <a:rPr lang="en-GB" b="0" i="0" dirty="0">
                <a:solidFill>
                  <a:srgbClr val="212529"/>
                </a:solidFill>
                <a:effectLst/>
                <a:latin typeface="Roboto" panose="02000000000000000000" pitchFamily="2" charset="0"/>
              </a:rPr>
              <a:t>The second way to determine whether or not there is a significant difference is to use the </a:t>
            </a:r>
            <a:r>
              <a:rPr lang="en-GB" b="1" i="0" dirty="0">
                <a:solidFill>
                  <a:srgbClr val="212529"/>
                </a:solidFill>
                <a:effectLst/>
                <a:latin typeface="Roboto" panose="02000000000000000000" pitchFamily="2" charset="0"/>
              </a:rPr>
              <a:t>confidence interval of the difference</a:t>
            </a:r>
            <a:r>
              <a:rPr lang="en-GB" b="0" i="0" dirty="0">
                <a:solidFill>
                  <a:srgbClr val="212529"/>
                </a:solidFill>
                <a:effectLst/>
                <a:latin typeface="Roboto" panose="02000000000000000000" pitchFamily="2" charset="0"/>
              </a:rPr>
              <a:t>. If the lower and upper limits runs through zero, there is no significant difference. If this is not the case, there is a significant difference. In this t-test example, the lower value is -6.328 and the upper value is 18.118. Since zero is between the two values, there is no significant difference.</a:t>
            </a:r>
          </a:p>
          <a:p>
            <a:pPr algn="l"/>
            <a:endParaRPr lang="en-GB" dirty="0">
              <a:solidFill>
                <a:srgbClr val="212529"/>
              </a:solidFill>
              <a:latin typeface="Roboto" panose="02000000000000000000" pitchFamily="2" charset="0"/>
            </a:endParaRPr>
          </a:p>
          <a:p>
            <a:pPr algn="l"/>
            <a:r>
              <a:rPr lang="en-GB" b="0" i="0" dirty="0">
                <a:solidFill>
                  <a:srgbClr val="212529"/>
                </a:solidFill>
                <a:effectLst/>
                <a:latin typeface="Roboto" panose="02000000000000000000" pitchFamily="2" charset="0"/>
              </a:rPr>
              <a:t>It is common practice to first display the two samples in a chart before calculating a t-test for independent samples. For this purpose, a </a:t>
            </a:r>
            <a:r>
              <a:rPr lang="en-GB" b="0" i="0" u="none" strike="noStrike" dirty="0">
                <a:solidFill>
                  <a:srgbClr val="018786"/>
                </a:solidFill>
                <a:effectLst/>
                <a:latin typeface="Roboto" panose="02000000000000000000" pitchFamily="2" charset="0"/>
                <a:hlinkClick r:id="rId2"/>
              </a:rPr>
              <a:t>boxplot</a:t>
            </a:r>
            <a:r>
              <a:rPr lang="en-GB" b="0" i="0" dirty="0">
                <a:solidFill>
                  <a:srgbClr val="212529"/>
                </a:solidFill>
                <a:effectLst/>
                <a:latin typeface="Roboto" panose="02000000000000000000" pitchFamily="2" charset="0"/>
              </a:rPr>
              <a:t> is suitable which visualizes the </a:t>
            </a:r>
            <a:r>
              <a:rPr lang="en-GB" b="0" i="0" u="none" strike="noStrike" dirty="0">
                <a:solidFill>
                  <a:srgbClr val="018786"/>
                </a:solidFill>
                <a:effectLst/>
                <a:latin typeface="Roboto" panose="02000000000000000000" pitchFamily="2" charset="0"/>
                <a:hlinkClick r:id="rId3"/>
              </a:rPr>
              <a:t>Measurement of Central Tendency</a:t>
            </a:r>
            <a:r>
              <a:rPr lang="en-GB" b="0" i="0" dirty="0">
                <a:solidFill>
                  <a:srgbClr val="212529"/>
                </a:solidFill>
                <a:effectLst/>
                <a:latin typeface="Roboto" panose="02000000000000000000" pitchFamily="2" charset="0"/>
              </a:rPr>
              <a:t> and </a:t>
            </a:r>
            <a:r>
              <a:rPr lang="en-GB" b="0" i="0" u="none" strike="noStrike" dirty="0">
                <a:solidFill>
                  <a:srgbClr val="018786"/>
                </a:solidFill>
                <a:effectLst/>
                <a:latin typeface="Roboto" panose="02000000000000000000" pitchFamily="2" charset="0"/>
                <a:hlinkClick r:id="rId4"/>
              </a:rPr>
              <a:t>Measurement of Variability</a:t>
            </a:r>
            <a:r>
              <a:rPr lang="en-GB" b="0" i="0" dirty="0">
                <a:solidFill>
                  <a:srgbClr val="212529"/>
                </a:solidFill>
                <a:effectLst/>
                <a:latin typeface="Roboto" panose="02000000000000000000" pitchFamily="2" charset="0"/>
              </a:rPr>
              <a:t> of the two independent samples very well.</a:t>
            </a:r>
          </a:p>
          <a:p>
            <a:pPr algn="l"/>
            <a:endParaRPr lang="en-GB" b="0" i="0" dirty="0">
              <a:solidFill>
                <a:srgbClr val="212529"/>
              </a:solidFill>
              <a:effectLst/>
              <a:latin typeface="Roboto" panose="02000000000000000000" pitchFamily="2" charset="0"/>
            </a:endParaRPr>
          </a:p>
        </p:txBody>
      </p:sp>
      <p:pic>
        <p:nvPicPr>
          <p:cNvPr id="5" name="Picture 4">
            <a:extLst>
              <a:ext uri="{FF2B5EF4-FFF2-40B4-BE49-F238E27FC236}">
                <a16:creationId xmlns:a16="http://schemas.microsoft.com/office/drawing/2014/main" id="{DAFDB409-801A-1045-FC76-15743738831F}"/>
              </a:ext>
            </a:extLst>
          </p:cNvPr>
          <p:cNvPicPr>
            <a:picLocks noChangeAspect="1"/>
          </p:cNvPicPr>
          <p:nvPr/>
        </p:nvPicPr>
        <p:blipFill>
          <a:blip r:embed="rId5"/>
          <a:stretch>
            <a:fillRect/>
          </a:stretch>
        </p:blipFill>
        <p:spPr>
          <a:xfrm>
            <a:off x="4372984" y="3760649"/>
            <a:ext cx="4592394" cy="2952253"/>
          </a:xfrm>
          <a:prstGeom prst="rect">
            <a:avLst/>
          </a:prstGeom>
        </p:spPr>
      </p:pic>
    </p:spTree>
    <p:extLst>
      <p:ext uri="{BB962C8B-B14F-4D97-AF65-F5344CB8AC3E}">
        <p14:creationId xmlns:p14="http://schemas.microsoft.com/office/powerpoint/2010/main" val="35169599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EDEC7-B0BC-A291-4683-9DEE9716F3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BD20E4-EB19-FDD2-8A0A-B77F5B848685}"/>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E9595F30-0947-8A93-2FCE-8F05E985FC46}"/>
              </a:ext>
            </a:extLst>
          </p:cNvPr>
          <p:cNvSpPr>
            <a:spLocks noGrp="1"/>
          </p:cNvSpPr>
          <p:nvPr>
            <p:ph idx="1"/>
          </p:nvPr>
        </p:nvSpPr>
        <p:spPr>
          <a:xfrm>
            <a:off x="-3" y="722548"/>
            <a:ext cx="9143999" cy="5791207"/>
          </a:xfrm>
        </p:spPr>
        <p:txBody>
          <a:bodyPr>
            <a:normAutofit/>
          </a:bodyPr>
          <a:lstStyle/>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EBA7C417-1466-2BCF-A504-A4C6EF115D05}"/>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F7E2DB73-9EC6-3DFE-A831-6A62177C4B4E}"/>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EFC96753-BC0A-683D-37DC-63FB3C51A9EE}"/>
              </a:ext>
            </a:extLst>
          </p:cNvPr>
          <p:cNvSpPr txBox="1"/>
          <p:nvPr/>
        </p:nvSpPr>
        <p:spPr>
          <a:xfrm>
            <a:off x="4" y="708644"/>
            <a:ext cx="9143996" cy="2031325"/>
          </a:xfrm>
          <a:prstGeom prst="rect">
            <a:avLst/>
          </a:prstGeom>
          <a:noFill/>
        </p:spPr>
        <p:txBody>
          <a:bodyPr wrap="square">
            <a:spAutoFit/>
          </a:bodyPr>
          <a:lstStyle/>
          <a:p>
            <a:pPr algn="l"/>
            <a:r>
              <a:rPr lang="en-GB" b="0" i="0" dirty="0">
                <a:solidFill>
                  <a:srgbClr val="FF0000"/>
                </a:solidFill>
                <a:effectLst/>
                <a:latin typeface="Roboto" panose="02000000000000000000" pitchFamily="2" charset="0"/>
              </a:rPr>
              <a:t>Report a t-test for independent samples _ APA (American Psychological Association) style</a:t>
            </a:r>
          </a:p>
          <a:p>
            <a:pPr algn="l"/>
            <a:endParaRPr lang="en-GB" dirty="0">
              <a:solidFill>
                <a:srgbClr val="FF0000"/>
              </a:solidFill>
              <a:latin typeface="Roboto" panose="02000000000000000000" pitchFamily="2" charset="0"/>
            </a:endParaRPr>
          </a:p>
          <a:p>
            <a:pPr algn="l"/>
            <a:r>
              <a:rPr lang="en-GB" b="0" i="0" dirty="0">
                <a:solidFill>
                  <a:srgbClr val="212529"/>
                </a:solidFill>
                <a:effectLst/>
                <a:latin typeface="Roboto" panose="02000000000000000000" pitchFamily="2" charset="0"/>
              </a:rPr>
              <a:t>Reporting a t-test for independent samples in APA (American Psychological Association) style involves presenting key details about your statistical test in a clear, concise manner. Here's a general guideline on how to report the results of an independent samples t-test according to APA style:</a:t>
            </a:r>
          </a:p>
        </p:txBody>
      </p:sp>
      <p:graphicFrame>
        <p:nvGraphicFramePr>
          <p:cNvPr id="4" name="Table 3">
            <a:extLst>
              <a:ext uri="{FF2B5EF4-FFF2-40B4-BE49-F238E27FC236}">
                <a16:creationId xmlns:a16="http://schemas.microsoft.com/office/drawing/2014/main" id="{6827E61E-FCAC-EC7E-3768-0D528292549B}"/>
              </a:ext>
            </a:extLst>
          </p:cNvPr>
          <p:cNvGraphicFramePr>
            <a:graphicFrameLocks noGrp="1"/>
          </p:cNvGraphicFramePr>
          <p:nvPr>
            <p:extLst>
              <p:ext uri="{D42A27DB-BD31-4B8C-83A1-F6EECF244321}">
                <p14:modId xmlns:p14="http://schemas.microsoft.com/office/powerpoint/2010/main" val="418365299"/>
              </p:ext>
            </p:extLst>
          </p:nvPr>
        </p:nvGraphicFramePr>
        <p:xfrm>
          <a:off x="4" y="2704647"/>
          <a:ext cx="9143996" cy="4023360"/>
        </p:xfrm>
        <a:graphic>
          <a:graphicData uri="http://schemas.openxmlformats.org/drawingml/2006/table">
            <a:tbl>
              <a:tblPr firstRow="1" bandRow="1">
                <a:tableStyleId>{5C22544A-7EE6-4342-B048-85BDC9FD1C3A}</a:tableStyleId>
              </a:tblPr>
              <a:tblGrid>
                <a:gridCol w="1468426">
                  <a:extLst>
                    <a:ext uri="{9D8B030D-6E8A-4147-A177-3AD203B41FA5}">
                      <a16:colId xmlns:a16="http://schemas.microsoft.com/office/drawing/2014/main" val="1616165275"/>
                    </a:ext>
                  </a:extLst>
                </a:gridCol>
                <a:gridCol w="7675570">
                  <a:extLst>
                    <a:ext uri="{9D8B030D-6E8A-4147-A177-3AD203B41FA5}">
                      <a16:colId xmlns:a16="http://schemas.microsoft.com/office/drawing/2014/main" val="163967852"/>
                    </a:ext>
                  </a:extLst>
                </a:gridCol>
              </a:tblGrid>
              <a:tr h="370840">
                <a:tc gridSpan="2">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chemeClr val="bg1"/>
                          </a:solidFill>
                          <a:effectLst/>
                          <a:latin typeface="Roboto" panose="02000000000000000000" pitchFamily="2" charset="0"/>
                        </a:rPr>
                        <a:t>Report a t-test for independent samples</a:t>
                      </a:r>
                    </a:p>
                    <a:p>
                      <a:endParaRPr lang="en-GB" dirty="0"/>
                    </a:p>
                  </a:txBody>
                  <a:tcPr/>
                </a:tc>
                <a:tc hMerge="1">
                  <a:txBody>
                    <a:bodyPr/>
                    <a:lstStyle/>
                    <a:p>
                      <a:endParaRPr lang="en-GB" dirty="0"/>
                    </a:p>
                  </a:txBody>
                  <a:tcPr/>
                </a:tc>
                <a:extLst>
                  <a:ext uri="{0D108BD9-81ED-4DB2-BD59-A6C34878D82A}">
                    <a16:rowId xmlns:a16="http://schemas.microsoft.com/office/drawing/2014/main" val="25778349"/>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FF0000"/>
                          </a:solidFill>
                          <a:effectLst/>
                          <a:latin typeface="Roboto" panose="02000000000000000000" pitchFamily="2" charset="0"/>
                        </a:rPr>
                        <a:t>Test Statistic</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212529"/>
                          </a:solidFill>
                          <a:effectLst/>
                          <a:latin typeface="Roboto" panose="02000000000000000000" pitchFamily="2" charset="0"/>
                        </a:rPr>
                        <a:t>Clearly state that you are using an independent samples t-test. Report the degrees of freedom in parentheses after the "t" statistic, then provide the value of t.</a:t>
                      </a:r>
                    </a:p>
                  </a:txBody>
                  <a:tcPr/>
                </a:tc>
                <a:extLst>
                  <a:ext uri="{0D108BD9-81ED-4DB2-BD59-A6C34878D82A}">
                    <a16:rowId xmlns:a16="http://schemas.microsoft.com/office/drawing/2014/main" val="1254764000"/>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FF0000"/>
                          </a:solidFill>
                          <a:effectLst/>
                          <a:latin typeface="Roboto" panose="02000000000000000000" pitchFamily="2" charset="0"/>
                        </a:rPr>
                        <a:t>Significance Level</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212529"/>
                          </a:solidFill>
                          <a:effectLst/>
                          <a:latin typeface="Roboto" panose="02000000000000000000" pitchFamily="2" charset="0"/>
                        </a:rPr>
                        <a:t>This is typically reported as "p" followed by the exact value or a comparison.</a:t>
                      </a:r>
                    </a:p>
                  </a:txBody>
                  <a:tcPr/>
                </a:tc>
                <a:extLst>
                  <a:ext uri="{0D108BD9-81ED-4DB2-BD59-A6C34878D82A}">
                    <a16:rowId xmlns:a16="http://schemas.microsoft.com/office/drawing/2014/main" val="1956056871"/>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FF0000"/>
                          </a:solidFill>
                          <a:effectLst/>
                          <a:latin typeface="Roboto" panose="02000000000000000000" pitchFamily="2" charset="0"/>
                        </a:rPr>
                        <a:t>Effect Size</a:t>
                      </a:r>
                    </a:p>
                    <a:p>
                      <a:endParaRPr lang="en-GB" sz="16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212529"/>
                          </a:solidFill>
                          <a:effectLst/>
                          <a:latin typeface="Roboto" panose="02000000000000000000" pitchFamily="2" charset="0"/>
                        </a:rPr>
                        <a:t>It's good practice to include an effect size (like Cohen's d) alongside the t-test result. This provides an indication of the magnitude of the difference between groups.</a:t>
                      </a:r>
                    </a:p>
                  </a:txBody>
                  <a:tcPr/>
                </a:tc>
                <a:extLst>
                  <a:ext uri="{0D108BD9-81ED-4DB2-BD59-A6C34878D82A}">
                    <a16:rowId xmlns:a16="http://schemas.microsoft.com/office/drawing/2014/main" val="2617170461"/>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FF0000"/>
                          </a:solidFill>
                          <a:effectLst/>
                          <a:latin typeface="Roboto" panose="02000000000000000000" pitchFamily="2" charset="0"/>
                        </a:rPr>
                        <a:t>Means and Standard Deviations</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212529"/>
                          </a:solidFill>
                          <a:effectLst/>
                          <a:latin typeface="Roboto" panose="02000000000000000000" pitchFamily="2" charset="0"/>
                        </a:rPr>
                        <a:t>Report the means and standard deviations for each group. This gives a context to the t-test result.</a:t>
                      </a:r>
                    </a:p>
                  </a:txBody>
                  <a:tcPr/>
                </a:tc>
                <a:extLst>
                  <a:ext uri="{0D108BD9-81ED-4DB2-BD59-A6C34878D82A}">
                    <a16:rowId xmlns:a16="http://schemas.microsoft.com/office/drawing/2014/main" val="455386166"/>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FF0000"/>
                          </a:solidFill>
                          <a:effectLst/>
                          <a:latin typeface="Roboto" panose="02000000000000000000" pitchFamily="2" charset="0"/>
                        </a:rPr>
                        <a:t>Sample Size</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0" i="0" dirty="0">
                          <a:solidFill>
                            <a:srgbClr val="212529"/>
                          </a:solidFill>
                          <a:effectLst/>
                          <a:latin typeface="Roboto" panose="02000000000000000000" pitchFamily="2" charset="0"/>
                        </a:rPr>
                        <a:t>You can also mention the number of participants in each group, especially if this wasn't previously stated.</a:t>
                      </a:r>
                    </a:p>
                  </a:txBody>
                  <a:tcPr/>
                </a:tc>
                <a:extLst>
                  <a:ext uri="{0D108BD9-81ED-4DB2-BD59-A6C34878D82A}">
                    <a16:rowId xmlns:a16="http://schemas.microsoft.com/office/drawing/2014/main" val="518327796"/>
                  </a:ext>
                </a:extLst>
              </a:tr>
            </a:tbl>
          </a:graphicData>
        </a:graphic>
      </p:graphicFrame>
    </p:spTree>
    <p:extLst>
      <p:ext uri="{BB962C8B-B14F-4D97-AF65-F5344CB8AC3E}">
        <p14:creationId xmlns:p14="http://schemas.microsoft.com/office/powerpoint/2010/main" val="25538262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F1837D-EEC8-AE57-4FAA-AA24D81DCF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86F06A-9376-2881-C12C-F0218F82545C}"/>
              </a:ext>
            </a:extLst>
          </p:cNvPr>
          <p:cNvSpPr>
            <a:spLocks noGrp="1"/>
          </p:cNvSpPr>
          <p:nvPr>
            <p:ph type="title"/>
          </p:nvPr>
        </p:nvSpPr>
        <p:spPr>
          <a:xfrm>
            <a:off x="-1" y="52388"/>
            <a:ext cx="9143999" cy="646113"/>
          </a:xfrm>
        </p:spPr>
        <p:txBody>
          <a:bodyPr>
            <a:normAutofit/>
          </a:bodyPr>
          <a:lstStyle/>
          <a:p>
            <a:r>
              <a:rPr lang="en-GB" sz="2800" dirty="0">
                <a:solidFill>
                  <a:srgbClr val="C00000"/>
                </a:solidFill>
              </a:rPr>
              <a:t>An example</a:t>
            </a:r>
          </a:p>
        </p:txBody>
      </p:sp>
      <p:sp>
        <p:nvSpPr>
          <p:cNvPr id="3" name="Content Placeholder 2">
            <a:extLst>
              <a:ext uri="{FF2B5EF4-FFF2-40B4-BE49-F238E27FC236}">
                <a16:creationId xmlns:a16="http://schemas.microsoft.com/office/drawing/2014/main" id="{8AB33988-91C4-0B70-30BB-07A38858FE79}"/>
              </a:ext>
            </a:extLst>
          </p:cNvPr>
          <p:cNvSpPr>
            <a:spLocks noGrp="1"/>
          </p:cNvSpPr>
          <p:nvPr>
            <p:ph idx="1"/>
          </p:nvPr>
        </p:nvSpPr>
        <p:spPr>
          <a:xfrm>
            <a:off x="-3" y="722548"/>
            <a:ext cx="9143999" cy="5791207"/>
          </a:xfrm>
        </p:spPr>
        <p:txBody>
          <a:bodyPr>
            <a:normAutofit/>
          </a:bodyPr>
          <a:lstStyle/>
          <a:p>
            <a:pPr marL="0" indent="0">
              <a:buNone/>
            </a:pPr>
            <a:endParaRPr lang="en-GB" sz="2400" dirty="0">
              <a:solidFill>
                <a:srgbClr val="FF0000"/>
              </a:solidFill>
              <a:latin typeface="Roboto" panose="02000000000000000000" pitchFamily="2" charset="0"/>
            </a:endParaRPr>
          </a:p>
          <a:p>
            <a:pPr marL="0" indent="0">
              <a:buNone/>
            </a:pPr>
            <a:endParaRPr lang="en-GB" sz="2400" b="0" i="0" u="none" strike="noStrike" dirty="0">
              <a:solidFill>
                <a:srgbClr val="FF0000"/>
              </a:solidFill>
              <a:effectLst/>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buNone/>
            </a:pPr>
            <a:endParaRPr lang="en-GB" sz="2400" dirty="0">
              <a:solidFill>
                <a:srgbClr val="FF0000"/>
              </a:solidFill>
              <a:latin typeface="Roboto" panose="02000000000000000000" pitchFamily="2" charset="0"/>
            </a:endParaRPr>
          </a:p>
          <a:p>
            <a:pPr marL="0" indent="0" algn="l">
              <a:buNone/>
            </a:pPr>
            <a:endParaRPr lang="en-GB" b="0" i="0" dirty="0">
              <a:solidFill>
                <a:srgbClr val="212529"/>
              </a:solidFill>
              <a:effectLst/>
              <a:latin typeface="Roboto" panose="02000000000000000000" pitchFamily="2" charset="0"/>
            </a:endParaRPr>
          </a:p>
        </p:txBody>
      </p:sp>
      <p:sp>
        <p:nvSpPr>
          <p:cNvPr id="6" name="Rectangle 1">
            <a:extLst>
              <a:ext uri="{FF2B5EF4-FFF2-40B4-BE49-F238E27FC236}">
                <a16:creationId xmlns:a16="http://schemas.microsoft.com/office/drawing/2014/main" id="{934A7A52-762E-65C3-48E2-78727465DC1C}"/>
              </a:ext>
            </a:extLst>
          </p:cNvPr>
          <p:cNvSpPr>
            <a:spLocks noChangeArrowheads="1"/>
          </p:cNvSpPr>
          <p:nvPr/>
        </p:nvSpPr>
        <p:spPr bwMode="auto">
          <a:xfrm flipV="1">
            <a:off x="6272651" y="-1954591"/>
            <a:ext cx="362935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3">
            <a:extLst>
              <a:ext uri="{FF2B5EF4-FFF2-40B4-BE49-F238E27FC236}">
                <a16:creationId xmlns:a16="http://schemas.microsoft.com/office/drawing/2014/main" id="{F5556C03-BB1A-C863-2F99-CDD7E53F0FC0}"/>
              </a:ext>
            </a:extLst>
          </p:cNvPr>
          <p:cNvSpPr>
            <a:spLocks noChangeArrowheads="1"/>
          </p:cNvSpPr>
          <p:nvPr/>
        </p:nvSpPr>
        <p:spPr bwMode="auto">
          <a:xfrm>
            <a:off x="543262" y="4477576"/>
            <a:ext cx="6980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21231C24-8F4D-03E4-7B15-EC690050131C}"/>
              </a:ext>
            </a:extLst>
          </p:cNvPr>
          <p:cNvSpPr txBox="1"/>
          <p:nvPr/>
        </p:nvSpPr>
        <p:spPr>
          <a:xfrm>
            <a:off x="4" y="708644"/>
            <a:ext cx="9143996" cy="6604372"/>
          </a:xfrm>
          <a:prstGeom prst="rect">
            <a:avLst/>
          </a:prstGeom>
          <a:noFill/>
        </p:spPr>
        <p:txBody>
          <a:bodyPr wrap="square">
            <a:spAutoFit/>
          </a:bodyPr>
          <a:lstStyle/>
          <a:p>
            <a:pPr algn="l"/>
            <a:r>
              <a:rPr lang="en-GB" b="0" i="0" dirty="0">
                <a:solidFill>
                  <a:srgbClr val="FF0000"/>
                </a:solidFill>
                <a:effectLst/>
                <a:latin typeface="Roboto" panose="02000000000000000000" pitchFamily="2" charset="0"/>
              </a:rPr>
              <a:t>Report a t-test for independent samples _ APA (American Psychological Association) style</a:t>
            </a:r>
          </a:p>
          <a:p>
            <a:pPr algn="l"/>
            <a:endParaRPr lang="en-GB" dirty="0">
              <a:solidFill>
                <a:srgbClr val="FF0000"/>
              </a:solidFill>
              <a:latin typeface="Roboto" panose="02000000000000000000" pitchFamily="2" charset="0"/>
            </a:endParaRPr>
          </a:p>
          <a:p>
            <a:pPr algn="l"/>
            <a:r>
              <a:rPr lang="en-GB" b="0" i="0" dirty="0">
                <a:solidFill>
                  <a:srgbClr val="212529"/>
                </a:solidFill>
                <a:effectLst/>
                <a:latin typeface="Roboto" panose="02000000000000000000" pitchFamily="2" charset="0"/>
              </a:rPr>
              <a:t>An independent samples t-test was conducted to compare [variable] in [group 1] and [group 2]. There was a significant difference in the scores for [group 1] (M = [mean], SD = [standard deviation]) and [group 2] (M = [mean], SD = [standard deviation]); t([degrees of freedom]) = [t value], p = [exact p value] (two tailed). The magnitude of the differences in the means (mean difference = [mean difference], 95% CI: [lower limit, upper limit]) was [small, medium, large], with a Cohen's d of [d value].</a:t>
            </a:r>
            <a:endParaRPr lang="en-GB" b="0" i="0" dirty="0">
              <a:solidFill>
                <a:srgbClr val="FF0000"/>
              </a:solidFill>
              <a:effectLst/>
              <a:latin typeface="Roboto" panose="02000000000000000000" pitchFamily="2" charset="0"/>
            </a:endParaRPr>
          </a:p>
          <a:p>
            <a:pPr algn="l"/>
            <a:endParaRPr lang="en-GB" dirty="0">
              <a:solidFill>
                <a:srgbClr val="FF0000"/>
              </a:solidFill>
              <a:latin typeface="Roboto" panose="02000000000000000000" pitchFamily="2" charset="0"/>
            </a:endParaRPr>
          </a:p>
          <a:p>
            <a:pPr algn="l"/>
            <a:r>
              <a:rPr lang="en-GB" b="0" i="0" dirty="0">
                <a:solidFill>
                  <a:srgbClr val="212529"/>
                </a:solidFill>
                <a:effectLst/>
                <a:latin typeface="Roboto" panose="02000000000000000000" pitchFamily="2" charset="0"/>
              </a:rPr>
              <a:t>For example, consider you conducted an independent samples t-test comparing test scores between males and females. Assume you found the following results:</a:t>
            </a:r>
          </a:p>
          <a:p>
            <a:pPr marL="285750" indent="-285750" algn="l">
              <a:buFont typeface="Courier New" panose="02070309020205020404" pitchFamily="49" charset="0"/>
              <a:buChar char="o"/>
            </a:pPr>
            <a:r>
              <a:rPr lang="en-GB" b="0" i="0" dirty="0">
                <a:solidFill>
                  <a:srgbClr val="212529"/>
                </a:solidFill>
                <a:effectLst/>
                <a:latin typeface="Roboto" panose="02000000000000000000" pitchFamily="2" charset="0"/>
              </a:rPr>
              <a:t>Males: M = 50, SD = 10, n = 30</a:t>
            </a:r>
          </a:p>
          <a:p>
            <a:pPr marL="285750" indent="-285750" algn="l">
              <a:buFont typeface="Courier New" panose="02070309020205020404" pitchFamily="49" charset="0"/>
              <a:buChar char="o"/>
            </a:pPr>
            <a:r>
              <a:rPr lang="en-GB" b="0" i="0" dirty="0">
                <a:solidFill>
                  <a:srgbClr val="212529"/>
                </a:solidFill>
                <a:effectLst/>
                <a:latin typeface="Roboto" panose="02000000000000000000" pitchFamily="2" charset="0"/>
              </a:rPr>
              <a:t>Females: M = 55, SD = 9, n = 30</a:t>
            </a:r>
          </a:p>
          <a:p>
            <a:pPr marL="285750" indent="-285750" algn="l">
              <a:buFont typeface="Courier New" panose="02070309020205020404" pitchFamily="49" charset="0"/>
              <a:buChar char="o"/>
            </a:pPr>
            <a:r>
              <a:rPr lang="en-GB" b="0" i="0" dirty="0">
                <a:solidFill>
                  <a:srgbClr val="212529"/>
                </a:solidFill>
                <a:effectLst/>
                <a:latin typeface="Roboto" panose="02000000000000000000" pitchFamily="2" charset="0"/>
              </a:rPr>
              <a:t>t(58) = -2.5, p = .015, Cohen's d = 0.5</a:t>
            </a:r>
          </a:p>
          <a:p>
            <a:pPr algn="l"/>
            <a:endParaRPr lang="en-GB" dirty="0">
              <a:solidFill>
                <a:srgbClr val="FF0000"/>
              </a:solidFill>
              <a:latin typeface="Roboto" panose="02000000000000000000" pitchFamily="2" charset="0"/>
            </a:endParaRPr>
          </a:p>
          <a:p>
            <a:pPr algn="l"/>
            <a:r>
              <a:rPr lang="en-GB" b="0" i="0" dirty="0">
                <a:solidFill>
                  <a:srgbClr val="212529"/>
                </a:solidFill>
                <a:effectLst/>
                <a:latin typeface="Roboto" panose="02000000000000000000" pitchFamily="2" charset="0"/>
              </a:rPr>
              <a:t>The results will be reported as:</a:t>
            </a:r>
          </a:p>
          <a:p>
            <a:pPr>
              <a:spcAft>
                <a:spcPts val="1125"/>
              </a:spcAft>
            </a:pPr>
            <a:r>
              <a:rPr lang="en-GB" dirty="0">
                <a:effectLst/>
              </a:rPr>
              <a:t>An independent samples t-test was conducted to compare test scores in males and females. There was a significant difference in the scores for males (M = 50, SD = 10) and females (M = 55, SD = 9); t(58) = -2.5, p = .015 (two-tailed). The magnitude of the differences in the means (mean difference = -5, 95% CI: [provide the confidence interval limits here]) was medium, with a Cohen's d of 0.5.</a:t>
            </a:r>
          </a:p>
          <a:p>
            <a:pPr algn="l"/>
            <a:endParaRPr lang="en-GB" dirty="0">
              <a:solidFill>
                <a:srgbClr val="FF0000"/>
              </a:solidFill>
              <a:latin typeface="Roboto" panose="02000000000000000000" pitchFamily="2" charset="0"/>
            </a:endParaRPr>
          </a:p>
        </p:txBody>
      </p:sp>
    </p:spTree>
    <p:extLst>
      <p:ext uri="{BB962C8B-B14F-4D97-AF65-F5344CB8AC3E}">
        <p14:creationId xmlns:p14="http://schemas.microsoft.com/office/powerpoint/2010/main" val="7334942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D2C8F-F82C-B171-4875-40E16DCA0322}"/>
              </a:ext>
            </a:extLst>
          </p:cNvPr>
          <p:cNvSpPr>
            <a:spLocks noGrp="1"/>
          </p:cNvSpPr>
          <p:nvPr>
            <p:ph type="title"/>
          </p:nvPr>
        </p:nvSpPr>
        <p:spPr>
          <a:xfrm>
            <a:off x="0" y="11711"/>
            <a:ext cx="9144000" cy="693550"/>
          </a:xfrm>
        </p:spPr>
        <p:txBody>
          <a:bodyPr>
            <a:normAutofit fontScale="90000"/>
          </a:bodyPr>
          <a:lstStyle/>
          <a:p>
            <a:r>
              <a:rPr lang="en-GB" dirty="0">
                <a:solidFill>
                  <a:srgbClr val="C00000"/>
                </a:solidFill>
              </a:rPr>
              <a:t>REFERENCES</a:t>
            </a:r>
            <a:endParaRPr lang="en-GB" dirty="0"/>
          </a:p>
        </p:txBody>
      </p:sp>
      <p:sp>
        <p:nvSpPr>
          <p:cNvPr id="3" name="Content Placeholder 2">
            <a:extLst>
              <a:ext uri="{FF2B5EF4-FFF2-40B4-BE49-F238E27FC236}">
                <a16:creationId xmlns:a16="http://schemas.microsoft.com/office/drawing/2014/main" id="{B3C45EA3-6A67-79CC-B3C2-EF911EA8C8AF}"/>
              </a:ext>
            </a:extLst>
          </p:cNvPr>
          <p:cNvSpPr>
            <a:spLocks noGrp="1"/>
          </p:cNvSpPr>
          <p:nvPr>
            <p:ph idx="1"/>
          </p:nvPr>
        </p:nvSpPr>
        <p:spPr>
          <a:xfrm>
            <a:off x="-1" y="623944"/>
            <a:ext cx="9143999" cy="6222345"/>
          </a:xfrm>
        </p:spPr>
        <p:txBody>
          <a:bodyPr/>
          <a:lstStyle/>
          <a:p>
            <a:r>
              <a:rPr lang="en-GB" sz="1800" dirty="0"/>
              <a:t>t-test for independent sampleshttps://datatab.net/tutorial/unpaired-t-test </a:t>
            </a:r>
          </a:p>
          <a:p>
            <a:r>
              <a:rPr lang="en-GB" sz="1800" dirty="0"/>
              <a:t>paired t-test: </a:t>
            </a:r>
            <a:r>
              <a:rPr lang="en-GB" sz="1800" dirty="0">
                <a:hlinkClick r:id="rId2"/>
              </a:rPr>
              <a:t>https://datatab.net/tutorial/paired-t-test</a:t>
            </a:r>
            <a:endParaRPr lang="en-GB" sz="1800" dirty="0"/>
          </a:p>
          <a:p>
            <a:r>
              <a:rPr lang="en-GB" sz="1800" dirty="0"/>
              <a:t>the Mann-Whitney U test: </a:t>
            </a:r>
            <a:r>
              <a:rPr lang="en-GB" sz="1800" dirty="0">
                <a:hlinkClick r:id="rId3"/>
              </a:rPr>
              <a:t>https://datatab.net/tutorial/mann-whitney-u-test</a:t>
            </a:r>
            <a:endParaRPr lang="en-GB" sz="1800" dirty="0"/>
          </a:p>
          <a:p>
            <a:r>
              <a:rPr lang="en-GB" sz="1800" dirty="0"/>
              <a:t>non-parametric: </a:t>
            </a:r>
            <a:r>
              <a:rPr lang="en-GB" sz="1800" dirty="0">
                <a:hlinkClick r:id="rId4"/>
              </a:rPr>
              <a:t>https://datatab.net/tutorial/parametric-and-non-parametric-tests</a:t>
            </a:r>
            <a:endParaRPr lang="en-GB" sz="1800" dirty="0"/>
          </a:p>
          <a:p>
            <a:r>
              <a:rPr lang="en-GB" sz="1800" dirty="0"/>
              <a:t>The null hypothesis in the Levene-Test : </a:t>
            </a:r>
            <a:r>
              <a:rPr lang="en-GB" sz="1800" dirty="0">
                <a:hlinkClick r:id="rId5"/>
              </a:rPr>
              <a:t>https://datatab.net/tutorial/levene-test</a:t>
            </a:r>
            <a:endParaRPr lang="en-GB" sz="1800" dirty="0"/>
          </a:p>
          <a:p>
            <a:r>
              <a:rPr lang="en-GB" sz="1800" dirty="0"/>
              <a:t>the p-value : </a:t>
            </a:r>
            <a:r>
              <a:rPr lang="en-GB" sz="1800" dirty="0">
                <a:hlinkClick r:id="rId6"/>
              </a:rPr>
              <a:t>https://datatab.net/tutorial/p-value</a:t>
            </a:r>
            <a:endParaRPr lang="en-GB" sz="1800" dirty="0"/>
          </a:p>
          <a:p>
            <a:r>
              <a:rPr lang="en-GB" sz="1800" dirty="0"/>
              <a:t>the article on hypothesis: </a:t>
            </a:r>
            <a:r>
              <a:rPr lang="en-GB" sz="1800" dirty="0">
                <a:hlinkClick r:id="rId7"/>
              </a:rPr>
              <a:t>https://datatab.net/tutorial/hypothesis</a:t>
            </a:r>
            <a:endParaRPr lang="en-GB" sz="1800" dirty="0"/>
          </a:p>
          <a:p>
            <a:r>
              <a:rPr lang="en-GB" sz="1800" dirty="0"/>
              <a:t>The effect size in an unpaired t-test: </a:t>
            </a:r>
            <a:r>
              <a:rPr lang="en-GB" sz="1800" dirty="0">
                <a:hlinkClick r:id="rId8"/>
              </a:rPr>
              <a:t>https://datatab.net/tutorial/effect-size-independent-t-test</a:t>
            </a:r>
            <a:endParaRPr lang="en-GB" sz="1800" dirty="0"/>
          </a:p>
          <a:p>
            <a:r>
              <a:rPr lang="en-GB" sz="1800" dirty="0"/>
              <a:t>boxplot: </a:t>
            </a:r>
            <a:r>
              <a:rPr lang="en-GB" sz="1800" b="0" i="0" dirty="0">
                <a:solidFill>
                  <a:srgbClr val="212529"/>
                </a:solidFill>
                <a:effectLst/>
                <a:latin typeface="Roboto" panose="02000000000000000000" pitchFamily="2" charset="0"/>
                <a:hlinkClick r:id="rId9"/>
              </a:rPr>
              <a:t>https://datatab.net/statistics-calculator/charts/create-boxplot</a:t>
            </a:r>
            <a:endParaRPr lang="en-GB" sz="1800" b="0" i="0" dirty="0">
              <a:solidFill>
                <a:srgbClr val="212529"/>
              </a:solidFill>
              <a:effectLst/>
              <a:latin typeface="Roboto" panose="02000000000000000000" pitchFamily="2" charset="0"/>
            </a:endParaRPr>
          </a:p>
          <a:p>
            <a:r>
              <a:rPr lang="en-GB" sz="1800" b="0" i="0" dirty="0">
                <a:solidFill>
                  <a:srgbClr val="212529"/>
                </a:solidFill>
                <a:effectLst/>
                <a:latin typeface="Roboto" panose="02000000000000000000" pitchFamily="2" charset="0"/>
              </a:rPr>
              <a:t>Measurement of Central Tendency: </a:t>
            </a:r>
            <a:r>
              <a:rPr lang="en-GB" sz="1800" b="0" i="0" dirty="0">
                <a:solidFill>
                  <a:srgbClr val="212529"/>
                </a:solidFill>
                <a:effectLst/>
                <a:latin typeface="Roboto" panose="02000000000000000000" pitchFamily="2" charset="0"/>
                <a:hlinkClick r:id="rId10"/>
              </a:rPr>
              <a:t>https://datatab.net/tutorial/location-parameter</a:t>
            </a:r>
            <a:endParaRPr lang="en-GB" sz="1800" b="0" i="0" dirty="0">
              <a:solidFill>
                <a:srgbClr val="212529"/>
              </a:solidFill>
              <a:effectLst/>
              <a:latin typeface="Roboto" panose="02000000000000000000" pitchFamily="2" charset="0"/>
            </a:endParaRPr>
          </a:p>
          <a:p>
            <a:r>
              <a:rPr lang="en-GB" sz="1800" dirty="0">
                <a:solidFill>
                  <a:srgbClr val="212529"/>
                </a:solidFill>
                <a:latin typeface="Roboto" panose="02000000000000000000" pitchFamily="2" charset="0"/>
              </a:rPr>
              <a:t>Measurement of Variability: </a:t>
            </a:r>
            <a:r>
              <a:rPr lang="en-GB" sz="1800" u="sng" dirty="0">
                <a:solidFill>
                  <a:srgbClr val="212529"/>
                </a:solidFill>
                <a:latin typeface="Roboto" panose="02000000000000000000" pitchFamily="2" charset="0"/>
                <a:hlinkClick r:id="rId11"/>
              </a:rPr>
              <a:t>https://datatab.net/tutorial/dispersion-parameter</a:t>
            </a:r>
            <a:endParaRPr lang="en-GB" sz="1800" u="sng" dirty="0">
              <a:solidFill>
                <a:srgbClr val="212529"/>
              </a:solidFill>
              <a:latin typeface="Roboto" panose="02000000000000000000" pitchFamily="2" charset="0"/>
            </a:endParaRPr>
          </a:p>
          <a:p>
            <a:endParaRPr lang="en-GB" sz="1800" b="0" i="0" dirty="0">
              <a:solidFill>
                <a:srgbClr val="212529"/>
              </a:solidFill>
              <a:effectLst/>
              <a:latin typeface="Roboto" panose="02000000000000000000" pitchFamily="2" charset="0"/>
            </a:endParaRPr>
          </a:p>
          <a:p>
            <a:endParaRPr lang="en-GB" sz="1800" dirty="0"/>
          </a:p>
          <a:p>
            <a:endParaRPr lang="en-GB" dirty="0"/>
          </a:p>
        </p:txBody>
      </p:sp>
    </p:spTree>
    <p:extLst>
      <p:ext uri="{BB962C8B-B14F-4D97-AF65-F5344CB8AC3E}">
        <p14:creationId xmlns:p14="http://schemas.microsoft.com/office/powerpoint/2010/main" val="17881650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7028-BCC5-3458-D71A-A683EE9A56C3}"/>
              </a:ext>
            </a:extLst>
          </p:cNvPr>
          <p:cNvSpPr>
            <a:spLocks noGrp="1"/>
          </p:cNvSpPr>
          <p:nvPr>
            <p:ph type="title"/>
          </p:nvPr>
        </p:nvSpPr>
        <p:spPr/>
        <p:txBody>
          <a:bodyPr/>
          <a:lstStyle/>
          <a:p>
            <a:r>
              <a:rPr lang="en-GB" dirty="0"/>
              <a:t>NEXT TEST</a:t>
            </a:r>
          </a:p>
        </p:txBody>
      </p:sp>
      <p:sp>
        <p:nvSpPr>
          <p:cNvPr id="3" name="Content Placeholder 2">
            <a:extLst>
              <a:ext uri="{FF2B5EF4-FFF2-40B4-BE49-F238E27FC236}">
                <a16:creationId xmlns:a16="http://schemas.microsoft.com/office/drawing/2014/main" id="{089CA007-CBC1-C98B-DD12-50A5041A55A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733633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D476A-EA46-3822-8AB8-B3FFDD84BA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CD43A3-02E5-7560-C8D8-981B4763B092}"/>
              </a:ext>
            </a:extLst>
          </p:cNvPr>
          <p:cNvSpPr>
            <a:spLocks noGrp="1"/>
          </p:cNvSpPr>
          <p:nvPr>
            <p:ph type="title"/>
          </p:nvPr>
        </p:nvSpPr>
        <p:spPr>
          <a:xfrm>
            <a:off x="-1" y="0"/>
            <a:ext cx="9141713" cy="569153"/>
          </a:xfrm>
        </p:spPr>
        <p:txBody>
          <a:bodyPr>
            <a:normAutofit/>
          </a:bodyPr>
          <a:lstStyle/>
          <a:p>
            <a:pPr algn="l"/>
            <a:r>
              <a:rPr lang="en-GB" sz="2800" dirty="0">
                <a:solidFill>
                  <a:srgbClr val="C00000"/>
                </a:solidFill>
              </a:rPr>
              <a:t>Parametric tests</a:t>
            </a:r>
          </a:p>
        </p:txBody>
      </p:sp>
      <p:graphicFrame>
        <p:nvGraphicFramePr>
          <p:cNvPr id="8" name="Table 7">
            <a:extLst>
              <a:ext uri="{FF2B5EF4-FFF2-40B4-BE49-F238E27FC236}">
                <a16:creationId xmlns:a16="http://schemas.microsoft.com/office/drawing/2014/main" id="{2B2E12EA-A066-2641-3094-2BCA3B451DA7}"/>
              </a:ext>
            </a:extLst>
          </p:cNvPr>
          <p:cNvGraphicFramePr>
            <a:graphicFrameLocks noGrp="1"/>
          </p:cNvGraphicFramePr>
          <p:nvPr>
            <p:extLst>
              <p:ext uri="{D42A27DB-BD31-4B8C-83A1-F6EECF244321}">
                <p14:modId xmlns:p14="http://schemas.microsoft.com/office/powerpoint/2010/main" val="1960567261"/>
              </p:ext>
            </p:extLst>
          </p:nvPr>
        </p:nvGraphicFramePr>
        <p:xfrm>
          <a:off x="2289" y="930013"/>
          <a:ext cx="9141711" cy="5258617"/>
        </p:xfrm>
        <a:graphic>
          <a:graphicData uri="http://schemas.openxmlformats.org/drawingml/2006/table">
            <a:tbl>
              <a:tblPr firstRow="1" bandRow="1">
                <a:tableStyleId>{5C22544A-7EE6-4342-B048-85BDC9FD1C3A}</a:tableStyleId>
              </a:tblPr>
              <a:tblGrid>
                <a:gridCol w="3047237">
                  <a:extLst>
                    <a:ext uri="{9D8B030D-6E8A-4147-A177-3AD203B41FA5}">
                      <a16:colId xmlns:a16="http://schemas.microsoft.com/office/drawing/2014/main" val="3888184208"/>
                    </a:ext>
                  </a:extLst>
                </a:gridCol>
                <a:gridCol w="3047237">
                  <a:extLst>
                    <a:ext uri="{9D8B030D-6E8A-4147-A177-3AD203B41FA5}">
                      <a16:colId xmlns:a16="http://schemas.microsoft.com/office/drawing/2014/main" val="2898330157"/>
                    </a:ext>
                  </a:extLst>
                </a:gridCol>
                <a:gridCol w="3047237">
                  <a:extLst>
                    <a:ext uri="{9D8B030D-6E8A-4147-A177-3AD203B41FA5}">
                      <a16:colId xmlns:a16="http://schemas.microsoft.com/office/drawing/2014/main" val="3907560689"/>
                    </a:ext>
                  </a:extLst>
                </a:gridCol>
              </a:tblGrid>
              <a:tr h="761102">
                <a:tc>
                  <a:txBody>
                    <a:bodyPr/>
                    <a:lstStyle/>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0" i="0" u="none" strike="noStrike" dirty="0">
                          <a:effectLst/>
                          <a:latin typeface="Arial" panose="020B0604020202020204" pitchFamily="34" charset="0"/>
                        </a:rPr>
                        <a:t>Parametric tests</a:t>
                      </a:r>
                    </a:p>
                    <a:p>
                      <a:endParaRPr lang="en-GB" dirty="0"/>
                    </a:p>
                  </a:txBody>
                  <a:tcPr/>
                </a:tc>
                <a:tc>
                  <a:txBody>
                    <a:bodyPr/>
                    <a:lstStyle/>
                    <a:p>
                      <a:r>
                        <a:rPr lang="en-GB" dirty="0"/>
                        <a:t>SPSS</a:t>
                      </a:r>
                    </a:p>
                  </a:txBody>
                  <a:tcPr/>
                </a:tc>
                <a:extLst>
                  <a:ext uri="{0D108BD9-81ED-4DB2-BD59-A6C34878D82A}">
                    <a16:rowId xmlns:a16="http://schemas.microsoft.com/office/drawing/2014/main" val="1606104435"/>
                  </a:ext>
                </a:extLst>
              </a:tr>
              <a:tr h="592796">
                <a:tc>
                  <a:txBody>
                    <a:bodyPr/>
                    <a:lstStyle/>
                    <a:p>
                      <a:pPr algn="l" fontAlgn="t"/>
                      <a:r>
                        <a:rPr lang="en-GB" sz="1800" b="0" i="0" u="none" strike="noStrike" dirty="0">
                          <a:solidFill>
                            <a:srgbClr val="FF0000"/>
                          </a:solidFill>
                          <a:effectLst/>
                          <a:highlight>
                            <a:srgbClr val="C0C0C0"/>
                          </a:highlight>
                          <a:latin typeface="Arial" panose="020B0604020202020204" pitchFamily="34" charset="0"/>
                        </a:rPr>
                        <a:t>One sample</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3"/>
                        </a:rPr>
                        <a:t>Simple t-Test</a:t>
                      </a:r>
                      <a:endParaRPr lang="en-GB" sz="1800" b="0" i="0" u="none" strike="noStrike" dirty="0">
                        <a:effectLst/>
                        <a:latin typeface="Arial" panose="020B0604020202020204" pitchFamily="34" charset="0"/>
                      </a:endParaRPr>
                    </a:p>
                  </a:txBody>
                  <a:tcPr marL="90848" marR="90848" marT="45424" marB="45424"/>
                </a:tc>
                <a:tc>
                  <a:txBody>
                    <a:bodyPr/>
                    <a:lstStyle/>
                    <a:p>
                      <a:r>
                        <a:rPr lang="en-GB" sz="1000" b="1" dirty="0"/>
                        <a:t>05 One-Sample t-Tests in SPSS:</a:t>
                      </a:r>
                      <a:r>
                        <a:rPr lang="en-GB" sz="1000" dirty="0"/>
                        <a:t> </a:t>
                      </a:r>
                      <a:r>
                        <a:rPr lang="en-GB" sz="1000" dirty="0">
                          <a:hlinkClick r:id="rId4"/>
                        </a:rPr>
                        <a:t>https://www.youtube.com/watch?v=C2Qa5d9ij0Y&amp;t=125s</a:t>
                      </a:r>
                      <a:r>
                        <a:rPr lang="en-GB" sz="1000" dirty="0"/>
                        <a:t>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chemeClr val="dk1"/>
                          </a:solidFill>
                          <a:latin typeface="+mn-lt"/>
                          <a:ea typeface="+mn-ea"/>
                          <a:cs typeface="+mn-cs"/>
                        </a:rPr>
                        <a:t>Interpret SPSS output for an independent t-test</a:t>
                      </a:r>
                    </a:p>
                    <a:p>
                      <a:r>
                        <a:rPr lang="en-GB" sz="1000">
                          <a:hlinkClick r:id="rId5"/>
                        </a:rPr>
                        <a:t>https://www.youtube.com/watch?v=quZAwDmcEbE</a:t>
                      </a:r>
                      <a:r>
                        <a:rPr lang="en-GB" sz="1000"/>
                        <a:t> </a:t>
                      </a:r>
                      <a:endParaRPr lang="en-GB" sz="1000" dirty="0"/>
                    </a:p>
                  </a:txBody>
                  <a:tcPr/>
                </a:tc>
                <a:extLst>
                  <a:ext uri="{0D108BD9-81ED-4DB2-BD59-A6C34878D82A}">
                    <a16:rowId xmlns:a16="http://schemas.microsoft.com/office/drawing/2014/main" val="3280234086"/>
                  </a:ext>
                </a:extLst>
              </a:tr>
              <a:tr h="446726">
                <a:tc>
                  <a:txBody>
                    <a:bodyPr/>
                    <a:lstStyle/>
                    <a:p>
                      <a:pPr algn="l" fontAlgn="t"/>
                      <a:r>
                        <a:rPr lang="en-GB" sz="1800" b="0" i="0" u="none" strike="noStrike" dirty="0">
                          <a:solidFill>
                            <a:srgbClr val="FF0000"/>
                          </a:solidFill>
                          <a:effectLst/>
                          <a:highlight>
                            <a:srgbClr val="C0C0C0"/>
                          </a:highlight>
                          <a:latin typeface="Arial" panose="020B0604020202020204" pitchFamily="34" charset="0"/>
                        </a:rPr>
                        <a:t>Two dependent samples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6"/>
                        </a:rPr>
                        <a:t>Paired Sample t-Test</a:t>
                      </a:r>
                      <a:endParaRPr lang="en-GB" sz="1800" b="0" i="0" u="none" strike="noStrike" dirty="0">
                        <a:effectLst/>
                        <a:latin typeface="Arial" panose="020B0604020202020204" pitchFamily="34" charset="0"/>
                      </a:endParaRPr>
                    </a:p>
                  </a:txBody>
                  <a:tcPr marL="90848" marR="90848" marT="45424" marB="45424"/>
                </a:tc>
                <a:tc>
                  <a:txBody>
                    <a:bodyPr/>
                    <a:lstStyle/>
                    <a:p>
                      <a:r>
                        <a:rPr lang="en-GB" sz="1000" b="1" kern="1200" dirty="0">
                          <a:solidFill>
                            <a:schemeClr val="dk1"/>
                          </a:solidFill>
                          <a:latin typeface="+mn-lt"/>
                          <a:ea typeface="+mn-ea"/>
                          <a:cs typeface="+mn-cs"/>
                        </a:rPr>
                        <a:t>06 Paired Samples t-Tests in SPSS</a:t>
                      </a:r>
                    </a:p>
                    <a:p>
                      <a:r>
                        <a:rPr lang="en-GB" sz="1000" b="0" kern="1200" dirty="0">
                          <a:solidFill>
                            <a:schemeClr val="dk1"/>
                          </a:solidFill>
                          <a:latin typeface="+mn-lt"/>
                          <a:ea typeface="+mn-ea"/>
                          <a:cs typeface="+mn-cs"/>
                          <a:hlinkClick r:id="rId7"/>
                        </a:rPr>
                        <a:t>https://www.youtube.com/watch?v=vII22ZnFOP0</a:t>
                      </a:r>
                      <a:r>
                        <a:rPr lang="en-GB" sz="1000" b="0" kern="1200" dirty="0">
                          <a:solidFill>
                            <a:schemeClr val="dk1"/>
                          </a:solidFill>
                          <a:latin typeface="+mn-lt"/>
                          <a:ea typeface="+mn-ea"/>
                          <a:cs typeface="+mn-cs"/>
                        </a:rPr>
                        <a:t> </a:t>
                      </a:r>
                    </a:p>
                  </a:txBody>
                  <a:tcPr/>
                </a:tc>
                <a:extLst>
                  <a:ext uri="{0D108BD9-81ED-4DB2-BD59-A6C34878D82A}">
                    <a16:rowId xmlns:a16="http://schemas.microsoft.com/office/drawing/2014/main" val="4113655415"/>
                  </a:ext>
                </a:extLst>
              </a:tr>
              <a:tr h="640104">
                <a:tc>
                  <a:txBody>
                    <a:bodyPr/>
                    <a:lstStyle/>
                    <a:p>
                      <a:pPr algn="l" fontAlgn="t"/>
                      <a:r>
                        <a:rPr lang="en-GB" sz="1800" b="0" i="0" u="none" strike="noStrike" dirty="0">
                          <a:solidFill>
                            <a:srgbClr val="FF0000"/>
                          </a:solidFill>
                          <a:effectLst/>
                          <a:highlight>
                            <a:srgbClr val="C0C0C0"/>
                          </a:highlight>
                          <a:latin typeface="Arial" panose="020B0604020202020204" pitchFamily="34" charset="0"/>
                        </a:rPr>
                        <a:t>Two independent samples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8"/>
                        </a:rPr>
                        <a:t>Unpaired Sample t-Test</a:t>
                      </a:r>
                      <a:endParaRPr lang="en-GB" sz="1800" b="0" i="0" u="none" strike="noStrike" dirty="0">
                        <a:effectLst/>
                        <a:latin typeface="Arial" panose="020B0604020202020204" pitchFamily="34" charset="0"/>
                      </a:endParaRPr>
                    </a:p>
                  </a:txBody>
                  <a:tcPr marL="90848" marR="90848" marT="45424" marB="45424"/>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chemeClr val="dk1"/>
                          </a:solidFill>
                          <a:latin typeface="+mn-lt"/>
                          <a:ea typeface="+mn-ea"/>
                          <a:cs typeface="+mn-cs"/>
                        </a:rPr>
                        <a:t>07 Independent Samples t-Tests in SPSS</a:t>
                      </a:r>
                    </a:p>
                    <a:p>
                      <a:r>
                        <a:rPr lang="en-GB" sz="1000" dirty="0">
                          <a:hlinkClick r:id="rId9"/>
                        </a:rPr>
                        <a:t>https://www.youtube.com/watch?v=-qGFZFOQx7Q&amp;t=41s</a:t>
                      </a:r>
                      <a:endParaRPr lang="en-GB" sz="1000" dirty="0"/>
                    </a:p>
                  </a:txBody>
                  <a:tcPr/>
                </a:tc>
                <a:extLst>
                  <a:ext uri="{0D108BD9-81ED-4DB2-BD59-A6C34878D82A}">
                    <a16:rowId xmlns:a16="http://schemas.microsoft.com/office/drawing/2014/main" val="294732099"/>
                  </a:ext>
                </a:extLst>
              </a:tr>
              <a:tr h="615555">
                <a:tc>
                  <a:txBody>
                    <a:bodyPr/>
                    <a:lstStyle/>
                    <a:p>
                      <a:pPr algn="l" fontAlgn="t"/>
                      <a:r>
                        <a:rPr lang="en-GB" sz="1800" b="1" i="0" u="none" strike="noStrike" dirty="0">
                          <a:solidFill>
                            <a:srgbClr val="FF0000"/>
                          </a:solidFill>
                          <a:effectLst/>
                          <a:latin typeface="Arial" panose="020B0604020202020204" pitchFamily="34" charset="0"/>
                        </a:rPr>
                        <a:t>More than two independent samples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10"/>
                        </a:rPr>
                        <a:t>One-way ANOVA</a:t>
                      </a:r>
                      <a:endParaRPr lang="en-GB" sz="1800" b="0" i="0" u="none" strike="noStrike" dirty="0">
                        <a:effectLst/>
                        <a:latin typeface="Arial" panose="020B0604020202020204" pitchFamily="34" charset="0"/>
                      </a:endParaRPr>
                    </a:p>
                  </a:txBody>
                  <a:tcPr marL="90848" marR="90848" marT="45424" marB="45424"/>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chemeClr val="dk1"/>
                          </a:solidFill>
                          <a:latin typeface="+mn-lt"/>
                          <a:ea typeface="+mn-ea"/>
                          <a:cs typeface="+mn-cs"/>
                        </a:rPr>
                        <a:t>How to do a One-Way ANOVA in SPSS (12-6)</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050" b="0" i="0" kern="1200" dirty="0">
                          <a:solidFill>
                            <a:schemeClr val="dk1"/>
                          </a:solidFill>
                          <a:effectLst/>
                          <a:latin typeface="+mn-lt"/>
                          <a:ea typeface="+mn-ea"/>
                          <a:cs typeface="+mn-cs"/>
                          <a:hlinkClick r:id="rId11"/>
                        </a:rPr>
                        <a:t>https://www.youtube.com/watch?v=rS3k8ONVN-o</a:t>
                      </a:r>
                      <a:r>
                        <a:rPr lang="en-GB" sz="1050" b="0" i="0" kern="1200" dirty="0">
                          <a:solidFill>
                            <a:schemeClr val="dk1"/>
                          </a:solidFill>
                          <a:effectLst/>
                          <a:latin typeface="+mn-lt"/>
                          <a:ea typeface="+mn-ea"/>
                          <a:cs typeface="+mn-cs"/>
                        </a:rPr>
                        <a:t> </a:t>
                      </a:r>
                    </a:p>
                    <a:p>
                      <a:endParaRPr lang="en-GB" dirty="0"/>
                    </a:p>
                  </a:txBody>
                  <a:tcPr/>
                </a:tc>
                <a:extLst>
                  <a:ext uri="{0D108BD9-81ED-4DB2-BD59-A6C34878D82A}">
                    <a16:rowId xmlns:a16="http://schemas.microsoft.com/office/drawing/2014/main" val="1599562480"/>
                  </a:ext>
                </a:extLst>
              </a:tr>
              <a:tr h="694271">
                <a:tc>
                  <a:txBody>
                    <a:bodyPr/>
                    <a:lstStyle/>
                    <a:p>
                      <a:pPr algn="l" fontAlgn="t"/>
                      <a:r>
                        <a:rPr lang="en-GB" sz="1800" b="0" i="0" u="none" strike="noStrike" dirty="0">
                          <a:effectLst/>
                          <a:latin typeface="Arial" panose="020B0604020202020204" pitchFamily="34" charset="0"/>
                        </a:rPr>
                        <a:t>More than two dependent samples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12"/>
                        </a:rPr>
                        <a:t>Repeated Measures ANOVA</a:t>
                      </a:r>
                      <a:endParaRPr lang="en-GB" sz="1800" b="0" i="0" u="none" strike="noStrike" dirty="0">
                        <a:effectLst/>
                        <a:latin typeface="Arial" panose="020B0604020202020204" pitchFamily="34" charset="0"/>
                      </a:endParaRPr>
                    </a:p>
                  </a:txBody>
                  <a:tcPr marL="90848" marR="90848" marT="45424" marB="45424"/>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b="1" kern="1200" dirty="0">
                          <a:solidFill>
                            <a:srgbClr val="C00000"/>
                          </a:solidFill>
                          <a:latin typeface="+mn-lt"/>
                          <a:ea typeface="+mn-ea"/>
                          <a:cs typeface="+mn-cs"/>
                        </a:rPr>
                        <a:t>Conducting a Repeated Measures ANOVA in SPSS</a:t>
                      </a:r>
                    </a:p>
                    <a:p>
                      <a:r>
                        <a:rPr lang="en-GB" sz="1200" dirty="0">
                          <a:hlinkClick r:id="rId13"/>
                        </a:rPr>
                        <a:t>https://www.youtube.com/watch?v=vhLS1yPax6M&amp;t=10s</a:t>
                      </a:r>
                      <a:r>
                        <a:rPr lang="en-GB" sz="1200" dirty="0"/>
                        <a:t> </a:t>
                      </a:r>
                    </a:p>
                    <a:p>
                      <a:endParaRPr lang="en-GB" sz="1200" dirty="0"/>
                    </a:p>
                  </a:txBody>
                  <a:tcPr/>
                </a:tc>
                <a:extLst>
                  <a:ext uri="{0D108BD9-81ED-4DB2-BD59-A6C34878D82A}">
                    <a16:rowId xmlns:a16="http://schemas.microsoft.com/office/drawing/2014/main" val="3252696254"/>
                  </a:ext>
                </a:extLst>
              </a:tr>
              <a:tr h="1086585">
                <a:tc>
                  <a:txBody>
                    <a:bodyPr/>
                    <a:lstStyle/>
                    <a:p>
                      <a:pPr algn="l" fontAlgn="t"/>
                      <a:r>
                        <a:rPr lang="en-GB" sz="1800" b="0" i="0" u="none" strike="noStrike" dirty="0">
                          <a:effectLst/>
                          <a:latin typeface="Arial" panose="020B0604020202020204" pitchFamily="34" charset="0"/>
                        </a:rPr>
                        <a:t>Correlation between two variables</a:t>
                      </a:r>
                    </a:p>
                  </a:txBody>
                  <a:tcPr marL="90848" marR="90848" marT="45424" marB="45424"/>
                </a:tc>
                <a:tc>
                  <a:txBody>
                    <a:bodyPr/>
                    <a:lstStyle/>
                    <a:p>
                      <a:pPr algn="l" fontAlgn="t"/>
                      <a:r>
                        <a:rPr lang="en-GB" sz="1800" b="0" i="0" u="none" strike="noStrike" dirty="0">
                          <a:solidFill>
                            <a:srgbClr val="018786"/>
                          </a:solidFill>
                          <a:effectLst/>
                          <a:latin typeface="Arial" panose="020B0604020202020204" pitchFamily="34" charset="0"/>
                          <a:hlinkClick r:id="rId14"/>
                        </a:rPr>
                        <a:t>Pearson Correlation</a:t>
                      </a:r>
                      <a:endParaRPr lang="en-GB" sz="1800" b="0" i="0" u="none" strike="noStrike" dirty="0">
                        <a:effectLst/>
                        <a:latin typeface="Arial" panose="020B0604020202020204" pitchFamily="34" charset="0"/>
                      </a:endParaRPr>
                    </a:p>
                  </a:txBody>
                  <a:tcPr marL="90848" marR="90848" marT="45424" marB="45424"/>
                </a:tc>
                <a:tc>
                  <a:txBody>
                    <a:bodyPr/>
                    <a:lstStyle/>
                    <a:p>
                      <a:r>
                        <a:rPr lang="en-GB" sz="1000" b="1" kern="1200" dirty="0">
                          <a:solidFill>
                            <a:schemeClr val="dk1"/>
                          </a:solidFill>
                          <a:latin typeface="+mn-lt"/>
                          <a:ea typeface="+mn-ea"/>
                          <a:cs typeface="+mn-cs"/>
                        </a:rPr>
                        <a:t>How to do a Pearson Correlation in SPSS (13-8)</a:t>
                      </a:r>
                    </a:p>
                    <a:p>
                      <a:r>
                        <a:rPr lang="en-GB" sz="1200" dirty="0">
                          <a:hlinkClick r:id="rId15"/>
                        </a:rPr>
                        <a:t>https://www.youtube.com/watch?v=rR99bpl0rKM</a:t>
                      </a:r>
                      <a:r>
                        <a:rPr lang="en-GB" sz="1200" dirty="0"/>
                        <a:t> </a:t>
                      </a:r>
                    </a:p>
                  </a:txBody>
                  <a:tcPr/>
                </a:tc>
                <a:extLst>
                  <a:ext uri="{0D108BD9-81ED-4DB2-BD59-A6C34878D82A}">
                    <a16:rowId xmlns:a16="http://schemas.microsoft.com/office/drawing/2014/main" val="3250335174"/>
                  </a:ext>
                </a:extLst>
              </a:tr>
            </a:tbl>
          </a:graphicData>
        </a:graphic>
      </p:graphicFrame>
      <p:sp>
        <p:nvSpPr>
          <p:cNvPr id="14" name="TextBox 13">
            <a:extLst>
              <a:ext uri="{FF2B5EF4-FFF2-40B4-BE49-F238E27FC236}">
                <a16:creationId xmlns:a16="http://schemas.microsoft.com/office/drawing/2014/main" id="{87E95B06-6200-FC16-7280-1FE1B627D232}"/>
              </a:ext>
            </a:extLst>
          </p:cNvPr>
          <p:cNvSpPr txBox="1"/>
          <p:nvPr/>
        </p:nvSpPr>
        <p:spPr>
          <a:xfrm>
            <a:off x="2289" y="6139569"/>
            <a:ext cx="9139422" cy="338554"/>
          </a:xfrm>
          <a:prstGeom prst="rect">
            <a:avLst/>
          </a:prstGeom>
          <a:noFill/>
        </p:spPr>
        <p:txBody>
          <a:bodyPr wrap="square">
            <a:spAutoFit/>
          </a:bodyPr>
          <a:lstStyle/>
          <a:p>
            <a:r>
              <a:rPr lang="en-GB" sz="1100" dirty="0"/>
              <a:t>Research By Design more video tutorials:  </a:t>
            </a:r>
            <a:r>
              <a:rPr lang="en-GB" sz="1600" dirty="0">
                <a:hlinkClick r:id="rId16"/>
              </a:rPr>
              <a:t>https://www.youtube.com/@ResearchByDesign/featured</a:t>
            </a:r>
            <a:r>
              <a:rPr lang="en-GB" sz="1600" dirty="0"/>
              <a:t> </a:t>
            </a:r>
          </a:p>
        </p:txBody>
      </p:sp>
    </p:spTree>
    <p:extLst>
      <p:ext uri="{BB962C8B-B14F-4D97-AF65-F5344CB8AC3E}">
        <p14:creationId xmlns:p14="http://schemas.microsoft.com/office/powerpoint/2010/main" val="2315018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9AED2-CB3C-4CE1-31A8-EB197FA8F9C0}"/>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A3AE34F5-CE32-444D-3EBF-637CA164AC56}"/>
              </a:ext>
            </a:extLst>
          </p:cNvPr>
          <p:cNvSpPr>
            <a:spLocks noGrp="1"/>
          </p:cNvSpPr>
          <p:nvPr>
            <p:ph idx="1"/>
          </p:nvPr>
        </p:nvSpPr>
        <p:spPr>
          <a:xfrm>
            <a:off x="0" y="543340"/>
            <a:ext cx="9143998" cy="6314660"/>
          </a:xfrm>
        </p:spPr>
        <p:txBody>
          <a:bodyPr/>
          <a:lstStyle/>
          <a:p>
            <a:r>
              <a:rPr lang="en-GB" dirty="0">
                <a:hlinkClick r:id="rId2"/>
              </a:rPr>
              <a:t>https://datatab.net/tutorial/anova</a:t>
            </a:r>
            <a:endParaRPr lang="en-GB" dirty="0"/>
          </a:p>
          <a:p>
            <a:pPr lvl="1"/>
            <a:r>
              <a:rPr lang="en-GB" dirty="0"/>
              <a:t>ANOVA</a:t>
            </a:r>
          </a:p>
          <a:p>
            <a:pPr lvl="1"/>
            <a:r>
              <a:rPr lang="en-GB" dirty="0"/>
              <a:t>Difference single factorial and two factorial</a:t>
            </a:r>
          </a:p>
          <a:p>
            <a:pPr lvl="1"/>
            <a:r>
              <a:rPr lang="en-GB" dirty="0"/>
              <a:t>Single factor ANOVA</a:t>
            </a:r>
          </a:p>
          <a:p>
            <a:pPr lvl="1"/>
            <a:r>
              <a:rPr lang="en-GB" dirty="0"/>
              <a:t>Example</a:t>
            </a:r>
          </a:p>
          <a:p>
            <a:pPr lvl="1"/>
            <a:r>
              <a:rPr lang="en-GB" dirty="0"/>
              <a:t>Hypotheses</a:t>
            </a:r>
          </a:p>
          <a:p>
            <a:pPr lvl="1"/>
            <a:r>
              <a:rPr lang="en-GB" dirty="0"/>
              <a:t>Assumptions</a:t>
            </a:r>
          </a:p>
          <a:p>
            <a:pPr lvl="1"/>
            <a:r>
              <a:rPr lang="en-GB" dirty="0"/>
              <a:t>Welch's ANOVA</a:t>
            </a:r>
          </a:p>
          <a:p>
            <a:pPr lvl="1"/>
            <a:r>
              <a:rPr lang="en-GB" dirty="0"/>
              <a:t>Effect size</a:t>
            </a:r>
          </a:p>
        </p:txBody>
      </p:sp>
    </p:spTree>
    <p:extLst>
      <p:ext uri="{BB962C8B-B14F-4D97-AF65-F5344CB8AC3E}">
        <p14:creationId xmlns:p14="http://schemas.microsoft.com/office/powerpoint/2010/main" val="13400068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A4EFA-84B5-023A-205A-C8A3626150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660F55-2504-5FE5-7EEB-7731A2F72C28}"/>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C1050E0F-EDA8-9B92-7120-F038B0CB2ABB}"/>
              </a:ext>
            </a:extLst>
          </p:cNvPr>
          <p:cNvSpPr>
            <a:spLocks noGrp="1"/>
          </p:cNvSpPr>
          <p:nvPr>
            <p:ph idx="1"/>
          </p:nvPr>
        </p:nvSpPr>
        <p:spPr>
          <a:xfrm>
            <a:off x="0" y="543340"/>
            <a:ext cx="9143998" cy="6314660"/>
          </a:xfrm>
        </p:spPr>
        <p:txBody>
          <a:bodyPr>
            <a:normAutofit/>
          </a:bodyPr>
          <a:lstStyle/>
          <a:p>
            <a:r>
              <a:rPr lang="en-GB" dirty="0">
                <a:hlinkClick r:id="rId2"/>
              </a:rPr>
              <a:t>https://datatab.net/tutorial/anova</a:t>
            </a:r>
            <a:endParaRPr lang="en-GB" dirty="0"/>
          </a:p>
          <a:p>
            <a:r>
              <a:rPr lang="en-GB" sz="2400" dirty="0"/>
              <a:t>Video: </a:t>
            </a:r>
            <a:r>
              <a:rPr lang="en-GB" sz="2400" dirty="0">
                <a:hlinkClick r:id="rId3"/>
              </a:rPr>
              <a:t>https://youtu.be/wraov1Nv7UA</a:t>
            </a:r>
            <a:r>
              <a:rPr lang="en-GB" sz="2400" dirty="0"/>
              <a:t> </a:t>
            </a:r>
          </a:p>
          <a:p>
            <a:pPr algn="l"/>
            <a:r>
              <a:rPr lang="en-GB" sz="2400" b="0" i="0" dirty="0">
                <a:solidFill>
                  <a:srgbClr val="FF0000"/>
                </a:solidFill>
                <a:effectLst/>
                <a:latin typeface="Roboto" panose="02000000000000000000" pitchFamily="2" charset="0"/>
              </a:rPr>
              <a:t>What is an analysis of variance?</a:t>
            </a:r>
          </a:p>
          <a:p>
            <a:pPr algn="l"/>
            <a:r>
              <a:rPr lang="en-GB" sz="2000" b="0" i="0" dirty="0">
                <a:solidFill>
                  <a:srgbClr val="212529"/>
                </a:solidFill>
                <a:effectLst/>
                <a:latin typeface="Roboto" panose="02000000000000000000" pitchFamily="2" charset="0"/>
              </a:rPr>
              <a:t>An analysis of variance (ANOVA) tests whether statistically significant differences exist between more than two samples. For this purpose, the means and variances of the respective groups are compared with each other. In contrast to the </a:t>
            </a:r>
            <a:r>
              <a:rPr lang="en-GB" sz="2000" b="0" i="0" u="none" strike="noStrike" dirty="0">
                <a:solidFill>
                  <a:srgbClr val="018786"/>
                </a:solidFill>
                <a:effectLst/>
                <a:latin typeface="Roboto" panose="02000000000000000000" pitchFamily="2" charset="0"/>
                <a:hlinkClick r:id="rId4"/>
              </a:rPr>
              <a:t>t-test</a:t>
            </a:r>
            <a:r>
              <a:rPr lang="en-GB" sz="2000" b="0" i="0" dirty="0">
                <a:solidFill>
                  <a:srgbClr val="212529"/>
                </a:solidFill>
                <a:effectLst/>
                <a:latin typeface="Roboto" panose="02000000000000000000" pitchFamily="2" charset="0"/>
              </a:rPr>
              <a:t>, which tests whether there is a difference between two samples, the ANOVA tests whether there is a difference between more than two groups.</a:t>
            </a:r>
          </a:p>
          <a:p>
            <a:pPr marL="0" indent="0">
              <a:buNone/>
            </a:pPr>
            <a:endParaRPr lang="en-GB" sz="2000" b="0" i="0" dirty="0">
              <a:solidFill>
                <a:srgbClr val="FF0000"/>
              </a:solidFill>
              <a:effectLst/>
              <a:latin typeface="Roboto" panose="02000000000000000000" pitchFamily="2" charset="0"/>
            </a:endParaRPr>
          </a:p>
        </p:txBody>
      </p:sp>
    </p:spTree>
    <p:extLst>
      <p:ext uri="{BB962C8B-B14F-4D97-AF65-F5344CB8AC3E}">
        <p14:creationId xmlns:p14="http://schemas.microsoft.com/office/powerpoint/2010/main" val="19315459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40F95-1340-9A85-2081-3E4763FF43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44B082-AC95-1F32-B18E-7C3D957544BE}"/>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FD27C424-BCBB-2606-F41F-04BBB3121188}"/>
              </a:ext>
            </a:extLst>
          </p:cNvPr>
          <p:cNvSpPr>
            <a:spLocks noGrp="1"/>
          </p:cNvSpPr>
          <p:nvPr>
            <p:ph idx="1"/>
          </p:nvPr>
        </p:nvSpPr>
        <p:spPr>
          <a:xfrm>
            <a:off x="43032" y="839175"/>
            <a:ext cx="8546949" cy="3447747"/>
          </a:xfrm>
        </p:spPr>
        <p:txBody>
          <a:bodyPr>
            <a:normAutofit/>
          </a:bodyPr>
          <a:lstStyle/>
          <a:p>
            <a:r>
              <a:rPr lang="en-GB" sz="2000" dirty="0">
                <a:hlinkClick r:id="rId2"/>
              </a:rPr>
              <a:t>https://datatab.net/tutorial/anova</a:t>
            </a:r>
            <a:endParaRPr lang="en-GB" sz="2000" dirty="0"/>
          </a:p>
          <a:p>
            <a:r>
              <a:rPr lang="en-GB" sz="2000" dirty="0"/>
              <a:t>Video: </a:t>
            </a:r>
            <a:r>
              <a:rPr lang="en-GB" sz="2000" dirty="0">
                <a:hlinkClick r:id="rId3"/>
              </a:rPr>
              <a:t>https://youtu.be/wraov1Nv7UA</a:t>
            </a:r>
            <a:r>
              <a:rPr lang="en-GB" sz="2000" dirty="0"/>
              <a:t> </a:t>
            </a:r>
          </a:p>
          <a:p>
            <a:pPr algn="l"/>
            <a:r>
              <a:rPr lang="en-GB" sz="2400" b="0" i="0" dirty="0">
                <a:solidFill>
                  <a:srgbClr val="FF0000"/>
                </a:solidFill>
                <a:effectLst/>
                <a:latin typeface="Roboto" panose="02000000000000000000" pitchFamily="2" charset="0"/>
              </a:rPr>
              <a:t>What is an analysis of variance?</a:t>
            </a:r>
          </a:p>
          <a:p>
            <a:r>
              <a:rPr lang="en-GB" sz="2000" dirty="0">
                <a:solidFill>
                  <a:srgbClr val="212529"/>
                </a:solidFill>
                <a:latin typeface="Roboto" panose="02000000000000000000" pitchFamily="2" charset="0"/>
              </a:rPr>
              <a:t>There are different types of analysis of variance, being the one-way and two-way analyses of variance the most common ones, each of which can be calculated either with or without repeated measurements:</a:t>
            </a:r>
          </a:p>
          <a:p>
            <a:pPr algn="l"/>
            <a:endParaRPr lang="en-GB" sz="2000" b="0" i="0" dirty="0">
              <a:solidFill>
                <a:srgbClr val="FF0000"/>
              </a:solidFill>
              <a:effectLst/>
              <a:latin typeface="Roboto" panose="02000000000000000000" pitchFamily="2" charset="0"/>
            </a:endParaRPr>
          </a:p>
        </p:txBody>
      </p:sp>
      <p:pic>
        <p:nvPicPr>
          <p:cNvPr id="4" name="Picture 3">
            <a:extLst>
              <a:ext uri="{FF2B5EF4-FFF2-40B4-BE49-F238E27FC236}">
                <a16:creationId xmlns:a16="http://schemas.microsoft.com/office/drawing/2014/main" id="{1388E48A-F071-F9BA-403E-418012E00171}"/>
              </a:ext>
            </a:extLst>
          </p:cNvPr>
          <p:cNvPicPr>
            <a:picLocks noChangeAspect="1"/>
          </p:cNvPicPr>
          <p:nvPr/>
        </p:nvPicPr>
        <p:blipFill>
          <a:blip r:embed="rId4"/>
          <a:stretch>
            <a:fillRect/>
          </a:stretch>
        </p:blipFill>
        <p:spPr>
          <a:xfrm>
            <a:off x="3291840" y="3223806"/>
            <a:ext cx="5534809" cy="3498323"/>
          </a:xfrm>
          <a:prstGeom prst="rect">
            <a:avLst/>
          </a:prstGeom>
        </p:spPr>
      </p:pic>
    </p:spTree>
    <p:extLst>
      <p:ext uri="{BB962C8B-B14F-4D97-AF65-F5344CB8AC3E}">
        <p14:creationId xmlns:p14="http://schemas.microsoft.com/office/powerpoint/2010/main" val="29110745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033BE-4718-8472-B6F7-0C2DF47712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71DE6D-1D6B-DA92-4CD8-7A49571C1955}"/>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graphicFrame>
        <p:nvGraphicFramePr>
          <p:cNvPr id="5" name="Table 4">
            <a:extLst>
              <a:ext uri="{FF2B5EF4-FFF2-40B4-BE49-F238E27FC236}">
                <a16:creationId xmlns:a16="http://schemas.microsoft.com/office/drawing/2014/main" id="{0AA0AA7D-1DA8-ED6B-DB75-4B6D88729149}"/>
              </a:ext>
            </a:extLst>
          </p:cNvPr>
          <p:cNvGraphicFramePr>
            <a:graphicFrameLocks noGrp="1"/>
          </p:cNvGraphicFramePr>
          <p:nvPr>
            <p:extLst>
              <p:ext uri="{D42A27DB-BD31-4B8C-83A1-F6EECF244321}">
                <p14:modId xmlns:p14="http://schemas.microsoft.com/office/powerpoint/2010/main" val="4057670746"/>
              </p:ext>
            </p:extLst>
          </p:nvPr>
        </p:nvGraphicFramePr>
        <p:xfrm>
          <a:off x="102196" y="899562"/>
          <a:ext cx="8939605" cy="5735320"/>
        </p:xfrm>
        <a:graphic>
          <a:graphicData uri="http://schemas.openxmlformats.org/drawingml/2006/table">
            <a:tbl>
              <a:tblPr firstRow="1" bandRow="1">
                <a:tableStyleId>{5C22544A-7EE6-4342-B048-85BDC9FD1C3A}</a:tableStyleId>
              </a:tblPr>
              <a:tblGrid>
                <a:gridCol w="2823883">
                  <a:extLst>
                    <a:ext uri="{9D8B030D-6E8A-4147-A177-3AD203B41FA5}">
                      <a16:colId xmlns:a16="http://schemas.microsoft.com/office/drawing/2014/main" val="1278790193"/>
                    </a:ext>
                  </a:extLst>
                </a:gridCol>
                <a:gridCol w="6115722">
                  <a:extLst>
                    <a:ext uri="{9D8B030D-6E8A-4147-A177-3AD203B41FA5}">
                      <a16:colId xmlns:a16="http://schemas.microsoft.com/office/drawing/2014/main" val="1464715893"/>
                    </a:ext>
                  </a:extLst>
                </a:gridCol>
              </a:tblGrid>
              <a:tr h="370840">
                <a:tc>
                  <a:txBody>
                    <a:bodyPr/>
                    <a:lstStyle/>
                    <a:p>
                      <a:r>
                        <a:rPr lang="en-GB" dirty="0"/>
                        <a:t>ANOVA TESTS</a:t>
                      </a:r>
                    </a:p>
                  </a:txBody>
                  <a:tcPr/>
                </a:tc>
                <a:tc>
                  <a:txBody>
                    <a:bodyPr/>
                    <a:lstStyle/>
                    <a:p>
                      <a:r>
                        <a:rPr lang="en-GB" dirty="0"/>
                        <a:t>Link to the lesson</a:t>
                      </a:r>
                    </a:p>
                  </a:txBody>
                  <a:tcPr/>
                </a:tc>
                <a:extLst>
                  <a:ext uri="{0D108BD9-81ED-4DB2-BD59-A6C34878D82A}">
                    <a16:rowId xmlns:a16="http://schemas.microsoft.com/office/drawing/2014/main" val="1811838296"/>
                  </a:ext>
                </a:extLst>
              </a:tr>
              <a:tr h="370840">
                <a:tc>
                  <a:txBody>
                    <a:bodyPr/>
                    <a:lstStyle/>
                    <a:p>
                      <a:r>
                        <a:rPr lang="en-GB" sz="1400" b="0" i="0" u="none" strike="noStrike" dirty="0">
                          <a:solidFill>
                            <a:srgbClr val="018786"/>
                          </a:solidFill>
                          <a:effectLst/>
                          <a:latin typeface="Roboto" panose="02000000000000000000" pitchFamily="2" charset="0"/>
                          <a:hlinkClick r:id="rId2"/>
                        </a:rPr>
                        <a:t>One-factor (or one-way) ANOVA</a:t>
                      </a:r>
                      <a:r>
                        <a:rPr lang="en-GB" sz="1400" b="0" i="0" u="none" strike="noStrike" dirty="0">
                          <a:solidFill>
                            <a:srgbClr val="018786"/>
                          </a:solidFill>
                          <a:effectLst/>
                          <a:latin typeface="Roboto" panose="02000000000000000000" pitchFamily="2" charset="0"/>
                        </a:rPr>
                        <a:t> </a:t>
                      </a:r>
                    </a:p>
                    <a:p>
                      <a:endParaRPr lang="en-GB" sz="1400" b="0" i="0" u="none" strike="noStrike" dirty="0">
                        <a:solidFill>
                          <a:srgbClr val="018786"/>
                        </a:solidFill>
                        <a:effectLst/>
                        <a:latin typeface="Roboto" panose="02000000000000000000" pitchFamily="2"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600" b="1" i="0" kern="1200" dirty="0">
                          <a:solidFill>
                            <a:schemeClr val="dk1"/>
                          </a:solidFill>
                          <a:effectLst/>
                          <a:latin typeface="+mn-lt"/>
                          <a:ea typeface="+mn-ea"/>
                          <a:cs typeface="+mn-cs"/>
                        </a:rPr>
                        <a:t>How to do a One-Way ANOVA in SPSS (12-6</a:t>
                      </a:r>
                    </a:p>
                    <a:p>
                      <a:endParaRPr lang="en-GB" sz="1400" dirty="0"/>
                    </a:p>
                  </a:txBody>
                  <a:tcPr/>
                </a:tc>
                <a:tc>
                  <a:txBody>
                    <a:bodyPr/>
                    <a:lstStyle/>
                    <a:p>
                      <a:r>
                        <a:rPr lang="en-GB" sz="1400" b="0" i="0" u="none" strike="noStrike" dirty="0">
                          <a:solidFill>
                            <a:srgbClr val="018786"/>
                          </a:solidFill>
                          <a:effectLst/>
                          <a:latin typeface="Roboto" panose="02000000000000000000" pitchFamily="2" charset="0"/>
                          <a:hlinkClick r:id="rId2"/>
                        </a:rPr>
                        <a:t>https://datatab.net/tutorial/one-factorial-anova</a:t>
                      </a:r>
                      <a:r>
                        <a:rPr lang="en-GB" sz="1400" b="0" i="0" u="none" strike="noStrike" dirty="0">
                          <a:solidFill>
                            <a:srgbClr val="018786"/>
                          </a:solidFill>
                          <a:effectLst/>
                          <a:latin typeface="Roboto" panose="02000000000000000000" pitchFamily="2" charset="0"/>
                        </a:rPr>
                        <a:t> </a:t>
                      </a:r>
                    </a:p>
                    <a:p>
                      <a:endParaRPr lang="en-GB" sz="1400" b="0" i="0" u="none" strike="noStrike" dirty="0">
                        <a:solidFill>
                          <a:srgbClr val="018786"/>
                        </a:solidFill>
                        <a:effectLst/>
                        <a:latin typeface="Roboto" panose="02000000000000000000" pitchFamily="2" charset="0"/>
                      </a:endParaRPr>
                    </a:p>
                    <a:p>
                      <a:r>
                        <a:rPr lang="en-GB" sz="1400" dirty="0">
                          <a:hlinkClick r:id="rId3"/>
                        </a:rPr>
                        <a:t>https://www.youtube.com/watch?v=rS3k8ONVN-o&amp;t=18s</a:t>
                      </a:r>
                      <a:r>
                        <a:rPr lang="en-GB" sz="1400" dirty="0"/>
                        <a:t> </a:t>
                      </a:r>
                    </a:p>
                  </a:txBody>
                  <a:tcPr/>
                </a:tc>
                <a:extLst>
                  <a:ext uri="{0D108BD9-81ED-4DB2-BD59-A6C34878D82A}">
                    <a16:rowId xmlns:a16="http://schemas.microsoft.com/office/drawing/2014/main" val="2098951303"/>
                  </a:ext>
                </a:extLst>
              </a:tr>
              <a:tr h="370840">
                <a:tc>
                  <a:txBody>
                    <a:bodyPr/>
                    <a:lstStyle/>
                    <a:p>
                      <a:r>
                        <a:rPr lang="en-GB" sz="1400" b="0" i="0" u="none" strike="noStrike" dirty="0">
                          <a:solidFill>
                            <a:srgbClr val="018786"/>
                          </a:solidFill>
                          <a:effectLst/>
                          <a:latin typeface="Roboto" panose="02000000000000000000" pitchFamily="2" charset="0"/>
                          <a:hlinkClick r:id="rId4"/>
                        </a:rPr>
                        <a:t>Two-factors (or two-way) ANOVA</a:t>
                      </a:r>
                      <a:endParaRPr lang="en-GB" sz="1400" b="0" i="0" u="none" strike="noStrike" dirty="0">
                        <a:solidFill>
                          <a:srgbClr val="018786"/>
                        </a:solidFill>
                        <a:effectLst/>
                        <a:latin typeface="Roboto" panose="02000000000000000000" pitchFamily="2" charset="0"/>
                      </a:endParaRPr>
                    </a:p>
                    <a:p>
                      <a:endParaRPr lang="en-GB" sz="1400" b="0" i="0" u="none" strike="noStrike" dirty="0">
                        <a:solidFill>
                          <a:srgbClr val="018786"/>
                        </a:solidFill>
                        <a:effectLst/>
                        <a:latin typeface="Roboto" panose="02000000000000000000" pitchFamily="2"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600" b="1" i="0" kern="1200" dirty="0">
                          <a:solidFill>
                            <a:schemeClr val="dk1"/>
                          </a:solidFill>
                          <a:effectLst/>
                          <a:latin typeface="+mn-lt"/>
                          <a:ea typeface="+mn-ea"/>
                          <a:cs typeface="+mn-cs"/>
                        </a:rPr>
                        <a:t>Two-way ANOVA in SPSS - Factorial Analysis of Variance</a:t>
                      </a:r>
                    </a:p>
                    <a:p>
                      <a:r>
                        <a:rPr lang="en-GB" sz="1400" b="0" i="0" u="none" strike="noStrike" dirty="0">
                          <a:solidFill>
                            <a:srgbClr val="018786"/>
                          </a:solidFill>
                          <a:effectLst/>
                          <a:latin typeface="Roboto" panose="02000000000000000000" pitchFamily="2" charset="0"/>
                        </a:rPr>
                        <a:t> </a:t>
                      </a:r>
                      <a:endParaRPr lang="en-GB" sz="14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b="0" i="0" u="none" strike="noStrike" dirty="0">
                          <a:solidFill>
                            <a:srgbClr val="018786"/>
                          </a:solidFill>
                          <a:effectLst/>
                          <a:latin typeface="Roboto" panose="02000000000000000000" pitchFamily="2" charset="0"/>
                          <a:hlinkClick r:id="rId4"/>
                        </a:rPr>
                        <a:t>https://datatab.net/tutorial/two-factorial-anova-without-repeated-measures</a:t>
                      </a:r>
                      <a:r>
                        <a:rPr lang="en-GB" sz="1400" b="0" i="0" u="none" strike="noStrike" dirty="0">
                          <a:solidFill>
                            <a:srgbClr val="018786"/>
                          </a:solidFill>
                          <a:effectLst/>
                          <a:latin typeface="Roboto" panose="02000000000000000000" pitchFamily="2"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b="0" i="0" u="none" strike="noStrike" dirty="0">
                        <a:solidFill>
                          <a:srgbClr val="018786"/>
                        </a:solidFill>
                        <a:effectLst/>
                        <a:latin typeface="Roboto" panose="02000000000000000000" pitchFamily="2"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b="0" i="0" dirty="0">
                          <a:solidFill>
                            <a:srgbClr val="212529"/>
                          </a:solidFill>
                          <a:effectLst/>
                          <a:latin typeface="Roboto" panose="02000000000000000000" pitchFamily="2" charset="0"/>
                          <a:hlinkClick r:id="rId5"/>
                        </a:rPr>
                        <a:t>https://www.youtube.com/watch?v=x9i0xWveOFM</a:t>
                      </a:r>
                      <a:r>
                        <a:rPr lang="en-GB" sz="1400" b="0" i="0" dirty="0">
                          <a:solidFill>
                            <a:srgbClr val="212529"/>
                          </a:solidFill>
                          <a:effectLst/>
                          <a:latin typeface="Roboto" panose="02000000000000000000" pitchFamily="2" charset="0"/>
                        </a:rPr>
                        <a:t> </a:t>
                      </a:r>
                    </a:p>
                  </a:txBody>
                  <a:tcPr/>
                </a:tc>
                <a:extLst>
                  <a:ext uri="{0D108BD9-81ED-4DB2-BD59-A6C34878D82A}">
                    <a16:rowId xmlns:a16="http://schemas.microsoft.com/office/drawing/2014/main" val="767294435"/>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b="0" i="0" u="none" strike="noStrike" dirty="0">
                          <a:solidFill>
                            <a:srgbClr val="018786"/>
                          </a:solidFill>
                          <a:effectLst/>
                          <a:latin typeface="Roboto" panose="02000000000000000000" pitchFamily="2" charset="0"/>
                          <a:hlinkClick r:id="rId6"/>
                        </a:rPr>
                        <a:t>One-factor ANOVA with repeated measurements</a:t>
                      </a:r>
                      <a:endParaRPr lang="en-GB" sz="1400" b="0" i="0" u="none" strike="noStrike" dirty="0">
                        <a:solidFill>
                          <a:srgbClr val="018786"/>
                        </a:solidFill>
                        <a:effectLst/>
                        <a:latin typeface="Roboto" panose="02000000000000000000" pitchFamily="2"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b="0" i="0" u="none" strike="noStrike" dirty="0">
                        <a:solidFill>
                          <a:srgbClr val="018786"/>
                        </a:solidFill>
                        <a:effectLst/>
                        <a:latin typeface="Roboto" panose="02000000000000000000" pitchFamily="2"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600" b="1" i="0" kern="1200" dirty="0">
                          <a:solidFill>
                            <a:schemeClr val="dk1"/>
                          </a:solidFill>
                          <a:effectLst/>
                          <a:latin typeface="+mn-lt"/>
                          <a:ea typeface="+mn-ea"/>
                          <a:cs typeface="+mn-cs"/>
                        </a:rPr>
                        <a:t>Conducting a One-Way Repeated Measures ANOVA in SPSS</a:t>
                      </a:r>
                    </a:p>
                  </a:txBody>
                  <a:tcPr/>
                </a:tc>
                <a:tc>
                  <a:txBody>
                    <a:bodyPr/>
                    <a:lstStyle/>
                    <a:p>
                      <a:r>
                        <a:rPr lang="en-GB" sz="1400" dirty="0">
                          <a:hlinkClick r:id="rId6"/>
                        </a:rPr>
                        <a:t>https://datatab.net/tutorial/anova-with-repeated-measures</a:t>
                      </a:r>
                      <a:r>
                        <a:rPr lang="en-GB" sz="1400" dirty="0"/>
                        <a:t> </a:t>
                      </a:r>
                    </a:p>
                    <a:p>
                      <a:endParaRPr lang="en-GB" sz="1400" dirty="0"/>
                    </a:p>
                    <a:p>
                      <a:r>
                        <a:rPr lang="en-GB" sz="1400" dirty="0">
                          <a:hlinkClick r:id="rId7"/>
                        </a:rPr>
                        <a:t>https://www.youtube.com/watch?v=6jfXBtN25u4</a:t>
                      </a:r>
                      <a:r>
                        <a:rPr lang="en-GB" sz="1400" dirty="0"/>
                        <a:t> </a:t>
                      </a:r>
                    </a:p>
                  </a:txBody>
                  <a:tcPr/>
                </a:tc>
                <a:extLst>
                  <a:ext uri="{0D108BD9-81ED-4DB2-BD59-A6C34878D82A}">
                    <a16:rowId xmlns:a16="http://schemas.microsoft.com/office/drawing/2014/main" val="3154122163"/>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b="0" i="0" u="none" strike="noStrike" dirty="0">
                          <a:solidFill>
                            <a:srgbClr val="018786"/>
                          </a:solidFill>
                          <a:effectLst/>
                          <a:latin typeface="Roboto" panose="02000000000000000000" pitchFamily="2" charset="0"/>
                          <a:hlinkClick r:id="rId8"/>
                        </a:rPr>
                        <a:t>Two-factors ANOVA with repeated measurements</a:t>
                      </a:r>
                      <a:endParaRPr lang="en-GB" sz="1400" b="0" i="0" u="none" strike="noStrike" dirty="0">
                        <a:solidFill>
                          <a:srgbClr val="018786"/>
                        </a:solidFill>
                        <a:effectLst/>
                        <a:latin typeface="Roboto" panose="02000000000000000000" pitchFamily="2"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b="0" i="0" dirty="0">
                        <a:solidFill>
                          <a:srgbClr val="212529"/>
                        </a:solidFill>
                        <a:effectLst/>
                        <a:latin typeface="Roboto" panose="02000000000000000000" pitchFamily="2"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600" b="1" i="0" kern="1200" dirty="0">
                          <a:solidFill>
                            <a:schemeClr val="dk1"/>
                          </a:solidFill>
                          <a:effectLst/>
                          <a:latin typeface="+mn-lt"/>
                          <a:ea typeface="+mn-ea"/>
                          <a:cs typeface="+mn-cs"/>
                        </a:rPr>
                        <a:t>Two-Way Repeated Measures ANOVA (Two Within-Subjects Factors) using SPSS</a:t>
                      </a:r>
                    </a:p>
                  </a:txBody>
                  <a:tcPr/>
                </a:tc>
                <a:tc>
                  <a:txBody>
                    <a:bodyPr/>
                    <a:lstStyle/>
                    <a:p>
                      <a:r>
                        <a:rPr lang="en-GB" sz="1400" dirty="0">
                          <a:hlinkClick r:id="rId8"/>
                        </a:rPr>
                        <a:t>https://datatab.net/tutorial/two-factorial-anova-with-repeated-measures</a:t>
                      </a:r>
                      <a:r>
                        <a:rPr lang="en-GB" sz="1400" dirty="0"/>
                        <a:t> </a:t>
                      </a:r>
                    </a:p>
                    <a:p>
                      <a:endParaRPr lang="en-GB" sz="1400" dirty="0"/>
                    </a:p>
                    <a:p>
                      <a:r>
                        <a:rPr lang="en-GB" sz="1400" dirty="0">
                          <a:hlinkClick r:id="rId9"/>
                        </a:rPr>
                        <a:t>https://www.youtube.com/watch?v=IxMdfoklcnM</a:t>
                      </a:r>
                      <a:r>
                        <a:rPr lang="en-GB" sz="1400" dirty="0"/>
                        <a:t> </a:t>
                      </a:r>
                    </a:p>
                  </a:txBody>
                  <a:tcPr/>
                </a:tc>
                <a:extLst>
                  <a:ext uri="{0D108BD9-81ED-4DB2-BD59-A6C34878D82A}">
                    <a16:rowId xmlns:a16="http://schemas.microsoft.com/office/drawing/2014/main" val="4087623124"/>
                  </a:ext>
                </a:extLst>
              </a:tr>
            </a:tbl>
          </a:graphicData>
        </a:graphic>
      </p:graphicFrame>
    </p:spTree>
    <p:extLst>
      <p:ext uri="{BB962C8B-B14F-4D97-AF65-F5344CB8AC3E}">
        <p14:creationId xmlns:p14="http://schemas.microsoft.com/office/powerpoint/2010/main" val="16455660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438748-05A7-E4EB-BD56-DFD25AF2F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3BEE8A-819C-E03B-B022-24B8A3BDE9B9}"/>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0D83806D-23FE-A5A9-5244-0285A2046216}"/>
              </a:ext>
            </a:extLst>
          </p:cNvPr>
          <p:cNvSpPr>
            <a:spLocks noGrp="1"/>
          </p:cNvSpPr>
          <p:nvPr>
            <p:ph idx="1"/>
          </p:nvPr>
        </p:nvSpPr>
        <p:spPr>
          <a:xfrm>
            <a:off x="0" y="543340"/>
            <a:ext cx="9143998" cy="6314660"/>
          </a:xfrm>
        </p:spPr>
        <p:txBody>
          <a:bodyPr/>
          <a:lstStyle/>
          <a:p>
            <a:r>
              <a:rPr lang="en-GB" dirty="0">
                <a:hlinkClick r:id="rId2"/>
              </a:rPr>
              <a:t>https://datatab.net/tutorial/anova</a:t>
            </a:r>
            <a:endParaRPr lang="en-GB" dirty="0"/>
          </a:p>
          <a:p>
            <a:r>
              <a:rPr lang="en-GB" sz="2400" dirty="0"/>
              <a:t>Video: </a:t>
            </a:r>
            <a:r>
              <a:rPr lang="en-GB" sz="2400" dirty="0">
                <a:hlinkClick r:id="rId3"/>
              </a:rPr>
              <a:t>https://youtu.be/wraov1Nv7UA</a:t>
            </a:r>
            <a:r>
              <a:rPr lang="en-GB" sz="2400" dirty="0"/>
              <a:t> </a:t>
            </a:r>
          </a:p>
          <a:p>
            <a:pPr algn="l"/>
            <a:r>
              <a:rPr lang="en-GB" sz="2400" b="0" i="0" dirty="0">
                <a:solidFill>
                  <a:srgbClr val="FF0000"/>
                </a:solidFill>
                <a:effectLst/>
                <a:latin typeface="Roboto" panose="02000000000000000000" pitchFamily="2" charset="0"/>
              </a:rPr>
              <a:t>Why not calculate multiple t-tests?</a:t>
            </a:r>
          </a:p>
          <a:p>
            <a:pPr algn="l"/>
            <a:r>
              <a:rPr lang="en-GB" sz="2000" b="0" i="0" dirty="0">
                <a:solidFill>
                  <a:srgbClr val="212529"/>
                </a:solidFill>
                <a:effectLst/>
                <a:latin typeface="Roboto" panose="02000000000000000000" pitchFamily="2" charset="0"/>
              </a:rPr>
              <a:t>ANOVA is used when there are more than two groups. Of course, it would also be a possibility to calculate a t-test for each combination of the groups. The problem here, however, is that every hypothesis test has some degree of error. This probability of error is usually set at 5%, so that, from a purely statistical point of view, every 20</a:t>
            </a:r>
            <a:r>
              <a:rPr lang="en-GB" sz="2000" b="0" i="0" baseline="30000" dirty="0">
                <a:solidFill>
                  <a:srgbClr val="212529"/>
                </a:solidFill>
                <a:effectLst/>
                <a:latin typeface="Roboto" panose="02000000000000000000" pitchFamily="2" charset="0"/>
              </a:rPr>
              <a:t>th</a:t>
            </a:r>
            <a:r>
              <a:rPr lang="en-GB" sz="2000" b="0" i="0" dirty="0">
                <a:solidFill>
                  <a:srgbClr val="212529"/>
                </a:solidFill>
                <a:effectLst/>
                <a:latin typeface="Roboto" panose="02000000000000000000" pitchFamily="2" charset="0"/>
              </a:rPr>
              <a:t> test gives a wrong result</a:t>
            </a:r>
          </a:p>
          <a:p>
            <a:pPr marL="0" indent="0" algn="l">
              <a:buNone/>
            </a:pPr>
            <a:endParaRPr lang="en-GB" sz="2000" b="0" i="0" dirty="0">
              <a:solidFill>
                <a:srgbClr val="212529"/>
              </a:solidFill>
              <a:effectLst/>
              <a:latin typeface="Roboto" panose="02000000000000000000" pitchFamily="2" charset="0"/>
            </a:endParaRPr>
          </a:p>
          <a:p>
            <a:pPr marL="400050" lvl="1" indent="0">
              <a:buNone/>
            </a:pPr>
            <a:r>
              <a:rPr lang="en-GB" sz="2000" dirty="0">
                <a:solidFill>
                  <a:srgbClr val="212529"/>
                </a:solidFill>
                <a:latin typeface="Roboto" panose="02000000000000000000" pitchFamily="2" charset="0"/>
              </a:rPr>
              <a:t>If, for example, 20 groups are compared in which there is actually no difference, one of the tests will show a significant difference purely due to the sampling.</a:t>
            </a:r>
          </a:p>
          <a:p>
            <a:pPr marL="0" indent="0" algn="l">
              <a:buNone/>
            </a:pPr>
            <a:endParaRPr lang="en-GB" sz="2000" b="0" i="0" dirty="0">
              <a:solidFill>
                <a:srgbClr val="FF0000"/>
              </a:solidFill>
              <a:effectLst/>
              <a:latin typeface="Roboto" panose="02000000000000000000" pitchFamily="2" charset="0"/>
            </a:endParaRPr>
          </a:p>
        </p:txBody>
      </p:sp>
    </p:spTree>
    <p:extLst>
      <p:ext uri="{BB962C8B-B14F-4D97-AF65-F5344CB8AC3E}">
        <p14:creationId xmlns:p14="http://schemas.microsoft.com/office/powerpoint/2010/main" val="3490030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92071-BAB7-23A3-01CC-C6AFC0B0BC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208605-987E-1526-1988-71D977D11EE4}"/>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AC66F154-0700-7688-892F-FEC429400057}"/>
              </a:ext>
            </a:extLst>
          </p:cNvPr>
          <p:cNvSpPr>
            <a:spLocks noGrp="1"/>
          </p:cNvSpPr>
          <p:nvPr>
            <p:ph idx="1"/>
          </p:nvPr>
        </p:nvSpPr>
        <p:spPr>
          <a:xfrm>
            <a:off x="0" y="543340"/>
            <a:ext cx="9143998" cy="6314660"/>
          </a:xfrm>
        </p:spPr>
        <p:txBody>
          <a:bodyPr/>
          <a:lstStyle/>
          <a:p>
            <a:pPr algn="l"/>
            <a:r>
              <a:rPr lang="en-GB" sz="2400" b="0" i="0" dirty="0">
                <a:solidFill>
                  <a:srgbClr val="FF0000"/>
                </a:solidFill>
                <a:effectLst/>
                <a:latin typeface="Roboto" panose="02000000000000000000" pitchFamily="2" charset="0"/>
              </a:rPr>
              <a:t>Difference between one-way and two-way ANOVA</a:t>
            </a:r>
          </a:p>
          <a:p>
            <a:pPr marL="0" indent="0" algn="l">
              <a:buNone/>
            </a:pPr>
            <a:r>
              <a:rPr lang="en-GB" sz="2000" b="0" i="0" dirty="0">
                <a:solidFill>
                  <a:srgbClr val="212529"/>
                </a:solidFill>
                <a:effectLst/>
                <a:latin typeface="Roboto" panose="02000000000000000000" pitchFamily="2" charset="0"/>
              </a:rPr>
              <a:t>The one-way analysis of variance only checks whether an independent variable has an influence on a metric dependent variable. This is the case, for example, if it is to be examined whether the place of residence (independent variable) has an influence on the salary (dependent variable). However, if two factors, i.e. two independent variables, are considered, a two-way analysis of variance must be used.</a:t>
            </a:r>
          </a:p>
          <a:p>
            <a:pPr marL="0" indent="0" algn="l">
              <a:buNone/>
            </a:pPr>
            <a:endParaRPr lang="en-GB" sz="2000" b="0" i="0" dirty="0">
              <a:solidFill>
                <a:srgbClr val="FF0000"/>
              </a:solidFill>
              <a:effectLst/>
              <a:latin typeface="Roboto" panose="02000000000000000000" pitchFamily="2" charset="0"/>
            </a:endParaRPr>
          </a:p>
        </p:txBody>
      </p:sp>
      <p:graphicFrame>
        <p:nvGraphicFramePr>
          <p:cNvPr id="4" name="Table 3">
            <a:extLst>
              <a:ext uri="{FF2B5EF4-FFF2-40B4-BE49-F238E27FC236}">
                <a16:creationId xmlns:a16="http://schemas.microsoft.com/office/drawing/2014/main" id="{76455E88-1CE0-F92E-275A-F8780F5F5969}"/>
              </a:ext>
            </a:extLst>
          </p:cNvPr>
          <p:cNvGraphicFramePr>
            <a:graphicFrameLocks noGrp="1"/>
          </p:cNvGraphicFramePr>
          <p:nvPr>
            <p:extLst>
              <p:ext uri="{D42A27DB-BD31-4B8C-83A1-F6EECF244321}">
                <p14:modId xmlns:p14="http://schemas.microsoft.com/office/powerpoint/2010/main" val="2375260766"/>
              </p:ext>
            </p:extLst>
          </p:nvPr>
        </p:nvGraphicFramePr>
        <p:xfrm>
          <a:off x="20358" y="2885132"/>
          <a:ext cx="8998398" cy="1280160"/>
        </p:xfrm>
        <a:graphic>
          <a:graphicData uri="http://schemas.openxmlformats.org/drawingml/2006/table">
            <a:tbl>
              <a:tblPr/>
              <a:tblGrid>
                <a:gridCol w="4499199">
                  <a:extLst>
                    <a:ext uri="{9D8B030D-6E8A-4147-A177-3AD203B41FA5}">
                      <a16:colId xmlns:a16="http://schemas.microsoft.com/office/drawing/2014/main" val="2085494813"/>
                    </a:ext>
                  </a:extLst>
                </a:gridCol>
                <a:gridCol w="4499199">
                  <a:extLst>
                    <a:ext uri="{9D8B030D-6E8A-4147-A177-3AD203B41FA5}">
                      <a16:colId xmlns:a16="http://schemas.microsoft.com/office/drawing/2014/main" val="748098431"/>
                    </a:ext>
                  </a:extLst>
                </a:gridCol>
              </a:tblGrid>
              <a:tr h="0">
                <a:tc>
                  <a:txBody>
                    <a:bodyPr/>
                    <a:lstStyle/>
                    <a:p>
                      <a:pPr algn="l" fontAlgn="b"/>
                      <a:r>
                        <a:rPr lang="en-GB" dirty="0">
                          <a:solidFill>
                            <a:srgbClr val="FF0000"/>
                          </a:solidFill>
                          <a:effectLst/>
                        </a:rPr>
                        <a:t>One-way ANOVA</a:t>
                      </a:r>
                    </a:p>
                  </a:txBody>
                  <a:tcPr anchor="b">
                    <a:lnL>
                      <a:noFill/>
                    </a:lnL>
                    <a:lnR>
                      <a:noFill/>
                    </a:lnR>
                    <a:lnT>
                      <a:noFill/>
                    </a:lnT>
                    <a:lnB w="4763" cap="flat" cmpd="sng" algn="ctr">
                      <a:solidFill>
                        <a:srgbClr val="DEE2E6"/>
                      </a:solidFill>
                      <a:prstDash val="solid"/>
                      <a:round/>
                      <a:headEnd type="none" w="med" len="med"/>
                      <a:tailEnd type="none" w="med" len="med"/>
                    </a:lnB>
                    <a:solidFill>
                      <a:srgbClr val="FFFFFF"/>
                    </a:solidFill>
                  </a:tcPr>
                </a:tc>
                <a:tc>
                  <a:txBody>
                    <a:bodyPr/>
                    <a:lstStyle/>
                    <a:p>
                      <a:pPr algn="l" fontAlgn="b"/>
                      <a:r>
                        <a:rPr lang="en-GB" dirty="0">
                          <a:solidFill>
                            <a:srgbClr val="FF0000"/>
                          </a:solidFill>
                          <a:effectLst/>
                        </a:rPr>
                        <a:t>Two-way ANOVA</a:t>
                      </a:r>
                    </a:p>
                  </a:txBody>
                  <a:tcPr anchor="b">
                    <a:lnL>
                      <a:noFill/>
                    </a:lnL>
                    <a:lnR>
                      <a:noFill/>
                    </a:lnR>
                    <a:lnT>
                      <a:noFill/>
                    </a:lnT>
                    <a:lnB w="4763" cap="flat" cmpd="sng" algn="ctr">
                      <a:solidFill>
                        <a:srgbClr val="DEE2E6"/>
                      </a:solidFill>
                      <a:prstDash val="solid"/>
                      <a:round/>
                      <a:headEnd type="none" w="med" len="med"/>
                      <a:tailEnd type="none" w="med" len="med"/>
                    </a:lnB>
                    <a:solidFill>
                      <a:srgbClr val="FFFFFF"/>
                    </a:solidFill>
                  </a:tcPr>
                </a:tc>
                <a:extLst>
                  <a:ext uri="{0D108BD9-81ED-4DB2-BD59-A6C34878D82A}">
                    <a16:rowId xmlns:a16="http://schemas.microsoft.com/office/drawing/2014/main" val="2133957991"/>
                  </a:ext>
                </a:extLst>
              </a:tr>
              <a:tr h="0">
                <a:tc>
                  <a:txBody>
                    <a:bodyPr/>
                    <a:lstStyle/>
                    <a:p>
                      <a:pPr fontAlgn="t"/>
                      <a:r>
                        <a:rPr lang="en-GB" dirty="0">
                          <a:effectLst/>
                        </a:rPr>
                        <a:t>Does a person's place of residence (independent variable) influence his or her salary?</a:t>
                      </a:r>
                    </a:p>
                  </a:txBody>
                  <a:tcPr>
                    <a:lnL>
                      <a:noFill/>
                    </a:lnL>
                    <a:lnR>
                      <a:noFill/>
                    </a:lnR>
                    <a:lnT w="4763" cap="flat" cmpd="sng" algn="ctr">
                      <a:solidFill>
                        <a:srgbClr val="DEE2E6"/>
                      </a:solidFill>
                      <a:prstDash val="solid"/>
                      <a:round/>
                      <a:headEnd type="none" w="med" len="med"/>
                      <a:tailEnd type="none" w="med" len="med"/>
                    </a:lnT>
                    <a:lnB>
                      <a:noFill/>
                    </a:lnB>
                    <a:solidFill>
                      <a:srgbClr val="FFFFFF"/>
                    </a:solidFill>
                  </a:tcPr>
                </a:tc>
                <a:tc>
                  <a:txBody>
                    <a:bodyPr/>
                    <a:lstStyle/>
                    <a:p>
                      <a:pPr fontAlgn="t"/>
                      <a:r>
                        <a:rPr lang="en-GB" dirty="0">
                          <a:effectLst/>
                        </a:rPr>
                        <a:t>Does a person's place of residence (1st independent variable) and gender (2nd independent variable) affect his or her salary?</a:t>
                      </a:r>
                    </a:p>
                  </a:txBody>
                  <a:tcPr>
                    <a:lnL>
                      <a:noFill/>
                    </a:lnL>
                    <a:lnR>
                      <a:noFill/>
                    </a:lnR>
                    <a:lnT w="4763" cap="flat" cmpd="sng" algn="ctr">
                      <a:solidFill>
                        <a:srgbClr val="DEE2E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870101272"/>
                  </a:ext>
                </a:extLst>
              </a:tr>
            </a:tbl>
          </a:graphicData>
        </a:graphic>
      </p:graphicFrame>
      <p:sp>
        <p:nvSpPr>
          <p:cNvPr id="6" name="TextBox 5">
            <a:extLst>
              <a:ext uri="{FF2B5EF4-FFF2-40B4-BE49-F238E27FC236}">
                <a16:creationId xmlns:a16="http://schemas.microsoft.com/office/drawing/2014/main" id="{9E9BB7AE-87A9-1B33-A145-E60AC80A8A87}"/>
              </a:ext>
            </a:extLst>
          </p:cNvPr>
          <p:cNvSpPr txBox="1"/>
          <p:nvPr/>
        </p:nvSpPr>
        <p:spPr>
          <a:xfrm>
            <a:off x="125243" y="4383072"/>
            <a:ext cx="4210273" cy="1477328"/>
          </a:xfrm>
          <a:prstGeom prst="rect">
            <a:avLst/>
          </a:prstGeom>
          <a:noFill/>
        </p:spPr>
        <p:txBody>
          <a:bodyPr wrap="square">
            <a:spAutoFit/>
          </a:bodyPr>
          <a:lstStyle/>
          <a:p>
            <a:r>
              <a:rPr lang="en-GB" b="0" i="0" dirty="0">
                <a:solidFill>
                  <a:srgbClr val="C00000"/>
                </a:solidFill>
                <a:effectLst/>
                <a:latin typeface="Roboto" panose="02000000000000000000" pitchFamily="2" charset="0"/>
              </a:rPr>
              <a:t>Two-way analysis of variance tests whether there is a difference between more than two independent samples that are split between two variables or factors</a:t>
            </a:r>
            <a:endParaRPr lang="en-GB" dirty="0">
              <a:solidFill>
                <a:srgbClr val="C00000"/>
              </a:solidFill>
            </a:endParaRPr>
          </a:p>
        </p:txBody>
      </p:sp>
      <p:pic>
        <p:nvPicPr>
          <p:cNvPr id="7" name="Picture 6">
            <a:extLst>
              <a:ext uri="{FF2B5EF4-FFF2-40B4-BE49-F238E27FC236}">
                <a16:creationId xmlns:a16="http://schemas.microsoft.com/office/drawing/2014/main" id="{5A4BAB61-51C2-EEAC-9200-7DB696037CAE}"/>
              </a:ext>
            </a:extLst>
          </p:cNvPr>
          <p:cNvPicPr>
            <a:picLocks noChangeAspect="1"/>
          </p:cNvPicPr>
          <p:nvPr/>
        </p:nvPicPr>
        <p:blipFill>
          <a:blip r:embed="rId2"/>
          <a:stretch>
            <a:fillRect/>
          </a:stretch>
        </p:blipFill>
        <p:spPr>
          <a:xfrm>
            <a:off x="4883973" y="4155885"/>
            <a:ext cx="4134784" cy="2681080"/>
          </a:xfrm>
          <a:prstGeom prst="rect">
            <a:avLst/>
          </a:prstGeom>
        </p:spPr>
      </p:pic>
    </p:spTree>
    <p:extLst>
      <p:ext uri="{BB962C8B-B14F-4D97-AF65-F5344CB8AC3E}">
        <p14:creationId xmlns:p14="http://schemas.microsoft.com/office/powerpoint/2010/main" val="22706927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AE0F7E-7534-FE0E-2CE3-6FC7D7A294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FC4BEA-5FCA-5777-D720-C5CCFCA614B2}"/>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28FBD302-D60F-A097-46AB-3994A52F7342}"/>
              </a:ext>
            </a:extLst>
          </p:cNvPr>
          <p:cNvSpPr>
            <a:spLocks noGrp="1"/>
          </p:cNvSpPr>
          <p:nvPr>
            <p:ph idx="1"/>
          </p:nvPr>
        </p:nvSpPr>
        <p:spPr>
          <a:xfrm>
            <a:off x="0" y="543340"/>
            <a:ext cx="9143998" cy="6314660"/>
          </a:xfrm>
        </p:spPr>
        <p:txBody>
          <a:bodyPr/>
          <a:lstStyle/>
          <a:p>
            <a:pPr algn="l"/>
            <a:r>
              <a:rPr lang="en-GB" sz="2400" b="0" i="0" dirty="0">
                <a:solidFill>
                  <a:srgbClr val="FF0000"/>
                </a:solidFill>
                <a:effectLst/>
                <a:latin typeface="Roboto" panose="02000000000000000000" pitchFamily="2" charset="0"/>
              </a:rPr>
              <a:t>Analysis of variance with and without repeated measures</a:t>
            </a:r>
          </a:p>
          <a:p>
            <a:pPr algn="l"/>
            <a:r>
              <a:rPr lang="en-GB" sz="2000" b="0" i="0" dirty="0">
                <a:solidFill>
                  <a:srgbClr val="212529"/>
                </a:solidFill>
                <a:effectLst/>
                <a:latin typeface="Roboto" panose="02000000000000000000" pitchFamily="2" charset="0"/>
              </a:rPr>
              <a:t>Depending on whether the sample is independent or dependent, either analysis of variance with or without repeated measures is used. If the same person was interviewed at several points in time, the sample is a dependent sample and analysis of variance with repeated measurements is used.</a:t>
            </a:r>
          </a:p>
          <a:p>
            <a:pPr algn="l"/>
            <a:r>
              <a:rPr lang="en-GB" sz="2000" dirty="0">
                <a:solidFill>
                  <a:srgbClr val="212529"/>
                </a:solidFill>
                <a:latin typeface="Roboto" panose="02000000000000000000" pitchFamily="2" charset="0"/>
              </a:rPr>
              <a:t>Video of </a:t>
            </a:r>
            <a:r>
              <a:rPr lang="en-GB" sz="2000" b="0" i="0" dirty="0">
                <a:solidFill>
                  <a:srgbClr val="212529"/>
                </a:solidFill>
                <a:effectLst/>
                <a:latin typeface="Roboto" panose="02000000000000000000" pitchFamily="2" charset="0"/>
              </a:rPr>
              <a:t> independent or dependent sample</a:t>
            </a:r>
            <a:r>
              <a:rPr lang="en-GB" sz="2000" dirty="0">
                <a:solidFill>
                  <a:srgbClr val="212529"/>
                </a:solidFill>
                <a:latin typeface="Roboto" panose="02000000000000000000" pitchFamily="2" charset="0"/>
              </a:rPr>
              <a:t>: </a:t>
            </a:r>
            <a:r>
              <a:rPr lang="en-GB" sz="2000" dirty="0">
                <a:solidFill>
                  <a:srgbClr val="212529"/>
                </a:solidFill>
                <a:latin typeface="Roboto" panose="02000000000000000000" pitchFamily="2" charset="0"/>
                <a:hlinkClick r:id="rId3"/>
              </a:rPr>
              <a:t>https://youtu.be/L2pbK4ARzI8</a:t>
            </a:r>
            <a:r>
              <a:rPr lang="en-GB" sz="2000" dirty="0">
                <a:solidFill>
                  <a:srgbClr val="212529"/>
                </a:solidFill>
                <a:latin typeface="Roboto" panose="02000000000000000000" pitchFamily="2" charset="0"/>
              </a:rPr>
              <a:t> </a:t>
            </a:r>
          </a:p>
          <a:p>
            <a:r>
              <a:rPr lang="en-GB" sz="2400" dirty="0">
                <a:solidFill>
                  <a:srgbClr val="FF0000"/>
                </a:solidFill>
                <a:latin typeface="Roboto" panose="02000000000000000000" pitchFamily="2" charset="0"/>
              </a:rPr>
              <a:t>One-way ANOVA</a:t>
            </a:r>
          </a:p>
          <a:p>
            <a:pPr algn="l"/>
            <a:r>
              <a:rPr lang="en-GB" sz="2000" b="0" i="0" dirty="0">
                <a:solidFill>
                  <a:srgbClr val="212529"/>
                </a:solidFill>
                <a:effectLst/>
                <a:latin typeface="Roboto" panose="02000000000000000000" pitchFamily="2" charset="0"/>
              </a:rPr>
              <a:t>The one-way analysis of variance is an extension of the </a:t>
            </a:r>
            <a:r>
              <a:rPr lang="en-GB" sz="2000" b="0" i="0" u="none" strike="noStrike" dirty="0">
                <a:solidFill>
                  <a:srgbClr val="018786"/>
                </a:solidFill>
                <a:effectLst/>
                <a:latin typeface="Roboto" panose="02000000000000000000" pitchFamily="2" charset="0"/>
                <a:hlinkClick r:id="rId4"/>
              </a:rPr>
              <a:t>t-test for independent groups</a:t>
            </a:r>
            <a:r>
              <a:rPr lang="en-GB" sz="2000" b="0" i="0" dirty="0">
                <a:solidFill>
                  <a:srgbClr val="212529"/>
                </a:solidFill>
                <a:effectLst/>
                <a:latin typeface="Roboto" panose="02000000000000000000" pitchFamily="2" charset="0"/>
              </a:rPr>
              <a:t>. With the t-test only a maximum of two groups can be compared; this is now extended to more than two groups. For two groups (k = 2), the analysis of variance is therefore equivalent to the t-test. The independent variable is accordingly a nominally scaled variable with at least two characteristic values. The dependent variable is on a </a:t>
            </a:r>
            <a:r>
              <a:rPr lang="en-GB" sz="2000" b="0" i="0" u="none" strike="noStrike" dirty="0">
                <a:solidFill>
                  <a:srgbClr val="018786"/>
                </a:solidFill>
                <a:effectLst/>
                <a:latin typeface="Roboto" panose="02000000000000000000" pitchFamily="2" charset="0"/>
                <a:hlinkClick r:id="rId5"/>
              </a:rPr>
              <a:t>metric scale</a:t>
            </a:r>
            <a:r>
              <a:rPr lang="en-GB" sz="2000" b="0" i="0" dirty="0">
                <a:solidFill>
                  <a:srgbClr val="212529"/>
                </a:solidFill>
                <a:effectLst/>
                <a:latin typeface="Roboto" panose="02000000000000000000" pitchFamily="2" charset="0"/>
              </a:rPr>
              <a:t>. In the case of the analysis of variance, the independent variable is referred to as the factor</a:t>
            </a:r>
            <a:endParaRPr lang="en-GB" sz="2000" b="0" i="0" dirty="0">
              <a:solidFill>
                <a:srgbClr val="FF0000"/>
              </a:solidFill>
              <a:effectLst/>
              <a:latin typeface="Roboto" panose="02000000000000000000" pitchFamily="2" charset="0"/>
            </a:endParaRPr>
          </a:p>
        </p:txBody>
      </p:sp>
      <p:sp>
        <p:nvSpPr>
          <p:cNvPr id="8" name="TextBox 7">
            <a:extLst>
              <a:ext uri="{FF2B5EF4-FFF2-40B4-BE49-F238E27FC236}">
                <a16:creationId xmlns:a16="http://schemas.microsoft.com/office/drawing/2014/main" id="{036BD31F-D209-9AA4-9713-80B91BB0EA9B}"/>
              </a:ext>
            </a:extLst>
          </p:cNvPr>
          <p:cNvSpPr txBox="1"/>
          <p:nvPr/>
        </p:nvSpPr>
        <p:spPr>
          <a:xfrm>
            <a:off x="414169" y="5678272"/>
            <a:ext cx="7403950" cy="923330"/>
          </a:xfrm>
          <a:prstGeom prst="rect">
            <a:avLst/>
          </a:prstGeom>
          <a:noFill/>
        </p:spPr>
        <p:txBody>
          <a:bodyPr wrap="square">
            <a:spAutoFit/>
          </a:bodyPr>
          <a:lstStyle/>
          <a:p>
            <a:pPr algn="l"/>
            <a:r>
              <a:rPr lang="en-GB" b="0" i="0" dirty="0">
                <a:solidFill>
                  <a:srgbClr val="018786"/>
                </a:solidFill>
                <a:effectLst/>
                <a:latin typeface="Roboto" panose="02000000000000000000" pitchFamily="2" charset="0"/>
              </a:rPr>
              <a:t>Definition</a:t>
            </a:r>
          </a:p>
          <a:p>
            <a:pPr algn="l"/>
            <a:r>
              <a:rPr lang="en-GB" b="0" i="0" dirty="0">
                <a:solidFill>
                  <a:srgbClr val="212529"/>
                </a:solidFill>
                <a:effectLst/>
                <a:latin typeface="Roboto" panose="02000000000000000000" pitchFamily="2" charset="0"/>
              </a:rPr>
              <a:t>Is there a difference in the population between the different groups of the independent variable with respect to the dependent variable?</a:t>
            </a:r>
          </a:p>
        </p:txBody>
      </p:sp>
    </p:spTree>
    <p:extLst>
      <p:ext uri="{BB962C8B-B14F-4D97-AF65-F5344CB8AC3E}">
        <p14:creationId xmlns:p14="http://schemas.microsoft.com/office/powerpoint/2010/main" val="19294742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55C02B-90DB-A002-ADC0-F32B91DC81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C07FE6-9CD8-4DE8-5E04-B46C66B204A5}"/>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2EC0A43C-5596-4C82-9964-52D39BBF41CC}"/>
              </a:ext>
            </a:extLst>
          </p:cNvPr>
          <p:cNvSpPr>
            <a:spLocks noGrp="1"/>
          </p:cNvSpPr>
          <p:nvPr>
            <p:ph idx="1"/>
          </p:nvPr>
        </p:nvSpPr>
        <p:spPr>
          <a:xfrm>
            <a:off x="0" y="543340"/>
            <a:ext cx="9143998" cy="6314660"/>
          </a:xfrm>
        </p:spPr>
        <p:txBody>
          <a:bodyPr/>
          <a:lstStyle/>
          <a:p>
            <a:pPr algn="l"/>
            <a:r>
              <a:rPr lang="en-GB" sz="2400" b="0" i="0" dirty="0">
                <a:solidFill>
                  <a:srgbClr val="FF0000"/>
                </a:solidFill>
                <a:effectLst/>
                <a:latin typeface="Roboto" panose="02000000000000000000" pitchFamily="2" charset="0"/>
              </a:rPr>
              <a:t>https://datatab.net/tutorial/anova</a:t>
            </a:r>
          </a:p>
          <a:p>
            <a:pPr algn="l"/>
            <a:r>
              <a:rPr lang="en-GB" sz="2400" b="0" i="0" dirty="0">
                <a:solidFill>
                  <a:srgbClr val="FF0000"/>
                </a:solidFill>
                <a:effectLst/>
                <a:latin typeface="Roboto" panose="02000000000000000000" pitchFamily="2" charset="0"/>
              </a:rPr>
              <a:t>One way ANOVA example</a:t>
            </a:r>
          </a:p>
          <a:p>
            <a:pPr algn="l"/>
            <a:r>
              <a:rPr lang="en-GB" sz="1800" b="0" i="0" dirty="0">
                <a:solidFill>
                  <a:srgbClr val="212529"/>
                </a:solidFill>
                <a:effectLst/>
                <a:latin typeface="Roboto" panose="02000000000000000000" pitchFamily="2" charset="0"/>
              </a:rPr>
              <a:t>With the help of the independent variable, e.g. "highest educational qualification" with the three characteristics group 1, group 2 and group 3 should be explained as much variance of the dependent variable "salary" as possible. In the graphic below, under A) a lot of variance can be explained with the three groups and under B) only very little variance. Accordingly, in case A) the groups have a very high influence on the salary and in case B) they do not.</a:t>
            </a:r>
            <a:endParaRPr lang="en-GB" sz="1800" b="0" i="0" dirty="0">
              <a:solidFill>
                <a:srgbClr val="FF0000"/>
              </a:solidFill>
              <a:effectLst/>
              <a:latin typeface="Roboto" panose="02000000000000000000" pitchFamily="2" charset="0"/>
            </a:endParaRPr>
          </a:p>
        </p:txBody>
      </p:sp>
      <p:pic>
        <p:nvPicPr>
          <p:cNvPr id="4" name="Picture 3">
            <a:extLst>
              <a:ext uri="{FF2B5EF4-FFF2-40B4-BE49-F238E27FC236}">
                <a16:creationId xmlns:a16="http://schemas.microsoft.com/office/drawing/2014/main" id="{2D005D73-106F-1761-50D7-F76166D82091}"/>
              </a:ext>
            </a:extLst>
          </p:cNvPr>
          <p:cNvPicPr>
            <a:picLocks noChangeAspect="1"/>
          </p:cNvPicPr>
          <p:nvPr/>
        </p:nvPicPr>
        <p:blipFill>
          <a:blip r:embed="rId3"/>
          <a:stretch>
            <a:fillRect/>
          </a:stretch>
        </p:blipFill>
        <p:spPr>
          <a:xfrm>
            <a:off x="4663624" y="4741007"/>
            <a:ext cx="4372912" cy="2116992"/>
          </a:xfrm>
          <a:prstGeom prst="rect">
            <a:avLst/>
          </a:prstGeom>
        </p:spPr>
      </p:pic>
      <p:sp>
        <p:nvSpPr>
          <p:cNvPr id="6" name="TextBox 5">
            <a:extLst>
              <a:ext uri="{FF2B5EF4-FFF2-40B4-BE49-F238E27FC236}">
                <a16:creationId xmlns:a16="http://schemas.microsoft.com/office/drawing/2014/main" id="{9AAB0E77-B5A9-2796-6D89-FEF2163ECB94}"/>
              </a:ext>
            </a:extLst>
          </p:cNvPr>
          <p:cNvSpPr txBox="1"/>
          <p:nvPr/>
        </p:nvSpPr>
        <p:spPr>
          <a:xfrm>
            <a:off x="-1" y="3111702"/>
            <a:ext cx="9143998" cy="1477328"/>
          </a:xfrm>
          <a:prstGeom prst="rect">
            <a:avLst/>
          </a:prstGeom>
          <a:noFill/>
        </p:spPr>
        <p:txBody>
          <a:bodyPr wrap="square">
            <a:spAutoFit/>
          </a:bodyPr>
          <a:lstStyle/>
          <a:p>
            <a:r>
              <a:rPr lang="en-GB" dirty="0"/>
              <a:t>In the case of A), the values in the respective groups deviate only slightly from the group mean, the variance within the groups is therefore very small. In the case of B), however, the variance within the groups is large. The variance between the groups is the other way round; it is large in the case of A) and small in the case of B). In the case of B) the group means are close together, in the case of A) they are not.</a:t>
            </a:r>
          </a:p>
        </p:txBody>
      </p:sp>
      <p:sp>
        <p:nvSpPr>
          <p:cNvPr id="8" name="TextBox 7">
            <a:extLst>
              <a:ext uri="{FF2B5EF4-FFF2-40B4-BE49-F238E27FC236}">
                <a16:creationId xmlns:a16="http://schemas.microsoft.com/office/drawing/2014/main" id="{E5B7598B-2F53-4F42-E198-BB37C9852A49}"/>
              </a:ext>
            </a:extLst>
          </p:cNvPr>
          <p:cNvSpPr txBox="1"/>
          <p:nvPr/>
        </p:nvSpPr>
        <p:spPr>
          <a:xfrm>
            <a:off x="18600" y="4741007"/>
            <a:ext cx="5166586" cy="861774"/>
          </a:xfrm>
          <a:prstGeom prst="rect">
            <a:avLst/>
          </a:prstGeom>
          <a:noFill/>
        </p:spPr>
        <p:txBody>
          <a:bodyPr wrap="square">
            <a:spAutoFit/>
          </a:bodyPr>
          <a:lstStyle/>
          <a:p>
            <a:r>
              <a:rPr lang="en-GB" sz="1400" dirty="0"/>
              <a:t>		</a:t>
            </a:r>
            <a:r>
              <a:rPr lang="en-GB" sz="1200" dirty="0"/>
              <a:t>Variance within the groups	Variance between group means</a:t>
            </a:r>
          </a:p>
          <a:p>
            <a:r>
              <a:rPr lang="en-GB" dirty="0"/>
              <a:t>Case A)		Small			Large</a:t>
            </a:r>
          </a:p>
          <a:p>
            <a:r>
              <a:rPr lang="en-GB" dirty="0"/>
              <a:t>Case B)		Large	                  Small</a:t>
            </a:r>
          </a:p>
        </p:txBody>
      </p:sp>
    </p:spTree>
    <p:extLst>
      <p:ext uri="{BB962C8B-B14F-4D97-AF65-F5344CB8AC3E}">
        <p14:creationId xmlns:p14="http://schemas.microsoft.com/office/powerpoint/2010/main" val="30421559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F65CC5-AE3A-8B61-4232-6005159DA0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09C7FA-4B93-DDAF-7EA9-149F411D1AA1}"/>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AAD94978-68E0-FAD1-7599-C05D3AB39B6F}"/>
              </a:ext>
            </a:extLst>
          </p:cNvPr>
          <p:cNvSpPr>
            <a:spLocks noGrp="1"/>
          </p:cNvSpPr>
          <p:nvPr>
            <p:ph idx="1"/>
          </p:nvPr>
        </p:nvSpPr>
        <p:spPr>
          <a:xfrm>
            <a:off x="0" y="543340"/>
            <a:ext cx="9143998" cy="6314660"/>
          </a:xfrm>
        </p:spPr>
        <p:txBody>
          <a:bodyPr/>
          <a:lstStyle/>
          <a:p>
            <a:pPr algn="l"/>
            <a:r>
              <a:rPr lang="en-GB" sz="2400" b="0" i="0" dirty="0">
                <a:solidFill>
                  <a:srgbClr val="FF0000"/>
                </a:solidFill>
                <a:effectLst/>
                <a:latin typeface="Roboto" panose="02000000000000000000" pitchFamily="2" charset="0"/>
              </a:rPr>
              <a:t>https://datatab.net/tutorial/anova</a:t>
            </a:r>
          </a:p>
          <a:p>
            <a:pPr algn="l"/>
            <a:r>
              <a:rPr lang="en-GB" sz="2400" b="0" i="0" dirty="0">
                <a:solidFill>
                  <a:srgbClr val="FF0000"/>
                </a:solidFill>
                <a:effectLst/>
                <a:latin typeface="Roboto" panose="02000000000000000000" pitchFamily="2" charset="0"/>
              </a:rPr>
              <a:t>Analysis of variance hypotheses</a:t>
            </a:r>
          </a:p>
          <a:p>
            <a:pPr algn="l"/>
            <a:endParaRPr lang="en-GB" sz="2400" b="0" i="0" dirty="0">
              <a:solidFill>
                <a:srgbClr val="FF0000"/>
              </a:solidFill>
              <a:effectLst/>
              <a:latin typeface="Roboto" panose="02000000000000000000" pitchFamily="2" charset="0"/>
            </a:endParaRPr>
          </a:p>
        </p:txBody>
      </p:sp>
      <p:sp>
        <p:nvSpPr>
          <p:cNvPr id="7" name="TextBox 6">
            <a:extLst>
              <a:ext uri="{FF2B5EF4-FFF2-40B4-BE49-F238E27FC236}">
                <a16:creationId xmlns:a16="http://schemas.microsoft.com/office/drawing/2014/main" id="{E4BDDE1E-7D0D-8B2B-9246-429F4294F851}"/>
              </a:ext>
            </a:extLst>
          </p:cNvPr>
          <p:cNvSpPr txBox="1"/>
          <p:nvPr/>
        </p:nvSpPr>
        <p:spPr>
          <a:xfrm>
            <a:off x="344244" y="1427673"/>
            <a:ext cx="8735209" cy="1477328"/>
          </a:xfrm>
          <a:prstGeom prst="rect">
            <a:avLst/>
          </a:prstGeom>
          <a:noFill/>
        </p:spPr>
        <p:txBody>
          <a:bodyPr wrap="square">
            <a:spAutoFit/>
          </a:bodyPr>
          <a:lstStyle/>
          <a:p>
            <a:r>
              <a:rPr lang="en-GB" dirty="0"/>
              <a:t>The null hypothesis and the alternative hypothesis result from a one-way analysis of variance as follows:</a:t>
            </a:r>
          </a:p>
          <a:p>
            <a:endParaRPr lang="en-GB" dirty="0"/>
          </a:p>
          <a:p>
            <a:r>
              <a:rPr lang="en-GB" dirty="0">
                <a:solidFill>
                  <a:srgbClr val="C00000"/>
                </a:solidFill>
              </a:rPr>
              <a:t>Null hypothesis H0: 		The mean value of all groups is the same.</a:t>
            </a:r>
          </a:p>
          <a:p>
            <a:r>
              <a:rPr lang="en-GB" dirty="0">
                <a:solidFill>
                  <a:srgbClr val="C00000"/>
                </a:solidFill>
              </a:rPr>
              <a:t>Alternative hypothesis H1: 	There are differences in the mean values of the groups.</a:t>
            </a:r>
          </a:p>
        </p:txBody>
      </p:sp>
      <p:sp>
        <p:nvSpPr>
          <p:cNvPr id="10" name="TextBox 9">
            <a:extLst>
              <a:ext uri="{FF2B5EF4-FFF2-40B4-BE49-F238E27FC236}">
                <a16:creationId xmlns:a16="http://schemas.microsoft.com/office/drawing/2014/main" id="{57CE28A1-28C6-887C-5C3F-E7F2AFE6AE0A}"/>
              </a:ext>
            </a:extLst>
          </p:cNvPr>
          <p:cNvSpPr txBox="1"/>
          <p:nvPr/>
        </p:nvSpPr>
        <p:spPr>
          <a:xfrm>
            <a:off x="-1" y="3005019"/>
            <a:ext cx="9143998" cy="1200329"/>
          </a:xfrm>
          <a:prstGeom prst="rect">
            <a:avLst/>
          </a:prstGeom>
          <a:noFill/>
        </p:spPr>
        <p:txBody>
          <a:bodyPr wrap="square">
            <a:spAutoFit/>
          </a:bodyPr>
          <a:lstStyle/>
          <a:p>
            <a:r>
              <a:rPr lang="en-GB" dirty="0"/>
              <a:t>The results of the Anova can only make a statement about whether there are differences between at least two groups. However, it cannot be determined which groups are exactly different. A post-hoc test is needed to determine which groups differ. There are various methods to choose from, with Duncan, </a:t>
            </a:r>
            <a:r>
              <a:rPr lang="en-GB" dirty="0" err="1"/>
              <a:t>Dunnet</a:t>
            </a:r>
            <a:r>
              <a:rPr lang="en-GB" dirty="0"/>
              <a:t> C and </a:t>
            </a:r>
            <a:r>
              <a:rPr lang="en-GB" dirty="0" err="1"/>
              <a:t>Scheffe</a:t>
            </a:r>
            <a:r>
              <a:rPr lang="en-GB" dirty="0"/>
              <a:t> being among the most common methods.</a:t>
            </a:r>
          </a:p>
        </p:txBody>
      </p:sp>
    </p:spTree>
    <p:extLst>
      <p:ext uri="{BB962C8B-B14F-4D97-AF65-F5344CB8AC3E}">
        <p14:creationId xmlns:p14="http://schemas.microsoft.com/office/powerpoint/2010/main" val="5952572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9E2A82-34C0-5FC6-CA72-1311F48E9A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C8BD5B-D94A-BCFD-BF18-E6EEB716CE8F}"/>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DC1072D3-1B6F-B2E0-0789-775586611BE0}"/>
              </a:ext>
            </a:extLst>
          </p:cNvPr>
          <p:cNvSpPr>
            <a:spLocks noGrp="1"/>
          </p:cNvSpPr>
          <p:nvPr>
            <p:ph idx="1"/>
          </p:nvPr>
        </p:nvSpPr>
        <p:spPr>
          <a:xfrm>
            <a:off x="0" y="543340"/>
            <a:ext cx="9143998" cy="6314660"/>
          </a:xfrm>
        </p:spPr>
        <p:txBody>
          <a:bodyPr/>
          <a:lstStyle/>
          <a:p>
            <a:pPr algn="l"/>
            <a:r>
              <a:rPr lang="en-GB" sz="2400" b="0" i="0" dirty="0">
                <a:solidFill>
                  <a:srgbClr val="FF0000"/>
                </a:solidFill>
                <a:effectLst/>
                <a:latin typeface="Roboto" panose="02000000000000000000" pitchFamily="2" charset="0"/>
              </a:rPr>
              <a:t>https://datatab.net/tutorial/anova</a:t>
            </a:r>
          </a:p>
          <a:p>
            <a:r>
              <a:rPr lang="en-GB" sz="2400" b="0" i="0" dirty="0">
                <a:solidFill>
                  <a:srgbClr val="FF0000"/>
                </a:solidFill>
                <a:effectLst/>
                <a:latin typeface="Roboto" panose="02000000000000000000" pitchFamily="2" charset="0"/>
              </a:rPr>
              <a:t>Analysis of variance hypotheses  - </a:t>
            </a:r>
            <a:r>
              <a:rPr lang="en-GB" sz="2000" b="0" i="0" dirty="0">
                <a:solidFill>
                  <a:srgbClr val="018786"/>
                </a:solidFill>
                <a:effectLst/>
                <a:latin typeface="Roboto" panose="02000000000000000000" pitchFamily="2" charset="0"/>
              </a:rPr>
              <a:t>Example</a:t>
            </a:r>
          </a:p>
          <a:p>
            <a:pPr algn="l"/>
            <a:endParaRPr lang="en-GB" sz="2400" b="0" i="0" dirty="0">
              <a:solidFill>
                <a:srgbClr val="FF0000"/>
              </a:solidFill>
              <a:effectLst/>
              <a:latin typeface="Roboto" panose="02000000000000000000" pitchFamily="2" charset="0"/>
            </a:endParaRPr>
          </a:p>
          <a:p>
            <a:pPr algn="l"/>
            <a:endParaRPr lang="en-GB" sz="2400" b="0" i="0" dirty="0">
              <a:solidFill>
                <a:srgbClr val="FF0000"/>
              </a:solidFill>
              <a:effectLst/>
              <a:latin typeface="Roboto" panose="02000000000000000000" pitchFamily="2" charset="0"/>
            </a:endParaRPr>
          </a:p>
        </p:txBody>
      </p:sp>
      <p:sp>
        <p:nvSpPr>
          <p:cNvPr id="5" name="TextBox 4">
            <a:extLst>
              <a:ext uri="{FF2B5EF4-FFF2-40B4-BE49-F238E27FC236}">
                <a16:creationId xmlns:a16="http://schemas.microsoft.com/office/drawing/2014/main" id="{E69EF4FD-6D88-C008-0C10-358B8A933DD8}"/>
              </a:ext>
            </a:extLst>
          </p:cNvPr>
          <p:cNvSpPr txBox="1"/>
          <p:nvPr/>
        </p:nvSpPr>
        <p:spPr>
          <a:xfrm>
            <a:off x="0" y="1461296"/>
            <a:ext cx="6827071" cy="1754326"/>
          </a:xfrm>
          <a:prstGeom prst="rect">
            <a:avLst/>
          </a:prstGeom>
          <a:noFill/>
        </p:spPr>
        <p:txBody>
          <a:bodyPr wrap="square">
            <a:spAutoFit/>
          </a:bodyPr>
          <a:lstStyle/>
          <a:p>
            <a:r>
              <a:rPr lang="en-GB" dirty="0"/>
              <a:t>In a screw factory, a screw is produced by three different production lines. You now want to find out whether all production lines produce screws with the same weight. To do this, take 50 screws from each production line and measure the weight. Now you use the ANOVA procedure to determine whether the average weight of the screws from the three production lines differs significantly from one another.</a:t>
            </a:r>
          </a:p>
        </p:txBody>
      </p:sp>
      <p:sp>
        <p:nvSpPr>
          <p:cNvPr id="8" name="TextBox 7">
            <a:extLst>
              <a:ext uri="{FF2B5EF4-FFF2-40B4-BE49-F238E27FC236}">
                <a16:creationId xmlns:a16="http://schemas.microsoft.com/office/drawing/2014/main" id="{FF5965CB-A5E0-63A8-72D7-17EA9610B28D}"/>
              </a:ext>
            </a:extLst>
          </p:cNvPr>
          <p:cNvSpPr txBox="1"/>
          <p:nvPr/>
        </p:nvSpPr>
        <p:spPr>
          <a:xfrm>
            <a:off x="4463079" y="3279347"/>
            <a:ext cx="4633856" cy="1200329"/>
          </a:xfrm>
          <a:prstGeom prst="rect">
            <a:avLst/>
          </a:prstGeom>
          <a:noFill/>
        </p:spPr>
        <p:txBody>
          <a:bodyPr wrap="square">
            <a:spAutoFit/>
          </a:bodyPr>
          <a:lstStyle/>
          <a:p>
            <a:r>
              <a:rPr lang="en-GB" dirty="0"/>
              <a:t>An example of the one-way analysis of variance would be to investigate whether the daily coffee consumption of students from different fields of study differs significantly.</a:t>
            </a:r>
          </a:p>
        </p:txBody>
      </p:sp>
      <p:sp>
        <p:nvSpPr>
          <p:cNvPr id="11" name="TextBox 10">
            <a:extLst>
              <a:ext uri="{FF2B5EF4-FFF2-40B4-BE49-F238E27FC236}">
                <a16:creationId xmlns:a16="http://schemas.microsoft.com/office/drawing/2014/main" id="{BBE452BA-82F5-275B-13AF-C5F1CF94572B}"/>
              </a:ext>
            </a:extLst>
          </p:cNvPr>
          <p:cNvSpPr txBox="1"/>
          <p:nvPr/>
        </p:nvSpPr>
        <p:spPr>
          <a:xfrm>
            <a:off x="-37652" y="4750436"/>
            <a:ext cx="9181651" cy="1754326"/>
          </a:xfrm>
          <a:prstGeom prst="rect">
            <a:avLst/>
          </a:prstGeom>
          <a:noFill/>
        </p:spPr>
        <p:txBody>
          <a:bodyPr wrap="square">
            <a:spAutoFit/>
          </a:bodyPr>
          <a:lstStyle/>
          <a:p>
            <a:r>
              <a:rPr lang="en-GB" dirty="0"/>
              <a:t>					Dependent variable			Independent variable</a:t>
            </a:r>
          </a:p>
          <a:p>
            <a:r>
              <a:rPr lang="en-GB" dirty="0"/>
              <a:t>Level of measurement	An metric-scaled variable		A nominally scaled variable with</a:t>
            </a:r>
          </a:p>
          <a:p>
            <a:r>
              <a:rPr lang="en-GB" dirty="0"/>
              <a:t>												more than two levels</a:t>
            </a:r>
          </a:p>
          <a:p>
            <a:endParaRPr lang="en-GB" dirty="0"/>
          </a:p>
          <a:p>
            <a:r>
              <a:rPr lang="en-GB" dirty="0"/>
              <a:t>Example:				 Weekly coffee consumption		Subject (math, psychology, 																economics)</a:t>
            </a:r>
          </a:p>
        </p:txBody>
      </p:sp>
    </p:spTree>
    <p:extLst>
      <p:ext uri="{BB962C8B-B14F-4D97-AF65-F5344CB8AC3E}">
        <p14:creationId xmlns:p14="http://schemas.microsoft.com/office/powerpoint/2010/main" val="34738757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4C0D55-4E04-F51F-24AC-05B856A9A4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EA00D4-22FC-8BDE-7AC4-E555E574455B}"/>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34632E47-6508-20B4-A3AF-23015F59150A}"/>
              </a:ext>
            </a:extLst>
          </p:cNvPr>
          <p:cNvSpPr>
            <a:spLocks noGrp="1"/>
          </p:cNvSpPr>
          <p:nvPr>
            <p:ph idx="1"/>
          </p:nvPr>
        </p:nvSpPr>
        <p:spPr>
          <a:xfrm>
            <a:off x="0" y="543340"/>
            <a:ext cx="9143998" cy="6314660"/>
          </a:xfrm>
        </p:spPr>
        <p:txBody>
          <a:bodyPr/>
          <a:lstStyle/>
          <a:p>
            <a:pPr algn="l"/>
            <a:r>
              <a:rPr lang="en-GB" sz="2400" b="0" i="0" dirty="0">
                <a:solidFill>
                  <a:srgbClr val="FF0000"/>
                </a:solidFill>
                <a:effectLst/>
                <a:latin typeface="Roboto" panose="02000000000000000000" pitchFamily="2" charset="0"/>
              </a:rPr>
              <a:t>https://datatab.net/tutorial/anova</a:t>
            </a:r>
          </a:p>
          <a:p>
            <a:r>
              <a:rPr lang="en-GB" sz="2400" b="0" i="0" dirty="0">
                <a:solidFill>
                  <a:srgbClr val="FF0000"/>
                </a:solidFill>
                <a:effectLst/>
                <a:latin typeface="Roboto" panose="02000000000000000000" pitchFamily="2" charset="0"/>
              </a:rPr>
              <a:t>Assumptions for one-way analysis of variance</a:t>
            </a:r>
          </a:p>
          <a:p>
            <a:pPr algn="l"/>
            <a:endParaRPr lang="en-GB" sz="2400" b="0" i="0" dirty="0">
              <a:solidFill>
                <a:srgbClr val="FF0000"/>
              </a:solidFill>
              <a:effectLst/>
              <a:latin typeface="Roboto" panose="02000000000000000000" pitchFamily="2" charset="0"/>
            </a:endParaRPr>
          </a:p>
        </p:txBody>
      </p:sp>
      <p:sp>
        <p:nvSpPr>
          <p:cNvPr id="6" name="TextBox 5">
            <a:extLst>
              <a:ext uri="{FF2B5EF4-FFF2-40B4-BE49-F238E27FC236}">
                <a16:creationId xmlns:a16="http://schemas.microsoft.com/office/drawing/2014/main" id="{5720524D-6DEB-2F75-CAD7-513A1508F529}"/>
              </a:ext>
            </a:extLst>
          </p:cNvPr>
          <p:cNvSpPr txBox="1"/>
          <p:nvPr/>
        </p:nvSpPr>
        <p:spPr>
          <a:xfrm>
            <a:off x="-2" y="1537970"/>
            <a:ext cx="9144001" cy="4308872"/>
          </a:xfrm>
          <a:prstGeom prst="rect">
            <a:avLst/>
          </a:prstGeom>
          <a:noFill/>
        </p:spPr>
        <p:txBody>
          <a:bodyPr wrap="square">
            <a:spAutoFit/>
          </a:bodyPr>
          <a:lstStyle/>
          <a:p>
            <a:pPr algn="l">
              <a:buFont typeface="Arial" panose="020B0604020202020204" pitchFamily="34" charset="0"/>
              <a:buChar char="•"/>
            </a:pPr>
            <a:r>
              <a:rPr lang="en-GB" b="1" i="0" dirty="0">
                <a:solidFill>
                  <a:srgbClr val="212529"/>
                </a:solidFill>
                <a:effectLst/>
                <a:latin typeface="Roboto" panose="02000000000000000000" pitchFamily="2" charset="0"/>
              </a:rPr>
              <a:t>Scale level:</a:t>
            </a:r>
            <a:r>
              <a:rPr lang="en-GB" b="0" i="0" dirty="0">
                <a:solidFill>
                  <a:srgbClr val="212529"/>
                </a:solidFill>
                <a:effectLst/>
                <a:latin typeface="Roboto" panose="02000000000000000000" pitchFamily="2" charset="0"/>
              </a:rPr>
              <a:t> The scale level of the dependent variable must be metric, whereas the independent variable must be nominally scaled.</a:t>
            </a:r>
          </a:p>
          <a:p>
            <a:pPr algn="l">
              <a:buFont typeface="Arial" panose="020B0604020202020204" pitchFamily="34" charset="0"/>
              <a:buChar char="•"/>
            </a:pP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Homogeneity:</a:t>
            </a:r>
            <a:r>
              <a:rPr lang="en-GB" b="0" i="0" dirty="0">
                <a:solidFill>
                  <a:srgbClr val="212529"/>
                </a:solidFill>
                <a:effectLst/>
                <a:latin typeface="Roboto" panose="02000000000000000000" pitchFamily="2" charset="0"/>
              </a:rPr>
              <a:t> The variances in each group should be roughly the same. This can be checked with the Levene test.</a:t>
            </a:r>
          </a:p>
          <a:p>
            <a:pPr algn="l">
              <a:buFont typeface="Arial" panose="020B0604020202020204" pitchFamily="34" charset="0"/>
              <a:buChar char="•"/>
            </a:pP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 panose="02000000000000000000" pitchFamily="2" charset="0"/>
              </a:rPr>
              <a:t>Normal distribution:</a:t>
            </a:r>
            <a:r>
              <a:rPr lang="en-GB" b="0" i="0" dirty="0">
                <a:solidFill>
                  <a:srgbClr val="212529"/>
                </a:solidFill>
                <a:effectLst/>
                <a:latin typeface="Roboto" panose="02000000000000000000" pitchFamily="2" charset="0"/>
              </a:rPr>
              <a:t> The data within the groups should be normally distributed. This means that the majority of the values ​​are in the average range, while very few values ​​are significantly below or significantly above. If this condition is not met, the </a:t>
            </a:r>
            <a:r>
              <a:rPr lang="en-GB" b="0" i="0" u="none" strike="noStrike" dirty="0">
                <a:solidFill>
                  <a:srgbClr val="018786"/>
                </a:solidFill>
                <a:effectLst/>
                <a:latin typeface="Roboto" panose="02000000000000000000" pitchFamily="2" charset="0"/>
                <a:hlinkClick r:id="rId3"/>
              </a:rPr>
              <a:t>Kruskal-Wallis test</a:t>
            </a:r>
            <a:r>
              <a:rPr lang="en-GB" b="0" i="0" dirty="0">
                <a:solidFill>
                  <a:srgbClr val="212529"/>
                </a:solidFill>
                <a:effectLst/>
                <a:latin typeface="Roboto" panose="02000000000000000000" pitchFamily="2" charset="0"/>
              </a:rPr>
              <a:t> can be used</a:t>
            </a:r>
          </a:p>
          <a:p>
            <a:pPr algn="l">
              <a:buFont typeface="Arial" panose="020B0604020202020204" pitchFamily="34" charset="0"/>
              <a:buChar char="•"/>
            </a:pPr>
            <a:endParaRPr lang="en-GB" dirty="0">
              <a:solidFill>
                <a:srgbClr val="212529"/>
              </a:solidFill>
              <a:latin typeface="Roboto" panose="02000000000000000000" pitchFamily="2" charset="0"/>
            </a:endParaRPr>
          </a:p>
          <a:p>
            <a:pPr algn="l">
              <a:buFont typeface="Arial" panose="020B0604020202020204" pitchFamily="34" charset="0"/>
              <a:buChar char="•"/>
            </a:pPr>
            <a:endParaRPr lang="en-GB" b="0" i="0" dirty="0">
              <a:solidFill>
                <a:srgbClr val="212529"/>
              </a:solidFill>
              <a:effectLst/>
              <a:latin typeface="Roboto" panose="02000000000000000000" pitchFamily="2" charset="0"/>
            </a:endParaRPr>
          </a:p>
          <a:p>
            <a:pPr algn="l">
              <a:buFont typeface="Arial" panose="020B0604020202020204" pitchFamily="34" charset="0"/>
              <a:buChar char="•"/>
            </a:pPr>
            <a:endParaRPr lang="en-GB" dirty="0">
              <a:solidFill>
                <a:srgbClr val="212529"/>
              </a:solidFill>
              <a:latin typeface="Roboto" panose="02000000000000000000" pitchFamily="2" charset="0"/>
            </a:endParaRPr>
          </a:p>
          <a:p>
            <a:pPr algn="l"/>
            <a:r>
              <a:rPr lang="en-GB" sz="2000" b="0" i="0" dirty="0">
                <a:solidFill>
                  <a:srgbClr val="C00000"/>
                </a:solidFill>
                <a:effectLst/>
                <a:latin typeface="Roboto" panose="02000000000000000000" pitchFamily="2" charset="0"/>
              </a:rPr>
              <a:t>If there are no independent samples but dependent ones, </a:t>
            </a:r>
          </a:p>
          <a:p>
            <a:pPr algn="l"/>
            <a:r>
              <a:rPr lang="en-GB" sz="2000" b="0" i="0" dirty="0">
                <a:solidFill>
                  <a:srgbClr val="C00000"/>
                </a:solidFill>
                <a:effectLst/>
                <a:latin typeface="Roboto" panose="02000000000000000000" pitchFamily="2" charset="0"/>
              </a:rPr>
              <a:t>then a </a:t>
            </a:r>
            <a:r>
              <a:rPr lang="en-GB" sz="2000" b="0" i="0" u="none" strike="noStrike" dirty="0">
                <a:solidFill>
                  <a:srgbClr val="018786"/>
                </a:solidFill>
                <a:effectLst/>
                <a:latin typeface="Roboto" panose="02000000000000000000" pitchFamily="2" charset="0"/>
                <a:hlinkClick r:id="rId4"/>
              </a:rPr>
              <a:t>one-way analysis of variance with repeated measures</a:t>
            </a:r>
            <a:r>
              <a:rPr lang="en-GB" sz="2000" b="0" i="0" dirty="0">
                <a:solidFill>
                  <a:srgbClr val="212529"/>
                </a:solidFill>
                <a:effectLst/>
                <a:latin typeface="Roboto" panose="02000000000000000000" pitchFamily="2" charset="0"/>
              </a:rPr>
              <a:t> </a:t>
            </a:r>
            <a:r>
              <a:rPr lang="en-GB" sz="2000" b="0" i="0" dirty="0">
                <a:solidFill>
                  <a:srgbClr val="C00000"/>
                </a:solidFill>
                <a:effectLst/>
                <a:latin typeface="Roboto" panose="02000000000000000000" pitchFamily="2" charset="0"/>
              </a:rPr>
              <a:t>is used.</a:t>
            </a:r>
          </a:p>
        </p:txBody>
      </p:sp>
    </p:spTree>
    <p:extLst>
      <p:ext uri="{BB962C8B-B14F-4D97-AF65-F5344CB8AC3E}">
        <p14:creationId xmlns:p14="http://schemas.microsoft.com/office/powerpoint/2010/main" val="41512419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E69E1-BA48-E3BD-54A0-3535462882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273F5B-68FC-B492-32C4-49B670BCD5EE}"/>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CAB10331-55F5-2D27-1230-1E4204D43EF3}"/>
              </a:ext>
            </a:extLst>
          </p:cNvPr>
          <p:cNvSpPr>
            <a:spLocks noGrp="1"/>
          </p:cNvSpPr>
          <p:nvPr>
            <p:ph idx="1"/>
          </p:nvPr>
        </p:nvSpPr>
        <p:spPr>
          <a:xfrm>
            <a:off x="0" y="543340"/>
            <a:ext cx="9143998" cy="6314660"/>
          </a:xfrm>
        </p:spPr>
        <p:txBody>
          <a:bodyPr/>
          <a:lstStyle/>
          <a:p>
            <a:pPr algn="l"/>
            <a:r>
              <a:rPr lang="en-GB" sz="2400" b="0" i="0" dirty="0">
                <a:solidFill>
                  <a:srgbClr val="FF0000"/>
                </a:solidFill>
                <a:effectLst/>
                <a:latin typeface="Roboto" panose="02000000000000000000" pitchFamily="2" charset="0"/>
              </a:rPr>
              <a:t>https://datatab.net/tutorial/anova</a:t>
            </a:r>
          </a:p>
          <a:p>
            <a:r>
              <a:rPr lang="en-GB" sz="2400" b="0" i="0" dirty="0">
                <a:solidFill>
                  <a:srgbClr val="FF0000"/>
                </a:solidFill>
                <a:effectLst/>
                <a:latin typeface="Roboto" panose="02000000000000000000" pitchFamily="2" charset="0"/>
              </a:rPr>
              <a:t>Two factor analysis of variance</a:t>
            </a:r>
          </a:p>
        </p:txBody>
      </p:sp>
      <p:sp>
        <p:nvSpPr>
          <p:cNvPr id="5" name="TextBox 4">
            <a:extLst>
              <a:ext uri="{FF2B5EF4-FFF2-40B4-BE49-F238E27FC236}">
                <a16:creationId xmlns:a16="http://schemas.microsoft.com/office/drawing/2014/main" id="{2743DE00-683E-79C5-F723-AD9B485B7CE3}"/>
              </a:ext>
            </a:extLst>
          </p:cNvPr>
          <p:cNvSpPr txBox="1"/>
          <p:nvPr/>
        </p:nvSpPr>
        <p:spPr>
          <a:xfrm>
            <a:off x="129090" y="1508355"/>
            <a:ext cx="8966501" cy="1200329"/>
          </a:xfrm>
          <a:prstGeom prst="rect">
            <a:avLst/>
          </a:prstGeom>
          <a:noFill/>
        </p:spPr>
        <p:txBody>
          <a:bodyPr wrap="square">
            <a:spAutoFit/>
          </a:bodyPr>
          <a:lstStyle/>
          <a:p>
            <a:r>
              <a:rPr lang="en-GB" b="0" i="0" dirty="0">
                <a:solidFill>
                  <a:srgbClr val="212529"/>
                </a:solidFill>
                <a:effectLst/>
                <a:latin typeface="Roboto" panose="02000000000000000000" pitchFamily="2" charset="0"/>
              </a:rPr>
              <a:t>As the name suggests, </a:t>
            </a:r>
            <a:r>
              <a:rPr lang="en-GB" b="0" i="0" u="none" strike="noStrike" dirty="0">
                <a:solidFill>
                  <a:srgbClr val="018786"/>
                </a:solidFill>
                <a:effectLst/>
                <a:latin typeface="Roboto" panose="02000000000000000000" pitchFamily="2" charset="0"/>
                <a:hlinkClick r:id="rId3"/>
              </a:rPr>
              <a:t>two-way analysis of variance</a:t>
            </a:r>
            <a:r>
              <a:rPr lang="en-GB" b="0" i="0" dirty="0">
                <a:solidFill>
                  <a:srgbClr val="212529"/>
                </a:solidFill>
                <a:effectLst/>
                <a:latin typeface="Roboto" panose="02000000000000000000" pitchFamily="2" charset="0"/>
              </a:rPr>
              <a:t> examines the influence of two factors on a dependent variable. This extends the one-way analysis of variance by a further factor, i.e. by a further nominally scaled independent variable. The question is again whether the mean of the groups differs significantly.</a:t>
            </a:r>
            <a:endParaRPr lang="en-GB" dirty="0"/>
          </a:p>
        </p:txBody>
      </p:sp>
      <p:sp>
        <p:nvSpPr>
          <p:cNvPr id="8" name="TextBox 7">
            <a:extLst>
              <a:ext uri="{FF2B5EF4-FFF2-40B4-BE49-F238E27FC236}">
                <a16:creationId xmlns:a16="http://schemas.microsoft.com/office/drawing/2014/main" id="{18FE4476-CA82-779C-A4DF-729DEA291F1B}"/>
              </a:ext>
            </a:extLst>
          </p:cNvPr>
          <p:cNvSpPr txBox="1"/>
          <p:nvPr/>
        </p:nvSpPr>
        <p:spPr>
          <a:xfrm>
            <a:off x="129088" y="2975425"/>
            <a:ext cx="9014909" cy="2031325"/>
          </a:xfrm>
          <a:prstGeom prst="rect">
            <a:avLst/>
          </a:prstGeom>
          <a:noFill/>
        </p:spPr>
        <p:txBody>
          <a:bodyPr wrap="square">
            <a:spAutoFit/>
          </a:bodyPr>
          <a:lstStyle/>
          <a:p>
            <a:r>
              <a:rPr lang="en-GB" dirty="0"/>
              <a:t>					Dependent variable			Independent variable</a:t>
            </a:r>
          </a:p>
          <a:p>
            <a:r>
              <a:rPr lang="en-GB" dirty="0"/>
              <a:t>Level of measurement	One metric-scaled variable		Two nominally scaled variables</a:t>
            </a:r>
          </a:p>
          <a:p>
            <a:endParaRPr lang="en-GB" dirty="0"/>
          </a:p>
          <a:p>
            <a:r>
              <a:rPr lang="en-GB" dirty="0"/>
              <a:t>Example	</a:t>
            </a:r>
          </a:p>
          <a:p>
            <a:r>
              <a:rPr lang="en-GB" dirty="0"/>
              <a:t>					Weekly coffee consumption		Subject (math, psychology, 														economics) and semester (winter, 													summer)</a:t>
            </a:r>
          </a:p>
        </p:txBody>
      </p:sp>
    </p:spTree>
    <p:extLst>
      <p:ext uri="{BB962C8B-B14F-4D97-AF65-F5344CB8AC3E}">
        <p14:creationId xmlns:p14="http://schemas.microsoft.com/office/powerpoint/2010/main" val="38328755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FCEFA5-923A-B1A2-97A3-A81CC6DF8B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E08695-04B7-0B99-5F5D-8E571F6117D2}"/>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7EB26EC9-17A1-4779-BB51-D54924F06C4D}"/>
              </a:ext>
            </a:extLst>
          </p:cNvPr>
          <p:cNvSpPr>
            <a:spLocks noGrp="1"/>
          </p:cNvSpPr>
          <p:nvPr>
            <p:ph idx="1"/>
          </p:nvPr>
        </p:nvSpPr>
        <p:spPr>
          <a:xfrm>
            <a:off x="0" y="543340"/>
            <a:ext cx="9143998" cy="6314660"/>
          </a:xfrm>
        </p:spPr>
        <p:txBody>
          <a:bodyPr/>
          <a:lstStyle/>
          <a:p>
            <a:pPr algn="l"/>
            <a:r>
              <a:rPr lang="en-GB" sz="2400" b="0" i="0" dirty="0">
                <a:solidFill>
                  <a:srgbClr val="FF0000"/>
                </a:solidFill>
                <a:effectLst/>
                <a:latin typeface="Roboto" panose="02000000000000000000" pitchFamily="2" charset="0"/>
              </a:rPr>
              <a:t>https://datatab.net/tutorial/anova</a:t>
            </a:r>
          </a:p>
          <a:p>
            <a:r>
              <a:rPr lang="en-GB" sz="2400" b="0" i="0" dirty="0">
                <a:solidFill>
                  <a:srgbClr val="FF0000"/>
                </a:solidFill>
                <a:effectLst/>
                <a:latin typeface="Roboto" panose="02000000000000000000" pitchFamily="2" charset="0"/>
              </a:rPr>
              <a:t>Two factor analysis of variance</a:t>
            </a:r>
          </a:p>
        </p:txBody>
      </p:sp>
      <p:sp>
        <p:nvSpPr>
          <p:cNvPr id="6" name="TextBox 5">
            <a:extLst>
              <a:ext uri="{FF2B5EF4-FFF2-40B4-BE49-F238E27FC236}">
                <a16:creationId xmlns:a16="http://schemas.microsoft.com/office/drawing/2014/main" id="{1E2E5CD4-7AA7-7B12-36E0-AA0DF02A0D1B}"/>
              </a:ext>
            </a:extLst>
          </p:cNvPr>
          <p:cNvSpPr txBox="1"/>
          <p:nvPr/>
        </p:nvSpPr>
        <p:spPr>
          <a:xfrm>
            <a:off x="100852" y="1509727"/>
            <a:ext cx="9043146" cy="2031325"/>
          </a:xfrm>
          <a:prstGeom prst="rect">
            <a:avLst/>
          </a:prstGeom>
          <a:noFill/>
        </p:spPr>
        <p:txBody>
          <a:bodyPr wrap="square">
            <a:spAutoFit/>
          </a:bodyPr>
          <a:lstStyle/>
          <a:p>
            <a:pPr algn="l"/>
            <a:r>
              <a:rPr lang="en-GB" b="0" i="0" dirty="0">
                <a:solidFill>
                  <a:srgbClr val="018786"/>
                </a:solidFill>
                <a:effectLst/>
                <a:latin typeface="Roboto" panose="02000000000000000000" pitchFamily="2" charset="0"/>
              </a:rPr>
              <a:t>Example</a:t>
            </a:r>
          </a:p>
          <a:p>
            <a:pPr algn="l"/>
            <a:r>
              <a:rPr lang="en-GB" b="0" i="0" dirty="0">
                <a:solidFill>
                  <a:srgbClr val="212529"/>
                </a:solidFill>
                <a:effectLst/>
                <a:latin typeface="Roboto" panose="02000000000000000000" pitchFamily="2" charset="0"/>
              </a:rPr>
              <a:t>In a screw factory, a screw is produced by three different production systems, factor 1;  in two shifts, factor 2. You now want to find out whether the production facilities or the shifts have an influence on the weight of the bolts. To do this, take 50 screws from each production line and each shift and measure the weight. Now you use two-factor ANOVA to determine whether the average weight of the screws from the three production lines and the two shifts is significantly different from one another.</a:t>
            </a:r>
          </a:p>
        </p:txBody>
      </p:sp>
    </p:spTree>
    <p:extLst>
      <p:ext uri="{BB962C8B-B14F-4D97-AF65-F5344CB8AC3E}">
        <p14:creationId xmlns:p14="http://schemas.microsoft.com/office/powerpoint/2010/main" val="2990979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E5ED9-72BA-4CA5-A9A1-71D2B9E305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E6CD9B-96EE-86C7-B1D8-218CA1841BAE}"/>
              </a:ext>
            </a:extLst>
          </p:cNvPr>
          <p:cNvSpPr>
            <a:spLocks noGrp="1"/>
          </p:cNvSpPr>
          <p:nvPr>
            <p:ph type="title"/>
          </p:nvPr>
        </p:nvSpPr>
        <p:spPr>
          <a:xfrm>
            <a:off x="0" y="-10284"/>
            <a:ext cx="9143999" cy="553623"/>
          </a:xfrm>
        </p:spPr>
        <p:txBody>
          <a:bodyPr>
            <a:normAutofit/>
          </a:bodyPr>
          <a:lstStyle/>
          <a:p>
            <a:pPr algn="l"/>
            <a:r>
              <a:rPr lang="en-GB" sz="2800" dirty="0">
                <a:solidFill>
                  <a:srgbClr val="C00000"/>
                </a:solidFill>
              </a:rPr>
              <a:t>Analysis of Variance (ANOVA)</a:t>
            </a:r>
          </a:p>
        </p:txBody>
      </p:sp>
      <p:sp>
        <p:nvSpPr>
          <p:cNvPr id="3" name="Content Placeholder 2">
            <a:extLst>
              <a:ext uri="{FF2B5EF4-FFF2-40B4-BE49-F238E27FC236}">
                <a16:creationId xmlns:a16="http://schemas.microsoft.com/office/drawing/2014/main" id="{F21D5515-9797-32B7-B7D0-BE5D1C980BDF}"/>
              </a:ext>
            </a:extLst>
          </p:cNvPr>
          <p:cNvSpPr>
            <a:spLocks noGrp="1"/>
          </p:cNvSpPr>
          <p:nvPr>
            <p:ph idx="1"/>
          </p:nvPr>
        </p:nvSpPr>
        <p:spPr>
          <a:xfrm>
            <a:off x="0" y="543340"/>
            <a:ext cx="9143998" cy="6314660"/>
          </a:xfrm>
        </p:spPr>
        <p:txBody>
          <a:bodyPr/>
          <a:lstStyle/>
          <a:p>
            <a:pPr algn="l"/>
            <a:r>
              <a:rPr lang="en-GB" sz="2400" b="0" i="0" dirty="0">
                <a:solidFill>
                  <a:srgbClr val="FF0000"/>
                </a:solidFill>
                <a:effectLst/>
                <a:latin typeface="Roboto" panose="02000000000000000000" pitchFamily="2" charset="0"/>
              </a:rPr>
              <a:t>https://datatab.net/tutorial/anova</a:t>
            </a:r>
          </a:p>
          <a:p>
            <a:r>
              <a:rPr lang="en-GB" sz="2400" b="0" i="0" dirty="0">
                <a:solidFill>
                  <a:srgbClr val="FF0000"/>
                </a:solidFill>
                <a:effectLst/>
                <a:latin typeface="Roboto" panose="02000000000000000000" pitchFamily="2" charset="0"/>
              </a:rPr>
              <a:t>Two factor analysis of variance</a:t>
            </a:r>
          </a:p>
        </p:txBody>
      </p:sp>
      <p:sp>
        <p:nvSpPr>
          <p:cNvPr id="16" name="TextBox 15">
            <a:extLst>
              <a:ext uri="{FF2B5EF4-FFF2-40B4-BE49-F238E27FC236}">
                <a16:creationId xmlns:a16="http://schemas.microsoft.com/office/drawing/2014/main" id="{D6DDA987-BA10-262E-4694-5A9D29E450FD}"/>
              </a:ext>
            </a:extLst>
          </p:cNvPr>
          <p:cNvSpPr txBox="1"/>
          <p:nvPr/>
        </p:nvSpPr>
        <p:spPr>
          <a:xfrm>
            <a:off x="-49876" y="1604434"/>
            <a:ext cx="3358341" cy="2308324"/>
          </a:xfrm>
          <a:prstGeom prst="rect">
            <a:avLst/>
          </a:prstGeom>
          <a:noFill/>
        </p:spPr>
        <p:txBody>
          <a:bodyPr wrap="square">
            <a:spAutoFit/>
          </a:bodyPr>
          <a:lstStyle/>
          <a:p>
            <a:r>
              <a:rPr lang="en-GB" b="1" dirty="0">
                <a:solidFill>
                  <a:srgbClr val="00B050"/>
                </a:solidFill>
              </a:rPr>
              <a:t>Example </a:t>
            </a:r>
          </a:p>
          <a:p>
            <a:r>
              <a:rPr lang="en-GB" dirty="0"/>
              <a:t>One-way analysis of variance:</a:t>
            </a:r>
          </a:p>
          <a:p>
            <a:r>
              <a:rPr lang="en-GB" dirty="0"/>
              <a:t>You want to check whether there is a difference in coffee consumption between students in different subjects. To do this, ask  10 students from each field of study.</a:t>
            </a:r>
          </a:p>
        </p:txBody>
      </p:sp>
      <p:sp>
        <p:nvSpPr>
          <p:cNvPr id="20" name="TextBox 19">
            <a:extLst>
              <a:ext uri="{FF2B5EF4-FFF2-40B4-BE49-F238E27FC236}">
                <a16:creationId xmlns:a16="http://schemas.microsoft.com/office/drawing/2014/main" id="{027E15CE-6939-2D27-0BA6-525B37CEED7B}"/>
              </a:ext>
            </a:extLst>
          </p:cNvPr>
          <p:cNvSpPr txBox="1"/>
          <p:nvPr/>
        </p:nvSpPr>
        <p:spPr>
          <a:xfrm>
            <a:off x="3740727" y="1760378"/>
            <a:ext cx="3574473" cy="1754326"/>
          </a:xfrm>
          <a:prstGeom prst="rect">
            <a:avLst/>
          </a:prstGeom>
          <a:noFill/>
        </p:spPr>
        <p:txBody>
          <a:bodyPr wrap="square">
            <a:spAutoFit/>
          </a:bodyPr>
          <a:lstStyle/>
          <a:p>
            <a:r>
              <a:rPr lang="en-GB" dirty="0"/>
              <a:t>Coffee consumption	Subject</a:t>
            </a:r>
          </a:p>
          <a:p>
            <a:r>
              <a:rPr lang="en-GB" dirty="0"/>
              <a:t>21					Math</a:t>
            </a:r>
          </a:p>
          <a:p>
            <a:r>
              <a:rPr lang="en-GB" dirty="0"/>
              <a:t>23					Math</a:t>
            </a:r>
          </a:p>
          <a:p>
            <a:r>
              <a:rPr lang="en-GB" dirty="0"/>
              <a:t>18					Economics</a:t>
            </a:r>
          </a:p>
          <a:p>
            <a:r>
              <a:rPr lang="en-GB" dirty="0"/>
              <a:t>22					Economics</a:t>
            </a:r>
          </a:p>
          <a:p>
            <a:r>
              <a:rPr lang="en-GB" dirty="0"/>
              <a:t>...					...</a:t>
            </a:r>
          </a:p>
        </p:txBody>
      </p:sp>
      <p:sp>
        <p:nvSpPr>
          <p:cNvPr id="5" name="TextBox 4">
            <a:extLst>
              <a:ext uri="{FF2B5EF4-FFF2-40B4-BE49-F238E27FC236}">
                <a16:creationId xmlns:a16="http://schemas.microsoft.com/office/drawing/2014/main" id="{892AE5EA-3112-6369-DF48-6C461AA37E90}"/>
              </a:ext>
            </a:extLst>
          </p:cNvPr>
          <p:cNvSpPr txBox="1"/>
          <p:nvPr/>
        </p:nvSpPr>
        <p:spPr>
          <a:xfrm>
            <a:off x="38793" y="4001987"/>
            <a:ext cx="2205643" cy="2862322"/>
          </a:xfrm>
          <a:prstGeom prst="rect">
            <a:avLst/>
          </a:prstGeom>
          <a:noFill/>
        </p:spPr>
        <p:txBody>
          <a:bodyPr wrap="square">
            <a:spAutoFit/>
          </a:bodyPr>
          <a:lstStyle/>
          <a:p>
            <a:r>
              <a:rPr lang="en-GB" b="0" i="0" dirty="0">
                <a:solidFill>
                  <a:srgbClr val="212529"/>
                </a:solidFill>
                <a:effectLst/>
                <a:latin typeface="Roboto" panose="02000000000000000000" pitchFamily="2" charset="0"/>
              </a:rPr>
              <a:t>After the table above has been copied into the hypothesis test calculator, simply click on Hypothesis test and select the three variables. The result looks like this:</a:t>
            </a:r>
            <a:endParaRPr lang="en-GB" dirty="0"/>
          </a:p>
        </p:txBody>
      </p:sp>
      <p:sp>
        <p:nvSpPr>
          <p:cNvPr id="10" name="TextBox 9">
            <a:extLst>
              <a:ext uri="{FF2B5EF4-FFF2-40B4-BE49-F238E27FC236}">
                <a16:creationId xmlns:a16="http://schemas.microsoft.com/office/drawing/2014/main" id="{7A9BCBB4-D5EE-F8CB-53E5-6DDE73657943}"/>
              </a:ext>
            </a:extLst>
          </p:cNvPr>
          <p:cNvSpPr txBox="1"/>
          <p:nvPr/>
        </p:nvSpPr>
        <p:spPr>
          <a:xfrm>
            <a:off x="2294312" y="4005229"/>
            <a:ext cx="3574473" cy="2031325"/>
          </a:xfrm>
          <a:prstGeom prst="rect">
            <a:avLst/>
          </a:prstGeom>
          <a:noFill/>
        </p:spPr>
        <p:txBody>
          <a:bodyPr wrap="square">
            <a:spAutoFit/>
          </a:bodyPr>
          <a:lstStyle/>
          <a:p>
            <a:r>
              <a:rPr lang="en-GB" dirty="0"/>
              <a:t>One-way analysis of variance:</a:t>
            </a:r>
          </a:p>
          <a:p>
            <a:r>
              <a:rPr lang="en-GB" dirty="0"/>
              <a:t>			n	Mean	SD</a:t>
            </a:r>
          </a:p>
          <a:p>
            <a:r>
              <a:rPr lang="en-GB" dirty="0"/>
              <a:t>Math		10	16.6		7.291</a:t>
            </a:r>
          </a:p>
          <a:p>
            <a:r>
              <a:rPr lang="en-GB" dirty="0"/>
              <a:t>Economics	10	19.8		4.131</a:t>
            </a:r>
          </a:p>
          <a:p>
            <a:r>
              <a:rPr lang="en-GB" dirty="0"/>
              <a:t>Psychology	10	17.8		6.443</a:t>
            </a:r>
          </a:p>
          <a:p>
            <a:endParaRPr lang="en-GB" dirty="0"/>
          </a:p>
          <a:p>
            <a:r>
              <a:rPr lang="en-GB" dirty="0"/>
              <a:t>Total			30	18.067	5.938</a:t>
            </a:r>
          </a:p>
        </p:txBody>
      </p:sp>
    </p:spTree>
    <p:extLst>
      <p:ext uri="{BB962C8B-B14F-4D97-AF65-F5344CB8AC3E}">
        <p14:creationId xmlns:p14="http://schemas.microsoft.com/office/powerpoint/2010/main" val="5531181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Applications and Examples</a:t>
            </a:r>
          </a:p>
        </p:txBody>
      </p:sp>
      <p:sp>
        <p:nvSpPr>
          <p:cNvPr id="3" name="Content Placeholder 2"/>
          <p:cNvSpPr>
            <a:spLocks noGrp="1"/>
          </p:cNvSpPr>
          <p:nvPr>
            <p:ph idx="1"/>
          </p:nvPr>
        </p:nvSpPr>
        <p:spPr/>
        <p:txBody>
          <a:bodyPr>
            <a:normAutofit fontScale="92500" lnSpcReduction="20000"/>
          </a:bodyPr>
          <a:lstStyle/>
          <a:p>
            <a:r>
              <a:t>Examples in Research:</a:t>
            </a:r>
          </a:p>
          <a:p>
            <a:r>
              <a:t>- Parametric: Comparing mean birth weights (Student's t-test).</a:t>
            </a:r>
          </a:p>
          <a:p>
            <a:r>
              <a:t>- Non-Parametric: Analyzing Apgar scores (Mann-Whitney U test).</a:t>
            </a:r>
          </a:p>
          <a:p>
            <a:endParaRPr/>
          </a:p>
          <a:p>
            <a:r>
              <a:t>Selection Criteria:</a:t>
            </a:r>
          </a:p>
          <a:p>
            <a:r>
              <a:t>- Use parametric when data is Normal and assumptions are met.</a:t>
            </a:r>
          </a:p>
          <a:p>
            <a:r>
              <a:t>- Use non-parametric for ordinal or skewed data.</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AB9B2-A6E0-0CBE-719F-6A3AC3AC550A}"/>
              </a:ext>
            </a:extLst>
          </p:cNvPr>
          <p:cNvSpPr>
            <a:spLocks noGrp="1"/>
          </p:cNvSpPr>
          <p:nvPr>
            <p:ph type="title"/>
          </p:nvPr>
        </p:nvSpPr>
        <p:spPr/>
        <p:txBody>
          <a:bodyPr/>
          <a:lstStyle/>
          <a:p>
            <a:r>
              <a:rPr lang="en-GB" dirty="0">
                <a:solidFill>
                  <a:srgbClr val="C00000"/>
                </a:solidFill>
              </a:rPr>
              <a:t>REFERENCES</a:t>
            </a:r>
            <a:endParaRPr lang="en-GB" dirty="0"/>
          </a:p>
        </p:txBody>
      </p:sp>
      <p:sp>
        <p:nvSpPr>
          <p:cNvPr id="3" name="Content Placeholder 2">
            <a:extLst>
              <a:ext uri="{FF2B5EF4-FFF2-40B4-BE49-F238E27FC236}">
                <a16:creationId xmlns:a16="http://schemas.microsoft.com/office/drawing/2014/main" id="{A6ECCCED-4A2F-6079-7155-9549FD0EEFEF}"/>
              </a:ext>
            </a:extLst>
          </p:cNvPr>
          <p:cNvSpPr>
            <a:spLocks noGrp="1"/>
          </p:cNvSpPr>
          <p:nvPr>
            <p:ph idx="1"/>
          </p:nvPr>
        </p:nvSpPr>
        <p:spPr>
          <a:xfrm>
            <a:off x="48409" y="1420327"/>
            <a:ext cx="9095591" cy="4525963"/>
          </a:xfrm>
        </p:spPr>
        <p:txBody>
          <a:bodyPr/>
          <a:lstStyle/>
          <a:p>
            <a:r>
              <a:rPr lang="en-GB" sz="1800" dirty="0"/>
              <a:t>Video – version of An analysis of variance (ANOVA)</a:t>
            </a:r>
            <a:r>
              <a:rPr lang="en-GB" dirty="0"/>
              <a:t> </a:t>
            </a:r>
            <a:r>
              <a:rPr lang="en-GB" sz="2000" dirty="0">
                <a:hlinkClick r:id="rId2"/>
              </a:rPr>
              <a:t>https://youtu.be/wraov1Nv7UA</a:t>
            </a:r>
            <a:r>
              <a:rPr lang="en-GB" sz="2000" dirty="0"/>
              <a:t> </a:t>
            </a:r>
          </a:p>
          <a:p>
            <a:r>
              <a:rPr lang="en-GB" sz="2000" dirty="0"/>
              <a:t>Kruskal-Wallis-Test ~ </a:t>
            </a:r>
            <a:r>
              <a:rPr lang="en-GB" sz="2000" dirty="0">
                <a:hlinkClick r:id="rId3"/>
              </a:rPr>
              <a:t>https://datatab.net/tutorial/kruskal-wallis-test</a:t>
            </a:r>
            <a:r>
              <a:rPr lang="en-GB" sz="2000" dirty="0"/>
              <a:t> </a:t>
            </a:r>
          </a:p>
          <a:p>
            <a:r>
              <a:rPr lang="en-GB" sz="2000" dirty="0"/>
              <a:t>Repeated Measures ANOVA ~ </a:t>
            </a:r>
            <a:r>
              <a:rPr lang="en-GB" sz="2000" dirty="0">
                <a:hlinkClick r:id="rId4"/>
              </a:rPr>
              <a:t>https://datatab.net/tutorial/anova-with-repeated-measures</a:t>
            </a:r>
            <a:r>
              <a:rPr lang="en-GB" sz="2000" dirty="0"/>
              <a:t> </a:t>
            </a:r>
          </a:p>
          <a:p>
            <a:r>
              <a:rPr lang="en-GB" sz="2000" dirty="0"/>
              <a:t>two-way analysis of variance ~ </a:t>
            </a:r>
            <a:r>
              <a:rPr lang="en-GB" sz="2000" dirty="0">
                <a:hlinkClick r:id="rId5"/>
              </a:rPr>
              <a:t>https://datatab.net/tutorial/two-factorial-anova-without-repeated-measures</a:t>
            </a:r>
            <a:r>
              <a:rPr lang="en-GB" sz="2000" dirty="0"/>
              <a:t> </a:t>
            </a:r>
          </a:p>
        </p:txBody>
      </p:sp>
    </p:spTree>
    <p:extLst>
      <p:ext uri="{BB962C8B-B14F-4D97-AF65-F5344CB8AC3E}">
        <p14:creationId xmlns:p14="http://schemas.microsoft.com/office/powerpoint/2010/main" val="22469801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1188</TotalTime>
  <Words>6432</Words>
  <Application>Microsoft Office PowerPoint</Application>
  <PresentationFormat>On-screen Show (4:3)</PresentationFormat>
  <Paragraphs>556</Paragraphs>
  <Slides>53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Aptos</vt:lpstr>
      <vt:lpstr>Arial</vt:lpstr>
      <vt:lpstr>Calibri</vt:lpstr>
      <vt:lpstr>Courier New</vt:lpstr>
      <vt:lpstr>Roboto</vt:lpstr>
      <vt:lpstr>Wingdings</vt:lpstr>
      <vt:lpstr>Office Theme</vt:lpstr>
      <vt:lpstr>Comparison of Parametric and Non-Parametric Statistical Tests</vt:lpstr>
      <vt:lpstr>Parametric and Non-Parametric Statistical Tests</vt:lpstr>
      <vt:lpstr>Parametric tests</vt:lpstr>
      <vt:lpstr>Simple t-Test</vt:lpstr>
      <vt:lpstr>PowerPoint Presentation</vt:lpstr>
      <vt:lpstr>independent sample t-test</vt:lpstr>
      <vt:lpstr>independent sample t-test</vt:lpstr>
      <vt:lpstr>independent sample t-test</vt:lpstr>
      <vt:lpstr>independent sample t-test</vt:lpstr>
      <vt:lpstr>independent sample t-test</vt:lpstr>
      <vt:lpstr>independent sample t-test</vt:lpstr>
      <vt:lpstr>independent sample t-test</vt:lpstr>
      <vt:lpstr>independent sample t-test</vt:lpstr>
      <vt:lpstr>independent sample t-test</vt:lpstr>
      <vt:lpstr>Two-tailed and one-tailed t-test</vt:lpstr>
      <vt:lpstr>Two-tailed and one-tailed t-test</vt:lpstr>
      <vt:lpstr>Two-tailed and one-tailed t-test</vt:lpstr>
      <vt:lpstr>Two-tailed and one-tailed t-test</vt:lpstr>
      <vt:lpstr>Two-tailed and one-tailed t-test</vt:lpstr>
      <vt:lpstr>Two-tailed and one-tailed t-test</vt:lpstr>
      <vt:lpstr>Calculate t-test for independent samples</vt:lpstr>
      <vt:lpstr>Calculate t-test for independent samples</vt:lpstr>
      <vt:lpstr>Calculate t-test for independent samples</vt:lpstr>
      <vt:lpstr>Formula for unequal Variance (heterogeneous)</vt:lpstr>
      <vt:lpstr>Confidence interval for the true mean difference</vt:lpstr>
      <vt:lpstr>Two-tailed and one-tailed t-test</vt:lpstr>
      <vt:lpstr>Effect size unpaired t-test</vt:lpstr>
      <vt:lpstr>An example</vt:lpstr>
      <vt:lpstr>An example</vt:lpstr>
      <vt:lpstr>An example</vt:lpstr>
      <vt:lpstr>An example</vt:lpstr>
      <vt:lpstr>An example</vt:lpstr>
      <vt:lpstr>An example</vt:lpstr>
      <vt:lpstr>An example</vt:lpstr>
      <vt:lpstr>REFERENCES</vt:lpstr>
      <vt:lpstr>NEXT TEST</vt:lpstr>
      <vt:lpstr>Parametric tests</vt:lpstr>
      <vt:lpstr>Analysis of Variance (ANOVA)</vt:lpstr>
      <vt:lpstr>Analysis of Variance (ANOVA)</vt:lpstr>
      <vt:lpstr>Analysis of Variance (ANOVA)</vt:lpstr>
      <vt:lpstr>Analysis of Variance (ANOVA)</vt:lpstr>
      <vt:lpstr>Analysis of Variance (ANOVA)</vt:lpstr>
      <vt:lpstr>Analysis of Variance (ANOVA)</vt:lpstr>
      <vt:lpstr>Analysis of Variance (ANOVA)</vt:lpstr>
      <vt:lpstr>Analysis of Variance (ANOVA)</vt:lpstr>
      <vt:lpstr>Analysis of Variance (ANOVA)</vt:lpstr>
      <vt:lpstr>Analysis of Variance (ANOVA)</vt:lpstr>
      <vt:lpstr>Analysis of Variance (ANOVA)</vt:lpstr>
      <vt:lpstr>Analysis of Variance (ANOVA)</vt:lpstr>
      <vt:lpstr>Analysis of Variance (ANOVA)</vt:lpstr>
      <vt:lpstr>Analysis of Variance (ANOVA)</vt:lpstr>
      <vt:lpstr>Applications and Examples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Ebad Banissi</dc:creator>
  <cp:keywords/>
  <dc:description>generated using python-pptx</dc:description>
  <cp:lastModifiedBy>Ebad Banissi</cp:lastModifiedBy>
  <cp:revision>4</cp:revision>
  <dcterms:created xsi:type="dcterms:W3CDTF">2013-01-27T09:14:16Z</dcterms:created>
  <dcterms:modified xsi:type="dcterms:W3CDTF">2024-12-04T09:08:41Z</dcterms:modified>
  <cp:category/>
</cp:coreProperties>
</file>