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1.xml" ContentType="application/vnd.openxmlformats-officedocument.theme+xml"/>
  <Override PartName="/ppt/slideMasters/slideMaster1.xml" ContentType="application/vnd.openxmlformats-officedocument.presentationml.slideMaster+xml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slides/slide1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8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9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10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11.xml" ContentType="application/vnd.openxmlformats-officedocument.presentationml.slide+xml"/>
  <Override PartName="/ppt/notesSlides/notesSlide12.xml" ContentType="application/vnd.openxmlformats-officedocument.presentationml.notesSlide+xml"/>
  <Override PartName="/ppt/slides/slide12.xml" ContentType="application/vnd.openxmlformats-officedocument.presentationml.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Relationship Id="rId4" Type="http://schemas.openxmlformats.org/package/2006/relationships/metadata/thumbnail" Target="docProps/thumbnail.jpeg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>
  <p:sldMasterIdLst>
    <p:sldMasterId id="2147483660" r:id="rId1"/>
  </p:sldMasterIdLst>
  <p:notesMasterIdLst>
    <p:notesMasterId r:id="rId2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12192000" cy="6858000"/>
  <p:notesSz cx="6857895" cy="9143861"/>
  <p:kinsoku lang="zh-CN" invalStChars="!%),.:;?]}¨·ˇˉ་―‖’”…‰∶、。〃々〉》」』】〕〗！＂＇％），．：；？］｀｜｝～￠" invalEndChars="([{·‘“〈《「『【〔〖（．［｛￡￥"/>
  <p:defaultTextStyle>
    <a:defPPr>
      <a:defRPr lang="zh-CN"/>
    </a:defPPr>
    <a:lvl1pPr marL="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Droid Sans" pitchFamily="0" charset="0"/>
        <a:cs typeface="Droid Sans" pitchFamily="0" charset="0"/>
      </a:defRPr>
    </a:lvl1pPr>
    <a:lvl2pPr marL="4572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Droid Sans" pitchFamily="0" charset="0"/>
        <a:cs typeface="Droid Sans" pitchFamily="0" charset="0"/>
      </a:defRPr>
    </a:lvl2pPr>
    <a:lvl3pPr marL="9144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Droid Sans" pitchFamily="0" charset="0"/>
        <a:cs typeface="Droid Sans" pitchFamily="0" charset="0"/>
      </a:defRPr>
    </a:lvl3pPr>
    <a:lvl4pPr marL="13716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Droid Sans" pitchFamily="0" charset="0"/>
        <a:cs typeface="Droid Sans" pitchFamily="0" charset="0"/>
      </a:defRPr>
    </a:lvl4pPr>
    <a:lvl5pPr marL="18288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Droid Sans" pitchFamily="0" charset="0"/>
        <a:cs typeface="Droid Sans" pitchFamily="0" charset="0"/>
      </a:defRPr>
    </a:lvl5pPr>
    <a:lvl6pPr marL="22860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Droid Sans" pitchFamily="0" charset="0"/>
        <a:cs typeface="Droid Sans" pitchFamily="0" charset="0"/>
      </a:defRPr>
    </a:lvl6pPr>
    <a:lvl7pPr marL="27432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Droid Sans" pitchFamily="0" charset="0"/>
        <a:cs typeface="Droid Sans" pitchFamily="0" charset="0"/>
      </a:defRPr>
    </a:lvl7pPr>
    <a:lvl8pPr marL="32004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Droid Sans" pitchFamily="0" charset="0"/>
        <a:cs typeface="Droid Sans" pitchFamily="0" charset="0"/>
      </a:defRPr>
    </a:lvl8pPr>
    <a:lvl9pPr marL="32004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Droid Sans" pitchFamily="0" charset="0"/>
        <a:cs typeface="Droid Sans" pitchFamily="0" charset="0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>
  <p:showPr showNarration="1"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</p:extLst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>
  <p:normalViewPr>
    <p:restoredLeft sz="15611" autoAdjust="0"/>
    <p:restoredTop sz="99500" autoAdjust="0"/>
  </p:normalViewPr>
  <p:slideViewPr>
    <p:cSldViewPr snapToGrid="0" snapToObjects="1">
      <p:cViewPr>
        <p:scale>
          <a:sx n="82" d="100"/>
          <a:sy n="82" d="100"/>
        </p:scale>
        <p:origin x="0" y="0"/>
      </p:cViewPr>
      <p:guideLst/>
    </p:cSldViewPr>
  </p:slideViewPr>
  <p:outlineViewPr>
    <p:cViewPr>
      <p:scale>
        <a:sx n="33" d="100"/>
        <a:sy n="33" d="100"/>
      </p:scale>
      <p:origin x="0" y="0"/>
    </p:cViewPr>
    <p:sldLst/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57" d="100"/>
          <a:sy n="57" d="100"/>
        </p:scale>
        <p:origin x="0" y="0"/>
      </p:cViewPr>
      <p:guideLst/>
    </p:cSldViewPr>
  </p:notesViewPr>
  <p:gridSpacing cx="72009" cy="72009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theme" Target="theme/theme1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&lt;#&gt;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" name="Text box"/>
          <p:cNvSpPr>
            <a:spLocks noGrp="1"/>
          </p:cNvSpPr>
          <p:nvPr>
            <p:ph type="hdr"/>
          </p:nvPr>
        </p:nvSpPr>
        <p:spPr>
          <a:xfrm rot="0">
            <a:off x="0" y="0"/>
            <a:ext cx="2971799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algn="l"/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3" name="Text box"/>
          <p:cNvSpPr>
            <a:spLocks noGrp="1"/>
          </p:cNvSpPr>
          <p:nvPr>
            <p:ph type="dt" idx="1"/>
          </p:nvPr>
        </p:nvSpPr>
        <p:spPr>
          <a:xfrm rot="0">
            <a:off x="3884613" y="0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algn="r"/>
            <a:fld id="{CAD2D6BD-DE1B-4B5F-8B41-2702339687B9}" type="datetime1">
              <a:rPr lang="en-US" altLang="zh-CN" sz="1200">
                <a:latin typeface="Calibri" pitchFamily="0" charset="0"/>
                <a:ea typeface="等线" pitchFamily="0" charset="0"/>
                <a:cs typeface="Calibri" pitchFamily="0" charset="0"/>
              </a:rPr>
              <a:t>7/14/2026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4" name="Object"/>
          <p:cNvSpPr>
            <a:spLocks noGrp="1" noChangeAspect="1"/>
          </p:cNvSpPr>
          <p:nvPr>
            <p:ph type="sldImg" idx="2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solidFill>
              <a:srgbClr val="000000"/>
            </a:solidFill>
            <a:prstDash val="solid"/>
            <a:round/>
          </a:ln>
        </p:spPr>
      </p:sp>
      <p:sp>
        <p:nvSpPr>
          <p:cNvPr id="5" name="Text box"/>
          <p:cNvSpPr>
            <a:spLocks noGrp="1"/>
          </p:cNvSpPr>
          <p:nvPr>
            <p:ph type="body" idx="3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6" name="Text box"/>
          <p:cNvSpPr>
            <a:spLocks noGrp="1"/>
          </p:cNvSpPr>
          <p:nvPr>
            <p:ph type="ftr" idx="4"/>
          </p:nvPr>
        </p:nvSpPr>
        <p:spPr>
          <a:xfrm rot="0">
            <a:off x="0" y="8685213"/>
            <a:ext cx="2971799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l"/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129667"/>
      </p:ext>
    </p:extLst>
  </p:cSld>
  <p:clrMap bg1="lt1" tx1="dk1" bg2="lt2" tx2="dk2" accent1="accent1" accent2="accent2" accent3="accent3" accent4="accent4" accent5="accent5" accent6="accent6" hlink="hlink" folHlink="folHlink"/>
  <p:hf sldNum="1" hdr="0" ftr="0" dt="0"/>
  <p:notesStyle>
    <a:lvl1pPr marL="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Calibri" pitchFamily="0" charset="0"/>
        <a:ea typeface="等线" pitchFamily="0" charset="0"/>
        <a:cs typeface="Calibri" pitchFamily="0" charset="0"/>
      </a:defRPr>
    </a:lvl1pPr>
    <a:lvl2pPr marL="4572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Calibri" pitchFamily="0" charset="0"/>
        <a:ea typeface="等线" pitchFamily="0" charset="0"/>
        <a:cs typeface="Calibri" pitchFamily="0" charset="0"/>
      </a:defRPr>
    </a:lvl2pPr>
    <a:lvl3pPr marL="9144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Calibri" pitchFamily="0" charset="0"/>
        <a:ea typeface="等线" pitchFamily="0" charset="0"/>
        <a:cs typeface="Calibri" pitchFamily="0" charset="0"/>
      </a:defRPr>
    </a:lvl3pPr>
    <a:lvl4pPr marL="13716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Calibri" pitchFamily="0" charset="0"/>
        <a:ea typeface="等线" pitchFamily="0" charset="0"/>
        <a:cs typeface="Calibri" pitchFamily="0" charset="0"/>
      </a:defRPr>
    </a:lvl4pPr>
    <a:lvl5pPr marL="18288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Calibri" pitchFamily="0" charset="0"/>
        <a:ea typeface="等线" pitchFamily="0" charset="0"/>
        <a:cs typeface="Calibri" pitchFamily="0" charset="0"/>
      </a:defRPr>
    </a:lvl5pPr>
    <a:lvl6pPr marL="22860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Calibri" pitchFamily="0" charset="0"/>
        <a:ea typeface="等线" pitchFamily="0" charset="0"/>
        <a:cs typeface="Calibri" pitchFamily="0" charset="0"/>
      </a:defRPr>
    </a:lvl6pPr>
    <a:lvl7pPr marL="27432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Calibri" pitchFamily="0" charset="0"/>
        <a:ea typeface="等线" pitchFamily="0" charset="0"/>
        <a:cs typeface="Calibri" pitchFamily="0" charset="0"/>
      </a:defRPr>
    </a:lvl7pPr>
    <a:lvl8pPr marL="32004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Calibri" pitchFamily="0" charset="0"/>
        <a:ea typeface="等线" pitchFamily="0" charset="0"/>
        <a:cs typeface="Calibri" pitchFamily="0" charset="0"/>
      </a:defRPr>
    </a:lvl8pPr>
    <a:lvl9pPr marL="32004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Calibri" pitchFamily="0" charset="0"/>
        <a:ea typeface="等线" pitchFamily="0" charset="0"/>
        <a:cs typeface="Calibri" pitchFamily="0" charset="0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notesSlide1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1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6" name="Object"/>
          <p:cNvSpPr>
            <a:spLocks noGrp="1" noChangeAspect="1"/>
          </p:cNvSpPr>
          <p:nvPr>
            <p:ph type="sldImg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17" name="Text box"/>
          <p:cNvSpPr>
            <a:spLocks noGrp="1"/>
          </p:cNvSpPr>
          <p:nvPr>
            <p:ph type="body" idx="1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sp>
        <p:nvSpPr>
          <p:cNvPr id="18" name="Text box"/>
          <p:cNvSpPr>
            <a:spLocks noGrp="1"/>
          </p:cNvSpPr>
          <p:nvPr>
            <p:ph type="sldNum" idx="10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pitchFamily="0" charset="0"/>
                <a:ea typeface="Droid Sans" pitchFamily="0" charset="0"/>
                <a:cs typeface="Lucida Sans"/>
              </a:rPr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5317684"/>
      </p:ext>
    </p:extLst>
  </p:cSld>
  <p:clrMapOvr>
    <a:masterClrMapping/>
  </p:clrMapOvr>
</p:notes>
</file>

<file path=ppt/notesSlides/notesSlide2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2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46" name="Object"/>
          <p:cNvSpPr>
            <a:spLocks noGrp="1" noChangeAspect="1"/>
          </p:cNvSpPr>
          <p:nvPr>
            <p:ph type="sldImg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47" name="Text box"/>
          <p:cNvSpPr>
            <a:spLocks noGrp="1"/>
          </p:cNvSpPr>
          <p:nvPr>
            <p:ph type="body" idx="1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sp>
        <p:nvSpPr>
          <p:cNvPr id="48" name="Text box"/>
          <p:cNvSpPr>
            <a:spLocks noGrp="1"/>
          </p:cNvSpPr>
          <p:nvPr>
            <p:ph type="sldNum" idx="10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pitchFamily="0" charset="0"/>
                <a:ea typeface="Droid Sans" pitchFamily="0" charset="0"/>
                <a:cs typeface="Lucida Sans"/>
              </a:rPr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10093135"/>
      </p:ext>
    </p:extLst>
  </p:cSld>
  <p:clrMapOvr>
    <a:masterClrMapping/>
  </p:clrMapOvr>
</p:notes>
</file>

<file path=ppt/notesSlides/notesSlide3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3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71" name="Object"/>
          <p:cNvSpPr>
            <a:spLocks noGrp="1" noChangeAspect="1"/>
          </p:cNvSpPr>
          <p:nvPr>
            <p:ph type="sldImg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72" name="Text box"/>
          <p:cNvSpPr>
            <a:spLocks noGrp="1"/>
          </p:cNvSpPr>
          <p:nvPr>
            <p:ph type="body" idx="1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sp>
        <p:nvSpPr>
          <p:cNvPr id="73" name="Text box"/>
          <p:cNvSpPr>
            <a:spLocks noGrp="1"/>
          </p:cNvSpPr>
          <p:nvPr>
            <p:ph type="sldNum" idx="10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pitchFamily="0" charset="0"/>
                <a:ea typeface="Droid Sans" pitchFamily="0" charset="0"/>
                <a:cs typeface="Lucida Sans"/>
              </a:rPr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75598085"/>
      </p:ext>
    </p:extLst>
  </p:cSld>
  <p:clrMapOvr>
    <a:masterClrMapping/>
  </p:clrMapOvr>
</p:notes>
</file>

<file path=ppt/notesSlides/notesSlide4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4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97" name="Object"/>
          <p:cNvSpPr>
            <a:spLocks noGrp="1" noChangeAspect="1"/>
          </p:cNvSpPr>
          <p:nvPr>
            <p:ph type="sldImg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98" name="Text box"/>
          <p:cNvSpPr>
            <a:spLocks noGrp="1"/>
          </p:cNvSpPr>
          <p:nvPr>
            <p:ph type="body" idx="1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sp>
        <p:nvSpPr>
          <p:cNvPr id="99" name="Text box"/>
          <p:cNvSpPr>
            <a:spLocks noGrp="1"/>
          </p:cNvSpPr>
          <p:nvPr>
            <p:ph type="sldNum" idx="10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pitchFamily="0" charset="0"/>
                <a:ea typeface="Droid Sans" pitchFamily="0" charset="0"/>
                <a:cs typeface="Lucida Sans"/>
              </a:rPr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69097561"/>
      </p:ext>
    </p:extLst>
  </p:cSld>
  <p:clrMapOvr>
    <a:masterClrMapping/>
  </p:clrMapOvr>
</p:notes>
</file>

<file path=ppt/notesSlides/notesSlide5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5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10" name="Object"/>
          <p:cNvSpPr>
            <a:spLocks noGrp="1" noChangeAspect="1"/>
          </p:cNvSpPr>
          <p:nvPr>
            <p:ph type="sldImg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111" name="Text box"/>
          <p:cNvSpPr>
            <a:spLocks noGrp="1"/>
          </p:cNvSpPr>
          <p:nvPr>
            <p:ph type="body" idx="1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sp>
        <p:nvSpPr>
          <p:cNvPr id="112" name="Text box"/>
          <p:cNvSpPr>
            <a:spLocks noGrp="1"/>
          </p:cNvSpPr>
          <p:nvPr>
            <p:ph type="sldNum" idx="10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pitchFamily="0" charset="0"/>
                <a:ea typeface="Droid Sans" pitchFamily="0" charset="0"/>
                <a:cs typeface="Lucida Sans"/>
              </a:rPr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5625304"/>
      </p:ext>
    </p:extLst>
  </p:cSld>
  <p:clrMapOvr>
    <a:masterClrMapping/>
  </p:clrMapOvr>
</p:notes>
</file>

<file path=ppt/notesSlides/notesSlide6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6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32" name="Object"/>
          <p:cNvSpPr>
            <a:spLocks noGrp="1" noChangeAspect="1"/>
          </p:cNvSpPr>
          <p:nvPr>
            <p:ph type="sldImg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133" name="Text box"/>
          <p:cNvSpPr>
            <a:spLocks noGrp="1"/>
          </p:cNvSpPr>
          <p:nvPr>
            <p:ph type="body" idx="1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sp>
        <p:nvSpPr>
          <p:cNvPr id="134" name="Text box"/>
          <p:cNvSpPr>
            <a:spLocks noGrp="1"/>
          </p:cNvSpPr>
          <p:nvPr>
            <p:ph type="sldNum" idx="10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pitchFamily="0" charset="0"/>
                <a:ea typeface="Droid Sans" pitchFamily="0" charset="0"/>
                <a:cs typeface="Lucida Sans"/>
              </a:rPr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0567979"/>
      </p:ext>
    </p:extLst>
  </p:cSld>
  <p:clrMapOvr>
    <a:masterClrMapping/>
  </p:clrMapOvr>
</p:notes>
</file>

<file path=ppt/notesSlides/notesSlide7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7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44" name="Object"/>
          <p:cNvSpPr>
            <a:spLocks noGrp="1" noChangeAspect="1"/>
          </p:cNvSpPr>
          <p:nvPr>
            <p:ph type="sldImg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145" name="Text box"/>
          <p:cNvSpPr>
            <a:spLocks noGrp="1"/>
          </p:cNvSpPr>
          <p:nvPr>
            <p:ph type="body" idx="1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sp>
        <p:nvSpPr>
          <p:cNvPr id="146" name="Text box"/>
          <p:cNvSpPr>
            <a:spLocks noGrp="1"/>
          </p:cNvSpPr>
          <p:nvPr>
            <p:ph type="sldNum" idx="10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pitchFamily="0" charset="0"/>
                <a:ea typeface="Droid Sans" pitchFamily="0" charset="0"/>
                <a:cs typeface="Lucida Sans"/>
              </a:rPr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7533819"/>
      </p:ext>
    </p:extLst>
  </p:cSld>
  <p:clrMapOvr>
    <a:masterClrMapping/>
  </p:clrMapOvr>
</p:notes>
</file>

<file path=ppt/notesSlides/notesSlide8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8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56" name="Object"/>
          <p:cNvSpPr>
            <a:spLocks noGrp="1" noChangeAspect="1"/>
          </p:cNvSpPr>
          <p:nvPr>
            <p:ph type="sldImg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157" name="Text box"/>
          <p:cNvSpPr>
            <a:spLocks noGrp="1"/>
          </p:cNvSpPr>
          <p:nvPr>
            <p:ph type="body" idx="1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sp>
        <p:nvSpPr>
          <p:cNvPr id="158" name="Text box"/>
          <p:cNvSpPr>
            <a:spLocks noGrp="1"/>
          </p:cNvSpPr>
          <p:nvPr>
            <p:ph type="sldNum" idx="10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pitchFamily="0" charset="0"/>
                <a:ea typeface="Droid Sans" pitchFamily="0" charset="0"/>
                <a:cs typeface="Lucida Sans"/>
              </a:rPr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9522204"/>
      </p:ext>
    </p:extLst>
  </p:cSld>
  <p:clrMapOvr>
    <a:masterClrMapping/>
  </p:clrMapOvr>
</p:notes>
</file>

<file path=ppt/notesSlides/notesSlide9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9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88" name="Object"/>
          <p:cNvSpPr>
            <a:spLocks noGrp="1" noChangeAspect="1"/>
          </p:cNvSpPr>
          <p:nvPr>
            <p:ph type="sldImg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189" name="Text box"/>
          <p:cNvSpPr>
            <a:spLocks noGrp="1"/>
          </p:cNvSpPr>
          <p:nvPr>
            <p:ph type="body" idx="1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sp>
        <p:nvSpPr>
          <p:cNvPr id="190" name="Text box"/>
          <p:cNvSpPr>
            <a:spLocks noGrp="1"/>
          </p:cNvSpPr>
          <p:nvPr>
            <p:ph type="sldNum" idx="10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pitchFamily="0" charset="0"/>
                <a:ea typeface="Droid Sans" pitchFamily="0" charset="0"/>
                <a:cs typeface="Lucida Sans"/>
              </a:rPr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90295398"/>
      </p:ext>
    </p:extLst>
  </p:cSld>
  <p:clrMapOvr>
    <a:masterClrMapping/>
  </p:clrMapOvr>
</p:notes>
</file>

<file path=ppt/notesSlides/notesSlide10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10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03" name="Object"/>
          <p:cNvSpPr>
            <a:spLocks noGrp="1" noChangeAspect="1"/>
          </p:cNvSpPr>
          <p:nvPr>
            <p:ph type="sldImg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204" name="Text box"/>
          <p:cNvSpPr>
            <a:spLocks noGrp="1"/>
          </p:cNvSpPr>
          <p:nvPr>
            <p:ph type="body" idx="1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sp>
        <p:nvSpPr>
          <p:cNvPr id="205" name="Text box"/>
          <p:cNvSpPr>
            <a:spLocks noGrp="1"/>
          </p:cNvSpPr>
          <p:nvPr>
            <p:ph type="sldNum" idx="10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pitchFamily="0" charset="0"/>
                <a:ea typeface="Droid Sans" pitchFamily="0" charset="0"/>
                <a:cs typeface="Lucida Sans"/>
              </a:rPr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4163030"/>
      </p:ext>
    </p:extLst>
  </p:cSld>
  <p:clrMapOvr>
    <a:masterClrMapping/>
  </p:clrMapOvr>
</p:notes>
</file>

<file path=ppt/notesSlides/notesSlide11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11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27" name="Object"/>
          <p:cNvSpPr>
            <a:spLocks noGrp="1" noChangeAspect="1"/>
          </p:cNvSpPr>
          <p:nvPr>
            <p:ph type="sldImg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228" name="Text box"/>
          <p:cNvSpPr>
            <a:spLocks noGrp="1"/>
          </p:cNvSpPr>
          <p:nvPr>
            <p:ph type="body" idx="1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sp>
        <p:nvSpPr>
          <p:cNvPr id="229" name="Text box"/>
          <p:cNvSpPr>
            <a:spLocks noGrp="1"/>
          </p:cNvSpPr>
          <p:nvPr>
            <p:ph type="sldNum" idx="10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pitchFamily="0" charset="0"/>
                <a:ea typeface="Droid Sans" pitchFamily="0" charset="0"/>
                <a:cs typeface="Lucida Sans"/>
              </a:rPr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31707199"/>
      </p:ext>
    </p:extLst>
  </p:cSld>
  <p:clrMapOvr>
    <a:masterClrMapping/>
  </p:clrMapOvr>
</p:notes>
</file>

<file path=ppt/notesSlides/notesSlide12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12</a:t>
            </a:fld>
            <a:endParaRPr lang="zh-CN" altLang="en-US" sz="1200"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35" name="Object"/>
          <p:cNvSpPr>
            <a:spLocks noGrp="1" noChangeAspect="1"/>
          </p:cNvSpPr>
          <p:nvPr>
            <p:ph type="sldImg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236" name="Text box"/>
          <p:cNvSpPr>
            <a:spLocks noGrp="1"/>
          </p:cNvSpPr>
          <p:nvPr>
            <p:ph type="body" idx="1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  <p:sp>
        <p:nvSpPr>
          <p:cNvPr id="237" name="Text box"/>
          <p:cNvSpPr>
            <a:spLocks noGrp="1"/>
          </p:cNvSpPr>
          <p:nvPr>
            <p:ph type="sldNum" idx="10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fld id="{CAD2D6BD-DE1B-4B5F-8B41-2702339687B9}" type="slidenum"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Droid Sans" pitchFamily="0" charset="0"/>
                <a:ea typeface="Droid Sans" pitchFamily="0" charset="0"/>
                <a:cs typeface="Lucida Sans"/>
              </a:rPr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73772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p="http://schemas.openxmlformats.org/presentationml/2006/main" xmlns:a="http://schemas.openxmlformats.org/drawingml/2006/main" xmlns:r="http://schemas.openxmlformats.org/officeDocument/2006/relationships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subTitle" idx="1"/>
          </p:nvPr>
        </p:nvSpPr>
        <p:spPr>
          <a:xfrm>
            <a:off x="1828800" y="3886199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2181218"/>
      </p:ext>
    </p:extLst>
  </p:cSld>
  <p:clrMapOvr>
    <a:masterClrMapping/>
  </p:clrMapOvr>
</p:sldLayout>
</file>

<file path=ppt/slideLayouts/slideLayout2.xml><?xml version="1.0" encoding="utf-8"?>
<p:sldLayout xmlns:p="http://schemas.openxmlformats.org/presentationml/2006/main" xmlns:a="http://schemas.openxmlformats.org/drawingml/2006/main" xmlns:r="http://schemas.openxmlformats.org/officeDocument/2006/relationships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9499085"/>
      </p:ext>
    </p:extLst>
  </p:cSld>
  <p:clrMapOvr>
    <a:masterClrMapping/>
  </p:clrMapOvr>
</p:sldLayout>
</file>

<file path=ppt/slideLayouts/slideLayout3.xml><?xml version="1.0" encoding="utf-8"?>
<p:sldLayout xmlns:p="http://schemas.openxmlformats.org/presentationml/2006/main" xmlns:a="http://schemas.openxmlformats.org/drawingml/2006/main" xmlns:r="http://schemas.openxmlformats.org/officeDocument/2006/relationships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096805209"/>
      </p:ext>
    </p:extLst>
  </p:cSld>
  <p:clrMapOvr>
    <a:masterClrMapping/>
  </p:clrMapOvr>
</p:sldLayout>
</file>

<file path=ppt/slideLayouts/slideLayout4.xml><?xml version="1.0" encoding="utf-8"?>
<p:sldLayout xmlns:p="http://schemas.openxmlformats.org/presentationml/2006/main" xmlns:a="http://schemas.openxmlformats.org/drawingml/2006/main" xmlns:r="http://schemas.openxmlformats.org/officeDocument/2006/relationships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Text box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99297866"/>
      </p:ext>
    </p:extLst>
  </p:cSld>
  <p:clrMapOvr>
    <a:masterClrMapping/>
  </p:clrMapOvr>
</p:sldLayout>
</file>

<file path=ppt/slideLayouts/slideLayout5.xml><?xml version="1.0" encoding="utf-8"?>
<p:sldLayout xmlns:p="http://schemas.openxmlformats.org/presentationml/2006/main" xmlns:a="http://schemas.openxmlformats.org/drawingml/2006/main" xmlns:r="http://schemas.openxmlformats.org/officeDocument/2006/relationships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Text box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Text box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Text box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83121142"/>
      </p:ext>
    </p:extLst>
  </p:cSld>
  <p:clrMapOvr>
    <a:masterClrMapping/>
  </p:clrMapOvr>
</p:sldLayout>
</file>

<file path=ppt/slideLayouts/slideLayout6.xml><?xml version="1.0" encoding="utf-8"?>
<p:sldLayout xmlns:p="http://schemas.openxmlformats.org/presentationml/2006/main" xmlns:a="http://schemas.openxmlformats.org/drawingml/2006/main" xmlns:r="http://schemas.openxmlformats.org/officeDocument/2006/relationships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6277783"/>
      </p:ext>
    </p:extLst>
  </p:cSld>
  <p:clrMapOvr>
    <a:masterClrMapping/>
  </p:clrMapOvr>
</p:sldLayout>
</file>

<file path=ppt/slideLayouts/slideLayout7.xml><?xml version="1.0" encoding="utf-8"?>
<p:sldLayout xmlns:p="http://schemas.openxmlformats.org/presentationml/2006/main" xmlns:a="http://schemas.openxmlformats.org/drawingml/2006/main" xmlns:r="http://schemas.openxmlformats.org/officeDocument/2006/relationships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8903613"/>
      </p:ext>
    </p:extLst>
  </p:cSld>
  <p:clrMapOvr>
    <a:masterClrMapping/>
  </p:clrMapOvr>
</p:sldLayout>
</file>

<file path=ppt/slideLayouts/slideLayout8.xml><?xml version="1.0" encoding="utf-8"?>
<p:sldLayout xmlns:p="http://schemas.openxmlformats.org/presentationml/2006/main" xmlns:a="http://schemas.openxmlformats.org/drawingml/2006/main" xmlns:r="http://schemas.openxmlformats.org/officeDocument/2006/relationships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Text box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1576055153"/>
      </p:ext>
    </p:extLst>
  </p:cSld>
  <p:clrMapOvr>
    <a:masterClrMapping/>
  </p:clrMapOvr>
</p:sldLayout>
</file>

<file path=ppt/slideLayouts/slideLayout9.xml><?xml version="1.0" encoding="utf-8"?>
<p:sldLayout xmlns:p="http://schemas.openxmlformats.org/presentationml/2006/main" xmlns:a="http://schemas.openxmlformats.org/drawingml/2006/main" xmlns:r="http://schemas.openxmlformats.org/officeDocument/2006/relationships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Text box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3059085"/>
      </p:ext>
    </p:extLst>
  </p:cSld>
  <p:clrMapOvr>
    <a:masterClrMapping/>
  </p:clrMapOvr>
</p:sldLayout>
</file>

<file path=ppt/slideLayouts/slideLayout10.xml><?xml version="1.0" encoding="utf-8"?>
<p:sldLayout xmlns:p="http://schemas.openxmlformats.org/presentationml/2006/main" xmlns:a="http://schemas.openxmlformats.org/drawingml/2006/main" xmlns:r="http://schemas.openxmlformats.org/officeDocument/2006/relationships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8639249"/>
      </p:ext>
    </p:extLst>
  </p:cSld>
  <p:clrMapOvr>
    <a:masterClrMapping/>
  </p:clrMapOvr>
</p:sldLayout>
</file>

<file path=ppt/slideLayouts/slideLayout11.xml><?xml version="1.0" encoding="utf-8"?>
<p:sldLayout xmlns:p="http://schemas.openxmlformats.org/presentationml/2006/main" xmlns:a="http://schemas.openxmlformats.org/drawingml/2006/main" xmlns:r="http://schemas.openxmlformats.org/officeDocument/2006/relationships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32560017"/>
      </p:ext>
    </p:extLst>
  </p:cSld>
  <p:clrMapOvr>
    <a:masterClrMapping/>
  </p:clrMapOvr>
</p:sldLayout>
</file>

<file path=ppt/slideLayouts/slideLayout12.xml><?xml version="1.0" encoding="utf-8"?>
<p:sldLayout xmlns:p="http://schemas.openxmlformats.org/presentationml/2006/main" xmlns:a="http://schemas.openxmlformats.org/drawingml/2006/main" xmlns:r="http://schemas.openxmlformats.org/officeDocument/2006/relationships" showMasterSp="0" preserve="1">
  <p:cSld name="自定义版式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25567666"/>
      </p:ext>
    </p:extLst>
  </p:cSld>
  <p:clrMapOvr>
    <a:masterClrMapping/>
  </p:clrMapOvr>
  <p:hf sldNum="0"/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/Relationships>
</file>

<file path=ppt/slideMasters/slideMaster1.xml><?xml version="1.0" encoding="utf-8"?>
<p:sldMaster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9625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sldNum="0" hdr="0" ftr="0" dt="0"/>
  <p:txStyles>
    <p:titleStyle>
      <a:lvl1pPr algn="ctr" defTabSz="914400" eaLnBrk="1" fontAlgn="auto" latinLnBrk="0" hangingPunct="1">
        <a:spcBef>
          <a:spcPts val="0"/>
        </a:spcBef>
        <a:buNone/>
        <a:defRPr sz="4400" kern="1200">
          <a:solidFill>
            <a:schemeClr val="tx1"/>
          </a:solidFill>
          <a:latin typeface="Calibri Light" pitchFamily="0" charset="0"/>
          <a:ea typeface="等线 Light" pitchFamily="0" charset="0"/>
          <a:cs typeface="Calibri Light" pitchFamily="0" charset="0"/>
        </a:defRPr>
      </a:lvl1pPr>
    </p:titleStyle>
    <p:bodyStyle>
      <a:lvl1pPr marL="342900" indent="-342900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1pPr>
      <a:lvl2pPr marL="742950" indent="-285750" algn="l" defTabSz="914400" eaLnBrk="1" fontAlgn="auto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2pPr>
      <a:lvl3pPr marL="1143000" indent="-228600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3pPr>
      <a:lvl4pPr marL="1600200" indent="-228600" algn="l" defTabSz="914400" eaLnBrk="1" fontAlgn="auto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4pPr>
      <a:lvl5pPr marL="2057400" indent="-228600" algn="l" defTabSz="914400" eaLnBrk="1" fontAlgn="auto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5pPr>
      <a:lvl6pPr marL="2514600" indent="-228600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6pPr>
      <a:lvl7pPr marL="2971800" indent="-228600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7pPr>
      <a:lvl8pPr marL="3429000" indent="-228600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8pPr>
      <a:lvl9pPr marL="3429000" indent="-228600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9pPr>
    </p:body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/Relationships>
</file>

<file path=ppt/slides/slide1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rgbClr val="0B254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s"/>
          <p:cNvSpPr>
            <a:spLocks/>
          </p:cNvSpPr>
          <p:nvPr/>
        </p:nvSpPr>
        <p:spPr>
          <a:xfrm rot="0">
            <a:off x="0" y="504817"/>
            <a:ext cx="12191694" cy="6858000"/>
          </a:xfrm>
          <a:prstGeom prst="rect"/>
          <a:solidFill>
            <a:srgbClr val="0B2545"/>
          </a:solidFill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 upright="1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1800" b="0" i="0" u="none" strike="noStrike" kern="1200" cap="none" spc="0" baseline="0">
              <a:solidFill>
                <a:schemeClr val="tx1"/>
              </a:solidFill>
              <a:latin typeface="Droid Sans" pitchFamily="0" charset="0"/>
              <a:ea typeface="Droid Sans" pitchFamily="0" charset="0"/>
              <a:cs typeface="Lucida Sans"/>
            </a:endParaRPr>
          </a:p>
        </p:txBody>
      </p:sp>
      <p:sp>
        <p:nvSpPr>
          <p:cNvPr id="9" name="Oval"/>
          <p:cNvSpPr>
            <a:spLocks/>
          </p:cNvSpPr>
          <p:nvPr/>
        </p:nvSpPr>
        <p:spPr>
          <a:xfrm rot="0">
            <a:off x="8778240" y="-2011679"/>
            <a:ext cx="5943600" cy="5943599"/>
          </a:xfrm>
          <a:prstGeom prst="ellipse"/>
          <a:solidFill>
            <a:srgbClr val="00539F">
              <a:alpha val="30000"/>
            </a:srgbClr>
          </a:solidFill>
          <a:ln w="12700" cmpd="sng" cap="flat">
            <a:noFill/>
            <a:prstDash val="solid"/>
            <a:miter/>
          </a:ln>
        </p:spPr>
      </p:sp>
      <p:sp>
        <p:nvSpPr>
          <p:cNvPr id="10" name="Oval"/>
          <p:cNvSpPr>
            <a:spLocks/>
          </p:cNvSpPr>
          <p:nvPr/>
        </p:nvSpPr>
        <p:spPr>
          <a:xfrm rot="0">
            <a:off x="10424161" y="3291840"/>
            <a:ext cx="3840480" cy="3840479"/>
          </a:xfrm>
          <a:prstGeom prst="ellipse"/>
          <a:solidFill>
            <a:srgbClr val="E2001A">
              <a:alpha val="25000"/>
            </a:srgbClr>
          </a:solidFill>
          <a:ln w="12700" cmpd="sng" cap="flat">
            <a:noFill/>
            <a:prstDash val="solid"/>
            <a:miter/>
          </a:ln>
        </p:spPr>
      </p:sp>
      <p:sp>
        <p:nvSpPr>
          <p:cNvPr id="11" name="Rectangles"/>
          <p:cNvSpPr>
            <a:spLocks/>
          </p:cNvSpPr>
          <p:nvPr/>
        </p:nvSpPr>
        <p:spPr>
          <a:xfrm rot="0">
            <a:off x="822960" y="1371600"/>
            <a:ext cx="8686800" cy="36576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00" b="0" i="0" u="none" strike="noStrike" kern="0" cap="none" spc="200" baseline="0">
                <a:solidFill>
                  <a:srgbClr val="9FB3CC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BA (HONS) BUSINESS MANAGEMENT  ·  ENTREPRENEURSHIP LCBB5013</a:t>
            </a:r>
            <a:endParaRPr lang="zh-CN" altLang="en-US" sz="13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2" name="Rectangles"/>
          <p:cNvSpPr>
            <a:spLocks/>
          </p:cNvSpPr>
          <p:nvPr/>
        </p:nvSpPr>
        <p:spPr>
          <a:xfrm rot="0">
            <a:off x="777240" y="1874520"/>
            <a:ext cx="9601200" cy="118872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58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</a:t>
            </a:r>
            <a:endParaRPr lang="zh-CN" altLang="en-US" sz="5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3" name="Rectangles"/>
          <p:cNvSpPr>
            <a:spLocks/>
          </p:cNvSpPr>
          <p:nvPr/>
        </p:nvSpPr>
        <p:spPr>
          <a:xfrm rot="0">
            <a:off x="822960" y="2880360"/>
            <a:ext cx="9144001" cy="73152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800" b="0" i="0" u="none" strike="noStrike" kern="1200" cap="none" spc="0" baseline="0">
                <a:solidFill>
                  <a:srgbClr val="CFE0F2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Business Plan Development</a:t>
            </a:r>
            <a:endParaRPr lang="zh-CN" altLang="en-US" sz="2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4" name="Rectangles"/>
          <p:cNvSpPr>
            <a:spLocks/>
          </p:cNvSpPr>
          <p:nvPr/>
        </p:nvSpPr>
        <p:spPr>
          <a:xfrm rot="0">
            <a:off x="822960" y="3886200"/>
            <a:ext cx="7772400" cy="73152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450" b="0" i="1" u="none" strike="noStrike" kern="1200" cap="none" spc="0" baseline="0">
                <a:solidFill>
                  <a:srgbClr val="B9C9D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An evaluation of strategy, market position and growth opportunity</a:t>
            </a:r>
            <a:endParaRPr lang="en-US" altLang="zh-CN" sz="14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450" b="0" i="1" u="none" strike="noStrike" kern="1200" cap="none" spc="0" baseline="0">
                <a:solidFill>
                  <a:srgbClr val="B9C9D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for the UK's leading grocery retailer</a:t>
            </a:r>
            <a:endParaRPr lang="zh-CN" altLang="en-US" sz="14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5" name="Rectangles"/>
          <p:cNvSpPr>
            <a:spLocks/>
          </p:cNvSpPr>
          <p:nvPr/>
        </p:nvSpPr>
        <p:spPr>
          <a:xfrm rot="0">
            <a:off x="822960" y="6080760"/>
            <a:ext cx="8229600" cy="36575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250" b="0" i="0" u="none" strike="noStrike" kern="1200" cap="none" spc="0" baseline="0">
                <a:solidFill>
                  <a:srgbClr val="8FA5C0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Prepared by </a:t>
            </a:r>
            <a:r>
              <a:rPr lang="en-US" altLang="zh-CN" sz="1250" b="0" i="0" u="none" strike="noStrike" kern="1200" cap="none" spc="0" baseline="0">
                <a:solidFill>
                  <a:srgbClr val="8FA5C0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mohammed Imran </a:t>
            </a:r>
            <a:r>
              <a:rPr lang="en-US" altLang="zh-CN" sz="1250" b="0" i="0" u="none" strike="noStrike" kern="1200" cap="none" spc="0" baseline="0">
                <a:solidFill>
                  <a:srgbClr val="8FA5C0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 |  University of Wales Trinity Saint David</a:t>
            </a:r>
            <a:endParaRPr lang="zh-CN" altLang="en-US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2775126"/>
      </p:ext>
    </p:extLst>
  </p:cSld>
  <p:clrMapOvr>
    <a:masterClrMapping/>
  </p:clrMapOvr>
</p:sld>
</file>

<file path=ppt/slides/slide2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s"/>
          <p:cNvSpPr>
            <a:spLocks/>
          </p:cNvSpPr>
          <p:nvPr/>
        </p:nvSpPr>
        <p:spPr>
          <a:xfrm rot="0">
            <a:off x="0" y="0"/>
            <a:ext cx="4114800" cy="6858000"/>
          </a:xfrm>
          <a:prstGeom prst="rect"/>
          <a:solidFill>
            <a:srgbClr val="0B2545"/>
          </a:solidFill>
          <a:ln w="12700" cmpd="sng" cap="flat">
            <a:noFill/>
            <a:prstDash val="solid"/>
            <a:miter/>
          </a:ln>
        </p:spPr>
      </p:sp>
      <p:sp>
        <p:nvSpPr>
          <p:cNvPr id="20" name="Rectangles"/>
          <p:cNvSpPr>
            <a:spLocks/>
          </p:cNvSpPr>
          <p:nvPr/>
        </p:nvSpPr>
        <p:spPr>
          <a:xfrm rot="0">
            <a:off x="548640" y="502919"/>
            <a:ext cx="3291840" cy="82296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Business Overview</a:t>
            </a:r>
            <a:endParaRPr lang="zh-CN" altLang="en-US" sz="2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1" name="Rectangles"/>
          <p:cNvSpPr>
            <a:spLocks/>
          </p:cNvSpPr>
          <p:nvPr/>
        </p:nvSpPr>
        <p:spPr>
          <a:xfrm rot="0">
            <a:off x="548640" y="1371600"/>
            <a:ext cx="3200400" cy="100583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250" b="0" i="0" u="none" strike="noStrike" kern="1200" cap="none" spc="0" baseline="0">
                <a:solidFill>
                  <a:srgbClr val="CFE0F2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Founded 1919 by Jack Cohen, from a single East End market stall to Britain's largest retailer.</a:t>
            </a:r>
            <a:endParaRPr lang="zh-CN" altLang="en-US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2" name="Rectangles"/>
          <p:cNvSpPr>
            <a:spLocks/>
          </p:cNvSpPr>
          <p:nvPr/>
        </p:nvSpPr>
        <p:spPr>
          <a:xfrm rot="0">
            <a:off x="548640" y="2606040"/>
            <a:ext cx="329184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400" b="1" i="0" u="none" strike="noStrike" kern="1200" cap="none" spc="0" baseline="0">
                <a:solidFill>
                  <a:srgbClr val="C9A227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28.5%</a:t>
            </a:r>
            <a:endParaRPr lang="zh-CN" altLang="en-US" sz="24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3" name="Rectangles"/>
          <p:cNvSpPr>
            <a:spLocks/>
          </p:cNvSpPr>
          <p:nvPr/>
        </p:nvSpPr>
        <p:spPr>
          <a:xfrm rot="0">
            <a:off x="548640" y="3044952"/>
            <a:ext cx="3291840" cy="50292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050" b="0" i="0" u="none" strike="noStrike" kern="1200" cap="none" spc="0" baseline="0">
                <a:solidFill>
                  <a:srgbClr val="B9C9D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UK grocery market share — highest in over a decade</a:t>
            </a:r>
            <a:endParaRPr lang="zh-CN" altLang="en-US" sz="10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4" name="Rectangles"/>
          <p:cNvSpPr>
            <a:spLocks/>
          </p:cNvSpPr>
          <p:nvPr/>
        </p:nvSpPr>
        <p:spPr>
          <a:xfrm rot="0">
            <a:off x="548640" y="3566160"/>
            <a:ext cx="329184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400" b="1" i="0" u="none" strike="noStrike" kern="1200" cap="none" spc="0" baseline="0">
                <a:solidFill>
                  <a:srgbClr val="C9A227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£66.6bn</a:t>
            </a:r>
            <a:endParaRPr lang="zh-CN" altLang="en-US" sz="24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5" name="Rectangles"/>
          <p:cNvSpPr>
            <a:spLocks/>
          </p:cNvSpPr>
          <p:nvPr/>
        </p:nvSpPr>
        <p:spPr>
          <a:xfrm rot="0">
            <a:off x="548640" y="4005072"/>
            <a:ext cx="3291840" cy="50292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050" b="0" i="0" u="none" strike="noStrike" kern="1200" cap="none" spc="0" baseline="0">
                <a:solidFill>
                  <a:srgbClr val="B9C9D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Group sales FY26, up 4.3% at constant rates</a:t>
            </a:r>
            <a:endParaRPr lang="zh-CN" altLang="en-US" sz="10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6" name="Rectangles"/>
          <p:cNvSpPr>
            <a:spLocks/>
          </p:cNvSpPr>
          <p:nvPr/>
        </p:nvSpPr>
        <p:spPr>
          <a:xfrm rot="0">
            <a:off x="548640" y="4526280"/>
            <a:ext cx="329184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400" b="1" i="0" u="none" strike="noStrike" kern="1200" cap="none" spc="0" baseline="0">
                <a:solidFill>
                  <a:srgbClr val="C9A227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4,300+</a:t>
            </a:r>
            <a:endParaRPr lang="zh-CN" altLang="en-US" sz="24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7" name="Rectangles"/>
          <p:cNvSpPr>
            <a:spLocks/>
          </p:cNvSpPr>
          <p:nvPr/>
        </p:nvSpPr>
        <p:spPr>
          <a:xfrm rot="0">
            <a:off x="548640" y="4965192"/>
            <a:ext cx="3291840" cy="5029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050" b="0" i="0" u="none" strike="noStrike" kern="1200" cap="none" spc="0" baseline="0">
                <a:solidFill>
                  <a:srgbClr val="B9C9D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Stores across the UK and Republic of Ireland</a:t>
            </a:r>
            <a:endParaRPr lang="zh-CN" altLang="en-US" sz="10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8" name="Rectangles"/>
          <p:cNvSpPr>
            <a:spLocks/>
          </p:cNvSpPr>
          <p:nvPr/>
        </p:nvSpPr>
        <p:spPr>
          <a:xfrm rot="0">
            <a:off x="548640" y="5486400"/>
            <a:ext cx="329184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400" b="1" i="0" u="none" strike="noStrike" kern="1200" cap="none" spc="0" baseline="0">
                <a:solidFill>
                  <a:srgbClr val="C9A227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341,000+</a:t>
            </a:r>
            <a:endParaRPr lang="zh-CN" altLang="en-US" sz="24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9" name="Rectangles"/>
          <p:cNvSpPr>
            <a:spLocks/>
          </p:cNvSpPr>
          <p:nvPr/>
        </p:nvSpPr>
        <p:spPr>
          <a:xfrm rot="0">
            <a:off x="548640" y="5925312"/>
            <a:ext cx="3291840" cy="5029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050" b="0" i="0" u="none" strike="noStrike" kern="1200" cap="none" spc="0" baseline="0">
                <a:solidFill>
                  <a:srgbClr val="B9C9D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Employees across the group worldwide</a:t>
            </a:r>
            <a:endParaRPr lang="zh-CN" altLang="en-US" sz="10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30" name="Rectangles"/>
          <p:cNvSpPr>
            <a:spLocks/>
          </p:cNvSpPr>
          <p:nvPr/>
        </p:nvSpPr>
        <p:spPr>
          <a:xfrm rot="0">
            <a:off x="4663440" y="594360"/>
            <a:ext cx="685800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0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What Tesco Does</a:t>
            </a:r>
            <a:endParaRPr lang="zh-CN" altLang="en-US" sz="20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31" name="Rectangles"/>
          <p:cNvSpPr>
            <a:spLocks/>
          </p:cNvSpPr>
          <p:nvPr/>
        </p:nvSpPr>
        <p:spPr>
          <a:xfrm rot="0">
            <a:off x="4663440" y="1097280"/>
            <a:ext cx="6949440" cy="9144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0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is a multinational retailer offering groceries, general merchandise, clothing, financial services and mobile network provision through an integrated network of physical stores and digital channels.</a:t>
            </a:r>
            <a:endParaRPr lang="zh-CN" altLang="en-US" sz="13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32" name="Rectangles"/>
          <p:cNvSpPr>
            <a:spLocks/>
          </p:cNvSpPr>
          <p:nvPr/>
        </p:nvSpPr>
        <p:spPr>
          <a:xfrm rot="0">
            <a:off x="4663440" y="2194560"/>
            <a:ext cx="3337560" cy="1965959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33" name="Rectangles"/>
          <p:cNvSpPr>
            <a:spLocks/>
          </p:cNvSpPr>
          <p:nvPr/>
        </p:nvSpPr>
        <p:spPr>
          <a:xfrm rot="0">
            <a:off x="4892040" y="2359152"/>
            <a:ext cx="2880360" cy="36575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50" b="1" i="0" u="none" strike="noStrike" kern="1200" cap="none" spc="0" baseline="0">
                <a:solidFill>
                  <a:srgbClr val="00539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Store Formats</a:t>
            </a:r>
            <a:endParaRPr lang="zh-CN" altLang="en-US" sz="13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34" name="Rectangles"/>
          <p:cNvSpPr>
            <a:spLocks/>
          </p:cNvSpPr>
          <p:nvPr/>
        </p:nvSpPr>
        <p:spPr>
          <a:xfrm rot="0">
            <a:off x="4892040" y="2761488"/>
            <a:ext cx="2880360" cy="123443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08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Extra, Superstore, Metro, Express and One Stop, plus Booker wholesale supply to independent retailers.</a:t>
            </a:r>
            <a:endParaRPr lang="zh-CN" altLang="en-US" sz="108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35" name="Rectangles"/>
          <p:cNvSpPr>
            <a:spLocks/>
          </p:cNvSpPr>
          <p:nvPr/>
        </p:nvSpPr>
        <p:spPr>
          <a:xfrm rot="0">
            <a:off x="8275320" y="2194560"/>
            <a:ext cx="3337560" cy="1965959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36" name="Rectangles"/>
          <p:cNvSpPr>
            <a:spLocks/>
          </p:cNvSpPr>
          <p:nvPr/>
        </p:nvSpPr>
        <p:spPr>
          <a:xfrm rot="0">
            <a:off x="8503920" y="2359152"/>
            <a:ext cx="2880360" cy="36575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50" b="1" i="0" u="none" strike="noStrike" kern="1200" cap="none" spc="0" baseline="0">
                <a:solidFill>
                  <a:srgbClr val="00539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Digital Reach</a:t>
            </a:r>
            <a:endParaRPr lang="zh-CN" altLang="en-US" sz="13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37" name="Rectangles"/>
          <p:cNvSpPr>
            <a:spLocks/>
          </p:cNvSpPr>
          <p:nvPr/>
        </p:nvSpPr>
        <p:spPr>
          <a:xfrm rot="0">
            <a:off x="8503920" y="2761488"/>
            <a:ext cx="2880360" cy="123443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08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Tesco.com grocery delivery, click-and-collect, and the Whoosh rapid-delivery service now covering 73% of UK households.</a:t>
            </a:r>
            <a:endParaRPr lang="zh-CN" altLang="en-US" sz="108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38" name="Rectangles"/>
          <p:cNvSpPr>
            <a:spLocks/>
          </p:cNvSpPr>
          <p:nvPr/>
        </p:nvSpPr>
        <p:spPr>
          <a:xfrm rot="0">
            <a:off x="4663440" y="4434840"/>
            <a:ext cx="3337560" cy="196596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39" name="Rectangles"/>
          <p:cNvSpPr>
            <a:spLocks/>
          </p:cNvSpPr>
          <p:nvPr/>
        </p:nvSpPr>
        <p:spPr>
          <a:xfrm rot="0">
            <a:off x="4892040" y="4599432"/>
            <a:ext cx="2880360" cy="36576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50" b="1" i="0" u="none" strike="noStrike" kern="1200" cap="none" spc="0" baseline="0">
                <a:solidFill>
                  <a:srgbClr val="00539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Beyond Groceries</a:t>
            </a:r>
            <a:endParaRPr lang="zh-CN" altLang="en-US" sz="13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40" name="Rectangles"/>
          <p:cNvSpPr>
            <a:spLocks/>
          </p:cNvSpPr>
          <p:nvPr/>
        </p:nvSpPr>
        <p:spPr>
          <a:xfrm rot="0">
            <a:off x="4892040" y="5001768"/>
            <a:ext cx="2880360" cy="12344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08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Bank, Tesco Mobile and F&amp;F clothing extend the brand across financial services and retail categories.</a:t>
            </a:r>
            <a:endParaRPr lang="zh-CN" altLang="en-US" sz="108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41" name="Rectangles"/>
          <p:cNvSpPr>
            <a:spLocks/>
          </p:cNvSpPr>
          <p:nvPr/>
        </p:nvSpPr>
        <p:spPr>
          <a:xfrm rot="0">
            <a:off x="8275320" y="4434840"/>
            <a:ext cx="3337560" cy="196596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42" name="Rectangles"/>
          <p:cNvSpPr>
            <a:spLocks/>
          </p:cNvSpPr>
          <p:nvPr/>
        </p:nvSpPr>
        <p:spPr>
          <a:xfrm rot="0">
            <a:off x="8503920" y="4599432"/>
            <a:ext cx="2880360" cy="36576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50" b="1" i="0" u="none" strike="noStrike" kern="1200" cap="none" spc="0" baseline="0">
                <a:solidFill>
                  <a:srgbClr val="00539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Own-Brand Range</a:t>
            </a:r>
            <a:endParaRPr lang="zh-CN" altLang="en-US" sz="13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43" name="Rectangles"/>
          <p:cNvSpPr>
            <a:spLocks/>
          </p:cNvSpPr>
          <p:nvPr/>
        </p:nvSpPr>
        <p:spPr>
          <a:xfrm rot="0">
            <a:off x="8503920" y="5001768"/>
            <a:ext cx="2880360" cy="12344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08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A tiered private-label architecture from Everyday Value to the premium Tesco Finest range, now approaching £3bn in sales.</a:t>
            </a:r>
            <a:endParaRPr lang="zh-CN" altLang="en-US" sz="108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44" name="Rectangles"/>
          <p:cNvSpPr>
            <a:spLocks/>
          </p:cNvSpPr>
          <p:nvPr/>
        </p:nvSpPr>
        <p:spPr>
          <a:xfrm rot="0">
            <a:off x="457200" y="6473951"/>
            <a:ext cx="7315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Business Plan  |  Entrepreneurship LCBB5013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45" name="Rectangles"/>
          <p:cNvSpPr>
            <a:spLocks/>
          </p:cNvSpPr>
          <p:nvPr/>
        </p:nvSpPr>
        <p:spPr>
          <a:xfrm rot="0">
            <a:off x="11277295" y="6473951"/>
            <a:ext cx="457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2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7246438"/>
      </p:ext>
    </p:extLst>
  </p:cSld>
  <p:clrMapOvr>
    <a:masterClrMapping/>
  </p:clrMapOvr>
</p:sld>
</file>

<file path=ppt/slides/slide3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s"/>
          <p:cNvSpPr>
            <a:spLocks/>
          </p:cNvSpPr>
          <p:nvPr/>
        </p:nvSpPr>
        <p:spPr>
          <a:xfrm rot="0">
            <a:off x="548640" y="457200"/>
            <a:ext cx="1097280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6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Objectives &amp; Unique Selling Proposition</a:t>
            </a:r>
            <a:endParaRPr lang="zh-CN" altLang="en-US" sz="2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50" name="Straight line"/>
          <p:cNvSpPr>
            <a:spLocks/>
          </p:cNvSpPr>
          <p:nvPr/>
        </p:nvSpPr>
        <p:spPr>
          <a:xfrm rot="0">
            <a:off x="594360" y="1051560"/>
            <a:ext cx="0" cy="0"/>
          </a:xfrm>
          <a:prstGeom prst="line"/>
          <a:noFill/>
          <a:ln w="12700" cmpd="sng" cap="flat">
            <a:noFill/>
            <a:prstDash val="solid"/>
            <a:miter/>
          </a:ln>
        </p:spPr>
      </p:sp>
      <p:sp>
        <p:nvSpPr>
          <p:cNvPr id="51" name="Rectangles"/>
          <p:cNvSpPr>
            <a:spLocks/>
          </p:cNvSpPr>
          <p:nvPr/>
        </p:nvSpPr>
        <p:spPr>
          <a:xfrm rot="0">
            <a:off x="548640" y="1417320"/>
            <a:ext cx="5349239" cy="2514600"/>
          </a:xfrm>
          <a:prstGeom prst="rect"/>
          <a:solidFill>
            <a:srgbClr val="EFF3F8"/>
          </a:solidFill>
          <a:ln w="12700" cmpd="sng" cap="flat">
            <a:noFill/>
            <a:prstDash val="solid"/>
            <a:miter/>
          </a:ln>
        </p:spPr>
      </p:sp>
      <p:sp>
        <p:nvSpPr>
          <p:cNvPr id="52" name="Oval"/>
          <p:cNvSpPr>
            <a:spLocks/>
          </p:cNvSpPr>
          <p:nvPr/>
        </p:nvSpPr>
        <p:spPr>
          <a:xfrm rot="0">
            <a:off x="868680" y="1737360"/>
            <a:ext cx="502919" cy="502919"/>
          </a:xfrm>
          <a:prstGeom prst="ellipse"/>
          <a:solidFill>
            <a:srgbClr val="00539F"/>
          </a:solidFill>
          <a:ln w="12700" cmpd="sng" cap="flat">
            <a:noFill/>
            <a:prstDash val="solid"/>
            <a:miter/>
          </a:ln>
        </p:spPr>
      </p:sp>
      <p:sp>
        <p:nvSpPr>
          <p:cNvPr id="53" name="Rectangles"/>
          <p:cNvSpPr>
            <a:spLocks/>
          </p:cNvSpPr>
          <p:nvPr/>
        </p:nvSpPr>
        <p:spPr>
          <a:xfrm rot="0">
            <a:off x="868680" y="1737360"/>
            <a:ext cx="502919" cy="5029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54" name="Rectangles"/>
          <p:cNvSpPr>
            <a:spLocks/>
          </p:cNvSpPr>
          <p:nvPr/>
        </p:nvSpPr>
        <p:spPr>
          <a:xfrm rot="0">
            <a:off x="1554480" y="1709928"/>
            <a:ext cx="411480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55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Short-Term Objectives</a:t>
            </a:r>
            <a:endParaRPr lang="zh-CN" altLang="en-US" sz="15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55" name="Rectangles"/>
          <p:cNvSpPr>
            <a:spLocks/>
          </p:cNvSpPr>
          <p:nvPr/>
        </p:nvSpPr>
        <p:spPr>
          <a:xfrm rot="0">
            <a:off x="868680" y="2468880"/>
            <a:ext cx="4709160" cy="132588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342900" indent="-342900" algn="l">
              <a:lnSpc>
                <a:spcPct val="135000"/>
              </a:lnSpc>
              <a:spcBef>
                <a:spcPts val="0"/>
              </a:spcBef>
              <a:spcAft>
                <a:spcPts val="1000"/>
              </a:spcAft>
              <a:buClrTx/>
              <a:buChar char="–"/>
            </a:pPr>
            <a:r>
              <a:rPr lang="en-US" altLang="zh-CN" sz="120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Grow online grocery sales and the reach of Whoosh rapid delivery</a:t>
            </a:r>
            <a:endParaRPr lang="en-US" altLang="zh-CN" sz="12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35000"/>
              </a:lnSpc>
              <a:spcBef>
                <a:spcPts val="0"/>
              </a:spcBef>
              <a:spcAft>
                <a:spcPts val="1000"/>
              </a:spcAft>
              <a:buClrTx/>
              <a:buChar char="–"/>
            </a:pPr>
            <a:r>
              <a:rPr lang="en-US" altLang="zh-CN" sz="120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Lift customer satisfaction and Clubcard engagement across channels</a:t>
            </a:r>
            <a:endParaRPr lang="en-US" altLang="zh-CN" sz="12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35000"/>
              </a:lnSpc>
              <a:spcBef>
                <a:spcPts val="0"/>
              </a:spcBef>
              <a:spcAft>
                <a:spcPts val="1000"/>
              </a:spcAft>
              <a:buClrTx/>
              <a:buChar char="–"/>
            </a:pPr>
            <a:r>
              <a:rPr lang="en-US" altLang="zh-CN" sz="120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Defend value perception through Aldi Price Match and Everyday Low Prices</a:t>
            </a:r>
            <a:endParaRPr lang="zh-CN" altLang="en-US" sz="12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56" name="Rectangles"/>
          <p:cNvSpPr>
            <a:spLocks/>
          </p:cNvSpPr>
          <p:nvPr/>
        </p:nvSpPr>
        <p:spPr>
          <a:xfrm rot="0">
            <a:off x="6263640" y="1417320"/>
            <a:ext cx="5349239" cy="2514600"/>
          </a:xfrm>
          <a:prstGeom prst="rect"/>
          <a:solidFill>
            <a:srgbClr val="EFF3F8"/>
          </a:solidFill>
          <a:ln w="12700" cmpd="sng" cap="flat">
            <a:noFill/>
            <a:prstDash val="solid"/>
            <a:miter/>
          </a:ln>
        </p:spPr>
      </p:sp>
      <p:sp>
        <p:nvSpPr>
          <p:cNvPr id="57" name="Oval"/>
          <p:cNvSpPr>
            <a:spLocks/>
          </p:cNvSpPr>
          <p:nvPr/>
        </p:nvSpPr>
        <p:spPr>
          <a:xfrm rot="0">
            <a:off x="6583680" y="1737360"/>
            <a:ext cx="502919" cy="502919"/>
          </a:xfrm>
          <a:prstGeom prst="ellipse"/>
          <a:solidFill>
            <a:srgbClr val="E2001A"/>
          </a:solidFill>
          <a:ln w="12700" cmpd="sng" cap="flat">
            <a:noFill/>
            <a:prstDash val="solid"/>
            <a:miter/>
          </a:ln>
        </p:spPr>
      </p:sp>
      <p:sp>
        <p:nvSpPr>
          <p:cNvPr id="58" name="Rectangles"/>
          <p:cNvSpPr>
            <a:spLocks/>
          </p:cNvSpPr>
          <p:nvPr/>
        </p:nvSpPr>
        <p:spPr>
          <a:xfrm rot="0">
            <a:off x="6583680" y="1737360"/>
            <a:ext cx="502919" cy="5029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L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59" name="Rectangles"/>
          <p:cNvSpPr>
            <a:spLocks/>
          </p:cNvSpPr>
          <p:nvPr/>
        </p:nvSpPr>
        <p:spPr>
          <a:xfrm rot="0">
            <a:off x="7269480" y="1709928"/>
            <a:ext cx="411480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55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Long-Term Objectives</a:t>
            </a:r>
            <a:endParaRPr lang="zh-CN" altLang="en-US" sz="15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60" name="Rectangles"/>
          <p:cNvSpPr>
            <a:spLocks/>
          </p:cNvSpPr>
          <p:nvPr/>
        </p:nvSpPr>
        <p:spPr>
          <a:xfrm rot="0">
            <a:off x="6583680" y="2468880"/>
            <a:ext cx="4709160" cy="132588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342900" indent="-342900" algn="l">
              <a:lnSpc>
                <a:spcPct val="135000"/>
              </a:lnSpc>
              <a:spcBef>
                <a:spcPts val="0"/>
              </a:spcBef>
              <a:spcAft>
                <a:spcPts val="1000"/>
              </a:spcAft>
              <a:buClrTx/>
              <a:buChar char="–"/>
            </a:pPr>
            <a:r>
              <a:rPr lang="en-US" altLang="zh-CN" sz="120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Sustain market leadership and extend the current 28.5% share</a:t>
            </a:r>
            <a:endParaRPr lang="en-US" altLang="zh-CN" sz="12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35000"/>
              </a:lnSpc>
              <a:spcBef>
                <a:spcPts val="0"/>
              </a:spcBef>
              <a:spcAft>
                <a:spcPts val="1000"/>
              </a:spcAft>
              <a:buClrTx/>
              <a:buChar char="–"/>
            </a:pPr>
            <a:r>
              <a:rPr lang="en-US" altLang="zh-CN" sz="120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Deliver on net-zero and food-waste sustainability commitments</a:t>
            </a:r>
            <a:endParaRPr lang="en-US" altLang="zh-CN" sz="12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35000"/>
              </a:lnSpc>
              <a:spcBef>
                <a:spcPts val="0"/>
              </a:spcBef>
              <a:spcAft>
                <a:spcPts val="1000"/>
              </a:spcAft>
              <a:buClrTx/>
              <a:buChar char="–"/>
            </a:pPr>
            <a:r>
              <a:rPr lang="en-US" altLang="zh-CN" sz="120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Scale AI across customer, colleague and supply-chain operations</a:t>
            </a:r>
            <a:endParaRPr lang="zh-CN" altLang="en-US" sz="12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61" name="Rectangles"/>
          <p:cNvSpPr>
            <a:spLocks/>
          </p:cNvSpPr>
          <p:nvPr/>
        </p:nvSpPr>
        <p:spPr>
          <a:xfrm rot="0">
            <a:off x="548640" y="4206240"/>
            <a:ext cx="11064240" cy="1783080"/>
          </a:xfrm>
          <a:prstGeom prst="rect"/>
          <a:solidFill>
            <a:srgbClr val="0B2545"/>
          </a:solidFill>
          <a:ln w="12700" cmpd="sng" cap="flat">
            <a:noFill/>
            <a:prstDash val="solid"/>
            <a:miter/>
          </a:ln>
        </p:spPr>
      </p:sp>
      <p:sp>
        <p:nvSpPr>
          <p:cNvPr id="62" name="Rectangles"/>
          <p:cNvSpPr>
            <a:spLocks/>
          </p:cNvSpPr>
          <p:nvPr/>
        </p:nvSpPr>
        <p:spPr>
          <a:xfrm rot="0">
            <a:off x="914400" y="4462272"/>
            <a:ext cx="365760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C9A227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Unique Selling Proposition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63" name="Rectangles"/>
          <p:cNvSpPr>
            <a:spLocks/>
          </p:cNvSpPr>
          <p:nvPr/>
        </p:nvSpPr>
        <p:spPr>
          <a:xfrm rot="0">
            <a:off x="914400" y="4983480"/>
            <a:ext cx="3429000" cy="3200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Value</a:t>
            </a:r>
            <a:endParaRPr lang="zh-CN" altLang="en-US" sz="13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64" name="Rectangles"/>
          <p:cNvSpPr>
            <a:spLocks/>
          </p:cNvSpPr>
          <p:nvPr/>
        </p:nvSpPr>
        <p:spPr>
          <a:xfrm rot="0">
            <a:off x="914400" y="5303520"/>
            <a:ext cx="3154680" cy="7772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030" b="0" i="0" u="none" strike="noStrike" kern="1200" cap="none" spc="0" baseline="0">
                <a:solidFill>
                  <a:srgbClr val="B9C9D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Everyday Low Prices now spans 3,000 lines, tripled during FY26, with Aldi Price Match on 600+ products.</a:t>
            </a:r>
            <a:endParaRPr lang="zh-CN" altLang="en-US" sz="10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65" name="Rectangles"/>
          <p:cNvSpPr>
            <a:spLocks/>
          </p:cNvSpPr>
          <p:nvPr/>
        </p:nvSpPr>
        <p:spPr>
          <a:xfrm rot="0">
            <a:off x="4663440" y="4983480"/>
            <a:ext cx="3429000" cy="3200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Convenience</a:t>
            </a:r>
            <a:endParaRPr lang="zh-CN" altLang="en-US" sz="13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66" name="Rectangles"/>
          <p:cNvSpPr>
            <a:spLocks/>
          </p:cNvSpPr>
          <p:nvPr/>
        </p:nvSpPr>
        <p:spPr>
          <a:xfrm rot="0">
            <a:off x="4663440" y="5303520"/>
            <a:ext cx="3154680" cy="7772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030" b="0" i="0" u="none" strike="noStrike" kern="1200" cap="none" spc="0" baseline="0">
                <a:solidFill>
                  <a:srgbClr val="B9C9D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A flexible format mix — Extra to Express — covers both weekly bulk shops and quick top-up trips.</a:t>
            </a:r>
            <a:endParaRPr lang="zh-CN" altLang="en-US" sz="10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67" name="Rectangles"/>
          <p:cNvSpPr>
            <a:spLocks/>
          </p:cNvSpPr>
          <p:nvPr/>
        </p:nvSpPr>
        <p:spPr>
          <a:xfrm rot="0">
            <a:off x="8412480" y="4983480"/>
            <a:ext cx="3428999" cy="3200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Loyalty</a:t>
            </a:r>
            <a:endParaRPr lang="zh-CN" altLang="en-US" sz="13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68" name="Rectangles"/>
          <p:cNvSpPr>
            <a:spLocks/>
          </p:cNvSpPr>
          <p:nvPr/>
        </p:nvSpPr>
        <p:spPr>
          <a:xfrm rot="0">
            <a:off x="8412480" y="5303520"/>
            <a:ext cx="3154679" cy="7772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030" b="0" i="0" u="none" strike="noStrike" kern="1200" cap="none" spc="0" baseline="0">
                <a:solidFill>
                  <a:srgbClr val="B9C9D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Clubcard Prices and personalised offers give Tesco a data advantage rivals cannot easily replicate.</a:t>
            </a:r>
            <a:endParaRPr lang="zh-CN" altLang="en-US" sz="10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69" name="Rectangles"/>
          <p:cNvSpPr>
            <a:spLocks/>
          </p:cNvSpPr>
          <p:nvPr/>
        </p:nvSpPr>
        <p:spPr>
          <a:xfrm rot="0">
            <a:off x="457200" y="6473951"/>
            <a:ext cx="7315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Business Plan  |  Entrepreneurship LCBB5013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70" name="Rectangles"/>
          <p:cNvSpPr>
            <a:spLocks/>
          </p:cNvSpPr>
          <p:nvPr/>
        </p:nvSpPr>
        <p:spPr>
          <a:xfrm rot="0">
            <a:off x="11277295" y="6473951"/>
            <a:ext cx="457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3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1460231"/>
      </p:ext>
    </p:extLst>
  </p:cSld>
  <p:clrMapOvr>
    <a:masterClrMapping/>
  </p:clrMapOvr>
</p:sld>
</file>

<file path=ppt/slides/slide4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s"/>
          <p:cNvSpPr>
            <a:spLocks/>
          </p:cNvSpPr>
          <p:nvPr/>
        </p:nvSpPr>
        <p:spPr>
          <a:xfrm rot="0">
            <a:off x="548640" y="457200"/>
            <a:ext cx="1097280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6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SWOT Analysis</a:t>
            </a:r>
            <a:endParaRPr lang="zh-CN" altLang="en-US" sz="2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75" name="Rectangles"/>
          <p:cNvSpPr>
            <a:spLocks/>
          </p:cNvSpPr>
          <p:nvPr/>
        </p:nvSpPr>
        <p:spPr>
          <a:xfrm rot="0">
            <a:off x="548640" y="1280160"/>
            <a:ext cx="5349239" cy="233172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76" name="Oval"/>
          <p:cNvSpPr>
            <a:spLocks/>
          </p:cNvSpPr>
          <p:nvPr/>
        </p:nvSpPr>
        <p:spPr>
          <a:xfrm rot="0">
            <a:off x="822960" y="1536192"/>
            <a:ext cx="457200" cy="457200"/>
          </a:xfrm>
          <a:prstGeom prst="ellipse"/>
          <a:solidFill>
            <a:srgbClr val="00539F"/>
          </a:solidFill>
          <a:ln w="12700" cmpd="sng" cap="flat">
            <a:noFill/>
            <a:prstDash val="solid"/>
            <a:miter/>
          </a:ln>
        </p:spPr>
      </p:sp>
      <p:sp>
        <p:nvSpPr>
          <p:cNvPr id="77" name="Rectangles"/>
          <p:cNvSpPr>
            <a:spLocks/>
          </p:cNvSpPr>
          <p:nvPr/>
        </p:nvSpPr>
        <p:spPr>
          <a:xfrm rot="0">
            <a:off x="822960" y="1536192"/>
            <a:ext cx="45720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78" name="Rectangles"/>
          <p:cNvSpPr>
            <a:spLocks/>
          </p:cNvSpPr>
          <p:nvPr/>
        </p:nvSpPr>
        <p:spPr>
          <a:xfrm rot="0">
            <a:off x="1463040" y="1536192"/>
            <a:ext cx="416052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550" b="1" i="0" u="none" strike="noStrike" kern="1200" cap="none" spc="0" baseline="0">
                <a:solidFill>
                  <a:srgbClr val="00539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Strengths</a:t>
            </a:r>
            <a:endParaRPr lang="zh-CN" altLang="en-US" sz="15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79" name="Rectangles"/>
          <p:cNvSpPr>
            <a:spLocks/>
          </p:cNvSpPr>
          <p:nvPr/>
        </p:nvSpPr>
        <p:spPr>
          <a:xfrm rot="0">
            <a:off x="868680" y="2194560"/>
            <a:ext cx="4754880" cy="12344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342900" indent="-342900" algn="l">
              <a:lnSpc>
                <a:spcPct val="129999"/>
              </a:lnSpc>
              <a:spcBef>
                <a:spcPts val="0"/>
              </a:spcBef>
              <a:spcAft>
                <a:spcPts val="600"/>
              </a:spcAft>
              <a:buClrTx/>
              <a:buChar char="–"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Largest UK market share at 28.5%, still widening</a:t>
            </a:r>
            <a:endParaRPr lang="en-US" altLang="zh-CN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29999"/>
              </a:lnSpc>
              <a:spcBef>
                <a:spcPts val="0"/>
              </a:spcBef>
              <a:spcAft>
                <a:spcPts val="600"/>
              </a:spcAft>
              <a:buClrTx/>
              <a:buChar char="–"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Strong Clubcard loyalty and customer data</a:t>
            </a:r>
            <a:endParaRPr lang="en-US" altLang="zh-CN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29999"/>
              </a:lnSpc>
              <a:spcBef>
                <a:spcPts val="0"/>
              </a:spcBef>
              <a:spcAft>
                <a:spcPts val="600"/>
              </a:spcAft>
              <a:buClrTx/>
              <a:buChar char="–"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Diversified formats: stores, online, Booker wholesale</a:t>
            </a:r>
            <a:endParaRPr lang="zh-CN" altLang="en-US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80" name="Rectangles"/>
          <p:cNvSpPr>
            <a:spLocks/>
          </p:cNvSpPr>
          <p:nvPr/>
        </p:nvSpPr>
        <p:spPr>
          <a:xfrm rot="0">
            <a:off x="6263640" y="1280160"/>
            <a:ext cx="5349239" cy="233172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81" name="Oval"/>
          <p:cNvSpPr>
            <a:spLocks/>
          </p:cNvSpPr>
          <p:nvPr/>
        </p:nvSpPr>
        <p:spPr>
          <a:xfrm rot="0">
            <a:off x="6537960" y="1536192"/>
            <a:ext cx="457200" cy="457200"/>
          </a:xfrm>
          <a:prstGeom prst="ellipse"/>
          <a:solidFill>
            <a:srgbClr val="E2001A"/>
          </a:solidFill>
          <a:ln w="12700" cmpd="sng" cap="flat">
            <a:noFill/>
            <a:prstDash val="solid"/>
            <a:miter/>
          </a:ln>
        </p:spPr>
      </p:sp>
      <p:sp>
        <p:nvSpPr>
          <p:cNvPr id="82" name="Rectangles"/>
          <p:cNvSpPr>
            <a:spLocks/>
          </p:cNvSpPr>
          <p:nvPr/>
        </p:nvSpPr>
        <p:spPr>
          <a:xfrm rot="0">
            <a:off x="6537960" y="1536192"/>
            <a:ext cx="45720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W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83" name="Rectangles"/>
          <p:cNvSpPr>
            <a:spLocks/>
          </p:cNvSpPr>
          <p:nvPr/>
        </p:nvSpPr>
        <p:spPr>
          <a:xfrm rot="0">
            <a:off x="7178040" y="1536192"/>
            <a:ext cx="416052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550" b="1" i="0" u="none" strike="noStrike" kern="1200" cap="none" spc="0" baseline="0">
                <a:solidFill>
                  <a:srgbClr val="E2001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Weaknesses</a:t>
            </a:r>
            <a:endParaRPr lang="zh-CN" altLang="en-US" sz="15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84" name="Rectangles"/>
          <p:cNvSpPr>
            <a:spLocks/>
          </p:cNvSpPr>
          <p:nvPr/>
        </p:nvSpPr>
        <p:spPr>
          <a:xfrm rot="0">
            <a:off x="6583680" y="2194560"/>
            <a:ext cx="4754880" cy="12344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342900" indent="-342900" algn="l">
              <a:lnSpc>
                <a:spcPct val="129999"/>
              </a:lnSpc>
              <a:spcBef>
                <a:spcPts val="0"/>
              </a:spcBef>
              <a:spcAft>
                <a:spcPts val="600"/>
              </a:spcAft>
              <a:buClrTx/>
              <a:buChar char="–"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UK/ROI operating margin edged down to 4.7%</a:t>
            </a:r>
            <a:endParaRPr lang="en-US" altLang="zh-CN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29999"/>
              </a:lnSpc>
              <a:spcBef>
                <a:spcPts val="0"/>
              </a:spcBef>
              <a:spcAft>
                <a:spcPts val="600"/>
              </a:spcAft>
              <a:buClrTx/>
              <a:buChar char="–"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Net debt remains material at c.£9.45bn</a:t>
            </a:r>
            <a:endParaRPr lang="en-US" altLang="zh-CN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29999"/>
              </a:lnSpc>
              <a:spcBef>
                <a:spcPts val="0"/>
              </a:spcBef>
              <a:spcAft>
                <a:spcPts val="600"/>
              </a:spcAft>
              <a:buClrTx/>
              <a:buChar char="–"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Heavy reliance on the mature, low-growth UK market</a:t>
            </a:r>
            <a:endParaRPr lang="zh-CN" altLang="en-US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85" name="Rectangles"/>
          <p:cNvSpPr>
            <a:spLocks/>
          </p:cNvSpPr>
          <p:nvPr/>
        </p:nvSpPr>
        <p:spPr>
          <a:xfrm rot="0">
            <a:off x="548640" y="3794760"/>
            <a:ext cx="5349239" cy="233172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86" name="Oval"/>
          <p:cNvSpPr>
            <a:spLocks/>
          </p:cNvSpPr>
          <p:nvPr/>
        </p:nvSpPr>
        <p:spPr>
          <a:xfrm rot="0">
            <a:off x="822960" y="4050792"/>
            <a:ext cx="457200" cy="457200"/>
          </a:xfrm>
          <a:prstGeom prst="ellipse"/>
          <a:solidFill>
            <a:srgbClr val="C9A227"/>
          </a:solidFill>
          <a:ln w="12700" cmpd="sng" cap="flat">
            <a:noFill/>
            <a:prstDash val="solid"/>
            <a:miter/>
          </a:ln>
        </p:spPr>
      </p:sp>
      <p:sp>
        <p:nvSpPr>
          <p:cNvPr id="87" name="Rectangles"/>
          <p:cNvSpPr>
            <a:spLocks/>
          </p:cNvSpPr>
          <p:nvPr/>
        </p:nvSpPr>
        <p:spPr>
          <a:xfrm rot="0">
            <a:off x="822960" y="4050792"/>
            <a:ext cx="45720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O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88" name="Rectangles"/>
          <p:cNvSpPr>
            <a:spLocks/>
          </p:cNvSpPr>
          <p:nvPr/>
        </p:nvSpPr>
        <p:spPr>
          <a:xfrm rot="0">
            <a:off x="1463040" y="4050792"/>
            <a:ext cx="416052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550" b="1" i="0" u="none" strike="noStrike" kern="1200" cap="none" spc="0" baseline="0">
                <a:solidFill>
                  <a:srgbClr val="8A6D00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Opportunities</a:t>
            </a:r>
            <a:endParaRPr lang="zh-CN" altLang="en-US" sz="15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89" name="Rectangles"/>
          <p:cNvSpPr>
            <a:spLocks/>
          </p:cNvSpPr>
          <p:nvPr/>
        </p:nvSpPr>
        <p:spPr>
          <a:xfrm rot="0">
            <a:off x="868680" y="4709160"/>
            <a:ext cx="4754880" cy="12344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342900" indent="-342900" algn="l">
              <a:lnSpc>
                <a:spcPct val="129999"/>
              </a:lnSpc>
              <a:spcBef>
                <a:spcPts val="0"/>
              </a:spcBef>
              <a:spcAft>
                <a:spcPts val="600"/>
              </a:spcAft>
              <a:buClrTx/>
              <a:buChar char="–"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Online market share still growing, at 35.7%</a:t>
            </a:r>
            <a:endParaRPr lang="en-US" altLang="zh-CN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29999"/>
              </a:lnSpc>
              <a:spcBef>
                <a:spcPts val="0"/>
              </a:spcBef>
              <a:spcAft>
                <a:spcPts val="600"/>
              </a:spcAft>
              <a:buClrTx/>
              <a:buChar char="–"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AI rollout across customer and supply-chain operations</a:t>
            </a:r>
            <a:endParaRPr lang="en-US" altLang="zh-CN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29999"/>
              </a:lnSpc>
              <a:spcBef>
                <a:spcPts val="0"/>
              </a:spcBef>
              <a:spcAft>
                <a:spcPts val="600"/>
              </a:spcAft>
              <a:buClrTx/>
              <a:buChar char="–"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Premium Finest range trading-up, nearing £3bn in sales</a:t>
            </a:r>
            <a:endParaRPr lang="zh-CN" altLang="en-US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90" name="Rectangles"/>
          <p:cNvSpPr>
            <a:spLocks/>
          </p:cNvSpPr>
          <p:nvPr/>
        </p:nvSpPr>
        <p:spPr>
          <a:xfrm rot="0">
            <a:off x="6263640" y="3794760"/>
            <a:ext cx="5349239" cy="233172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91" name="Oval"/>
          <p:cNvSpPr>
            <a:spLocks/>
          </p:cNvSpPr>
          <p:nvPr/>
        </p:nvSpPr>
        <p:spPr>
          <a:xfrm rot="0">
            <a:off x="6537960" y="4050792"/>
            <a:ext cx="457200" cy="457200"/>
          </a:xfrm>
          <a:prstGeom prst="ellipse"/>
          <a:solidFill>
            <a:srgbClr val="0B2545"/>
          </a:solidFill>
          <a:ln w="12700" cmpd="sng" cap="flat">
            <a:noFill/>
            <a:prstDash val="solid"/>
            <a:miter/>
          </a:ln>
        </p:spPr>
      </p:sp>
      <p:sp>
        <p:nvSpPr>
          <p:cNvPr id="92" name="Rectangles"/>
          <p:cNvSpPr>
            <a:spLocks/>
          </p:cNvSpPr>
          <p:nvPr/>
        </p:nvSpPr>
        <p:spPr>
          <a:xfrm rot="0">
            <a:off x="6537960" y="4050792"/>
            <a:ext cx="45720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93" name="Rectangles"/>
          <p:cNvSpPr>
            <a:spLocks/>
          </p:cNvSpPr>
          <p:nvPr/>
        </p:nvSpPr>
        <p:spPr>
          <a:xfrm rot="0">
            <a:off x="7178040" y="4050792"/>
            <a:ext cx="416052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55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Threats</a:t>
            </a:r>
            <a:endParaRPr lang="zh-CN" altLang="en-US" sz="15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94" name="Rectangles"/>
          <p:cNvSpPr>
            <a:spLocks/>
          </p:cNvSpPr>
          <p:nvPr/>
        </p:nvSpPr>
        <p:spPr>
          <a:xfrm rot="0">
            <a:off x="6583680" y="4709160"/>
            <a:ext cx="4754880" cy="12344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342900" indent="-342900" algn="l">
              <a:lnSpc>
                <a:spcPct val="129999"/>
              </a:lnSpc>
              <a:spcBef>
                <a:spcPts val="0"/>
              </a:spcBef>
              <a:spcAft>
                <a:spcPts val="600"/>
              </a:spcAft>
              <a:buClrTx/>
              <a:buChar char="–"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Aldi and Lidl combined share approaching 20%</a:t>
            </a:r>
            <a:endParaRPr lang="en-US" altLang="zh-CN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29999"/>
              </a:lnSpc>
              <a:spcBef>
                <a:spcPts val="0"/>
              </a:spcBef>
              <a:spcAft>
                <a:spcPts val="600"/>
              </a:spcAft>
              <a:buClrTx/>
              <a:buChar char="–"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Sustained price-investment pressure on margins</a:t>
            </a:r>
            <a:endParaRPr lang="en-US" altLang="zh-CN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29999"/>
              </a:lnSpc>
              <a:spcBef>
                <a:spcPts val="0"/>
              </a:spcBef>
              <a:spcAft>
                <a:spcPts val="600"/>
              </a:spcAft>
              <a:buClrTx/>
              <a:buChar char="–"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Regulatory and wage cost inflation across the sector</a:t>
            </a:r>
            <a:endParaRPr lang="zh-CN" altLang="en-US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95" name="Rectangles"/>
          <p:cNvSpPr>
            <a:spLocks/>
          </p:cNvSpPr>
          <p:nvPr/>
        </p:nvSpPr>
        <p:spPr>
          <a:xfrm rot="0">
            <a:off x="457200" y="6473951"/>
            <a:ext cx="7315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Business Plan  |  Entrepreneurship LCBB5013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96" name="Rectangles"/>
          <p:cNvSpPr>
            <a:spLocks/>
          </p:cNvSpPr>
          <p:nvPr/>
        </p:nvSpPr>
        <p:spPr>
          <a:xfrm rot="0">
            <a:off x="11277295" y="6473951"/>
            <a:ext cx="457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4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593662"/>
      </p:ext>
    </p:extLst>
  </p:cSld>
  <p:clrMapOvr>
    <a:masterClrMapping/>
  </p:clrMapOvr>
</p:sld>
</file>

<file path=ppt/slides/slide5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s"/>
          <p:cNvSpPr>
            <a:spLocks/>
          </p:cNvSpPr>
          <p:nvPr/>
        </p:nvSpPr>
        <p:spPr>
          <a:xfrm rot="0">
            <a:off x="548640" y="457200"/>
            <a:ext cx="1097280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6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Competitor Analysis</a:t>
            </a:r>
            <a:endParaRPr lang="zh-CN" altLang="en-US" sz="2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01" name="Rectangles"/>
          <p:cNvSpPr>
            <a:spLocks/>
          </p:cNvSpPr>
          <p:nvPr/>
        </p:nvSpPr>
        <p:spPr>
          <a:xfrm rot="0">
            <a:off x="7315200" y="1280160"/>
            <a:ext cx="4297680" cy="36576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rgbClr val="00539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Direct Competitors</a:t>
            </a:r>
            <a:endParaRPr lang="zh-CN" altLang="en-US" sz="14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02" name="Rectangles"/>
          <p:cNvSpPr>
            <a:spLocks/>
          </p:cNvSpPr>
          <p:nvPr/>
        </p:nvSpPr>
        <p:spPr>
          <a:xfrm rot="0">
            <a:off x="7315200" y="1691639"/>
            <a:ext cx="4297680" cy="105155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Sainsbury's and Asda compete head-on across full-range grocery, general merchandise and price positioning, and remain the closest rivals in format and scale.</a:t>
            </a:r>
            <a:endParaRPr lang="zh-CN" altLang="en-US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03" name="Rectangles"/>
          <p:cNvSpPr>
            <a:spLocks/>
          </p:cNvSpPr>
          <p:nvPr/>
        </p:nvSpPr>
        <p:spPr>
          <a:xfrm rot="0">
            <a:off x="7315200" y="2880360"/>
            <a:ext cx="4297680" cy="36575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400" b="1" i="0" u="none" strike="noStrike" kern="1200" cap="none" spc="0" baseline="0">
                <a:solidFill>
                  <a:srgbClr val="E2001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Indirect Competitors</a:t>
            </a:r>
            <a:endParaRPr lang="zh-CN" altLang="en-US" sz="14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04" name="Rectangles"/>
          <p:cNvSpPr>
            <a:spLocks/>
          </p:cNvSpPr>
          <p:nvPr/>
        </p:nvSpPr>
        <p:spPr>
          <a:xfrm rot="0">
            <a:off x="7315200" y="3291840"/>
            <a:ext cx="4297680" cy="11430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1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Aldi and Lidl draw price-sensitive shoppers through limited-range, own-label discount models, while Amazon pressures online grocery and convenience delivery.</a:t>
            </a:r>
            <a:endParaRPr lang="zh-CN" altLang="en-US" sz="11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05" name="Rectangles"/>
          <p:cNvSpPr>
            <a:spLocks/>
          </p:cNvSpPr>
          <p:nvPr/>
        </p:nvSpPr>
        <p:spPr>
          <a:xfrm rot="0">
            <a:off x="7315200" y="4709160"/>
            <a:ext cx="4297680" cy="1417319"/>
          </a:xfrm>
          <a:prstGeom prst="rect"/>
          <a:solidFill>
            <a:srgbClr val="EFF3F8"/>
          </a:solidFill>
          <a:ln w="12700" cmpd="sng" cap="flat">
            <a:noFill/>
            <a:prstDash val="solid"/>
            <a:miter/>
          </a:ln>
        </p:spPr>
      </p:sp>
      <p:sp>
        <p:nvSpPr>
          <p:cNvPr id="106" name="Rectangles"/>
          <p:cNvSpPr>
            <a:spLocks/>
          </p:cNvSpPr>
          <p:nvPr/>
        </p:nvSpPr>
        <p:spPr>
          <a:xfrm rot="0">
            <a:off x="7543800" y="4846320"/>
            <a:ext cx="3840479" cy="32003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2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Competitive Takeaway</a:t>
            </a:r>
            <a:endParaRPr lang="zh-CN" altLang="en-US" sz="12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07" name="Rectangles"/>
          <p:cNvSpPr>
            <a:spLocks/>
          </p:cNvSpPr>
          <p:nvPr/>
        </p:nvSpPr>
        <p:spPr>
          <a:xfrm rot="0">
            <a:off x="7543800" y="5166360"/>
            <a:ext cx="3840479" cy="86867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08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leads on scale and format flexibility, but discounters are the fastest-growing threat, together approaching a fifth of the market.</a:t>
            </a:r>
            <a:endParaRPr lang="zh-CN" altLang="en-US" sz="108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08" name="Rectangles"/>
          <p:cNvSpPr>
            <a:spLocks/>
          </p:cNvSpPr>
          <p:nvPr/>
        </p:nvSpPr>
        <p:spPr>
          <a:xfrm rot="0">
            <a:off x="457200" y="6473951"/>
            <a:ext cx="7315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Business Plan  |  Entrepreneurship LCBB5013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09" name="Rectangles"/>
          <p:cNvSpPr>
            <a:spLocks/>
          </p:cNvSpPr>
          <p:nvPr/>
        </p:nvSpPr>
        <p:spPr>
          <a:xfrm rot="0">
            <a:off x="11277295" y="6473951"/>
            <a:ext cx="457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5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2302226"/>
      </p:ext>
    </p:extLst>
  </p:cSld>
  <p:clrMapOvr>
    <a:masterClrMapping/>
  </p:clrMapOvr>
</p:sld>
</file>

<file path=ppt/slides/slide6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Rectangles"/>
          <p:cNvSpPr>
            <a:spLocks/>
          </p:cNvSpPr>
          <p:nvPr/>
        </p:nvSpPr>
        <p:spPr>
          <a:xfrm rot="0">
            <a:off x="548640" y="457200"/>
            <a:ext cx="1097280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6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Market Segmentation</a:t>
            </a:r>
            <a:endParaRPr lang="zh-CN" altLang="en-US" sz="2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14" name="Rectangles"/>
          <p:cNvSpPr>
            <a:spLocks/>
          </p:cNvSpPr>
          <p:nvPr/>
        </p:nvSpPr>
        <p:spPr>
          <a:xfrm rot="0">
            <a:off x="548640" y="1005839"/>
            <a:ext cx="10515600" cy="36575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25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targets the broad UK consumer base using three complementary segmentation bases.</a:t>
            </a:r>
            <a:endParaRPr lang="zh-CN" altLang="en-US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15" name="Rectangles"/>
          <p:cNvSpPr>
            <a:spLocks/>
          </p:cNvSpPr>
          <p:nvPr/>
        </p:nvSpPr>
        <p:spPr>
          <a:xfrm rot="0">
            <a:off x="548640" y="1600200"/>
            <a:ext cx="3611879" cy="457200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116" name="Oval"/>
          <p:cNvSpPr>
            <a:spLocks/>
          </p:cNvSpPr>
          <p:nvPr/>
        </p:nvSpPr>
        <p:spPr>
          <a:xfrm rot="0">
            <a:off x="868680" y="1874520"/>
            <a:ext cx="640079" cy="640080"/>
          </a:xfrm>
          <a:prstGeom prst="ellipse"/>
          <a:solidFill>
            <a:srgbClr val="00539F"/>
          </a:solidFill>
          <a:ln w="12700" cmpd="sng" cap="flat">
            <a:noFill/>
            <a:prstDash val="solid"/>
            <a:miter/>
          </a:ln>
        </p:spPr>
      </p:sp>
      <p:sp>
        <p:nvSpPr>
          <p:cNvPr id="117" name="Rectangles"/>
          <p:cNvSpPr>
            <a:spLocks/>
          </p:cNvSpPr>
          <p:nvPr/>
        </p:nvSpPr>
        <p:spPr>
          <a:xfrm rot="0">
            <a:off x="868680" y="1874520"/>
            <a:ext cx="640079" cy="64008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0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D</a:t>
            </a:r>
            <a:endParaRPr lang="zh-CN" altLang="en-US" sz="20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18" name="Rectangles"/>
          <p:cNvSpPr>
            <a:spLocks/>
          </p:cNvSpPr>
          <p:nvPr/>
        </p:nvSpPr>
        <p:spPr>
          <a:xfrm rot="0">
            <a:off x="868680" y="2651760"/>
            <a:ext cx="2971799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Demographic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19" name="Rectangles"/>
          <p:cNvSpPr>
            <a:spLocks/>
          </p:cNvSpPr>
          <p:nvPr/>
        </p:nvSpPr>
        <p:spPr>
          <a:xfrm rot="0">
            <a:off x="868680" y="3154680"/>
            <a:ext cx="2971799" cy="2834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1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Income, age and household size shape range and pricing — from student-friendly value lines to family multipacks and the premium Finest range for higher-income shoppers.</a:t>
            </a:r>
            <a:endParaRPr lang="zh-CN" altLang="en-US" sz="11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20" name="Rectangles"/>
          <p:cNvSpPr>
            <a:spLocks/>
          </p:cNvSpPr>
          <p:nvPr/>
        </p:nvSpPr>
        <p:spPr>
          <a:xfrm rot="0">
            <a:off x="4416552" y="1600200"/>
            <a:ext cx="3611880" cy="457200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121" name="Oval"/>
          <p:cNvSpPr>
            <a:spLocks/>
          </p:cNvSpPr>
          <p:nvPr/>
        </p:nvSpPr>
        <p:spPr>
          <a:xfrm rot="0">
            <a:off x="4736592" y="1874520"/>
            <a:ext cx="640079" cy="640080"/>
          </a:xfrm>
          <a:prstGeom prst="ellipse"/>
          <a:solidFill>
            <a:srgbClr val="E2001A"/>
          </a:solidFill>
          <a:ln w="12700" cmpd="sng" cap="flat">
            <a:noFill/>
            <a:prstDash val="solid"/>
            <a:miter/>
          </a:ln>
        </p:spPr>
      </p:sp>
      <p:sp>
        <p:nvSpPr>
          <p:cNvPr id="122" name="Rectangles"/>
          <p:cNvSpPr>
            <a:spLocks/>
          </p:cNvSpPr>
          <p:nvPr/>
        </p:nvSpPr>
        <p:spPr>
          <a:xfrm rot="0">
            <a:off x="4736592" y="1874520"/>
            <a:ext cx="640079" cy="64008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0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G</a:t>
            </a:r>
            <a:endParaRPr lang="zh-CN" altLang="en-US" sz="20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23" name="Rectangles"/>
          <p:cNvSpPr>
            <a:spLocks/>
          </p:cNvSpPr>
          <p:nvPr/>
        </p:nvSpPr>
        <p:spPr>
          <a:xfrm rot="0">
            <a:off x="4736592" y="2651760"/>
            <a:ext cx="2971799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Geographic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24" name="Rectangles"/>
          <p:cNvSpPr>
            <a:spLocks/>
          </p:cNvSpPr>
          <p:nvPr/>
        </p:nvSpPr>
        <p:spPr>
          <a:xfrm rot="0">
            <a:off x="4736592" y="3154680"/>
            <a:ext cx="2971799" cy="2834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1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Store format is matched to location: large Extra hypermarkets in suburban and out-of-town areas, compact Express and One Stop formats in urban and residential neighbourhoods.</a:t>
            </a:r>
            <a:endParaRPr lang="zh-CN" altLang="en-US" sz="11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25" name="Rectangles"/>
          <p:cNvSpPr>
            <a:spLocks/>
          </p:cNvSpPr>
          <p:nvPr/>
        </p:nvSpPr>
        <p:spPr>
          <a:xfrm rot="0">
            <a:off x="8284464" y="1600200"/>
            <a:ext cx="3611879" cy="457200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126" name="Oval"/>
          <p:cNvSpPr>
            <a:spLocks/>
          </p:cNvSpPr>
          <p:nvPr/>
        </p:nvSpPr>
        <p:spPr>
          <a:xfrm rot="0">
            <a:off x="8604504" y="1874520"/>
            <a:ext cx="640080" cy="640080"/>
          </a:xfrm>
          <a:prstGeom prst="ellipse"/>
          <a:solidFill>
            <a:srgbClr val="C9A227"/>
          </a:solidFill>
          <a:ln w="12700" cmpd="sng" cap="flat">
            <a:noFill/>
            <a:prstDash val="solid"/>
            <a:miter/>
          </a:ln>
        </p:spPr>
      </p:sp>
      <p:sp>
        <p:nvSpPr>
          <p:cNvPr id="127" name="Rectangles"/>
          <p:cNvSpPr>
            <a:spLocks/>
          </p:cNvSpPr>
          <p:nvPr/>
        </p:nvSpPr>
        <p:spPr>
          <a:xfrm rot="0">
            <a:off x="8604504" y="1874520"/>
            <a:ext cx="640080" cy="64008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0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B</a:t>
            </a:r>
            <a:endParaRPr lang="zh-CN" altLang="en-US" sz="20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28" name="Rectangles"/>
          <p:cNvSpPr>
            <a:spLocks/>
          </p:cNvSpPr>
          <p:nvPr/>
        </p:nvSpPr>
        <p:spPr>
          <a:xfrm rot="0">
            <a:off x="8604504" y="2651760"/>
            <a:ext cx="297180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Behavioural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29" name="Rectangles"/>
          <p:cNvSpPr>
            <a:spLocks/>
          </p:cNvSpPr>
          <p:nvPr/>
        </p:nvSpPr>
        <p:spPr>
          <a:xfrm rot="0">
            <a:off x="8604504" y="3154680"/>
            <a:ext cx="2971800" cy="2834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1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Clubcard purchase data drives personalised offers and pricing based on shopping frequency, loyalty and basket habits, from top-up shoppers to weekly bulk buyers.</a:t>
            </a:r>
            <a:endParaRPr lang="zh-CN" altLang="en-US" sz="11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30" name="Rectangles"/>
          <p:cNvSpPr>
            <a:spLocks/>
          </p:cNvSpPr>
          <p:nvPr/>
        </p:nvSpPr>
        <p:spPr>
          <a:xfrm rot="0">
            <a:off x="457200" y="6473951"/>
            <a:ext cx="7315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Business Plan  |  Entrepreneurship LCBB5013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31" name="Rectangles"/>
          <p:cNvSpPr>
            <a:spLocks/>
          </p:cNvSpPr>
          <p:nvPr/>
        </p:nvSpPr>
        <p:spPr>
          <a:xfrm rot="0">
            <a:off x="11277295" y="6473951"/>
            <a:ext cx="457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6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790450"/>
      </p:ext>
    </p:extLst>
  </p:cSld>
  <p:clrMapOvr>
    <a:masterClrMapping/>
  </p:clrMapOvr>
</p:sld>
</file>

<file path=ppt/slides/slide7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s"/>
          <p:cNvSpPr>
            <a:spLocks/>
          </p:cNvSpPr>
          <p:nvPr/>
        </p:nvSpPr>
        <p:spPr>
          <a:xfrm rot="0">
            <a:off x="548640" y="457200"/>
            <a:ext cx="1097280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6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Marketing Mix — Product &amp; Price</a:t>
            </a:r>
            <a:endParaRPr lang="zh-CN" altLang="en-US" sz="2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36" name="Rectangles"/>
          <p:cNvSpPr>
            <a:spLocks/>
          </p:cNvSpPr>
          <p:nvPr/>
        </p:nvSpPr>
        <p:spPr>
          <a:xfrm rot="0">
            <a:off x="548640" y="1371600"/>
            <a:ext cx="5440679" cy="4754880"/>
          </a:xfrm>
          <a:prstGeom prst="rect"/>
          <a:solidFill>
            <a:srgbClr val="0B2545"/>
          </a:solidFill>
          <a:ln w="12700" cmpd="sng" cap="flat">
            <a:noFill/>
            <a:prstDash val="solid"/>
            <a:miter/>
          </a:ln>
        </p:spPr>
      </p:sp>
      <p:sp>
        <p:nvSpPr>
          <p:cNvPr id="137" name="Rectangles"/>
          <p:cNvSpPr>
            <a:spLocks/>
          </p:cNvSpPr>
          <p:nvPr/>
        </p:nvSpPr>
        <p:spPr>
          <a:xfrm rot="0">
            <a:off x="914400" y="1600200"/>
            <a:ext cx="457200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900" b="1" i="0" u="none" strike="noStrike" kern="1200" cap="none" spc="0" baseline="0">
                <a:solidFill>
                  <a:srgbClr val="C9A227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Product</a:t>
            </a:r>
            <a:endParaRPr lang="zh-CN" altLang="en-US" sz="1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38" name="Rectangles"/>
          <p:cNvSpPr>
            <a:spLocks/>
          </p:cNvSpPr>
          <p:nvPr/>
        </p:nvSpPr>
        <p:spPr>
          <a:xfrm rot="0">
            <a:off x="914400" y="2148840"/>
            <a:ext cx="4754880" cy="374903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CFE0F2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Tiered own-label architecture — Everyday Value, standard range and Tesco Finest — covers every price point</a:t>
            </a:r>
            <a:endParaRPr lang="en-US" altLang="zh-CN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CFE0F2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Full grocery range plus general merchandise, clothing (F&amp;F), financial services and Tesco Mobile</a:t>
            </a:r>
            <a:endParaRPr lang="en-US" altLang="zh-CN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CFE0F2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Finest premium line growing 14.5% year-on-year, approaching £3bn in annual sales</a:t>
            </a:r>
            <a:endParaRPr lang="en-US" altLang="zh-CN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CFE0F2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Booker wholesale extends product reach into independent retail and catering</a:t>
            </a:r>
            <a:endParaRPr lang="zh-CN" altLang="en-US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39" name="Rectangles"/>
          <p:cNvSpPr>
            <a:spLocks/>
          </p:cNvSpPr>
          <p:nvPr/>
        </p:nvSpPr>
        <p:spPr>
          <a:xfrm rot="0">
            <a:off x="6172200" y="1371600"/>
            <a:ext cx="5440679" cy="475488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140" name="Rectangles"/>
          <p:cNvSpPr>
            <a:spLocks/>
          </p:cNvSpPr>
          <p:nvPr/>
        </p:nvSpPr>
        <p:spPr>
          <a:xfrm rot="0">
            <a:off x="6537960" y="1600200"/>
            <a:ext cx="4571999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900" b="1" i="0" u="none" strike="noStrike" kern="1200" cap="none" spc="0" baseline="0">
                <a:solidFill>
                  <a:srgbClr val="00539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Price</a:t>
            </a:r>
            <a:endParaRPr lang="zh-CN" altLang="en-US" sz="1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41" name="Rectangles"/>
          <p:cNvSpPr>
            <a:spLocks/>
          </p:cNvSpPr>
          <p:nvPr/>
        </p:nvSpPr>
        <p:spPr>
          <a:xfrm rot="0">
            <a:off x="6537960" y="2148840"/>
            <a:ext cx="4754880" cy="374903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Everyday Low Prices commitment tripled to 3,000 lines during FY26</a:t>
            </a:r>
            <a:endParaRPr lang="en-US" altLang="zh-CN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Aldi Price Match applied across more than 600 comparable products</a:t>
            </a:r>
            <a:endParaRPr lang="en-US" altLang="zh-CN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10,000+ Clubcard Prices offer loyalty-linked discounts at the till</a:t>
            </a:r>
            <a:endParaRPr lang="en-US" altLang="zh-CN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Average 9.5% price cut across reduced lines, funded by the Save to Invest efficiency programme</a:t>
            </a:r>
            <a:endParaRPr lang="zh-CN" altLang="en-US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42" name="Rectangles"/>
          <p:cNvSpPr>
            <a:spLocks/>
          </p:cNvSpPr>
          <p:nvPr/>
        </p:nvSpPr>
        <p:spPr>
          <a:xfrm rot="0">
            <a:off x="457200" y="6473951"/>
            <a:ext cx="7315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Business Plan  |  Entrepreneurship LCBB5013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43" name="Rectangles"/>
          <p:cNvSpPr>
            <a:spLocks/>
          </p:cNvSpPr>
          <p:nvPr/>
        </p:nvSpPr>
        <p:spPr>
          <a:xfrm rot="0">
            <a:off x="11277295" y="6473951"/>
            <a:ext cx="457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7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7747854"/>
      </p:ext>
    </p:extLst>
  </p:cSld>
  <p:clrMapOvr>
    <a:masterClrMapping/>
  </p:clrMapOvr>
</p:sld>
</file>

<file path=ppt/slides/slide8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Rectangles"/>
          <p:cNvSpPr>
            <a:spLocks/>
          </p:cNvSpPr>
          <p:nvPr/>
        </p:nvSpPr>
        <p:spPr>
          <a:xfrm rot="0">
            <a:off x="548640" y="457200"/>
            <a:ext cx="1097280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6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Marketing Mix — Place &amp; Promotion</a:t>
            </a:r>
            <a:endParaRPr lang="zh-CN" altLang="en-US" sz="2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48" name="Rectangles"/>
          <p:cNvSpPr>
            <a:spLocks/>
          </p:cNvSpPr>
          <p:nvPr/>
        </p:nvSpPr>
        <p:spPr>
          <a:xfrm rot="0">
            <a:off x="548640" y="1371600"/>
            <a:ext cx="5440679" cy="475488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149" name="Rectangles"/>
          <p:cNvSpPr>
            <a:spLocks/>
          </p:cNvSpPr>
          <p:nvPr/>
        </p:nvSpPr>
        <p:spPr>
          <a:xfrm rot="0">
            <a:off x="914400" y="1600200"/>
            <a:ext cx="4572000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900" b="1" i="0" u="none" strike="noStrike" kern="1200" cap="none" spc="0" baseline="0">
                <a:solidFill>
                  <a:srgbClr val="00539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Place</a:t>
            </a:r>
            <a:endParaRPr lang="zh-CN" altLang="en-US" sz="1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50" name="Rectangles"/>
          <p:cNvSpPr>
            <a:spLocks/>
          </p:cNvSpPr>
          <p:nvPr/>
        </p:nvSpPr>
        <p:spPr>
          <a:xfrm rot="0">
            <a:off x="914400" y="2148840"/>
            <a:ext cx="4754880" cy="374903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4,300+ stores across the UK and Republic of Ireland in four formats</a:t>
            </a:r>
            <a:endParaRPr lang="en-US" altLang="zh-CN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Tesco.com grocery delivery and nationwide click-and-collect</a:t>
            </a:r>
            <a:endParaRPr lang="en-US" altLang="zh-CN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Whoosh rapid delivery now covers 73% of UK households</a:t>
            </a:r>
            <a:endParaRPr lang="en-US" altLang="zh-CN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Marketplace, migrated to the Mirakl platform, doubled average weekly traffic this year</a:t>
            </a:r>
            <a:endParaRPr lang="zh-CN" altLang="en-US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51" name="Rectangles"/>
          <p:cNvSpPr>
            <a:spLocks/>
          </p:cNvSpPr>
          <p:nvPr/>
        </p:nvSpPr>
        <p:spPr>
          <a:xfrm rot="0">
            <a:off x="6172200" y="1371600"/>
            <a:ext cx="5440679" cy="4754880"/>
          </a:xfrm>
          <a:prstGeom prst="rect"/>
          <a:solidFill>
            <a:srgbClr val="0B2545"/>
          </a:solidFill>
          <a:ln w="12700" cmpd="sng" cap="flat">
            <a:noFill/>
            <a:prstDash val="solid"/>
            <a:miter/>
          </a:ln>
        </p:spPr>
      </p:sp>
      <p:sp>
        <p:nvSpPr>
          <p:cNvPr id="152" name="Rectangles"/>
          <p:cNvSpPr>
            <a:spLocks/>
          </p:cNvSpPr>
          <p:nvPr/>
        </p:nvSpPr>
        <p:spPr>
          <a:xfrm rot="0">
            <a:off x="6537960" y="1600200"/>
            <a:ext cx="4571999" cy="457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900" b="1" i="0" u="none" strike="noStrike" kern="1200" cap="none" spc="0" baseline="0">
                <a:solidFill>
                  <a:srgbClr val="C9A227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Promotion</a:t>
            </a:r>
            <a:endParaRPr lang="zh-CN" altLang="en-US" sz="1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53" name="Rectangles"/>
          <p:cNvSpPr>
            <a:spLocks/>
          </p:cNvSpPr>
          <p:nvPr/>
        </p:nvSpPr>
        <p:spPr>
          <a:xfrm rot="0">
            <a:off x="6537960" y="2148840"/>
            <a:ext cx="4754880" cy="374903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CFE0F2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Clubcard loyalty scheme drives personalised pricing and targeted offers</a:t>
            </a:r>
            <a:endParaRPr lang="en-US" altLang="zh-CN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CFE0F2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Integrated campaigns across TV, in-store, social media and email</a:t>
            </a:r>
            <a:endParaRPr lang="en-US" altLang="zh-CN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CFE0F2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Aldi Price Match and value messaging used to reinforce price credibility</a:t>
            </a:r>
            <a:endParaRPr lang="en-US" altLang="zh-CN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342900" indent="-342900" algn="l">
              <a:lnSpc>
                <a:spcPct val="140000"/>
              </a:lnSpc>
              <a:spcBef>
                <a:spcPts val="0"/>
              </a:spcBef>
              <a:spcAft>
                <a:spcPts val="1200"/>
              </a:spcAft>
              <a:buClrTx/>
              <a:buChar char="–"/>
            </a:pPr>
            <a:r>
              <a:rPr lang="en-US" altLang="zh-CN" sz="1230" b="0" i="0" u="none" strike="noStrike" kern="1200" cap="none" spc="0" baseline="0">
                <a:solidFill>
                  <a:srgbClr val="CFE0F2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AI-driven customer assistant in large-scale trial, planned for customer rollout in 2026</a:t>
            </a:r>
            <a:endParaRPr lang="zh-CN" altLang="en-US" sz="123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54" name="Rectangles"/>
          <p:cNvSpPr>
            <a:spLocks/>
          </p:cNvSpPr>
          <p:nvPr/>
        </p:nvSpPr>
        <p:spPr>
          <a:xfrm rot="0">
            <a:off x="457200" y="6473951"/>
            <a:ext cx="7315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Business Plan  |  Entrepreneurship LCBB5013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55" name="Rectangles"/>
          <p:cNvSpPr>
            <a:spLocks/>
          </p:cNvSpPr>
          <p:nvPr/>
        </p:nvSpPr>
        <p:spPr>
          <a:xfrm rot="0">
            <a:off x="11277295" y="6473951"/>
            <a:ext cx="457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8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4739172"/>
      </p:ext>
    </p:extLst>
  </p:cSld>
  <p:clrMapOvr>
    <a:masterClrMapping/>
  </p:clrMapOvr>
</p:sld>
</file>

<file path=ppt/slides/slide9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Rectangles"/>
          <p:cNvSpPr>
            <a:spLocks/>
          </p:cNvSpPr>
          <p:nvPr/>
        </p:nvSpPr>
        <p:spPr>
          <a:xfrm rot="0">
            <a:off x="548640" y="457200"/>
            <a:ext cx="1097280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6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Online Marketing Strategy</a:t>
            </a:r>
            <a:endParaRPr lang="zh-CN" altLang="en-US" sz="2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60" name="Rectangles"/>
          <p:cNvSpPr>
            <a:spLocks/>
          </p:cNvSpPr>
          <p:nvPr/>
        </p:nvSpPr>
        <p:spPr>
          <a:xfrm rot="0">
            <a:off x="548640" y="1005839"/>
            <a:ext cx="10515600" cy="36575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25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Digital tactics that support Tesco's 35.7% online grocery market share.</a:t>
            </a:r>
            <a:endParaRPr lang="zh-CN" altLang="en-US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61" name="Rectangles"/>
          <p:cNvSpPr>
            <a:spLocks/>
          </p:cNvSpPr>
          <p:nvPr/>
        </p:nvSpPr>
        <p:spPr>
          <a:xfrm rot="0">
            <a:off x="548640" y="1600200"/>
            <a:ext cx="2084831" cy="448056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162" name="Oval"/>
          <p:cNvSpPr>
            <a:spLocks/>
          </p:cNvSpPr>
          <p:nvPr/>
        </p:nvSpPr>
        <p:spPr>
          <a:xfrm rot="0">
            <a:off x="1316736" y="1874520"/>
            <a:ext cx="548640" cy="548640"/>
          </a:xfrm>
          <a:prstGeom prst="ellipse"/>
          <a:solidFill>
            <a:srgbClr val="00539F"/>
          </a:solidFill>
          <a:ln w="12700" cmpd="sng" cap="flat">
            <a:noFill/>
            <a:prstDash val="solid"/>
            <a:miter/>
          </a:ln>
        </p:spPr>
      </p:sp>
      <p:sp>
        <p:nvSpPr>
          <p:cNvPr id="163" name="Rectangles"/>
          <p:cNvSpPr>
            <a:spLocks/>
          </p:cNvSpPr>
          <p:nvPr/>
        </p:nvSpPr>
        <p:spPr>
          <a:xfrm rot="0">
            <a:off x="1316736" y="1874520"/>
            <a:ext cx="54864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1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64" name="Rectangles"/>
          <p:cNvSpPr>
            <a:spLocks/>
          </p:cNvSpPr>
          <p:nvPr/>
        </p:nvSpPr>
        <p:spPr>
          <a:xfrm rot="0">
            <a:off x="685800" y="2651760"/>
            <a:ext cx="1810512" cy="6858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25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SEO &amp; Search</a:t>
            </a:r>
            <a:endParaRPr lang="zh-CN" altLang="en-US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65" name="Rectangles"/>
          <p:cNvSpPr>
            <a:spLocks/>
          </p:cNvSpPr>
          <p:nvPr/>
        </p:nvSpPr>
        <p:spPr>
          <a:xfrm rot="0">
            <a:off x="713232" y="3337560"/>
            <a:ext cx="1755648" cy="256032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8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Optimised product and category pages capture high-intent grocery and Marketplace search traffic.</a:t>
            </a:r>
            <a:endParaRPr lang="zh-CN" altLang="en-US" sz="98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66" name="Rectangles"/>
          <p:cNvSpPr>
            <a:spLocks/>
          </p:cNvSpPr>
          <p:nvPr/>
        </p:nvSpPr>
        <p:spPr>
          <a:xfrm rot="0">
            <a:off x="2779776" y="1600200"/>
            <a:ext cx="2084832" cy="448056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167" name="Oval"/>
          <p:cNvSpPr>
            <a:spLocks/>
          </p:cNvSpPr>
          <p:nvPr/>
        </p:nvSpPr>
        <p:spPr>
          <a:xfrm rot="0">
            <a:off x="3547872" y="1874520"/>
            <a:ext cx="548640" cy="548640"/>
          </a:xfrm>
          <a:prstGeom prst="ellipse"/>
          <a:solidFill>
            <a:srgbClr val="00539F"/>
          </a:solidFill>
          <a:ln w="12700" cmpd="sng" cap="flat">
            <a:noFill/>
            <a:prstDash val="solid"/>
            <a:miter/>
          </a:ln>
        </p:spPr>
      </p:sp>
      <p:sp>
        <p:nvSpPr>
          <p:cNvPr id="168" name="Rectangles"/>
          <p:cNvSpPr>
            <a:spLocks/>
          </p:cNvSpPr>
          <p:nvPr/>
        </p:nvSpPr>
        <p:spPr>
          <a:xfrm rot="0">
            <a:off x="3547872" y="1874520"/>
            <a:ext cx="54864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2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69" name="Rectangles"/>
          <p:cNvSpPr>
            <a:spLocks/>
          </p:cNvSpPr>
          <p:nvPr/>
        </p:nvSpPr>
        <p:spPr>
          <a:xfrm rot="0">
            <a:off x="2916936" y="2651760"/>
            <a:ext cx="1810512" cy="6858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25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Social Media</a:t>
            </a:r>
            <a:endParaRPr lang="zh-CN" altLang="en-US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70" name="Rectangles"/>
          <p:cNvSpPr>
            <a:spLocks/>
          </p:cNvSpPr>
          <p:nvPr/>
        </p:nvSpPr>
        <p:spPr>
          <a:xfrm rot="0">
            <a:off x="2944367" y="3337560"/>
            <a:ext cx="1755648" cy="256032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8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Brand and value campaigns build reach, while customer service response builds trust and retention.</a:t>
            </a:r>
            <a:endParaRPr lang="zh-CN" altLang="en-US" sz="98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71" name="Rectangles"/>
          <p:cNvSpPr>
            <a:spLocks/>
          </p:cNvSpPr>
          <p:nvPr/>
        </p:nvSpPr>
        <p:spPr>
          <a:xfrm rot="0">
            <a:off x="5010912" y="1600200"/>
            <a:ext cx="2084831" cy="448056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172" name="Oval"/>
          <p:cNvSpPr>
            <a:spLocks/>
          </p:cNvSpPr>
          <p:nvPr/>
        </p:nvSpPr>
        <p:spPr>
          <a:xfrm rot="0">
            <a:off x="5779008" y="1874520"/>
            <a:ext cx="548640" cy="548640"/>
          </a:xfrm>
          <a:prstGeom prst="ellipse"/>
          <a:solidFill>
            <a:srgbClr val="00539F"/>
          </a:solidFill>
          <a:ln w="12700" cmpd="sng" cap="flat">
            <a:noFill/>
            <a:prstDash val="solid"/>
            <a:miter/>
          </a:ln>
        </p:spPr>
      </p:sp>
      <p:sp>
        <p:nvSpPr>
          <p:cNvPr id="173" name="Rectangles"/>
          <p:cNvSpPr>
            <a:spLocks/>
          </p:cNvSpPr>
          <p:nvPr/>
        </p:nvSpPr>
        <p:spPr>
          <a:xfrm rot="0">
            <a:off x="5779008" y="1874520"/>
            <a:ext cx="54864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3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74" name="Rectangles"/>
          <p:cNvSpPr>
            <a:spLocks/>
          </p:cNvSpPr>
          <p:nvPr/>
        </p:nvSpPr>
        <p:spPr>
          <a:xfrm rot="0">
            <a:off x="5148072" y="2651760"/>
            <a:ext cx="1810512" cy="6858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25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Email Campaigns</a:t>
            </a:r>
            <a:endParaRPr lang="zh-CN" altLang="en-US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75" name="Rectangles"/>
          <p:cNvSpPr>
            <a:spLocks/>
          </p:cNvSpPr>
          <p:nvPr/>
        </p:nvSpPr>
        <p:spPr>
          <a:xfrm rot="0">
            <a:off x="5175504" y="3337560"/>
            <a:ext cx="1755648" cy="256032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8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Personalised offers and Clubcard Prices are delivered directly based on individual purchase history.</a:t>
            </a:r>
            <a:endParaRPr lang="zh-CN" altLang="en-US" sz="98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76" name="Rectangles"/>
          <p:cNvSpPr>
            <a:spLocks/>
          </p:cNvSpPr>
          <p:nvPr/>
        </p:nvSpPr>
        <p:spPr>
          <a:xfrm rot="0">
            <a:off x="7242048" y="1600200"/>
            <a:ext cx="2084832" cy="448056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177" name="Oval"/>
          <p:cNvSpPr>
            <a:spLocks/>
          </p:cNvSpPr>
          <p:nvPr/>
        </p:nvSpPr>
        <p:spPr>
          <a:xfrm rot="0">
            <a:off x="8010144" y="1874520"/>
            <a:ext cx="548640" cy="548640"/>
          </a:xfrm>
          <a:prstGeom prst="ellipse"/>
          <a:solidFill>
            <a:srgbClr val="00539F"/>
          </a:solidFill>
          <a:ln w="12700" cmpd="sng" cap="flat">
            <a:noFill/>
            <a:prstDash val="solid"/>
            <a:miter/>
          </a:ln>
        </p:spPr>
      </p:sp>
      <p:sp>
        <p:nvSpPr>
          <p:cNvPr id="178" name="Rectangles"/>
          <p:cNvSpPr>
            <a:spLocks/>
          </p:cNvSpPr>
          <p:nvPr/>
        </p:nvSpPr>
        <p:spPr>
          <a:xfrm rot="0">
            <a:off x="8010144" y="1874520"/>
            <a:ext cx="54864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4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79" name="Rectangles"/>
          <p:cNvSpPr>
            <a:spLocks/>
          </p:cNvSpPr>
          <p:nvPr/>
        </p:nvSpPr>
        <p:spPr>
          <a:xfrm rot="0">
            <a:off x="7379208" y="2651760"/>
            <a:ext cx="1810512" cy="6858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25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App &amp; Whoosh</a:t>
            </a:r>
            <a:endParaRPr lang="zh-CN" altLang="en-US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80" name="Rectangles"/>
          <p:cNvSpPr>
            <a:spLocks/>
          </p:cNvSpPr>
          <p:nvPr/>
        </p:nvSpPr>
        <p:spPr>
          <a:xfrm rot="0">
            <a:off x="7406639" y="3337560"/>
            <a:ext cx="1755648" cy="256032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8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The Tesco app drives rapid delivery orders, order tracking and delivery-saver subscriptions, up 7.6%.</a:t>
            </a:r>
            <a:endParaRPr lang="zh-CN" altLang="en-US" sz="98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81" name="Rectangles"/>
          <p:cNvSpPr>
            <a:spLocks/>
          </p:cNvSpPr>
          <p:nvPr/>
        </p:nvSpPr>
        <p:spPr>
          <a:xfrm rot="0">
            <a:off x="9473184" y="1600200"/>
            <a:ext cx="2084832" cy="448056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182" name="Oval"/>
          <p:cNvSpPr>
            <a:spLocks/>
          </p:cNvSpPr>
          <p:nvPr/>
        </p:nvSpPr>
        <p:spPr>
          <a:xfrm rot="0">
            <a:off x="10241281" y="1874520"/>
            <a:ext cx="548639" cy="548640"/>
          </a:xfrm>
          <a:prstGeom prst="ellipse"/>
          <a:solidFill>
            <a:srgbClr val="00539F"/>
          </a:solidFill>
          <a:ln w="12700" cmpd="sng" cap="flat">
            <a:noFill/>
            <a:prstDash val="solid"/>
            <a:miter/>
          </a:ln>
        </p:spPr>
      </p:sp>
      <p:sp>
        <p:nvSpPr>
          <p:cNvPr id="183" name="Rectangles"/>
          <p:cNvSpPr>
            <a:spLocks/>
          </p:cNvSpPr>
          <p:nvPr/>
        </p:nvSpPr>
        <p:spPr>
          <a:xfrm rot="0">
            <a:off x="10241281" y="1874520"/>
            <a:ext cx="548639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5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84" name="Rectangles"/>
          <p:cNvSpPr>
            <a:spLocks/>
          </p:cNvSpPr>
          <p:nvPr/>
        </p:nvSpPr>
        <p:spPr>
          <a:xfrm rot="0">
            <a:off x="9610344" y="2651760"/>
            <a:ext cx="1810512" cy="6858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25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Personalisation</a:t>
            </a:r>
            <a:endParaRPr lang="zh-CN" altLang="en-US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85" name="Rectangles"/>
          <p:cNvSpPr>
            <a:spLocks/>
          </p:cNvSpPr>
          <p:nvPr/>
        </p:nvSpPr>
        <p:spPr>
          <a:xfrm rot="0">
            <a:off x="9637776" y="3337560"/>
            <a:ext cx="1755648" cy="256032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999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8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Clubcard data powers tailored pricing and recommendations, deepening loyalty across channels.</a:t>
            </a:r>
            <a:endParaRPr lang="zh-CN" altLang="en-US" sz="98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86" name="Rectangles"/>
          <p:cNvSpPr>
            <a:spLocks/>
          </p:cNvSpPr>
          <p:nvPr/>
        </p:nvSpPr>
        <p:spPr>
          <a:xfrm rot="0">
            <a:off x="457200" y="6473951"/>
            <a:ext cx="7315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Business Plan  |  Entrepreneurship LCBB5013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87" name="Rectangles"/>
          <p:cNvSpPr>
            <a:spLocks/>
          </p:cNvSpPr>
          <p:nvPr/>
        </p:nvSpPr>
        <p:spPr>
          <a:xfrm rot="0">
            <a:off x="11277295" y="6473951"/>
            <a:ext cx="457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9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6131194"/>
      </p:ext>
    </p:extLst>
  </p:cSld>
  <p:clrMapOvr>
    <a:masterClrMapping/>
  </p:clrMapOvr>
</p:sld>
</file>

<file path=ppt/slides/slide10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Rectangles"/>
          <p:cNvSpPr>
            <a:spLocks/>
          </p:cNvSpPr>
          <p:nvPr/>
        </p:nvSpPr>
        <p:spPr>
          <a:xfrm rot="0">
            <a:off x="548640" y="457200"/>
            <a:ext cx="1097280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6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Financial Planning</a:t>
            </a:r>
            <a:endParaRPr lang="zh-CN" altLang="en-US" sz="2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92" name="Rectangles"/>
          <p:cNvSpPr>
            <a:spLocks/>
          </p:cNvSpPr>
          <p:nvPr/>
        </p:nvSpPr>
        <p:spPr>
          <a:xfrm rot="0">
            <a:off x="548640" y="1005839"/>
            <a:ext cx="10515600" cy="36575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25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From a single market stall in 1919 to a £66.6bn multinational retailer.</a:t>
            </a:r>
            <a:endParaRPr lang="zh-CN" altLang="en-US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93" name="Rectangles"/>
          <p:cNvSpPr>
            <a:spLocks/>
          </p:cNvSpPr>
          <p:nvPr/>
        </p:nvSpPr>
        <p:spPr>
          <a:xfrm rot="0">
            <a:off x="7543800" y="1600200"/>
            <a:ext cx="4023359" cy="41147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900" b="1" i="0" u="none" strike="noStrike" kern="1200" cap="none" spc="0" baseline="0">
                <a:solidFill>
                  <a:srgbClr val="C9A227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£3.15bn</a:t>
            </a:r>
            <a:endParaRPr lang="zh-CN" altLang="en-US" sz="1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94" name="Rectangles"/>
          <p:cNvSpPr>
            <a:spLocks/>
          </p:cNvSpPr>
          <p:nvPr/>
        </p:nvSpPr>
        <p:spPr>
          <a:xfrm rot="0">
            <a:off x="7543800" y="2011679"/>
            <a:ext cx="4023359" cy="36576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10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Adjusted operating profit, FY26</a:t>
            </a:r>
            <a:endParaRPr lang="zh-CN" altLang="en-US" sz="11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95" name="Rectangles"/>
          <p:cNvSpPr>
            <a:spLocks/>
          </p:cNvSpPr>
          <p:nvPr/>
        </p:nvSpPr>
        <p:spPr>
          <a:xfrm rot="0">
            <a:off x="7543800" y="2651760"/>
            <a:ext cx="4023359" cy="41147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900" b="1" i="0" u="none" strike="noStrike" kern="1200" cap="none" spc="0" baseline="0">
                <a:solidFill>
                  <a:srgbClr val="C9A227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£1.96bn</a:t>
            </a:r>
            <a:endParaRPr lang="zh-CN" altLang="en-US" sz="1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96" name="Rectangles"/>
          <p:cNvSpPr>
            <a:spLocks/>
          </p:cNvSpPr>
          <p:nvPr/>
        </p:nvSpPr>
        <p:spPr>
          <a:xfrm rot="0">
            <a:off x="7543800" y="3063239"/>
            <a:ext cx="4023359" cy="36575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10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Record group free cash flow</a:t>
            </a:r>
            <a:endParaRPr lang="zh-CN" altLang="en-US" sz="11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97" name="Rectangles"/>
          <p:cNvSpPr>
            <a:spLocks/>
          </p:cNvSpPr>
          <p:nvPr/>
        </p:nvSpPr>
        <p:spPr>
          <a:xfrm rot="0">
            <a:off x="7543800" y="3703319"/>
            <a:ext cx="4023359" cy="41147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900" b="1" i="0" u="none" strike="noStrike" kern="1200" cap="none" spc="0" baseline="0">
                <a:solidFill>
                  <a:srgbClr val="C9A227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14.5p</a:t>
            </a:r>
            <a:endParaRPr lang="zh-CN" altLang="en-US" sz="1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98" name="Rectangles"/>
          <p:cNvSpPr>
            <a:spLocks/>
          </p:cNvSpPr>
          <p:nvPr/>
        </p:nvSpPr>
        <p:spPr>
          <a:xfrm rot="0">
            <a:off x="7543800" y="4114800"/>
            <a:ext cx="4023359" cy="36575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10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Full-year dividend per share, up 5.8%</a:t>
            </a:r>
            <a:endParaRPr lang="zh-CN" altLang="en-US" sz="11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99" name="Rectangles"/>
          <p:cNvSpPr>
            <a:spLocks/>
          </p:cNvSpPr>
          <p:nvPr/>
        </p:nvSpPr>
        <p:spPr>
          <a:xfrm rot="0">
            <a:off x="7543800" y="4754880"/>
            <a:ext cx="4023359" cy="41147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900" b="1" i="0" u="none" strike="noStrike" kern="1200" cap="none" spc="0" baseline="0">
                <a:solidFill>
                  <a:srgbClr val="C9A227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£750m</a:t>
            </a:r>
            <a:endParaRPr lang="zh-CN" altLang="en-US" sz="1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00" name="Rectangles"/>
          <p:cNvSpPr>
            <a:spLocks/>
          </p:cNvSpPr>
          <p:nvPr/>
        </p:nvSpPr>
        <p:spPr>
          <a:xfrm rot="0">
            <a:off x="7543800" y="5166360"/>
            <a:ext cx="4023359" cy="36575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10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New share buyback programme to Apr 2027</a:t>
            </a:r>
            <a:endParaRPr lang="zh-CN" altLang="en-US" sz="11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01" name="Rectangles"/>
          <p:cNvSpPr>
            <a:spLocks/>
          </p:cNvSpPr>
          <p:nvPr/>
        </p:nvSpPr>
        <p:spPr>
          <a:xfrm rot="0">
            <a:off x="457200" y="6473951"/>
            <a:ext cx="7315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Business Plan  |  Entrepreneurship LCBB5013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02" name="Rectangles"/>
          <p:cNvSpPr>
            <a:spLocks/>
          </p:cNvSpPr>
          <p:nvPr/>
        </p:nvSpPr>
        <p:spPr>
          <a:xfrm rot="0">
            <a:off x="11277295" y="6473951"/>
            <a:ext cx="457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10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2341541"/>
      </p:ext>
    </p:extLst>
  </p:cSld>
  <p:clrMapOvr>
    <a:masterClrMapping/>
  </p:clrMapOvr>
</p:sld>
</file>

<file path=ppt/slides/slide11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Rectangles"/>
          <p:cNvSpPr>
            <a:spLocks/>
          </p:cNvSpPr>
          <p:nvPr/>
        </p:nvSpPr>
        <p:spPr>
          <a:xfrm rot="0">
            <a:off x="548640" y="457200"/>
            <a:ext cx="1097280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6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Recommendations &amp; Conclusion</a:t>
            </a:r>
            <a:endParaRPr lang="zh-CN" altLang="en-US" sz="2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07" name="Oval"/>
          <p:cNvSpPr>
            <a:spLocks/>
          </p:cNvSpPr>
          <p:nvPr/>
        </p:nvSpPr>
        <p:spPr>
          <a:xfrm rot="0">
            <a:off x="548640" y="1234440"/>
            <a:ext cx="502919" cy="502919"/>
          </a:xfrm>
          <a:prstGeom prst="ellipse"/>
          <a:solidFill>
            <a:srgbClr val="00539F"/>
          </a:solidFill>
          <a:ln w="12700" cmpd="sng" cap="flat">
            <a:noFill/>
            <a:prstDash val="solid"/>
            <a:miter/>
          </a:ln>
        </p:spPr>
      </p:sp>
      <p:sp>
        <p:nvSpPr>
          <p:cNvPr id="208" name="Rectangles"/>
          <p:cNvSpPr>
            <a:spLocks/>
          </p:cNvSpPr>
          <p:nvPr/>
        </p:nvSpPr>
        <p:spPr>
          <a:xfrm rot="0">
            <a:off x="548640" y="1234440"/>
            <a:ext cx="502919" cy="5029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1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09" name="Rectangles"/>
          <p:cNvSpPr>
            <a:spLocks/>
          </p:cNvSpPr>
          <p:nvPr/>
        </p:nvSpPr>
        <p:spPr>
          <a:xfrm rot="0">
            <a:off x="1280160" y="1207008"/>
            <a:ext cx="384048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5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Continue Digital Investment</a:t>
            </a:r>
            <a:endParaRPr lang="zh-CN" altLang="en-US" sz="13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10" name="Rectangles"/>
          <p:cNvSpPr>
            <a:spLocks/>
          </p:cNvSpPr>
          <p:nvPr/>
        </p:nvSpPr>
        <p:spPr>
          <a:xfrm rot="0">
            <a:off x="5212080" y="1207008"/>
            <a:ext cx="6309359" cy="68579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1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Extend Whoosh rapid delivery coverage and scale the AI customer assistant beyond trial into full rollout.</a:t>
            </a:r>
            <a:endParaRPr lang="zh-CN" altLang="en-US" sz="11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11" name="Oval"/>
          <p:cNvSpPr>
            <a:spLocks/>
          </p:cNvSpPr>
          <p:nvPr/>
        </p:nvSpPr>
        <p:spPr>
          <a:xfrm rot="0">
            <a:off x="548640" y="2103120"/>
            <a:ext cx="502919" cy="502919"/>
          </a:xfrm>
          <a:prstGeom prst="ellipse"/>
          <a:solidFill>
            <a:srgbClr val="E2001A"/>
          </a:solidFill>
          <a:ln w="12700" cmpd="sng" cap="flat">
            <a:noFill/>
            <a:prstDash val="solid"/>
            <a:miter/>
          </a:ln>
        </p:spPr>
      </p:sp>
      <p:sp>
        <p:nvSpPr>
          <p:cNvPr id="212" name="Rectangles"/>
          <p:cNvSpPr>
            <a:spLocks/>
          </p:cNvSpPr>
          <p:nvPr/>
        </p:nvSpPr>
        <p:spPr>
          <a:xfrm rot="0">
            <a:off x="548640" y="2103120"/>
            <a:ext cx="502919" cy="5029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2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13" name="Rectangles"/>
          <p:cNvSpPr>
            <a:spLocks/>
          </p:cNvSpPr>
          <p:nvPr/>
        </p:nvSpPr>
        <p:spPr>
          <a:xfrm rot="0">
            <a:off x="1280160" y="2075688"/>
            <a:ext cx="384048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5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Protect Margin Discipline</a:t>
            </a:r>
            <a:endParaRPr lang="zh-CN" altLang="en-US" sz="13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14" name="Rectangles"/>
          <p:cNvSpPr>
            <a:spLocks/>
          </p:cNvSpPr>
          <p:nvPr/>
        </p:nvSpPr>
        <p:spPr>
          <a:xfrm rot="0">
            <a:off x="5212080" y="2075688"/>
            <a:ext cx="6309359" cy="6858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1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Balance further price investment against the 4.7% UK/ROI margin, leaning on Save to Invest efficiency savings.</a:t>
            </a:r>
            <a:endParaRPr lang="zh-CN" altLang="en-US" sz="11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15" name="Oval"/>
          <p:cNvSpPr>
            <a:spLocks/>
          </p:cNvSpPr>
          <p:nvPr/>
        </p:nvSpPr>
        <p:spPr>
          <a:xfrm rot="0">
            <a:off x="548640" y="2971799"/>
            <a:ext cx="502919" cy="502920"/>
          </a:xfrm>
          <a:prstGeom prst="ellipse"/>
          <a:solidFill>
            <a:srgbClr val="00539F"/>
          </a:solidFill>
          <a:ln w="12700" cmpd="sng" cap="flat">
            <a:noFill/>
            <a:prstDash val="solid"/>
            <a:miter/>
          </a:ln>
        </p:spPr>
      </p:sp>
      <p:sp>
        <p:nvSpPr>
          <p:cNvPr id="216" name="Rectangles"/>
          <p:cNvSpPr>
            <a:spLocks/>
          </p:cNvSpPr>
          <p:nvPr/>
        </p:nvSpPr>
        <p:spPr>
          <a:xfrm rot="0">
            <a:off x="548640" y="2971799"/>
            <a:ext cx="502919" cy="50292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3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17" name="Rectangles"/>
          <p:cNvSpPr>
            <a:spLocks/>
          </p:cNvSpPr>
          <p:nvPr/>
        </p:nvSpPr>
        <p:spPr>
          <a:xfrm rot="0">
            <a:off x="1280160" y="2944367"/>
            <a:ext cx="384048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5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Deepen Sustainability Commitments</a:t>
            </a:r>
            <a:endParaRPr lang="zh-CN" altLang="en-US" sz="13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18" name="Rectangles"/>
          <p:cNvSpPr>
            <a:spLocks/>
          </p:cNvSpPr>
          <p:nvPr/>
        </p:nvSpPr>
        <p:spPr>
          <a:xfrm rot="0">
            <a:off x="5212080" y="2944367"/>
            <a:ext cx="6309359" cy="6858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1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Progress net-zero and food-waste targets to strengthen brand trust as a long-term differentiator.</a:t>
            </a:r>
            <a:endParaRPr lang="zh-CN" altLang="en-US" sz="11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19" name="Oval"/>
          <p:cNvSpPr>
            <a:spLocks/>
          </p:cNvSpPr>
          <p:nvPr/>
        </p:nvSpPr>
        <p:spPr>
          <a:xfrm rot="0">
            <a:off x="548640" y="3840480"/>
            <a:ext cx="502919" cy="502920"/>
          </a:xfrm>
          <a:prstGeom prst="ellipse"/>
          <a:solidFill>
            <a:srgbClr val="E2001A"/>
          </a:solidFill>
          <a:ln w="12700" cmpd="sng" cap="flat">
            <a:noFill/>
            <a:prstDash val="solid"/>
            <a:miter/>
          </a:ln>
        </p:spPr>
      </p:sp>
      <p:sp>
        <p:nvSpPr>
          <p:cNvPr id="220" name="Rectangles"/>
          <p:cNvSpPr>
            <a:spLocks/>
          </p:cNvSpPr>
          <p:nvPr/>
        </p:nvSpPr>
        <p:spPr>
          <a:xfrm rot="0">
            <a:off x="548640" y="3840480"/>
            <a:ext cx="502919" cy="50292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600" b="1" i="0" u="none" strike="noStrike" kern="1200" cap="none" spc="0" baseline="0">
                <a:solidFill>
                  <a:srgbClr val="FFFFFF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4</a:t>
            </a: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21" name="Rectangles"/>
          <p:cNvSpPr>
            <a:spLocks/>
          </p:cNvSpPr>
          <p:nvPr/>
        </p:nvSpPr>
        <p:spPr>
          <a:xfrm rot="0">
            <a:off x="1280160" y="3813048"/>
            <a:ext cx="384048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35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Grow Customer Personalisation</a:t>
            </a:r>
            <a:endParaRPr lang="zh-CN" altLang="en-US" sz="13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22" name="Rectangles"/>
          <p:cNvSpPr>
            <a:spLocks/>
          </p:cNvSpPr>
          <p:nvPr/>
        </p:nvSpPr>
        <p:spPr>
          <a:xfrm rot="0">
            <a:off x="5212080" y="3813048"/>
            <a:ext cx="6309359" cy="6858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1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Expand Clubcard-driven pricing and offers to defend share against Aldi and Lidl's continued growth.</a:t>
            </a:r>
            <a:endParaRPr lang="zh-CN" altLang="en-US" sz="11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23" name="Rectangles"/>
          <p:cNvSpPr>
            <a:spLocks/>
          </p:cNvSpPr>
          <p:nvPr/>
        </p:nvSpPr>
        <p:spPr>
          <a:xfrm rot="0">
            <a:off x="548640" y="4892040"/>
            <a:ext cx="11064240" cy="1371600"/>
          </a:xfrm>
          <a:prstGeom prst="rect"/>
          <a:solidFill>
            <a:srgbClr val="0B2545"/>
          </a:solidFill>
          <a:ln w="12700" cmpd="sng" cap="flat">
            <a:noFill/>
            <a:prstDash val="solid"/>
            <a:miter/>
          </a:ln>
        </p:spPr>
      </p:sp>
      <p:sp>
        <p:nvSpPr>
          <p:cNvPr id="224" name="Rectangles"/>
          <p:cNvSpPr>
            <a:spLocks/>
          </p:cNvSpPr>
          <p:nvPr/>
        </p:nvSpPr>
        <p:spPr>
          <a:xfrm rot="0">
            <a:off x="914400" y="5074920"/>
            <a:ext cx="10424161" cy="10058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3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250" b="0" i="1" u="none" strike="noStrike" kern="1200" cap="none" spc="0" baseline="0">
                <a:solidFill>
                  <a:srgbClr val="E4ECF6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Tesco's FY26 performance confirms it is converting scale into sustained market-share gains, but doing so by purchasing share through price investment. Long-term leadership depends on turning today's digital and AI investment into durable margin recovery.</a:t>
            </a:r>
            <a:endParaRPr lang="zh-CN" altLang="en-US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25" name="Rectangles"/>
          <p:cNvSpPr>
            <a:spLocks/>
          </p:cNvSpPr>
          <p:nvPr/>
        </p:nvSpPr>
        <p:spPr>
          <a:xfrm rot="0">
            <a:off x="457200" y="6473951"/>
            <a:ext cx="7315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Business Plan  |  Entrepreneurship LCBB5013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26" name="Rectangles"/>
          <p:cNvSpPr>
            <a:spLocks/>
          </p:cNvSpPr>
          <p:nvPr/>
        </p:nvSpPr>
        <p:spPr>
          <a:xfrm rot="0">
            <a:off x="11277295" y="6473951"/>
            <a:ext cx="457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11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1322"/>
      </p:ext>
    </p:extLst>
  </p:cSld>
  <p:clrMapOvr>
    <a:masterClrMapping/>
  </p:clrMapOvr>
</p:sld>
</file>

<file path=ppt/slides/slide12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Rectangles"/>
          <p:cNvSpPr>
            <a:spLocks/>
          </p:cNvSpPr>
          <p:nvPr/>
        </p:nvSpPr>
        <p:spPr>
          <a:xfrm rot="0">
            <a:off x="548640" y="457200"/>
            <a:ext cx="10972800" cy="54864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600" b="1" i="0" u="none" strike="noStrike" kern="1200" cap="none" spc="0" baseline="0">
                <a:solidFill>
                  <a:srgbClr val="0B2545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References</a:t>
            </a:r>
            <a:endParaRPr lang="zh-CN" altLang="en-US" sz="2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31" name="Rectangles"/>
          <p:cNvSpPr>
            <a:spLocks/>
          </p:cNvSpPr>
          <p:nvPr/>
        </p:nvSpPr>
        <p:spPr>
          <a:xfrm rot="0">
            <a:off x="548640" y="1188720"/>
            <a:ext cx="11064240" cy="5029200"/>
          </a:xfrm>
          <a:prstGeom prst="rect"/>
          <a:solidFill>
            <a:srgbClr val="F7F9FC"/>
          </a:solidFill>
          <a:ln w="12700" cmpd="sng" cap="flat">
            <a:noFill/>
            <a:prstDash val="solid"/>
            <a:miter/>
          </a:ln>
        </p:spPr>
      </p:sp>
      <p:sp>
        <p:nvSpPr>
          <p:cNvPr id="232" name="Rectangles"/>
          <p:cNvSpPr>
            <a:spLocks/>
          </p:cNvSpPr>
          <p:nvPr/>
        </p:nvSpPr>
        <p:spPr>
          <a:xfrm rot="0">
            <a:off x="914400" y="1463040"/>
            <a:ext cx="10332720" cy="448056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7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altLang="zh-CN" sz="12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IBISWorld (2026) Supermarkets in the UK: Market Research Report. London: IBISWorld.</a:t>
            </a:r>
            <a:endParaRPr lang="en-US" altLang="zh-CN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0" indent="0" algn="l">
              <a:lnSpc>
                <a:spcPct val="17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altLang="zh-CN" sz="12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Statista (2026) Tesco PLC — Statistics &amp; Facts. Hamburg: Statista GmbH.</a:t>
            </a:r>
            <a:endParaRPr lang="en-US" altLang="zh-CN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0" indent="0" algn="l">
              <a:lnSpc>
                <a:spcPct val="17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altLang="zh-CN" sz="12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(2026) Preliminary Results Statement FY26. Welwyn Garden City: Tesco plc.</a:t>
            </a:r>
            <a:endParaRPr lang="en-US" altLang="zh-CN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0" indent="0" algn="l">
              <a:lnSpc>
                <a:spcPct val="17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altLang="zh-CN" sz="12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(2026) Annual Report and Financial Statements 2025/26. Welwyn Garden City: Tesco plc.</a:t>
            </a:r>
            <a:endParaRPr lang="en-US" altLang="zh-CN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0" indent="0" algn="l">
              <a:lnSpc>
                <a:spcPct val="17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altLang="zh-CN" sz="12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Kantar Worldpanel (2026) UK Grocery Market Share Data, 12 Weeks Ended 22 February 2026. London: Kantar.</a:t>
            </a:r>
            <a:endParaRPr lang="en-US" altLang="zh-CN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0" indent="0" algn="l">
              <a:lnSpc>
                <a:spcPct val="17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altLang="zh-CN" sz="12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Grocery Trade News (2026) UK Grocery Market Share 2025 — Tesco Leads Again. [Online].</a:t>
            </a:r>
            <a:endParaRPr lang="en-US" altLang="zh-CN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  <a:p>
            <a:pPr marL="0" indent="0" algn="l">
              <a:lnSpc>
                <a:spcPct val="17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altLang="zh-CN" sz="1250" b="0" i="0" u="none" strike="noStrike" kern="1200" cap="none" spc="0" baseline="0">
                <a:solidFill>
                  <a:srgbClr val="16233A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Grocery Trade News (2026) UK Supermarkets by Revenue: Top 10 Ranking 2026. [Online].</a:t>
            </a:r>
            <a:endParaRPr lang="zh-CN" altLang="en-US" sz="125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33" name="Rectangles"/>
          <p:cNvSpPr>
            <a:spLocks/>
          </p:cNvSpPr>
          <p:nvPr/>
        </p:nvSpPr>
        <p:spPr>
          <a:xfrm rot="0">
            <a:off x="457200" y="6473951"/>
            <a:ext cx="7315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Tesco plc Business Plan  |  Entrepreneurship LCBB5013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234" name="Rectangles"/>
          <p:cNvSpPr>
            <a:spLocks/>
          </p:cNvSpPr>
          <p:nvPr/>
        </p:nvSpPr>
        <p:spPr>
          <a:xfrm rot="0">
            <a:off x="11277295" y="6473951"/>
            <a:ext cx="457200" cy="27431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rgbClr val="5A6B7D"/>
                </a:solidFill>
                <a:latin typeface="Georgia" pitchFamily="34" charset="0"/>
                <a:ea typeface="Georgia" pitchFamily="34" charset="0"/>
                <a:cs typeface="Georgia" pitchFamily="34" charset="0"/>
              </a:rPr>
              <a:t>12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936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Office Theme">
      <a:fillStyleLst>
        <a:solidFill>
          <a:schemeClr val="phClr"/>
        </a:solidFill>
        <a:gradFill/>
        <a:gradFill/>
      </a:fillStyleLst>
      <a:lnStyleLst>
        <a:ln/>
        <a:ln/>
        <a:ln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/>
        <a:gradFill/>
      </a:bgFillStyleLst>
    </a:fmtScheme>
  </a:themeElements>
</a:theme>
</file>

<file path=ppt/theme/theme2.xml><?xml version="1.0" encoding="utf-8"?>
<a:theme xmlns:a="http://schemas.openxmlformats.org/drawingml/2006/main" name="notesMaster1">
  <a:themeElements>
    <a:clrScheme name="notesMaster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notesMaster1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notesMaster1">
      <a:fillStyleLst>
        <a:solidFill>
          <a:schemeClr val="phClr"/>
        </a:solidFill>
        <a:gradFill/>
        <a:gradFill/>
      </a:fillStyleLst>
      <a:lnStyleLst>
        <a:ln/>
        <a:ln/>
        <a:ln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/>
        <a:gradFill/>
      </a:bgFillStyleLst>
    </a:fmtScheme>
  </a:themeElements>
</a:theme>
</file>

<file path=docProps/app.xml><?xml version="1.0" encoding="utf-8"?>
<Properties xmlns="http://schemas.openxmlformats.org/officeDocument/2006/extended-properties">
  <Template>Normal.eit</Template>
  <TotalTime>1</TotalTime>
  <Application>Honor_Office</Application>
  <Company>PptxGenJS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title>PptxGenJS Presentation</dc:title>
  <dc:subject>PptxGenJS Presentation</dc:subject>
  <dc:creator>PptxGenJS</dc:creator>
  <cp:lastModifiedBy>HONOR Docs</cp:lastModifiedBy>
  <cp:revision>1</cp:revision>
  <dcterms:created xsi:type="dcterms:W3CDTF">2026-07-13T21:36:19Z</dcterms:created>
  <dcterms:modified xsi:type="dcterms:W3CDTF">2026-07-13T23:08:47Z</dcterms:modified>
</cp:coreProperties>
</file>