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handoutMasterIdLst>
    <p:handoutMasterId r:id="rId31"/>
  </p:handoutMasterIdLst>
  <p:sldIdLst>
    <p:sldId id="260" r:id="rId5"/>
    <p:sldId id="451" r:id="rId6"/>
    <p:sldId id="588" r:id="rId7"/>
    <p:sldId id="589" r:id="rId8"/>
    <p:sldId id="640" r:id="rId9"/>
    <p:sldId id="597" r:id="rId10"/>
    <p:sldId id="637" r:id="rId11"/>
    <p:sldId id="638" r:id="rId12"/>
    <p:sldId id="639" r:id="rId13"/>
    <p:sldId id="641" r:id="rId14"/>
    <p:sldId id="652" r:id="rId15"/>
    <p:sldId id="642" r:id="rId16"/>
    <p:sldId id="653" r:id="rId17"/>
    <p:sldId id="643" r:id="rId18"/>
    <p:sldId id="644" r:id="rId19"/>
    <p:sldId id="649" r:id="rId20"/>
    <p:sldId id="650" r:id="rId21"/>
    <p:sldId id="651" r:id="rId22"/>
    <p:sldId id="645" r:id="rId23"/>
    <p:sldId id="648" r:id="rId24"/>
    <p:sldId id="612" r:id="rId25"/>
    <p:sldId id="646" r:id="rId26"/>
    <p:sldId id="647" r:id="rId27"/>
    <p:sldId id="654" r:id="rId28"/>
    <p:sldId id="65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D8B6AF-C0AE-45B8-B312-B3931EDD62D8}" v="38" dt="2023-03-17T12:12:58.370"/>
    <p1510:client id="{51B67CD4-1803-4872-A9CB-CB66AC07276C}" v="3" dt="2023-03-17T16:45:19.683"/>
    <p1510:client id="{B2F90AA3-4ADF-F349-948A-0B784BF46939}" v="14" dt="2023-03-17T12:16:29.2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05" autoAdjust="0"/>
    <p:restoredTop sz="94660"/>
  </p:normalViewPr>
  <p:slideViewPr>
    <p:cSldViewPr>
      <p:cViewPr varScale="1">
        <p:scale>
          <a:sx n="108" d="100"/>
          <a:sy n="108" d="100"/>
        </p:scale>
        <p:origin x="166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27/06/2023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27/06/2023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dirty="0"/>
              <a:t>Person-centred care is where patients actively participate in their own medical treatment in close cooperation with their health professionals. </a:t>
            </a:r>
          </a:p>
          <a:p>
            <a:pPr>
              <a:buFont typeface="Wingdings" panose="05000000000000000000" pitchFamily="2" charset="2"/>
              <a:buChar char="§"/>
            </a:pPr>
            <a:r>
              <a:rPr lang="en-GB" dirty="0"/>
              <a:t>Working in partnership with the individual to plan for their care and support. </a:t>
            </a:r>
          </a:p>
          <a:p>
            <a:pPr>
              <a:buFont typeface="Wingdings" panose="05000000000000000000" pitchFamily="2" charset="2"/>
              <a:buChar char="§"/>
            </a:pPr>
            <a:r>
              <a:rPr lang="en-GB" dirty="0"/>
              <a:t>The individual is at the centre of the care planning process and is in control of all choices and decisions made about their lives.</a:t>
            </a:r>
          </a:p>
          <a:p>
            <a:pPr marL="0" indent="0">
              <a:buNone/>
            </a:pPr>
            <a:r>
              <a:rPr lang="en-GB" dirty="0"/>
              <a:t>                                                    (</a:t>
            </a:r>
            <a:r>
              <a:rPr lang="en-GB" dirty="0" err="1"/>
              <a:t>Skillsforcare</a:t>
            </a:r>
            <a:r>
              <a:rPr lang="en-GB" dirty="0"/>
              <a:t>, 2020) </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a:t>
            </a:fld>
            <a:endParaRPr lang="en-GB"/>
          </a:p>
        </p:txBody>
      </p:sp>
    </p:spTree>
    <p:extLst>
      <p:ext uri="{BB962C8B-B14F-4D97-AF65-F5344CB8AC3E}">
        <p14:creationId xmlns:p14="http://schemas.microsoft.com/office/powerpoint/2010/main" val="4018755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27/06/2023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27/06/2023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27/06/2023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27/06/2023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27/06/2023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27/06/2023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27/06/2023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27/06/2023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OLJGOjWv9s4"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jkzLP1_Y6Mw" TargetMode="External"/><Relationship Id="rId2" Type="http://schemas.openxmlformats.org/officeDocument/2006/relationships/hyperlink" Target="https://youtu.be/RXOd-7rn6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transform.england.nhs.uk/blogs/nhsx-moves-on/" TargetMode="External"/><Relationship Id="rId2" Type="http://schemas.openxmlformats.org/officeDocument/2006/relationships/hyperlink" Target="https://www.digitalhealth.net/2021/11/nhs-digital-nhsx-merge-nhs-england/"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england.nhs.uk/personalisedcare/pcs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196752"/>
            <a:ext cx="7772400" cy="1440161"/>
          </a:xfrm>
        </p:spPr>
        <p:txBody>
          <a:bodyPr>
            <a:noAutofit/>
          </a:bodyPr>
          <a:lstStyle/>
          <a:p>
            <a:r>
              <a:rPr lang="en-GB" sz="3200" b="1" i="1" dirty="0">
                <a:solidFill>
                  <a:schemeClr val="bg1"/>
                </a:solidFill>
              </a:rPr>
              <a:t>Community Care and Management of Longer-term Conditions</a:t>
            </a:r>
            <a:endParaRPr lang="en-GB" sz="3200" b="1" dirty="0">
              <a:solidFill>
                <a:schemeClr val="bg1"/>
              </a:solidFill>
              <a:cs typeface="Arial" panose="020B0604020202020204" pitchFamily="34" charset="0"/>
            </a:endParaRPr>
          </a:p>
        </p:txBody>
      </p:sp>
      <p:sp>
        <p:nvSpPr>
          <p:cNvPr id="6" name="Subtitle 5">
            <a:extLst>
              <a:ext uri="{FF2B5EF4-FFF2-40B4-BE49-F238E27FC236}">
                <a16:creationId xmlns:a16="http://schemas.microsoft.com/office/drawing/2014/main" id="{C5C364BC-1114-2337-090A-E793367B4396}"/>
              </a:ext>
            </a:extLst>
          </p:cNvPr>
          <p:cNvSpPr>
            <a:spLocks noGrp="1"/>
          </p:cNvSpPr>
          <p:nvPr>
            <p:ph type="subTitle" idx="1"/>
          </p:nvPr>
        </p:nvSpPr>
        <p:spPr>
          <a:xfrm>
            <a:off x="251520" y="5105400"/>
            <a:ext cx="6192688" cy="843880"/>
          </a:xfrm>
        </p:spPr>
        <p:txBody>
          <a:bodyPr>
            <a:normAutofit/>
          </a:bodyPr>
          <a:lstStyle/>
          <a:p>
            <a:r>
              <a:rPr lang="en-GB" sz="2400" dirty="0">
                <a:solidFill>
                  <a:schemeClr val="bg1"/>
                </a:solidFill>
              </a:rPr>
              <a:t>Annette Helliwell Week 5 2023</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20330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971600" y="2808986"/>
            <a:ext cx="7200800" cy="1569660"/>
          </a:xfrm>
          <a:prstGeom prst="rect">
            <a:avLst/>
          </a:prstGeom>
        </p:spPr>
        <p:txBody>
          <a:bodyPr wrap="square">
            <a:spAutoFit/>
          </a:bodyPr>
          <a:lstStyle/>
          <a:p>
            <a:pPr algn="ctr"/>
            <a:r>
              <a:rPr lang="en-GB" sz="3200" b="1" i="1" dirty="0">
                <a:solidFill>
                  <a:schemeClr val="bg1"/>
                </a:solidFill>
                <a:latin typeface="+mj-lt"/>
                <a:cs typeface="Arial" panose="020B0604020202020204" pitchFamily="34" charset="0"/>
              </a:rPr>
              <a:t>Personalised Care Planning for Adults with Chronic/Long term Diseases</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vert="horz" lIns="91440" tIns="45720" rIns="91440" bIns="45720" rtlCol="0" anchor="t">
            <a:normAutofit lnSpcReduction="10000"/>
          </a:bodyPr>
          <a:lstStyle/>
          <a:p>
            <a:pPr marL="0" indent="0">
              <a:buNone/>
            </a:pPr>
            <a:endParaRPr lang="en-GB" sz="2400" dirty="0">
              <a:latin typeface="Arial" panose="020B0604020202020204" pitchFamily="34" charset="0"/>
              <a:cs typeface="Arial" panose="020B0604020202020204" pitchFamily="34" charset="0"/>
            </a:endParaRPr>
          </a:p>
          <a:p>
            <a:pPr marL="457200" marR="0" lvl="1" indent="0" algn="l" defTabSz="914400" rtl="0" eaLnBrk="1" fontAlgn="base" latinLnBrk="0" hangingPunct="1">
              <a:spcBef>
                <a:spcPct val="20000"/>
              </a:spcBef>
              <a:spcAft>
                <a:spcPct val="0"/>
              </a:spcAft>
              <a:buClrTx/>
              <a:buSzTx/>
              <a:buNone/>
              <a:tabLst/>
              <a:defRPr/>
            </a:pPr>
            <a:r>
              <a:rPr lang="en-GB" altLang="en-US" sz="2400" dirty="0">
                <a:cs typeface="Arial"/>
              </a:rPr>
              <a:t>Examine the concept of personalised care planning for adults with chronic /long term diseases.</a:t>
            </a:r>
          </a:p>
          <a:p>
            <a:pPr marL="457200" marR="0" lvl="1" indent="0" algn="l" defTabSz="914400" rtl="0" eaLnBrk="1" fontAlgn="base" latinLnBrk="0" hangingPunct="1">
              <a:spcBef>
                <a:spcPct val="20000"/>
              </a:spcBef>
              <a:spcAft>
                <a:spcPct val="0"/>
              </a:spcAft>
              <a:buClrTx/>
              <a:buSzTx/>
              <a:buNone/>
              <a:tabLst/>
              <a:defRPr/>
            </a:pPr>
            <a:r>
              <a:rPr lang="en-GB" altLang="en-US" sz="2400" dirty="0">
                <a:cs typeface="Arial"/>
              </a:rPr>
              <a:t>Critically evaluate the effects of personalised care planning.</a:t>
            </a:r>
            <a:endParaRPr lang="en-GB" altLang="en-US" sz="2400" dirty="0">
              <a:cs typeface="Arial" panose="020B0604020202020204" pitchFamily="34" charset="0"/>
            </a:endParaRPr>
          </a:p>
          <a:p>
            <a:pPr marL="457200" marR="0" lvl="1" indent="0" algn="l" defTabSz="914400" rtl="0" eaLnBrk="1" fontAlgn="base" latinLnBrk="0" hangingPunct="1">
              <a:spcBef>
                <a:spcPct val="20000"/>
              </a:spcBef>
              <a:spcAft>
                <a:spcPct val="0"/>
              </a:spcAft>
              <a:buClrTx/>
              <a:buSzTx/>
              <a:buNone/>
              <a:tabLst/>
              <a:defRPr/>
            </a:pPr>
            <a:r>
              <a:rPr lang="en-GB" altLang="en-US" sz="2400" dirty="0">
                <a:cs typeface="Arial"/>
              </a:rPr>
              <a:t>Develop the skills needed to organise a collaborative process and develop a personalised care plan.</a:t>
            </a:r>
          </a:p>
          <a:p>
            <a:pPr marL="457200" lvl="1" indent="0" fontAlgn="base">
              <a:spcAft>
                <a:spcPct val="0"/>
              </a:spcAft>
              <a:buNone/>
              <a:defRPr/>
            </a:pPr>
            <a:r>
              <a:rPr lang="en-GB" altLang="en-US" sz="2400" dirty="0">
                <a:cs typeface="Arial"/>
              </a:rPr>
              <a:t>Evaluate the health bodies in England involved in personalised care planning and the digital role of the NHS X and NHS Digital.</a:t>
            </a: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endParaRPr lang="en-GB" altLang="en-US" sz="2400" dirty="0">
              <a:latin typeface="Arial" panose="020B0604020202020204" pitchFamily="34" charset="0"/>
              <a:cs typeface="Arial" panose="020B0604020202020204" pitchFamily="34" charset="0"/>
            </a:endParaRPr>
          </a:p>
          <a:p>
            <a:pPr marL="742950" marR="0" lvl="1" indent="-285750" algn="l" defTabSz="914400" rtl="0" eaLnBrk="1" fontAlgn="base" latinLnBrk="0" hangingPunct="1">
              <a:lnSpc>
                <a:spcPct val="100000"/>
              </a:lnSpc>
              <a:spcBef>
                <a:spcPct val="20000"/>
              </a:spcBef>
              <a:spcAft>
                <a:spcPct val="0"/>
              </a:spcAft>
              <a:buClrTx/>
              <a:buSzTx/>
              <a:buFont typeface="Wingdings" panose="05000000000000000000" pitchFamily="2" charset="2"/>
              <a:buChar char="§"/>
              <a:tabLst/>
              <a:defRPr/>
            </a:pPr>
            <a:endParaRPr lang="en-US"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04864"/>
            <a:ext cx="7772400" cy="1470025"/>
          </a:xfrm>
        </p:spPr>
        <p:txBody>
          <a:bodyPr>
            <a:normAutofit/>
          </a:bodyPr>
          <a:lstStyle/>
          <a:p>
            <a:r>
              <a:rPr lang="en-GB" b="1" i="1" dirty="0">
                <a:solidFill>
                  <a:schemeClr val="bg1"/>
                </a:solidFill>
                <a:cs typeface="Arial" panose="020B0604020202020204" pitchFamily="34" charset="0"/>
              </a:rPr>
              <a:t>What is </a:t>
            </a:r>
            <a:br>
              <a:rPr lang="en-GB" b="1" i="1" dirty="0">
                <a:solidFill>
                  <a:schemeClr val="bg1"/>
                </a:solidFill>
                <a:cs typeface="Arial" panose="020B0604020202020204" pitchFamily="34" charset="0"/>
              </a:rPr>
            </a:br>
            <a:r>
              <a:rPr lang="en-GB" b="1" i="1" dirty="0">
                <a:solidFill>
                  <a:schemeClr val="bg1"/>
                </a:solidFill>
                <a:cs typeface="Arial" panose="020B0604020202020204" pitchFamily="34" charset="0"/>
              </a:rPr>
              <a:t>Personalised Care Planning?</a:t>
            </a:r>
          </a:p>
        </p:txBody>
      </p:sp>
      <p:pic>
        <p:nvPicPr>
          <p:cNvPr id="3" name="Picture 2" descr="A picture containing vector graphics&#10;&#10;Description automatically generated">
            <a:extLst>
              <a:ext uri="{FF2B5EF4-FFF2-40B4-BE49-F238E27FC236}">
                <a16:creationId xmlns:a16="http://schemas.microsoft.com/office/drawing/2014/main" id="{40B88EC6-D651-6C47-D256-BAD478E1E7D0}"/>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4016016"/>
            <a:ext cx="1979712" cy="1933263"/>
          </a:xfrm>
          <a:prstGeom prst="rect">
            <a:avLst/>
          </a:prstGeom>
        </p:spPr>
      </p:pic>
    </p:spTree>
    <p:extLst>
      <p:ext uri="{BB962C8B-B14F-4D97-AF65-F5344CB8AC3E}">
        <p14:creationId xmlns:p14="http://schemas.microsoft.com/office/powerpoint/2010/main" val="3003825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07D4B-3F99-5808-69C8-FF449A23460F}"/>
              </a:ext>
            </a:extLst>
          </p:cNvPr>
          <p:cNvSpPr>
            <a:spLocks noGrp="1"/>
          </p:cNvSpPr>
          <p:nvPr>
            <p:ph type="title"/>
          </p:nvPr>
        </p:nvSpPr>
        <p:spPr/>
        <p:txBody>
          <a:bodyPr/>
          <a:lstStyle/>
          <a:p>
            <a:r>
              <a:rPr lang="en-GB" b="1" dirty="0"/>
              <a:t>Personalised Care Planning</a:t>
            </a:r>
          </a:p>
        </p:txBody>
      </p:sp>
      <p:sp>
        <p:nvSpPr>
          <p:cNvPr id="3" name="Content Placeholder 2">
            <a:extLst>
              <a:ext uri="{FF2B5EF4-FFF2-40B4-BE49-F238E27FC236}">
                <a16:creationId xmlns:a16="http://schemas.microsoft.com/office/drawing/2014/main" id="{947E49D6-924E-67C4-7E93-838D7AE0ADBF}"/>
              </a:ext>
            </a:extLst>
          </p:cNvPr>
          <p:cNvSpPr>
            <a:spLocks noGrp="1"/>
          </p:cNvSpPr>
          <p:nvPr>
            <p:ph idx="1"/>
          </p:nvPr>
        </p:nvSpPr>
        <p:spPr/>
        <p:txBody>
          <a:bodyPr vert="horz" lIns="91440" tIns="45720" rIns="91440" bIns="45720" rtlCol="0" anchor="t">
            <a:noAutofit/>
          </a:bodyPr>
          <a:lstStyle/>
          <a:p>
            <a:pPr marL="0" indent="0">
              <a:buNone/>
            </a:pPr>
            <a:r>
              <a:rPr lang="en-GB" sz="2400" b="0" i="0" dirty="0">
                <a:solidFill>
                  <a:srgbClr val="212121"/>
                </a:solidFill>
                <a:effectLst/>
                <a:cs typeface="Times New Roman" panose="02020603050405020304" pitchFamily="18" charset="0"/>
              </a:rPr>
              <a:t>Personalised care planning is an active and  collaborative process used in chronic condition management. </a:t>
            </a:r>
          </a:p>
          <a:p>
            <a:pPr marL="0" indent="0">
              <a:buNone/>
            </a:pPr>
            <a:r>
              <a:rPr lang="en-GB" sz="2400" b="0" i="0" dirty="0">
                <a:solidFill>
                  <a:srgbClr val="212121"/>
                </a:solidFill>
                <a:effectLst/>
                <a:cs typeface="Times New Roman" panose="02020603050405020304" pitchFamily="18" charset="0"/>
              </a:rPr>
              <a:t>It</a:t>
            </a:r>
            <a:r>
              <a:rPr lang="en-GB" sz="2400" dirty="0">
                <a:solidFill>
                  <a:srgbClr val="212121"/>
                </a:solidFill>
                <a:cs typeface="Times New Roman" panose="02020603050405020304" pitchFamily="18" charset="0"/>
              </a:rPr>
              <a:t> includes:</a:t>
            </a:r>
          </a:p>
          <a:p>
            <a:pPr marL="0" indent="0">
              <a:buNone/>
            </a:pPr>
            <a:r>
              <a:rPr lang="en-GB" sz="2400" dirty="0">
                <a:solidFill>
                  <a:srgbClr val="212121"/>
                </a:solidFill>
                <a:cs typeface="Times New Roman"/>
              </a:rPr>
              <a:t>I</a:t>
            </a:r>
            <a:r>
              <a:rPr lang="en-GB" sz="2400" b="0" i="0" dirty="0">
                <a:solidFill>
                  <a:srgbClr val="212121"/>
                </a:solidFill>
                <a:effectLst/>
                <a:cs typeface="Times New Roman"/>
              </a:rPr>
              <a:t>dentification and discussion of</a:t>
            </a:r>
            <a:r>
              <a:rPr lang="en-GB" sz="2400" dirty="0">
                <a:solidFill>
                  <a:srgbClr val="212121"/>
                </a:solidFill>
                <a:cs typeface="Times New Roman"/>
              </a:rPr>
              <a:t> </a:t>
            </a:r>
            <a:r>
              <a:rPr lang="en-GB" sz="2400" b="0" i="0" dirty="0">
                <a:solidFill>
                  <a:srgbClr val="212121"/>
                </a:solidFill>
                <a:effectLst/>
                <a:cs typeface="Times New Roman"/>
              </a:rPr>
              <a:t> problems caused by or related to a </a:t>
            </a:r>
            <a:r>
              <a:rPr lang="en-GB" sz="2400" dirty="0">
                <a:solidFill>
                  <a:srgbClr val="212121"/>
                </a:solidFill>
                <a:cs typeface="Times New Roman"/>
              </a:rPr>
              <a:t>person</a:t>
            </a:r>
            <a:r>
              <a:rPr lang="en-GB" sz="2400" b="0" i="0" dirty="0">
                <a:solidFill>
                  <a:srgbClr val="212121"/>
                </a:solidFill>
                <a:effectLst/>
                <a:cs typeface="Times New Roman"/>
              </a:rPr>
              <a:t>'s </a:t>
            </a:r>
            <a:r>
              <a:rPr lang="en-GB" sz="2400" dirty="0">
                <a:solidFill>
                  <a:srgbClr val="212121"/>
                </a:solidFill>
                <a:cs typeface="Times New Roman"/>
              </a:rPr>
              <a:t>condition and developing</a:t>
            </a:r>
            <a:r>
              <a:rPr lang="en-GB" sz="2400" b="0" i="0" dirty="0">
                <a:solidFill>
                  <a:srgbClr val="212121"/>
                </a:solidFill>
                <a:effectLst/>
                <a:cs typeface="Times New Roman"/>
              </a:rPr>
              <a:t> a plan for tackling </a:t>
            </a:r>
            <a:r>
              <a:rPr lang="en-GB" sz="2400" dirty="0">
                <a:solidFill>
                  <a:srgbClr val="212121"/>
                </a:solidFill>
                <a:cs typeface="Times New Roman"/>
              </a:rPr>
              <a:t>them.</a:t>
            </a:r>
            <a:endParaRPr lang="en-GB" sz="2400" b="0" i="0" dirty="0">
              <a:solidFill>
                <a:srgbClr val="212121"/>
              </a:solidFill>
              <a:effectLst/>
              <a:cs typeface="Times New Roman" panose="02020603050405020304" pitchFamily="18" charset="0"/>
            </a:endParaRPr>
          </a:p>
          <a:p>
            <a:pPr marL="0" indent="0">
              <a:buNone/>
            </a:pPr>
            <a:r>
              <a:rPr lang="en-GB" sz="2400" b="0" i="0" dirty="0">
                <a:solidFill>
                  <a:srgbClr val="212121"/>
                </a:solidFill>
                <a:effectLst/>
                <a:cs typeface="Times New Roman" panose="02020603050405020304" pitchFamily="18" charset="0"/>
              </a:rPr>
              <a:t>In essence it is a conversation, or series of conversations, in which members of the multidisciplinary team agree on </a:t>
            </a:r>
            <a:r>
              <a:rPr lang="en-GB" sz="2400" b="1" i="0" dirty="0">
                <a:solidFill>
                  <a:srgbClr val="212121"/>
                </a:solidFill>
                <a:effectLst/>
                <a:cs typeface="Times New Roman" panose="02020603050405020304" pitchFamily="18" charset="0"/>
              </a:rPr>
              <a:t>goals</a:t>
            </a:r>
            <a:r>
              <a:rPr lang="en-GB" sz="2400" b="0" i="0" dirty="0">
                <a:solidFill>
                  <a:srgbClr val="212121"/>
                </a:solidFill>
                <a:effectLst/>
                <a:cs typeface="Times New Roman" panose="02020603050405020304" pitchFamily="18" charset="0"/>
              </a:rPr>
              <a:t> and </a:t>
            </a:r>
            <a:r>
              <a:rPr lang="en-GB" sz="2400" b="1" i="0" dirty="0">
                <a:solidFill>
                  <a:srgbClr val="212121"/>
                </a:solidFill>
                <a:effectLst/>
                <a:cs typeface="Times New Roman" panose="02020603050405020304" pitchFamily="18" charset="0"/>
              </a:rPr>
              <a:t>actions</a:t>
            </a:r>
            <a:r>
              <a:rPr lang="en-GB" sz="2400" b="0" i="0" dirty="0">
                <a:solidFill>
                  <a:srgbClr val="212121"/>
                </a:solidFill>
                <a:effectLst/>
                <a:cs typeface="Times New Roman" panose="02020603050405020304" pitchFamily="18" charset="0"/>
              </a:rPr>
              <a:t> for managing </a:t>
            </a:r>
            <a:r>
              <a:rPr lang="en-GB" sz="2400" dirty="0">
                <a:solidFill>
                  <a:srgbClr val="212121"/>
                </a:solidFill>
                <a:cs typeface="Times New Roman" panose="02020603050405020304" pitchFamily="18" charset="0"/>
              </a:rPr>
              <a:t>the person</a:t>
            </a:r>
            <a:r>
              <a:rPr lang="en-GB" sz="2400" b="0" i="0" dirty="0">
                <a:solidFill>
                  <a:srgbClr val="212121"/>
                </a:solidFill>
                <a:effectLst/>
                <a:cs typeface="Times New Roman" panose="02020603050405020304" pitchFamily="18" charset="0"/>
              </a:rPr>
              <a:t>'s condition.</a:t>
            </a:r>
            <a:endParaRPr lang="en-GB" sz="2400" dirty="0">
              <a:cs typeface="Times New Roman" panose="02020603050405020304" pitchFamily="18" charset="0"/>
            </a:endParaRPr>
          </a:p>
        </p:txBody>
      </p:sp>
    </p:spTree>
    <p:extLst>
      <p:ext uri="{BB962C8B-B14F-4D97-AF65-F5344CB8AC3E}">
        <p14:creationId xmlns:p14="http://schemas.microsoft.com/office/powerpoint/2010/main" val="4066395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D60DF-BD9E-329D-1BBB-3E3E2914BF79}"/>
              </a:ext>
            </a:extLst>
          </p:cNvPr>
          <p:cNvSpPr>
            <a:spLocks noGrp="1"/>
          </p:cNvSpPr>
          <p:nvPr>
            <p:ph type="title"/>
          </p:nvPr>
        </p:nvSpPr>
        <p:spPr/>
        <p:txBody>
          <a:bodyPr/>
          <a:lstStyle/>
          <a:p>
            <a:r>
              <a:rPr lang="en-GB" b="1" dirty="0"/>
              <a:t>Personalised Care Planning</a:t>
            </a:r>
          </a:p>
        </p:txBody>
      </p:sp>
      <p:sp>
        <p:nvSpPr>
          <p:cNvPr id="3" name="Content Placeholder 2">
            <a:extLst>
              <a:ext uri="{FF2B5EF4-FFF2-40B4-BE49-F238E27FC236}">
                <a16:creationId xmlns:a16="http://schemas.microsoft.com/office/drawing/2014/main" id="{B987427F-6C39-AE05-BD06-FE9B60EC7C88}"/>
              </a:ext>
            </a:extLst>
          </p:cNvPr>
          <p:cNvSpPr>
            <a:spLocks noGrp="1"/>
          </p:cNvSpPr>
          <p:nvPr>
            <p:ph idx="1"/>
          </p:nvPr>
        </p:nvSpPr>
        <p:spPr>
          <a:xfrm>
            <a:off x="457200" y="1600201"/>
            <a:ext cx="8579296" cy="3917032"/>
          </a:xfrm>
        </p:spPr>
        <p:txBody>
          <a:bodyPr vert="horz" lIns="91440" tIns="45720" rIns="91440" bIns="45720" rtlCol="0" anchor="t">
            <a:normAutofit/>
          </a:bodyPr>
          <a:lstStyle/>
          <a:p>
            <a:pPr marL="0" indent="0">
              <a:buNone/>
            </a:pPr>
            <a:r>
              <a:rPr lang="en-GB" dirty="0">
                <a:solidFill>
                  <a:srgbClr val="202A30"/>
                </a:solidFill>
              </a:rPr>
              <a:t>First step is usually, an</a:t>
            </a:r>
            <a:r>
              <a:rPr lang="en-GB" b="0" i="0" dirty="0">
                <a:solidFill>
                  <a:srgbClr val="202A30"/>
                </a:solidFill>
                <a:effectLst/>
              </a:rPr>
              <a:t> initial holistic assessment about </a:t>
            </a:r>
            <a:r>
              <a:rPr lang="en-GB" dirty="0">
                <a:solidFill>
                  <a:srgbClr val="202A30"/>
                </a:solidFill>
              </a:rPr>
              <a:t>the individual’s health and well-being</a:t>
            </a:r>
            <a:r>
              <a:rPr lang="en-GB" b="0" i="0" dirty="0">
                <a:solidFill>
                  <a:srgbClr val="202A30"/>
                </a:solidFill>
                <a:effectLst/>
              </a:rPr>
              <a:t> needs.</a:t>
            </a:r>
            <a:endParaRPr lang="en-GB" dirty="0"/>
          </a:p>
        </p:txBody>
      </p:sp>
    </p:spTree>
    <p:extLst>
      <p:ext uri="{BB962C8B-B14F-4D97-AF65-F5344CB8AC3E}">
        <p14:creationId xmlns:p14="http://schemas.microsoft.com/office/powerpoint/2010/main" val="890297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CB81A-EF82-74D5-F239-EB853D381540}"/>
              </a:ext>
            </a:extLst>
          </p:cNvPr>
          <p:cNvSpPr>
            <a:spLocks noGrp="1"/>
          </p:cNvSpPr>
          <p:nvPr>
            <p:ph type="title"/>
          </p:nvPr>
        </p:nvSpPr>
        <p:spPr>
          <a:xfrm>
            <a:off x="539552" y="-18256"/>
            <a:ext cx="8229600" cy="1503040"/>
          </a:xfrm>
        </p:spPr>
        <p:txBody>
          <a:bodyPr>
            <a:normAutofit/>
          </a:bodyPr>
          <a:lstStyle/>
          <a:p>
            <a:r>
              <a:rPr lang="en-GB" b="1" dirty="0"/>
              <a:t>Reasons for developing a Personalised Care Plan</a:t>
            </a:r>
          </a:p>
        </p:txBody>
      </p:sp>
      <p:sp>
        <p:nvSpPr>
          <p:cNvPr id="3" name="Content Placeholder 2">
            <a:extLst>
              <a:ext uri="{FF2B5EF4-FFF2-40B4-BE49-F238E27FC236}">
                <a16:creationId xmlns:a16="http://schemas.microsoft.com/office/drawing/2014/main" id="{F3F73029-9707-CB4A-78A4-2212FCB789DD}"/>
              </a:ext>
            </a:extLst>
          </p:cNvPr>
          <p:cNvSpPr>
            <a:spLocks noGrp="1"/>
          </p:cNvSpPr>
          <p:nvPr>
            <p:ph idx="1"/>
          </p:nvPr>
        </p:nvSpPr>
        <p:spPr>
          <a:xfrm>
            <a:off x="549208" y="1700808"/>
            <a:ext cx="8214208" cy="4032448"/>
          </a:xfrm>
        </p:spPr>
        <p:txBody>
          <a:bodyPr vert="horz" lIns="91440" tIns="45720" rIns="91440" bIns="45720" rtlCol="0" anchor="t">
            <a:noAutofit/>
          </a:bodyPr>
          <a:lstStyle/>
          <a:p>
            <a:pPr marL="0" indent="0">
              <a:buNone/>
            </a:pPr>
            <a:r>
              <a:rPr lang="en-GB" sz="2000" dirty="0">
                <a:solidFill>
                  <a:srgbClr val="212121"/>
                </a:solidFill>
                <a:cs typeface="Times New Roman"/>
              </a:rPr>
              <a:t>Personalised care planning leads to improvements in certain indicators of </a:t>
            </a:r>
            <a:r>
              <a:rPr lang="en-GB" sz="2000" b="1" dirty="0">
                <a:solidFill>
                  <a:srgbClr val="212121"/>
                </a:solidFill>
                <a:cs typeface="Times New Roman"/>
              </a:rPr>
              <a:t>physical and psychological health </a:t>
            </a:r>
            <a:r>
              <a:rPr lang="en-GB" sz="2000" dirty="0">
                <a:solidFill>
                  <a:srgbClr val="212121"/>
                </a:solidFill>
                <a:cs typeface="Times New Roman"/>
              </a:rPr>
              <a:t>status, and</a:t>
            </a:r>
          </a:p>
          <a:p>
            <a:pPr marL="0" indent="0">
              <a:buNone/>
            </a:pPr>
            <a:r>
              <a:rPr lang="en-GB" sz="2000" dirty="0">
                <a:solidFill>
                  <a:srgbClr val="212121"/>
                </a:solidFill>
                <a:cs typeface="Times New Roman"/>
              </a:rPr>
              <a:t>People's capability to self-manage their condition when compared to usual care. </a:t>
            </a:r>
            <a:endParaRPr lang="en-GB" sz="2000" dirty="0">
              <a:solidFill>
                <a:srgbClr val="212121"/>
              </a:solidFill>
              <a:cs typeface="Times New Roman" panose="02020603050405020304" pitchFamily="18" charset="0"/>
            </a:endParaRPr>
          </a:p>
          <a:p>
            <a:pPr marL="0" indent="0">
              <a:buNone/>
            </a:pPr>
            <a:r>
              <a:rPr lang="en-GB" sz="2000" dirty="0">
                <a:solidFill>
                  <a:srgbClr val="212121"/>
                </a:solidFill>
                <a:cs typeface="Times New Roman"/>
              </a:rPr>
              <a:t>The effects are not large, but they appear greater when the intervention is</a:t>
            </a:r>
          </a:p>
          <a:p>
            <a:pPr marL="0" indent="0">
              <a:buNone/>
            </a:pPr>
            <a:r>
              <a:rPr lang="en-GB" sz="2000" dirty="0">
                <a:solidFill>
                  <a:srgbClr val="212121"/>
                </a:solidFill>
                <a:cs typeface="Times New Roman"/>
              </a:rPr>
              <a:t>More comprehensive, </a:t>
            </a:r>
            <a:endParaRPr lang="en-GB" sz="2000" dirty="0">
              <a:solidFill>
                <a:srgbClr val="212121"/>
              </a:solidFill>
              <a:cs typeface="Times New Roman" panose="02020603050405020304" pitchFamily="18" charset="0"/>
            </a:endParaRPr>
          </a:p>
          <a:p>
            <a:pPr marL="0" indent="0">
              <a:buNone/>
            </a:pPr>
            <a:r>
              <a:rPr lang="en-GB" sz="2000" dirty="0">
                <a:solidFill>
                  <a:srgbClr val="212121"/>
                </a:solidFill>
                <a:cs typeface="Times New Roman"/>
              </a:rPr>
              <a:t>More intensive, and</a:t>
            </a:r>
          </a:p>
          <a:p>
            <a:pPr marL="0" indent="0">
              <a:buNone/>
            </a:pPr>
            <a:r>
              <a:rPr lang="en-GB" sz="2000" dirty="0">
                <a:solidFill>
                  <a:srgbClr val="212121"/>
                </a:solidFill>
                <a:cs typeface="Times New Roman" panose="02020603050405020304" pitchFamily="18" charset="0"/>
              </a:rPr>
              <a:t>Better integrated into routine care.</a:t>
            </a:r>
          </a:p>
          <a:p>
            <a:pPr marL="0" indent="0">
              <a:buNone/>
            </a:pPr>
            <a:r>
              <a:rPr lang="en-GB" sz="2000" dirty="0"/>
              <a:t>                           Coulter et al.,(2015)</a:t>
            </a:r>
          </a:p>
          <a:p>
            <a:endParaRPr lang="en-GB" sz="2400" dirty="0"/>
          </a:p>
          <a:p>
            <a:pPr marL="0" indent="0" algn="l">
              <a:buNone/>
            </a:pPr>
            <a:endParaRPr lang="en-GB" sz="1400" b="1" i="0" dirty="0">
              <a:solidFill>
                <a:srgbClr val="212121"/>
              </a:solidFill>
              <a:effectLst/>
              <a:latin typeface="Times New Roman" panose="02020603050405020304" pitchFamily="18" charset="0"/>
              <a:cs typeface="Times New Roman" panose="02020603050405020304" pitchFamily="18" charset="0"/>
            </a:endParaRPr>
          </a:p>
          <a:p>
            <a:endParaRPr lang="en-GB" sz="2400" dirty="0"/>
          </a:p>
        </p:txBody>
      </p:sp>
    </p:spTree>
    <p:extLst>
      <p:ext uri="{BB962C8B-B14F-4D97-AF65-F5344CB8AC3E}">
        <p14:creationId xmlns:p14="http://schemas.microsoft.com/office/powerpoint/2010/main" val="2070230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DCF34-9CBF-0985-4734-E169014F6A0F}"/>
              </a:ext>
            </a:extLst>
          </p:cNvPr>
          <p:cNvSpPr>
            <a:spLocks noGrp="1"/>
          </p:cNvSpPr>
          <p:nvPr>
            <p:ph type="title"/>
          </p:nvPr>
        </p:nvSpPr>
        <p:spPr/>
        <p:txBody>
          <a:bodyPr>
            <a:normAutofit fontScale="90000"/>
          </a:bodyPr>
          <a:lstStyle/>
          <a:p>
            <a:r>
              <a:rPr lang="en-GB" b="1" dirty="0"/>
              <a:t>Areas of Need Assessed during Personalised Care planning</a:t>
            </a:r>
          </a:p>
        </p:txBody>
      </p:sp>
      <p:sp>
        <p:nvSpPr>
          <p:cNvPr id="3" name="Content Placeholder 2">
            <a:extLst>
              <a:ext uri="{FF2B5EF4-FFF2-40B4-BE49-F238E27FC236}">
                <a16:creationId xmlns:a16="http://schemas.microsoft.com/office/drawing/2014/main" id="{6C8E6E9C-B9CF-CA3B-2F72-5831609D2F77}"/>
              </a:ext>
            </a:extLst>
          </p:cNvPr>
          <p:cNvSpPr>
            <a:spLocks noGrp="1"/>
          </p:cNvSpPr>
          <p:nvPr>
            <p:ph idx="1"/>
          </p:nvPr>
        </p:nvSpPr>
        <p:spPr>
          <a:xfrm>
            <a:off x="457200" y="1916831"/>
            <a:ext cx="8229600" cy="3600401"/>
          </a:xfrm>
        </p:spPr>
        <p:txBody>
          <a:bodyPr vert="horz" lIns="91440" tIns="45720" rIns="91440" bIns="45720" rtlCol="0" anchor="t">
            <a:normAutofit/>
          </a:bodyPr>
          <a:lstStyle/>
          <a:p>
            <a:pPr marL="0" indent="0">
              <a:buNone/>
            </a:pPr>
            <a:r>
              <a:rPr lang="en-GB" dirty="0">
                <a:solidFill>
                  <a:srgbClr val="212121"/>
                </a:solidFill>
              </a:rPr>
              <a:t>P</a:t>
            </a:r>
            <a:r>
              <a:rPr lang="en-GB" b="0" i="0" dirty="0">
                <a:solidFill>
                  <a:srgbClr val="212121"/>
                </a:solidFill>
                <a:effectLst/>
              </a:rPr>
              <a:t>hysical health,</a:t>
            </a:r>
            <a:r>
              <a:rPr lang="en-GB" dirty="0">
                <a:solidFill>
                  <a:srgbClr val="212121"/>
                </a:solidFill>
              </a:rPr>
              <a:t> p</a:t>
            </a:r>
            <a:r>
              <a:rPr lang="en-GB" b="0" i="0" dirty="0">
                <a:solidFill>
                  <a:srgbClr val="212121"/>
                </a:solidFill>
                <a:effectLst/>
              </a:rPr>
              <a:t>sychological health,</a:t>
            </a:r>
            <a:r>
              <a:rPr lang="en-GB" dirty="0">
                <a:solidFill>
                  <a:srgbClr val="212121"/>
                </a:solidFill>
              </a:rPr>
              <a:t> </a:t>
            </a:r>
            <a:endParaRPr lang="en-GB" b="0" i="0" dirty="0">
              <a:solidFill>
                <a:srgbClr val="212121"/>
              </a:solidFill>
              <a:effectLst/>
            </a:endParaRPr>
          </a:p>
          <a:p>
            <a:pPr marL="0" indent="0">
              <a:buNone/>
            </a:pPr>
            <a:r>
              <a:rPr lang="en-GB" b="0" i="0" dirty="0">
                <a:solidFill>
                  <a:srgbClr val="212121"/>
                </a:solidFill>
                <a:effectLst/>
              </a:rPr>
              <a:t>subjective health status, and</a:t>
            </a:r>
            <a:r>
              <a:rPr lang="en-GB" dirty="0">
                <a:solidFill>
                  <a:srgbClr val="212121"/>
                </a:solidFill>
              </a:rPr>
              <a:t> </a:t>
            </a:r>
            <a:endParaRPr lang="en-GB" b="0" i="0" dirty="0">
              <a:solidFill>
                <a:srgbClr val="212121"/>
              </a:solidFill>
              <a:effectLst/>
            </a:endParaRPr>
          </a:p>
          <a:p>
            <a:pPr marL="0" indent="0">
              <a:buNone/>
            </a:pPr>
            <a:r>
              <a:rPr lang="en-GB" b="0" i="0" dirty="0">
                <a:solidFill>
                  <a:srgbClr val="212121"/>
                </a:solidFill>
                <a:effectLst/>
              </a:rPr>
              <a:t>capabilities for self </a:t>
            </a:r>
            <a:r>
              <a:rPr lang="en-GB" dirty="0">
                <a:solidFill>
                  <a:srgbClr val="212121"/>
                </a:solidFill>
              </a:rPr>
              <a:t>-</a:t>
            </a:r>
            <a:r>
              <a:rPr lang="en-GB" b="0" i="0" dirty="0">
                <a:solidFill>
                  <a:srgbClr val="212121"/>
                </a:solidFill>
                <a:effectLst/>
              </a:rPr>
              <a:t>management.</a:t>
            </a:r>
            <a:r>
              <a:rPr lang="en-GB" dirty="0">
                <a:solidFill>
                  <a:srgbClr val="212121"/>
                </a:solidFill>
              </a:rPr>
              <a:t> </a:t>
            </a:r>
            <a:endParaRPr lang="en-GB" b="0" i="0" dirty="0">
              <a:solidFill>
                <a:srgbClr val="212121"/>
              </a:solidFill>
              <a:effectLst/>
            </a:endParaRPr>
          </a:p>
          <a:p>
            <a:pPr marL="0" indent="0">
              <a:buNone/>
            </a:pPr>
            <a:r>
              <a:rPr lang="en-GB" b="0" i="0" dirty="0">
                <a:solidFill>
                  <a:srgbClr val="212121"/>
                </a:solidFill>
                <a:effectLst/>
              </a:rPr>
              <a:t>Secondary outcomes </a:t>
            </a:r>
            <a:r>
              <a:rPr lang="en-GB" dirty="0">
                <a:solidFill>
                  <a:srgbClr val="212121"/>
                </a:solidFill>
              </a:rPr>
              <a:t>which includes, effects </a:t>
            </a:r>
            <a:r>
              <a:rPr lang="en-GB" b="0" i="0" dirty="0">
                <a:solidFill>
                  <a:srgbClr val="212121"/>
                </a:solidFill>
                <a:effectLst/>
              </a:rPr>
              <a:t>on health-related behaviours, resource use and costs, and type of intervention.</a:t>
            </a:r>
            <a:r>
              <a:rPr lang="en-GB" dirty="0">
                <a:solidFill>
                  <a:srgbClr val="212121"/>
                </a:solidFill>
              </a:rPr>
              <a:t> </a:t>
            </a:r>
            <a:endParaRPr lang="en-GB" dirty="0"/>
          </a:p>
        </p:txBody>
      </p:sp>
    </p:spTree>
    <p:extLst>
      <p:ext uri="{BB962C8B-B14F-4D97-AF65-F5344CB8AC3E}">
        <p14:creationId xmlns:p14="http://schemas.microsoft.com/office/powerpoint/2010/main" val="14455101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78DD9-FBCC-BFAA-7F07-D0344D37877F}"/>
              </a:ext>
            </a:extLst>
          </p:cNvPr>
          <p:cNvSpPr>
            <a:spLocks noGrp="1"/>
          </p:cNvSpPr>
          <p:nvPr>
            <p:ph type="title"/>
          </p:nvPr>
        </p:nvSpPr>
        <p:spPr/>
        <p:txBody>
          <a:bodyPr/>
          <a:lstStyle/>
          <a:p>
            <a:r>
              <a:rPr lang="en-GB" b="1" dirty="0"/>
              <a:t>Location for Assessment </a:t>
            </a:r>
          </a:p>
        </p:txBody>
      </p:sp>
      <p:sp>
        <p:nvSpPr>
          <p:cNvPr id="3" name="Content Placeholder 2">
            <a:extLst>
              <a:ext uri="{FF2B5EF4-FFF2-40B4-BE49-F238E27FC236}">
                <a16:creationId xmlns:a16="http://schemas.microsoft.com/office/drawing/2014/main" id="{A36AFF71-137E-3B07-E446-97C91878359E}"/>
              </a:ext>
            </a:extLst>
          </p:cNvPr>
          <p:cNvSpPr>
            <a:spLocks noGrp="1"/>
          </p:cNvSpPr>
          <p:nvPr>
            <p:ph idx="1"/>
          </p:nvPr>
        </p:nvSpPr>
        <p:spPr/>
        <p:txBody>
          <a:bodyPr vert="horz" lIns="91440" tIns="45720" rIns="91440" bIns="45720" rtlCol="0" anchor="t">
            <a:normAutofit/>
          </a:bodyPr>
          <a:lstStyle/>
          <a:p>
            <a:pPr marL="0" indent="0">
              <a:buNone/>
            </a:pPr>
            <a:r>
              <a:rPr lang="en-GB" b="0" i="0" dirty="0">
                <a:solidFill>
                  <a:srgbClr val="212121"/>
                </a:solidFill>
                <a:effectLst/>
              </a:rPr>
              <a:t>Personalised care planning interventions usually takes</a:t>
            </a:r>
            <a:r>
              <a:rPr lang="en-GB" dirty="0">
                <a:solidFill>
                  <a:srgbClr val="212121"/>
                </a:solidFill>
              </a:rPr>
              <a:t> </a:t>
            </a:r>
            <a:r>
              <a:rPr lang="en-GB" b="0" i="0" dirty="0">
                <a:solidFill>
                  <a:srgbClr val="212121"/>
                </a:solidFill>
                <a:effectLst/>
              </a:rPr>
              <a:t> place in</a:t>
            </a:r>
            <a:r>
              <a:rPr lang="en-GB" dirty="0">
                <a:solidFill>
                  <a:srgbClr val="212121"/>
                </a:solidFill>
              </a:rPr>
              <a:t> primary</a:t>
            </a:r>
            <a:r>
              <a:rPr lang="en-GB" b="0" i="0" dirty="0">
                <a:solidFill>
                  <a:srgbClr val="212121"/>
                </a:solidFill>
                <a:effectLst/>
              </a:rPr>
              <a:t> care or community settings or in h</a:t>
            </a:r>
            <a:r>
              <a:rPr lang="en-GB" dirty="0">
                <a:solidFill>
                  <a:srgbClr val="212121"/>
                </a:solidFill>
              </a:rPr>
              <a:t>ospital</a:t>
            </a:r>
            <a:r>
              <a:rPr lang="en-GB" b="0" i="0" dirty="0">
                <a:solidFill>
                  <a:srgbClr val="212121"/>
                </a:solidFill>
                <a:effectLst/>
              </a:rPr>
              <a:t> clinics.</a:t>
            </a:r>
            <a:endParaRPr lang="en-GB" dirty="0"/>
          </a:p>
        </p:txBody>
      </p:sp>
    </p:spTree>
    <p:extLst>
      <p:ext uri="{BB962C8B-B14F-4D97-AF65-F5344CB8AC3E}">
        <p14:creationId xmlns:p14="http://schemas.microsoft.com/office/powerpoint/2010/main" val="3713428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C72A7-E338-D15A-438E-1C8FE219DA46}"/>
              </a:ext>
            </a:extLst>
          </p:cNvPr>
          <p:cNvSpPr>
            <a:spLocks noGrp="1"/>
          </p:cNvSpPr>
          <p:nvPr>
            <p:ph type="title"/>
          </p:nvPr>
        </p:nvSpPr>
        <p:spPr/>
        <p:txBody>
          <a:bodyPr/>
          <a:lstStyle/>
          <a:p>
            <a:r>
              <a:rPr lang="en-GB" b="1" dirty="0"/>
              <a:t>Process of Assessment</a:t>
            </a:r>
          </a:p>
        </p:txBody>
      </p:sp>
      <p:sp>
        <p:nvSpPr>
          <p:cNvPr id="3" name="Content Placeholder 2">
            <a:extLst>
              <a:ext uri="{FF2B5EF4-FFF2-40B4-BE49-F238E27FC236}">
                <a16:creationId xmlns:a16="http://schemas.microsoft.com/office/drawing/2014/main" id="{F91ADAFA-0AA9-06EB-DBE4-8A355BE27154}"/>
              </a:ext>
            </a:extLst>
          </p:cNvPr>
          <p:cNvSpPr>
            <a:spLocks noGrp="1"/>
          </p:cNvSpPr>
          <p:nvPr>
            <p:ph idx="1"/>
          </p:nvPr>
        </p:nvSpPr>
        <p:spPr>
          <a:xfrm>
            <a:off x="457200" y="1600200"/>
            <a:ext cx="8229600" cy="4133055"/>
          </a:xfrm>
        </p:spPr>
        <p:txBody>
          <a:bodyPr vert="horz" lIns="91440" tIns="45720" rIns="91440" bIns="45720" rtlCol="0" anchor="t">
            <a:normAutofit fontScale="55000" lnSpcReduction="20000"/>
          </a:bodyPr>
          <a:lstStyle/>
          <a:p>
            <a:pPr marL="0" indent="0">
              <a:lnSpc>
                <a:spcPct val="120000"/>
              </a:lnSpc>
              <a:buNone/>
            </a:pPr>
            <a:r>
              <a:rPr lang="en-GB" sz="3800" dirty="0"/>
              <a:t>According to the NHS( 2022) t</a:t>
            </a:r>
            <a:r>
              <a:rPr lang="en-GB" sz="3800" b="0" i="0" dirty="0">
                <a:solidFill>
                  <a:srgbClr val="202A30"/>
                </a:solidFill>
                <a:effectLst/>
              </a:rPr>
              <a:t>here is no set template for what a personalised care and support plan should look like, but it should reflect the following:</a:t>
            </a:r>
            <a:endParaRPr lang="en-US" sz="3800" dirty="0"/>
          </a:p>
          <a:p>
            <a:pPr marL="0" indent="0" algn="l" fontAlgn="base">
              <a:lnSpc>
                <a:spcPct val="120000"/>
              </a:lnSpc>
              <a:buNone/>
            </a:pPr>
            <a:r>
              <a:rPr lang="en-GB" sz="3800" b="0" i="0" dirty="0">
                <a:solidFill>
                  <a:srgbClr val="202A30"/>
                </a:solidFill>
                <a:effectLst/>
              </a:rPr>
              <a:t>A way of capturing and recording conversations, decisions and agreed outcomes or goals in a way that makes sense to the person.</a:t>
            </a:r>
          </a:p>
          <a:p>
            <a:pPr marL="0" indent="0" algn="l" fontAlgn="base">
              <a:lnSpc>
                <a:spcPct val="120000"/>
              </a:lnSpc>
              <a:buNone/>
            </a:pPr>
            <a:r>
              <a:rPr lang="en-GB" sz="3800" b="0" i="0" dirty="0">
                <a:solidFill>
                  <a:srgbClr val="202A30"/>
                </a:solidFill>
                <a:effectLst/>
              </a:rPr>
              <a:t>Should be proportionate, flexible and coordinated and adaptable to a person’s health condition, situation and care and support needs.</a:t>
            </a:r>
          </a:p>
          <a:p>
            <a:pPr marL="0" indent="0" algn="l" fontAlgn="base">
              <a:lnSpc>
                <a:spcPct val="120000"/>
              </a:lnSpc>
              <a:buNone/>
            </a:pPr>
            <a:r>
              <a:rPr lang="en-GB" sz="3800" b="0" i="0" dirty="0">
                <a:solidFill>
                  <a:srgbClr val="202A30"/>
                </a:solidFill>
                <a:effectLst/>
              </a:rPr>
              <a:t>Should include a description of the person, what matters to them and all the necessary elements that would make the plan achievable and effective.</a:t>
            </a:r>
          </a:p>
          <a:p>
            <a:pPr marL="0" indent="0">
              <a:buNone/>
            </a:pPr>
            <a:endParaRPr lang="en-GB" dirty="0"/>
          </a:p>
        </p:txBody>
      </p:sp>
    </p:spTree>
    <p:extLst>
      <p:ext uri="{BB962C8B-B14F-4D97-AF65-F5344CB8AC3E}">
        <p14:creationId xmlns:p14="http://schemas.microsoft.com/office/powerpoint/2010/main" val="402426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C4A20-9AAA-AD45-DE77-8467DDB302C8}"/>
              </a:ext>
            </a:extLst>
          </p:cNvPr>
          <p:cNvSpPr>
            <a:spLocks noGrp="1"/>
          </p:cNvSpPr>
          <p:nvPr>
            <p:ph type="title"/>
          </p:nvPr>
        </p:nvSpPr>
        <p:spPr/>
        <p:txBody>
          <a:bodyPr>
            <a:normAutofit fontScale="90000"/>
          </a:bodyPr>
          <a:lstStyle/>
          <a:p>
            <a:r>
              <a:rPr lang="en-GB" b="1" dirty="0"/>
              <a:t>Features of Assessment</a:t>
            </a:r>
            <a:br>
              <a:rPr lang="en-GB" b="1" dirty="0"/>
            </a:br>
            <a:r>
              <a:rPr lang="en-GB" b="1" dirty="0"/>
              <a:t>Perspective-</a:t>
            </a:r>
          </a:p>
        </p:txBody>
      </p:sp>
      <p:sp>
        <p:nvSpPr>
          <p:cNvPr id="3" name="Content Placeholder 2">
            <a:extLst>
              <a:ext uri="{FF2B5EF4-FFF2-40B4-BE49-F238E27FC236}">
                <a16:creationId xmlns:a16="http://schemas.microsoft.com/office/drawing/2014/main" id="{9A1B12C3-FF8C-C7ED-D72B-48C64B97634C}"/>
              </a:ext>
            </a:extLst>
          </p:cNvPr>
          <p:cNvSpPr>
            <a:spLocks noGrp="1"/>
          </p:cNvSpPr>
          <p:nvPr>
            <p:ph idx="1"/>
          </p:nvPr>
        </p:nvSpPr>
        <p:spPr>
          <a:xfrm>
            <a:off x="457200" y="1600200"/>
            <a:ext cx="8229600" cy="4061047"/>
          </a:xfrm>
        </p:spPr>
        <p:txBody>
          <a:bodyPr vert="horz" lIns="91440" tIns="45720" rIns="91440" bIns="45720" rtlCol="0" anchor="t">
            <a:normAutofit fontScale="92500" lnSpcReduction="10000"/>
          </a:bodyPr>
          <a:lstStyle/>
          <a:p>
            <a:pPr marL="0" indent="0" fontAlgn="base">
              <a:buNone/>
            </a:pPr>
            <a:r>
              <a:rPr lang="en-GB" b="0" i="0" dirty="0">
                <a:solidFill>
                  <a:srgbClr val="202A30"/>
                </a:solidFill>
                <a:effectLst/>
              </a:rPr>
              <a:t>It is a way of ‘seeing people’ as whole </a:t>
            </a:r>
            <a:r>
              <a:rPr lang="en-GB" dirty="0">
                <a:solidFill>
                  <a:srgbClr val="202A30"/>
                </a:solidFill>
              </a:rPr>
              <a:t>persons</a:t>
            </a:r>
            <a:r>
              <a:rPr lang="en-GB" b="0" i="0" dirty="0">
                <a:solidFill>
                  <a:srgbClr val="202A30"/>
                </a:solidFill>
                <a:effectLst/>
              </a:rPr>
              <a:t> not as a person through the lens of their condition and is fundamental to good personalised care and support planning.</a:t>
            </a:r>
          </a:p>
          <a:p>
            <a:pPr marL="0" indent="0" fontAlgn="base">
              <a:buNone/>
            </a:pPr>
            <a:r>
              <a:rPr lang="en-GB" dirty="0">
                <a:solidFill>
                  <a:srgbClr val="202A30"/>
                </a:solidFill>
              </a:rPr>
              <a:t>The changed relationship and different conversation will mean that the person:</a:t>
            </a:r>
          </a:p>
          <a:p>
            <a:pPr marL="0" indent="0" fontAlgn="base">
              <a:buNone/>
            </a:pPr>
            <a:r>
              <a:rPr lang="en-GB" dirty="0">
                <a:solidFill>
                  <a:srgbClr val="202A30"/>
                </a:solidFill>
              </a:rPr>
              <a:t>Is empowered to take control of their own care and builds knowledge, skills and confidence to participate more meaningfully</a:t>
            </a:r>
          </a:p>
          <a:p>
            <a:pPr marL="0" indent="0" fontAlgn="base">
              <a:buNone/>
            </a:pPr>
            <a:endParaRPr lang="en-GB" b="0" i="0" dirty="0">
              <a:solidFill>
                <a:srgbClr val="202A30"/>
              </a:solidFill>
              <a:effectLst/>
            </a:endParaRPr>
          </a:p>
          <a:p>
            <a:endParaRPr lang="en-GB" dirty="0"/>
          </a:p>
        </p:txBody>
      </p:sp>
    </p:spTree>
    <p:extLst>
      <p:ext uri="{BB962C8B-B14F-4D97-AF65-F5344CB8AC3E}">
        <p14:creationId xmlns:p14="http://schemas.microsoft.com/office/powerpoint/2010/main" val="382788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38D40-2AE1-CD50-EF48-1FF0AC5D0FD4}"/>
              </a:ext>
            </a:extLst>
          </p:cNvPr>
          <p:cNvSpPr>
            <a:spLocks noGrp="1"/>
          </p:cNvSpPr>
          <p:nvPr>
            <p:ph type="title"/>
          </p:nvPr>
        </p:nvSpPr>
        <p:spPr/>
        <p:txBody>
          <a:bodyPr>
            <a:normAutofit fontScale="90000"/>
          </a:bodyPr>
          <a:lstStyle/>
          <a:p>
            <a:r>
              <a:rPr lang="en-GB" b="1" dirty="0"/>
              <a:t>Features of Assessment</a:t>
            </a:r>
            <a:br>
              <a:rPr lang="en-GB" b="1" dirty="0"/>
            </a:br>
            <a:r>
              <a:rPr lang="en-GB" b="1" dirty="0"/>
              <a:t>Perspective-</a:t>
            </a:r>
            <a:endParaRPr lang="en-GB" dirty="0"/>
          </a:p>
        </p:txBody>
      </p:sp>
      <p:sp>
        <p:nvSpPr>
          <p:cNvPr id="3" name="Content Placeholder 2">
            <a:extLst>
              <a:ext uri="{FF2B5EF4-FFF2-40B4-BE49-F238E27FC236}">
                <a16:creationId xmlns:a16="http://schemas.microsoft.com/office/drawing/2014/main" id="{B6C7FC3E-68AA-1D6C-4159-6AC4A8F3A767}"/>
              </a:ext>
            </a:extLst>
          </p:cNvPr>
          <p:cNvSpPr>
            <a:spLocks noGrp="1"/>
          </p:cNvSpPr>
          <p:nvPr>
            <p:ph idx="1"/>
          </p:nvPr>
        </p:nvSpPr>
        <p:spPr>
          <a:xfrm>
            <a:off x="457200" y="1700808"/>
            <a:ext cx="8686800" cy="4032447"/>
          </a:xfrm>
        </p:spPr>
        <p:txBody>
          <a:bodyPr>
            <a:noAutofit/>
          </a:bodyPr>
          <a:lstStyle/>
          <a:p>
            <a:pPr marL="0" indent="0" algn="l" fontAlgn="base">
              <a:buNone/>
            </a:pPr>
            <a:r>
              <a:rPr lang="en-GB" sz="2200" b="0" i="0" dirty="0">
                <a:solidFill>
                  <a:srgbClr val="202A30"/>
                </a:solidFill>
                <a:effectLst/>
              </a:rPr>
              <a:t>experiences hope and feels confident that the process and the plan will deliver what matters most to them</a:t>
            </a:r>
          </a:p>
          <a:p>
            <a:pPr marL="0" indent="0" algn="l" fontAlgn="base">
              <a:buNone/>
            </a:pPr>
            <a:r>
              <a:rPr lang="en-GB" sz="2200" dirty="0">
                <a:solidFill>
                  <a:srgbClr val="202A30"/>
                </a:solidFill>
              </a:rPr>
              <a:t>I</a:t>
            </a:r>
            <a:r>
              <a:rPr lang="en-GB" sz="2200" b="0" i="0" dirty="0">
                <a:solidFill>
                  <a:srgbClr val="202A30"/>
                </a:solidFill>
                <a:effectLst/>
              </a:rPr>
              <a:t>s central in developing their personalised care and support plan and will agree who is involved.</a:t>
            </a:r>
          </a:p>
          <a:p>
            <a:pPr marL="0" indent="0" algn="l" fontAlgn="base">
              <a:buNone/>
            </a:pPr>
            <a:r>
              <a:rPr lang="en-GB" sz="2200" dirty="0">
                <a:solidFill>
                  <a:srgbClr val="202A30"/>
                </a:solidFill>
              </a:rPr>
              <a:t>I</a:t>
            </a:r>
            <a:r>
              <a:rPr lang="en-GB" sz="2200" b="0" i="0" dirty="0">
                <a:solidFill>
                  <a:srgbClr val="202A30"/>
                </a:solidFill>
                <a:effectLst/>
              </a:rPr>
              <a:t>s seen as a whole person within the context of their whole life, valuing their skills, strengths, experience and important relationships</a:t>
            </a:r>
          </a:p>
          <a:p>
            <a:pPr marL="0" indent="0" algn="l" fontAlgn="base">
              <a:buNone/>
            </a:pPr>
            <a:r>
              <a:rPr lang="en-GB" sz="2200" dirty="0">
                <a:solidFill>
                  <a:srgbClr val="202A30"/>
                </a:solidFill>
              </a:rPr>
              <a:t>I</a:t>
            </a:r>
            <a:r>
              <a:rPr lang="en-GB" sz="2200" b="0" i="0" dirty="0">
                <a:solidFill>
                  <a:srgbClr val="202A30"/>
                </a:solidFill>
                <a:effectLst/>
              </a:rPr>
              <a:t>s valued as an active participant in conversations and decisions about their health and </a:t>
            </a:r>
            <a:r>
              <a:rPr lang="en-GB" sz="2200" dirty="0">
                <a:solidFill>
                  <a:srgbClr val="202A30"/>
                </a:solidFill>
              </a:rPr>
              <a:t>well-</a:t>
            </a:r>
            <a:r>
              <a:rPr lang="en-GB" sz="2200" b="0" i="0" dirty="0">
                <a:solidFill>
                  <a:srgbClr val="202A30"/>
                </a:solidFill>
                <a:effectLst/>
              </a:rPr>
              <a:t> being.</a:t>
            </a:r>
            <a:r>
              <a:rPr lang="en-GB" sz="2200" dirty="0"/>
              <a:t> NHS (2020)</a:t>
            </a:r>
          </a:p>
        </p:txBody>
      </p:sp>
    </p:spTree>
    <p:extLst>
      <p:ext uri="{BB962C8B-B14F-4D97-AF65-F5344CB8AC3E}">
        <p14:creationId xmlns:p14="http://schemas.microsoft.com/office/powerpoint/2010/main" val="235688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5F5AC-2C33-8F7D-461D-EAE9FBD33499}"/>
              </a:ext>
            </a:extLst>
          </p:cNvPr>
          <p:cNvSpPr>
            <a:spLocks noGrp="1"/>
          </p:cNvSpPr>
          <p:nvPr>
            <p:ph type="title"/>
          </p:nvPr>
        </p:nvSpPr>
        <p:spPr/>
        <p:txBody>
          <a:bodyPr>
            <a:normAutofit fontScale="90000"/>
          </a:bodyPr>
          <a:lstStyle/>
          <a:p>
            <a:r>
              <a:rPr lang="en-GB" b="1" dirty="0"/>
              <a:t>Features of Assessment</a:t>
            </a:r>
            <a:br>
              <a:rPr lang="en-GB" b="1" dirty="0"/>
            </a:br>
            <a:r>
              <a:rPr lang="en-GB" b="1" dirty="0">
                <a:solidFill>
                  <a:srgbClr val="202A30"/>
                </a:solidFill>
              </a:rPr>
              <a:t>Process</a:t>
            </a:r>
            <a:r>
              <a:rPr lang="en-GB" dirty="0">
                <a:solidFill>
                  <a:srgbClr val="202A30"/>
                </a:solidFill>
              </a:rPr>
              <a:t> –</a:t>
            </a:r>
            <a:endParaRPr lang="en-GB" b="1" dirty="0"/>
          </a:p>
        </p:txBody>
      </p:sp>
      <p:sp>
        <p:nvSpPr>
          <p:cNvPr id="3" name="Content Placeholder 2">
            <a:extLst>
              <a:ext uri="{FF2B5EF4-FFF2-40B4-BE49-F238E27FC236}">
                <a16:creationId xmlns:a16="http://schemas.microsoft.com/office/drawing/2014/main" id="{7EBA2938-572C-CBDE-8AE7-A8A0B28E1359}"/>
              </a:ext>
            </a:extLst>
          </p:cNvPr>
          <p:cNvSpPr>
            <a:spLocks noGrp="1"/>
          </p:cNvSpPr>
          <p:nvPr>
            <p:ph idx="1"/>
          </p:nvPr>
        </p:nvSpPr>
        <p:spPr>
          <a:xfrm>
            <a:off x="457200" y="1417638"/>
            <a:ext cx="8507288" cy="4243610"/>
          </a:xfrm>
        </p:spPr>
        <p:txBody>
          <a:bodyPr vert="horz" lIns="91440" tIns="45720" rIns="91440" bIns="45720" rtlCol="0" anchor="t">
            <a:noAutofit/>
          </a:bodyPr>
          <a:lstStyle/>
          <a:p>
            <a:pPr marL="0" indent="0" algn="l" fontAlgn="base">
              <a:buNone/>
            </a:pPr>
            <a:r>
              <a:rPr lang="en-GB" sz="2200" b="0" i="0" dirty="0">
                <a:solidFill>
                  <a:srgbClr val="202A30"/>
                </a:solidFill>
                <a:effectLst/>
              </a:rPr>
              <a:t>A good personalised care and support planning process will mean that the person:</a:t>
            </a:r>
          </a:p>
          <a:p>
            <a:pPr marL="0" indent="0" algn="l" fontAlgn="base">
              <a:buNone/>
            </a:pPr>
            <a:r>
              <a:rPr lang="en-GB" sz="2200" b="0" i="0" dirty="0">
                <a:solidFill>
                  <a:srgbClr val="202A30"/>
                </a:solidFill>
                <a:effectLst/>
              </a:rPr>
              <a:t>has the time and support to develop their plan in a safe and reflective space,</a:t>
            </a:r>
          </a:p>
          <a:p>
            <a:pPr marL="0" indent="0" fontAlgn="base">
              <a:buNone/>
            </a:pPr>
            <a:r>
              <a:rPr lang="en-GB" sz="2200" b="0" i="0" dirty="0">
                <a:solidFill>
                  <a:srgbClr val="202A30"/>
                </a:solidFill>
                <a:effectLst/>
              </a:rPr>
              <a:t>is</a:t>
            </a:r>
            <a:r>
              <a:rPr lang="en-GB" sz="2200" dirty="0">
                <a:solidFill>
                  <a:srgbClr val="202A30"/>
                </a:solidFill>
              </a:rPr>
              <a:t> </a:t>
            </a:r>
            <a:r>
              <a:rPr lang="en-GB" sz="2200" b="0" i="0" dirty="0">
                <a:solidFill>
                  <a:srgbClr val="202A30"/>
                </a:solidFill>
                <a:effectLst/>
              </a:rPr>
              <a:t> able to access information and advice that is clear and timely and meets individual information needs and preferences,</a:t>
            </a:r>
          </a:p>
          <a:p>
            <a:pPr marL="0" indent="0" algn="l" fontAlgn="base">
              <a:buNone/>
            </a:pPr>
            <a:r>
              <a:rPr lang="en-GB" sz="2400" b="0" i="0" dirty="0">
                <a:solidFill>
                  <a:srgbClr val="202A30"/>
                </a:solidFill>
                <a:effectLst/>
              </a:rPr>
              <a:t>feels prepared, knows what to expect and is ready to engage in planning supported by a single, named coordinator</a:t>
            </a:r>
          </a:p>
          <a:p>
            <a:pPr marL="0" indent="0" algn="l" fontAlgn="base">
              <a:buNone/>
            </a:pPr>
            <a:r>
              <a:rPr lang="en-GB" sz="2400" b="0" i="0" dirty="0">
                <a:solidFill>
                  <a:srgbClr val="202A30"/>
                </a:solidFill>
                <a:effectLst/>
              </a:rPr>
              <a:t>is listened to and understood in a way that builds trusting and effective relationships with key people</a:t>
            </a:r>
          </a:p>
          <a:p>
            <a:pPr marL="0" indent="0" algn="l" fontAlgn="base">
              <a:buNone/>
            </a:pPr>
            <a:endParaRPr lang="en-GB" sz="2200" dirty="0"/>
          </a:p>
        </p:txBody>
      </p:sp>
    </p:spTree>
    <p:extLst>
      <p:ext uri="{BB962C8B-B14F-4D97-AF65-F5344CB8AC3E}">
        <p14:creationId xmlns:p14="http://schemas.microsoft.com/office/powerpoint/2010/main" val="2152212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8DB8B-35F1-1AB7-F504-986AD05C80AE}"/>
              </a:ext>
            </a:extLst>
          </p:cNvPr>
          <p:cNvSpPr>
            <a:spLocks noGrp="1"/>
          </p:cNvSpPr>
          <p:nvPr>
            <p:ph type="title"/>
          </p:nvPr>
        </p:nvSpPr>
        <p:spPr/>
        <p:txBody>
          <a:bodyPr>
            <a:normAutofit fontScale="90000"/>
          </a:bodyPr>
          <a:lstStyle/>
          <a:p>
            <a:r>
              <a:rPr lang="en-GB" b="1" dirty="0"/>
              <a:t>Features of Assessment</a:t>
            </a:r>
            <a:br>
              <a:rPr lang="en-GB" b="1" dirty="0"/>
            </a:br>
            <a:r>
              <a:rPr lang="en-GB" b="1" dirty="0">
                <a:solidFill>
                  <a:srgbClr val="202A30"/>
                </a:solidFill>
              </a:rPr>
              <a:t>Process</a:t>
            </a:r>
            <a:r>
              <a:rPr lang="en-GB" dirty="0">
                <a:solidFill>
                  <a:srgbClr val="202A30"/>
                </a:solidFill>
              </a:rPr>
              <a:t> –</a:t>
            </a:r>
            <a:endParaRPr lang="en-GB" dirty="0"/>
          </a:p>
        </p:txBody>
      </p:sp>
      <p:sp>
        <p:nvSpPr>
          <p:cNvPr id="3" name="Content Placeholder 2">
            <a:extLst>
              <a:ext uri="{FF2B5EF4-FFF2-40B4-BE49-F238E27FC236}">
                <a16:creationId xmlns:a16="http://schemas.microsoft.com/office/drawing/2014/main" id="{5EA35D68-9E51-7E18-9192-6671C1D99BA4}"/>
              </a:ext>
            </a:extLst>
          </p:cNvPr>
          <p:cNvSpPr>
            <a:spLocks noGrp="1"/>
          </p:cNvSpPr>
          <p:nvPr>
            <p:ph idx="1"/>
          </p:nvPr>
        </p:nvSpPr>
        <p:spPr/>
        <p:txBody>
          <a:bodyPr>
            <a:normAutofit fontScale="85000" lnSpcReduction="10000"/>
          </a:bodyPr>
          <a:lstStyle/>
          <a:p>
            <a:pPr marL="0" indent="0" fontAlgn="base">
              <a:buNone/>
            </a:pPr>
            <a:r>
              <a:rPr lang="en-GB" sz="3200" b="0" i="0" dirty="0">
                <a:solidFill>
                  <a:srgbClr val="202A30"/>
                </a:solidFill>
                <a:effectLst/>
              </a:rPr>
              <a:t>is</a:t>
            </a:r>
            <a:r>
              <a:rPr lang="en-GB" sz="3200" dirty="0">
                <a:solidFill>
                  <a:srgbClr val="202A30"/>
                </a:solidFill>
              </a:rPr>
              <a:t> </a:t>
            </a:r>
            <a:r>
              <a:rPr lang="en-GB" sz="3200" b="0" i="0" dirty="0">
                <a:solidFill>
                  <a:srgbClr val="202A30"/>
                </a:solidFill>
                <a:effectLst/>
              </a:rPr>
              <a:t> able to agree the health and well-being outcomes (and learning outcomes for children and young people with education, health and care plans) they want to achieve, in dialogue with the relevant health, education and social care professionals</a:t>
            </a:r>
          </a:p>
          <a:p>
            <a:pPr marL="0" indent="0" algn="l" fontAlgn="base">
              <a:buNone/>
            </a:pPr>
            <a:r>
              <a:rPr lang="en-GB" sz="3200" b="0" i="0" dirty="0">
                <a:solidFill>
                  <a:srgbClr val="202A30"/>
                </a:solidFill>
                <a:effectLst/>
              </a:rPr>
              <a:t>has the chance to formally and informally review their personalised care and support plan.</a:t>
            </a:r>
          </a:p>
          <a:p>
            <a:pPr marL="0" indent="0">
              <a:buNone/>
            </a:pPr>
            <a:r>
              <a:rPr lang="en-GB" sz="3200" dirty="0"/>
              <a:t>NHS (2020)</a:t>
            </a:r>
            <a:endParaRPr lang="en-GB" dirty="0"/>
          </a:p>
        </p:txBody>
      </p:sp>
    </p:spTree>
    <p:extLst>
      <p:ext uri="{BB962C8B-B14F-4D97-AF65-F5344CB8AC3E}">
        <p14:creationId xmlns:p14="http://schemas.microsoft.com/office/powerpoint/2010/main" val="387568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6C23-EFB5-4813-A693-A8DD9A717F67}"/>
              </a:ext>
            </a:extLst>
          </p:cNvPr>
          <p:cNvSpPr>
            <a:spLocks noGrp="1"/>
          </p:cNvSpPr>
          <p:nvPr>
            <p:ph type="title"/>
          </p:nvPr>
        </p:nvSpPr>
        <p:spPr/>
        <p:txBody>
          <a:bodyPr>
            <a:normAutofit fontScale="90000"/>
          </a:bodyPr>
          <a:lstStyle/>
          <a:p>
            <a:r>
              <a:rPr lang="en-GB" b="1" dirty="0"/>
              <a:t>Features of Assessment</a:t>
            </a:r>
            <a:br>
              <a:rPr lang="en-GB" b="1" dirty="0"/>
            </a:br>
            <a:r>
              <a:rPr lang="en-GB" b="1" dirty="0"/>
              <a:t>Plan-</a:t>
            </a:r>
          </a:p>
        </p:txBody>
      </p:sp>
      <p:sp>
        <p:nvSpPr>
          <p:cNvPr id="3" name="Content Placeholder 2">
            <a:extLst>
              <a:ext uri="{FF2B5EF4-FFF2-40B4-BE49-F238E27FC236}">
                <a16:creationId xmlns:a16="http://schemas.microsoft.com/office/drawing/2014/main" id="{2503BFD3-12A7-0718-9987-6F363A60FF60}"/>
              </a:ext>
            </a:extLst>
          </p:cNvPr>
          <p:cNvSpPr>
            <a:spLocks noGrp="1"/>
          </p:cNvSpPr>
          <p:nvPr>
            <p:ph idx="1"/>
          </p:nvPr>
        </p:nvSpPr>
        <p:spPr>
          <a:xfrm>
            <a:off x="457200" y="1600201"/>
            <a:ext cx="8651304" cy="3917032"/>
          </a:xfrm>
        </p:spPr>
        <p:txBody>
          <a:bodyPr>
            <a:normAutofit fontScale="70000" lnSpcReduction="20000"/>
          </a:bodyPr>
          <a:lstStyle/>
          <a:p>
            <a:pPr marL="0" indent="0" algn="l" fontAlgn="base">
              <a:lnSpc>
                <a:spcPct val="120000"/>
              </a:lnSpc>
              <a:buNone/>
            </a:pPr>
            <a:r>
              <a:rPr lang="en-GB" sz="3300" b="0" i="0" dirty="0">
                <a:solidFill>
                  <a:srgbClr val="202A30"/>
                </a:solidFill>
                <a:effectLst/>
              </a:rPr>
              <a:t>There is no national template, but a personalised care and support plan is:</a:t>
            </a:r>
          </a:p>
          <a:p>
            <a:pPr marL="0" indent="0" algn="l" fontAlgn="base">
              <a:lnSpc>
                <a:spcPct val="120000"/>
              </a:lnSpc>
              <a:buNone/>
            </a:pPr>
            <a:r>
              <a:rPr lang="en-GB" sz="3300" b="0" i="0" dirty="0">
                <a:solidFill>
                  <a:srgbClr val="202A30"/>
                </a:solidFill>
                <a:effectLst/>
              </a:rPr>
              <a:t>a way of capturing and recording conversations, decisions and agreed outcomes in a way that makes sense to the person.</a:t>
            </a:r>
          </a:p>
          <a:p>
            <a:pPr marL="0" indent="0" algn="l" fontAlgn="base">
              <a:lnSpc>
                <a:spcPct val="120000"/>
              </a:lnSpc>
              <a:buNone/>
            </a:pPr>
            <a:r>
              <a:rPr lang="en-GB" sz="3300" b="0" i="0" dirty="0">
                <a:solidFill>
                  <a:srgbClr val="202A30"/>
                </a:solidFill>
                <a:effectLst/>
              </a:rPr>
              <a:t>proportionate, flexible and coordinated and adaptable to a person’s health condition, situation and care and support needs.</a:t>
            </a:r>
          </a:p>
          <a:p>
            <a:pPr marL="0" indent="0" algn="l" fontAlgn="base">
              <a:lnSpc>
                <a:spcPct val="120000"/>
              </a:lnSpc>
              <a:buNone/>
            </a:pPr>
            <a:r>
              <a:rPr lang="en-GB" sz="3300" b="0" i="0" dirty="0">
                <a:solidFill>
                  <a:srgbClr val="202A30"/>
                </a:solidFill>
                <a:effectLst/>
              </a:rPr>
              <a:t>includes a description of the person, what matters to them and all the necessary elements that would make the plan achievable and effective.</a:t>
            </a:r>
            <a:r>
              <a:rPr lang="en-GB" sz="3300" dirty="0"/>
              <a:t> NHS (2020)</a:t>
            </a:r>
            <a:endParaRPr lang="en-GB" sz="3300" b="0" i="0" dirty="0">
              <a:solidFill>
                <a:srgbClr val="202A30"/>
              </a:solidFill>
              <a:effectLst/>
            </a:endParaRPr>
          </a:p>
          <a:p>
            <a:endParaRPr lang="en-GB" dirty="0"/>
          </a:p>
        </p:txBody>
      </p:sp>
    </p:spTree>
    <p:extLst>
      <p:ext uri="{BB962C8B-B14F-4D97-AF65-F5344CB8AC3E}">
        <p14:creationId xmlns:p14="http://schemas.microsoft.com/office/powerpoint/2010/main" val="14864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0D866-F7FB-C7B1-FAFC-39138ECA3E32}"/>
              </a:ext>
            </a:extLst>
          </p:cNvPr>
          <p:cNvSpPr>
            <a:spLocks noGrp="1"/>
          </p:cNvSpPr>
          <p:nvPr>
            <p:ph type="title"/>
          </p:nvPr>
        </p:nvSpPr>
        <p:spPr/>
        <p:txBody>
          <a:bodyPr/>
          <a:lstStyle/>
          <a:p>
            <a:r>
              <a:rPr lang="en-GB" b="1" dirty="0">
                <a:solidFill>
                  <a:srgbClr val="202A30"/>
                </a:solidFill>
              </a:rPr>
              <a:t>D</a:t>
            </a:r>
            <a:r>
              <a:rPr lang="en-GB" b="1" i="0" dirty="0">
                <a:solidFill>
                  <a:srgbClr val="202A30"/>
                </a:solidFill>
                <a:effectLst/>
              </a:rPr>
              <a:t>igital </a:t>
            </a:r>
            <a:r>
              <a:rPr lang="en-GB" b="1" dirty="0">
                <a:solidFill>
                  <a:srgbClr val="202A30"/>
                </a:solidFill>
              </a:rPr>
              <a:t>P</a:t>
            </a:r>
            <a:r>
              <a:rPr lang="en-GB" b="1" i="0" dirty="0">
                <a:solidFill>
                  <a:srgbClr val="202A30"/>
                </a:solidFill>
                <a:effectLst/>
              </a:rPr>
              <a:t>ersonalised </a:t>
            </a:r>
            <a:r>
              <a:rPr lang="en-GB" b="1" dirty="0">
                <a:solidFill>
                  <a:srgbClr val="202A30"/>
                </a:solidFill>
              </a:rPr>
              <a:t>C</a:t>
            </a:r>
            <a:r>
              <a:rPr lang="en-GB" b="1" i="0" dirty="0">
                <a:solidFill>
                  <a:srgbClr val="202A30"/>
                </a:solidFill>
                <a:effectLst/>
              </a:rPr>
              <a:t>are</a:t>
            </a:r>
            <a:endParaRPr lang="en-GB" dirty="0"/>
          </a:p>
        </p:txBody>
      </p:sp>
      <p:sp>
        <p:nvSpPr>
          <p:cNvPr id="3" name="Content Placeholder 2">
            <a:extLst>
              <a:ext uri="{FF2B5EF4-FFF2-40B4-BE49-F238E27FC236}">
                <a16:creationId xmlns:a16="http://schemas.microsoft.com/office/drawing/2014/main" id="{50321036-A6D8-054E-2B9D-3346F9D55AAD}"/>
              </a:ext>
            </a:extLst>
          </p:cNvPr>
          <p:cNvSpPr>
            <a:spLocks noGrp="1"/>
          </p:cNvSpPr>
          <p:nvPr>
            <p:ph idx="1"/>
          </p:nvPr>
        </p:nvSpPr>
        <p:spPr/>
        <p:txBody>
          <a:bodyPr vert="horz" lIns="91440" tIns="45720" rIns="91440" bIns="45720" rtlCol="0" anchor="t">
            <a:normAutofit/>
          </a:bodyPr>
          <a:lstStyle/>
          <a:p>
            <a:pPr marL="0" indent="0">
              <a:buNone/>
            </a:pPr>
            <a:r>
              <a:rPr lang="en-GB" b="0" i="0" dirty="0">
                <a:solidFill>
                  <a:srgbClr val="202A30"/>
                </a:solidFill>
                <a:effectLst/>
              </a:rPr>
              <a:t>In Autumn </a:t>
            </a:r>
            <a:r>
              <a:rPr lang="en-GB" dirty="0">
                <a:solidFill>
                  <a:srgbClr val="202A30"/>
                </a:solidFill>
              </a:rPr>
              <a:t>(</a:t>
            </a:r>
            <a:r>
              <a:rPr lang="en-GB" b="0" i="0" dirty="0">
                <a:solidFill>
                  <a:srgbClr val="202A30"/>
                </a:solidFill>
                <a:effectLst/>
              </a:rPr>
              <a:t>2021</a:t>
            </a:r>
            <a:r>
              <a:rPr lang="en-GB" dirty="0">
                <a:solidFill>
                  <a:srgbClr val="202A30"/>
                </a:solidFill>
              </a:rPr>
              <a:t>)</a:t>
            </a:r>
            <a:r>
              <a:rPr lang="en-GB" b="0" i="0" dirty="0">
                <a:solidFill>
                  <a:srgbClr val="202A30"/>
                </a:solidFill>
                <a:effectLst/>
              </a:rPr>
              <a:t> the personalised care and support planning and digital personalised care teams undertook a procurement exercise on behalf of the NHS through the (</a:t>
            </a:r>
            <a:r>
              <a:rPr lang="en-GB" b="0" i="0" dirty="0" err="1">
                <a:solidFill>
                  <a:srgbClr val="202A30"/>
                </a:solidFill>
                <a:effectLst/>
              </a:rPr>
              <a:t>HSSF</a:t>
            </a:r>
            <a:r>
              <a:rPr lang="en-GB" b="0" i="0" dirty="0">
                <a:solidFill>
                  <a:srgbClr val="202A30"/>
                </a:solidFill>
                <a:effectLst/>
              </a:rPr>
              <a:t>) Health </a:t>
            </a:r>
            <a:r>
              <a:rPr lang="en-GB" dirty="0">
                <a:solidFill>
                  <a:srgbClr val="202A30"/>
                </a:solidFill>
              </a:rPr>
              <a:t>S</a:t>
            </a:r>
            <a:r>
              <a:rPr lang="en-GB" b="0" i="0" dirty="0">
                <a:solidFill>
                  <a:srgbClr val="202A30"/>
                </a:solidFill>
                <a:effectLst/>
              </a:rPr>
              <a:t>ystem </a:t>
            </a:r>
            <a:r>
              <a:rPr lang="en-GB" dirty="0">
                <a:solidFill>
                  <a:srgbClr val="202A30"/>
                </a:solidFill>
              </a:rPr>
              <a:t>S</a:t>
            </a:r>
            <a:r>
              <a:rPr lang="en-GB" b="0" i="0" dirty="0">
                <a:solidFill>
                  <a:srgbClr val="202A30"/>
                </a:solidFill>
                <a:effectLst/>
              </a:rPr>
              <a:t>upport </a:t>
            </a:r>
            <a:r>
              <a:rPr lang="en-GB" dirty="0">
                <a:solidFill>
                  <a:srgbClr val="202A30"/>
                </a:solidFill>
              </a:rPr>
              <a:t>F</a:t>
            </a:r>
            <a:r>
              <a:rPr lang="en-GB" b="0" i="0" dirty="0">
                <a:solidFill>
                  <a:srgbClr val="202A30"/>
                </a:solidFill>
                <a:effectLst/>
              </a:rPr>
              <a:t>ramework.</a:t>
            </a:r>
          </a:p>
          <a:p>
            <a:endParaRPr lang="en-GB" dirty="0"/>
          </a:p>
        </p:txBody>
      </p:sp>
    </p:spTree>
    <p:extLst>
      <p:ext uri="{BB962C8B-B14F-4D97-AF65-F5344CB8AC3E}">
        <p14:creationId xmlns:p14="http://schemas.microsoft.com/office/powerpoint/2010/main" val="7350757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59491-37B2-EC2E-4B4B-10CAF24E081D}"/>
              </a:ext>
            </a:extLst>
          </p:cNvPr>
          <p:cNvSpPr>
            <a:spLocks noGrp="1"/>
          </p:cNvSpPr>
          <p:nvPr>
            <p:ph type="title"/>
          </p:nvPr>
        </p:nvSpPr>
        <p:spPr/>
        <p:txBody>
          <a:bodyPr/>
          <a:lstStyle/>
          <a:p>
            <a:r>
              <a:rPr lang="en-US" b="1" dirty="0"/>
              <a:t>NHS X and NHS DIGITAL</a:t>
            </a:r>
          </a:p>
        </p:txBody>
      </p:sp>
      <p:sp>
        <p:nvSpPr>
          <p:cNvPr id="3" name="Content Placeholder 2">
            <a:extLst>
              <a:ext uri="{FF2B5EF4-FFF2-40B4-BE49-F238E27FC236}">
                <a16:creationId xmlns:a16="http://schemas.microsoft.com/office/drawing/2014/main" id="{BE2A6B8D-AD3A-DF26-E5AC-8593EE272A5B}"/>
              </a:ext>
            </a:extLst>
          </p:cNvPr>
          <p:cNvSpPr>
            <a:spLocks noGrp="1"/>
          </p:cNvSpPr>
          <p:nvPr>
            <p:ph idx="4294967295"/>
          </p:nvPr>
        </p:nvSpPr>
        <p:spPr>
          <a:xfrm>
            <a:off x="683568" y="1600200"/>
            <a:ext cx="7546032" cy="3916363"/>
          </a:xfrm>
        </p:spPr>
        <p:txBody>
          <a:bodyPr vert="horz" lIns="91440" tIns="45720" rIns="91440" bIns="45720" rtlCol="0" anchor="t">
            <a:normAutofit fontScale="92500" lnSpcReduction="20000"/>
          </a:bodyPr>
          <a:lstStyle/>
          <a:p>
            <a:pPr marL="0" indent="0">
              <a:lnSpc>
                <a:spcPct val="110000"/>
              </a:lnSpc>
              <a:buNone/>
            </a:pPr>
            <a:r>
              <a:rPr lang="en-US" dirty="0"/>
              <a:t>The NHS X is the new joint organization for digital data and technology.</a:t>
            </a:r>
          </a:p>
          <a:p>
            <a:pPr marL="0" indent="0">
              <a:lnSpc>
                <a:spcPct val="110000"/>
              </a:lnSpc>
              <a:buNone/>
            </a:pPr>
            <a:r>
              <a:rPr lang="en-US" dirty="0"/>
              <a:t>Previously single organizations but have now been merged.</a:t>
            </a:r>
          </a:p>
          <a:p>
            <a:pPr marL="0" indent="0">
              <a:lnSpc>
                <a:spcPct val="110000"/>
              </a:lnSpc>
              <a:buNone/>
            </a:pPr>
            <a:r>
              <a:rPr lang="en-GB" dirty="0">
                <a:solidFill>
                  <a:srgbClr val="333333"/>
                </a:solidFill>
              </a:rPr>
              <a:t>The </a:t>
            </a:r>
            <a:r>
              <a:rPr lang="en-GB" b="1" dirty="0">
                <a:solidFill>
                  <a:srgbClr val="333333"/>
                </a:solidFill>
              </a:rPr>
              <a:t>goal</a:t>
            </a:r>
            <a:r>
              <a:rPr lang="en-GB" dirty="0">
                <a:solidFill>
                  <a:srgbClr val="333333"/>
                </a:solidFill>
              </a:rPr>
              <a:t> of </a:t>
            </a:r>
            <a:r>
              <a:rPr lang="en-GB" b="1" dirty="0">
                <a:solidFill>
                  <a:srgbClr val="333333"/>
                </a:solidFill>
              </a:rPr>
              <a:t>both</a:t>
            </a:r>
            <a:r>
              <a:rPr lang="en-GB" dirty="0">
                <a:solidFill>
                  <a:srgbClr val="333333"/>
                </a:solidFill>
              </a:rPr>
              <a:t> is to further accelerate the digital transformation of the NHS and to double the efforts to address health inequalities.</a:t>
            </a:r>
            <a:endParaRPr lang="en-US" dirty="0"/>
          </a:p>
        </p:txBody>
      </p:sp>
    </p:spTree>
    <p:extLst>
      <p:ext uri="{BB962C8B-B14F-4D97-AF65-F5344CB8AC3E}">
        <p14:creationId xmlns:p14="http://schemas.microsoft.com/office/powerpoint/2010/main" val="1643742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0D273-B771-0518-5461-A3D5813EF8BE}"/>
              </a:ext>
            </a:extLst>
          </p:cNvPr>
          <p:cNvSpPr>
            <a:spLocks noGrp="1"/>
          </p:cNvSpPr>
          <p:nvPr>
            <p:ph type="title"/>
          </p:nvPr>
        </p:nvSpPr>
        <p:spPr/>
        <p:txBody>
          <a:bodyPr/>
          <a:lstStyle/>
          <a:p>
            <a:r>
              <a:rPr lang="en-US" b="1" dirty="0"/>
              <a:t>NHS X and NHS DIGITAL</a:t>
            </a:r>
            <a:endParaRPr lang="en-US" dirty="0"/>
          </a:p>
        </p:txBody>
      </p:sp>
      <p:sp>
        <p:nvSpPr>
          <p:cNvPr id="4" name="TextBox 3">
            <a:extLst>
              <a:ext uri="{FF2B5EF4-FFF2-40B4-BE49-F238E27FC236}">
                <a16:creationId xmlns:a16="http://schemas.microsoft.com/office/drawing/2014/main" id="{A8942D57-09F7-8D49-1EE2-B6CBA36DA6F3}"/>
              </a:ext>
            </a:extLst>
          </p:cNvPr>
          <p:cNvSpPr txBox="1"/>
          <p:nvPr/>
        </p:nvSpPr>
        <p:spPr>
          <a:xfrm>
            <a:off x="2286000" y="2969554"/>
            <a:ext cx="4572000" cy="369332"/>
          </a:xfrm>
          <a:prstGeom prst="rect">
            <a:avLst/>
          </a:prstGeom>
          <a:noFill/>
        </p:spPr>
        <p:txBody>
          <a:bodyPr wrap="square">
            <a:spAutoFit/>
          </a:bodyPr>
          <a:lstStyle/>
          <a:p>
            <a:r>
              <a:rPr lang="en-GB" b="0" i="0" dirty="0">
                <a:solidFill>
                  <a:srgbClr val="333333"/>
                </a:solidFill>
                <a:effectLst/>
                <a:latin typeface="Open Sans" panose="020B0606030504020204" pitchFamily="34" charset="0"/>
              </a:rPr>
              <a:t> ,</a:t>
            </a:r>
            <a:endParaRPr lang="en-GB" dirty="0"/>
          </a:p>
        </p:txBody>
      </p:sp>
      <p:sp>
        <p:nvSpPr>
          <p:cNvPr id="6" name="TextBox 5">
            <a:extLst>
              <a:ext uri="{FF2B5EF4-FFF2-40B4-BE49-F238E27FC236}">
                <a16:creationId xmlns:a16="http://schemas.microsoft.com/office/drawing/2014/main" id="{54997798-DD8C-6F54-A224-A15A9C81C043}"/>
              </a:ext>
            </a:extLst>
          </p:cNvPr>
          <p:cNvSpPr txBox="1"/>
          <p:nvPr/>
        </p:nvSpPr>
        <p:spPr>
          <a:xfrm>
            <a:off x="457200" y="1700808"/>
            <a:ext cx="8507288" cy="4062651"/>
          </a:xfrm>
          <a:prstGeom prst="rect">
            <a:avLst/>
          </a:prstGeom>
          <a:noFill/>
        </p:spPr>
        <p:txBody>
          <a:bodyPr wrap="square">
            <a:spAutoFit/>
          </a:bodyPr>
          <a:lstStyle/>
          <a:p>
            <a:r>
              <a:rPr lang="en-GB" sz="2400" b="0" i="0" dirty="0">
                <a:solidFill>
                  <a:srgbClr val="333333"/>
                </a:solidFill>
                <a:effectLst/>
              </a:rPr>
              <a:t>NHSX and NHS Digital </a:t>
            </a:r>
            <a:r>
              <a:rPr lang="en-GB" sz="2400" dirty="0">
                <a:solidFill>
                  <a:srgbClr val="333333"/>
                </a:solidFill>
              </a:rPr>
              <a:t>had a</a:t>
            </a:r>
            <a:r>
              <a:rPr lang="en-GB" sz="2400" b="0" i="0" dirty="0">
                <a:solidFill>
                  <a:srgbClr val="333333"/>
                </a:solidFill>
                <a:effectLst/>
              </a:rPr>
              <a:t> critical role throughout the pandemic delivering the NHS Covid Pass, Covid vaccine systems, virtual wards and many other innovations.</a:t>
            </a:r>
          </a:p>
          <a:p>
            <a:endParaRPr lang="en-GB" sz="2400" dirty="0">
              <a:solidFill>
                <a:srgbClr val="333333"/>
              </a:solidFill>
            </a:endParaRPr>
          </a:p>
          <a:p>
            <a:r>
              <a:rPr lang="en-GB" sz="2400" dirty="0">
                <a:solidFill>
                  <a:srgbClr val="333333"/>
                </a:solidFill>
              </a:rPr>
              <a:t>The </a:t>
            </a:r>
            <a:r>
              <a:rPr lang="en-GB" sz="2400" b="0" i="0" dirty="0">
                <a:solidFill>
                  <a:srgbClr val="333333"/>
                </a:solidFill>
                <a:effectLst/>
              </a:rPr>
              <a:t> Transformation Directorate continues to lead the digital transformation agenda for the NHS and social care at national and ICS level, alongside colleagues from Improvement and Innovation, Research and Life Sciences.”</a:t>
            </a:r>
          </a:p>
          <a:p>
            <a:endParaRPr lang="en-GB" sz="2400" dirty="0">
              <a:solidFill>
                <a:srgbClr val="333333"/>
              </a:solidFill>
            </a:endParaRPr>
          </a:p>
          <a:p>
            <a:r>
              <a:rPr lang="en-US" sz="2400" dirty="0">
                <a:hlinkClick r:id="rId2"/>
              </a:rPr>
              <a:t>https://www.youtube.com/watch?v=OLJGOjWv9s4</a:t>
            </a:r>
            <a:endParaRPr lang="en-US" sz="2400" dirty="0"/>
          </a:p>
          <a:p>
            <a:endParaRPr lang="en-GB" dirty="0"/>
          </a:p>
        </p:txBody>
      </p:sp>
    </p:spTree>
    <p:extLst>
      <p:ext uri="{BB962C8B-B14F-4D97-AF65-F5344CB8AC3E}">
        <p14:creationId xmlns:p14="http://schemas.microsoft.com/office/powerpoint/2010/main" val="1259933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441FB-C4C7-B6DF-8AAA-E5B2667C8200}"/>
              </a:ext>
            </a:extLst>
          </p:cNvPr>
          <p:cNvSpPr>
            <a:spLocks noGrp="1"/>
          </p:cNvSpPr>
          <p:nvPr>
            <p:ph type="title"/>
          </p:nvPr>
        </p:nvSpPr>
        <p:spPr/>
        <p:txBody>
          <a:bodyPr>
            <a:normAutofit fontScale="90000"/>
          </a:bodyPr>
          <a:lstStyle/>
          <a:p>
            <a:r>
              <a:rPr lang="en-GB" b="1" dirty="0"/>
              <a:t>Rewired 2023 and UK Digital Health</a:t>
            </a:r>
          </a:p>
        </p:txBody>
      </p:sp>
      <p:sp>
        <p:nvSpPr>
          <p:cNvPr id="4" name="TextBox 3">
            <a:extLst>
              <a:ext uri="{FF2B5EF4-FFF2-40B4-BE49-F238E27FC236}">
                <a16:creationId xmlns:a16="http://schemas.microsoft.com/office/drawing/2014/main" id="{F8477A7B-848C-1A9F-B1AD-934C6A6FC02F}"/>
              </a:ext>
            </a:extLst>
          </p:cNvPr>
          <p:cNvSpPr txBox="1"/>
          <p:nvPr/>
        </p:nvSpPr>
        <p:spPr>
          <a:xfrm>
            <a:off x="323528" y="1556793"/>
            <a:ext cx="8640960" cy="3139321"/>
          </a:xfrm>
          <a:prstGeom prst="rect">
            <a:avLst/>
          </a:prstGeom>
          <a:noFill/>
        </p:spPr>
        <p:txBody>
          <a:bodyPr wrap="square">
            <a:spAutoFit/>
          </a:bodyPr>
          <a:lstStyle/>
          <a:p>
            <a:r>
              <a:rPr lang="en-GB" i="0" dirty="0">
                <a:solidFill>
                  <a:srgbClr val="333333"/>
                </a:solidFill>
                <a:effectLst/>
                <a:latin typeface="Open Sans" panose="020B0606030504020204" pitchFamily="34" charset="0"/>
              </a:rPr>
              <a:t>Digital Health Rewired, is the premier conference, exhibition and networking show for the UK digital health community</a:t>
            </a:r>
            <a:r>
              <a:rPr lang="en-GB" b="1" i="0" dirty="0">
                <a:solidFill>
                  <a:srgbClr val="333333"/>
                </a:solidFill>
                <a:effectLst/>
                <a:latin typeface="Open Sans" panose="020B0606030504020204" pitchFamily="34" charset="0"/>
              </a:rPr>
              <a:t>,</a:t>
            </a:r>
          </a:p>
          <a:p>
            <a:endParaRPr lang="en-GB" b="1" dirty="0">
              <a:solidFill>
                <a:srgbClr val="333333"/>
              </a:solidFill>
              <a:latin typeface="Open Sans" panose="020B0606030504020204" pitchFamily="34" charset="0"/>
            </a:endParaRPr>
          </a:p>
          <a:p>
            <a:r>
              <a:rPr lang="en-GB" dirty="0">
                <a:solidFill>
                  <a:srgbClr val="333333"/>
                </a:solidFill>
                <a:latin typeface="Open Sans" panose="020B0606030504020204" pitchFamily="34" charset="0"/>
              </a:rPr>
              <a:t>The conference involved discussions on: </a:t>
            </a:r>
          </a:p>
          <a:p>
            <a:endParaRPr lang="en-GB" dirty="0">
              <a:solidFill>
                <a:srgbClr val="333333"/>
              </a:solidFill>
              <a:latin typeface="Open Sans" panose="020B0606030504020204" pitchFamily="34" charset="0"/>
            </a:endParaRPr>
          </a:p>
          <a:p>
            <a:r>
              <a:rPr lang="en-GB" dirty="0">
                <a:solidFill>
                  <a:srgbClr val="333333"/>
                </a:solidFill>
                <a:latin typeface="Open Sans" panose="020B0606030504020204" pitchFamily="34" charset="0"/>
              </a:rPr>
              <a:t>National policy</a:t>
            </a:r>
          </a:p>
          <a:p>
            <a:r>
              <a:rPr lang="en-GB" dirty="0">
                <a:solidFill>
                  <a:srgbClr val="333333"/>
                </a:solidFill>
                <a:latin typeface="Open Sans" panose="020B0606030504020204" pitchFamily="34" charset="0"/>
              </a:rPr>
              <a:t>Integrated Care</a:t>
            </a:r>
          </a:p>
          <a:p>
            <a:r>
              <a:rPr lang="en-GB" dirty="0">
                <a:solidFill>
                  <a:srgbClr val="333333"/>
                </a:solidFill>
                <a:latin typeface="Open Sans" panose="020B0606030504020204" pitchFamily="34" charset="0"/>
              </a:rPr>
              <a:t>Digital transformation</a:t>
            </a:r>
          </a:p>
          <a:p>
            <a:r>
              <a:rPr lang="en-GB" dirty="0">
                <a:solidFill>
                  <a:srgbClr val="333333"/>
                </a:solidFill>
                <a:latin typeface="Open Sans" panose="020B0606030504020204" pitchFamily="34" charset="0"/>
              </a:rPr>
              <a:t>Smart Health</a:t>
            </a:r>
          </a:p>
          <a:p>
            <a:r>
              <a:rPr lang="en-GB" dirty="0">
                <a:solidFill>
                  <a:srgbClr val="333333"/>
                </a:solidFill>
                <a:latin typeface="Open Sans" panose="020B0606030504020204" pitchFamily="34" charset="0"/>
              </a:rPr>
              <a:t>AI Data and analytics</a:t>
            </a:r>
          </a:p>
          <a:p>
            <a:r>
              <a:rPr lang="en-GB" dirty="0">
                <a:solidFill>
                  <a:srgbClr val="333333"/>
                </a:solidFill>
                <a:latin typeface="Open Sans" panose="020B0606030504020204" pitchFamily="34" charset="0"/>
              </a:rPr>
              <a:t>Clinical imaging </a:t>
            </a:r>
            <a:endParaRPr lang="en-GB" dirty="0"/>
          </a:p>
        </p:txBody>
      </p:sp>
    </p:spTree>
    <p:extLst>
      <p:ext uri="{BB962C8B-B14F-4D97-AF65-F5344CB8AC3E}">
        <p14:creationId xmlns:p14="http://schemas.microsoft.com/office/powerpoint/2010/main" val="7237732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2D4AD-68C0-2A25-9D44-7421F3A6701C}"/>
              </a:ext>
            </a:extLst>
          </p:cNvPr>
          <p:cNvSpPr>
            <a:spLocks noGrp="1"/>
          </p:cNvSpPr>
          <p:nvPr>
            <p:ph type="title"/>
          </p:nvPr>
        </p:nvSpPr>
        <p:spPr/>
        <p:txBody>
          <a:bodyPr>
            <a:normAutofit fontScale="90000"/>
          </a:bodyPr>
          <a:lstStyle/>
          <a:p>
            <a:r>
              <a:rPr lang="en-GB" b="1" dirty="0"/>
              <a:t>Health System Support Framework</a:t>
            </a:r>
          </a:p>
        </p:txBody>
      </p:sp>
      <p:sp>
        <p:nvSpPr>
          <p:cNvPr id="3" name="Content Placeholder 2">
            <a:extLst>
              <a:ext uri="{FF2B5EF4-FFF2-40B4-BE49-F238E27FC236}">
                <a16:creationId xmlns:a16="http://schemas.microsoft.com/office/drawing/2014/main" id="{6D7845F4-6351-58A9-20F4-56A6896CA444}"/>
              </a:ext>
            </a:extLst>
          </p:cNvPr>
          <p:cNvSpPr>
            <a:spLocks noGrp="1"/>
          </p:cNvSpPr>
          <p:nvPr>
            <p:ph idx="1"/>
          </p:nvPr>
        </p:nvSpPr>
        <p:spPr/>
        <p:txBody>
          <a:bodyPr>
            <a:normAutofit fontScale="55000" lnSpcReduction="20000"/>
          </a:bodyPr>
          <a:lstStyle/>
          <a:p>
            <a:pPr marL="0" indent="0" algn="l" fontAlgn="base">
              <a:lnSpc>
                <a:spcPct val="120000"/>
              </a:lnSpc>
              <a:buNone/>
            </a:pPr>
            <a:r>
              <a:rPr lang="en-GB" sz="4000" b="0" i="0" dirty="0">
                <a:solidFill>
                  <a:srgbClr val="202A30"/>
                </a:solidFill>
                <a:effectLst/>
              </a:rPr>
              <a:t>The Health Systems Support Framework can be used by NHS Trusts and other care providers, General Practitioners, Primary Care and Community Providers, Local Authorities, Integrated Care Systems (ICS) and Sustainability and Transformation Partnerships (STPs), </a:t>
            </a:r>
            <a:r>
              <a:rPr lang="en-GB" sz="4000" b="0" i="0" dirty="0">
                <a:solidFill>
                  <a:srgbClr val="FF0000"/>
                </a:solidFill>
                <a:effectLst/>
              </a:rPr>
              <a:t>Clinical Commissioning Groups</a:t>
            </a:r>
            <a:r>
              <a:rPr lang="en-GB" sz="4000" b="0" i="0" dirty="0">
                <a:solidFill>
                  <a:srgbClr val="202A30"/>
                </a:solidFill>
                <a:effectLst/>
              </a:rPr>
              <a:t> and a wide range of public sector bodies, where they are supporting STPs, ICS, or health and social care in general.</a:t>
            </a:r>
          </a:p>
          <a:p>
            <a:pPr marL="0" indent="0" algn="l" fontAlgn="base">
              <a:lnSpc>
                <a:spcPct val="120000"/>
              </a:lnSpc>
              <a:buNone/>
            </a:pPr>
            <a:r>
              <a:rPr lang="en-GB" sz="4000" b="0" i="0" dirty="0">
                <a:solidFill>
                  <a:srgbClr val="202A30"/>
                </a:solidFill>
                <a:effectLst/>
              </a:rPr>
              <a:t>The Framework Agreement may be accessed by </a:t>
            </a:r>
            <a:r>
              <a:rPr lang="en-GB" sz="4000" dirty="0">
                <a:solidFill>
                  <a:srgbClr val="202A30"/>
                </a:solidFill>
              </a:rPr>
              <a:t>all </a:t>
            </a:r>
            <a:r>
              <a:rPr lang="en-GB" sz="4000" b="0" i="0" dirty="0">
                <a:solidFill>
                  <a:srgbClr val="202A30"/>
                </a:solidFill>
                <a:effectLst/>
              </a:rPr>
              <a:t>public sector bodies  to the extent that they are engaged in the management and/or support of the health, care and/or wellbeing of populations within the UK.</a:t>
            </a:r>
            <a:endParaRPr lang="en-GB" dirty="0"/>
          </a:p>
        </p:txBody>
      </p:sp>
    </p:spTree>
    <p:extLst>
      <p:ext uri="{BB962C8B-B14F-4D97-AF65-F5344CB8AC3E}">
        <p14:creationId xmlns:p14="http://schemas.microsoft.com/office/powerpoint/2010/main" val="80054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B56AD-D92B-F004-9AA9-ACEEFBE35E30}"/>
              </a:ext>
            </a:extLst>
          </p:cNvPr>
          <p:cNvSpPr>
            <a:spLocks noGrp="1"/>
          </p:cNvSpPr>
          <p:nvPr>
            <p:ph type="title"/>
          </p:nvPr>
        </p:nvSpPr>
        <p:spPr/>
        <p:txBody>
          <a:bodyPr>
            <a:normAutofit fontScale="90000"/>
          </a:bodyPr>
          <a:lstStyle/>
          <a:p>
            <a:r>
              <a:rPr lang="en-US" b="1" dirty="0"/>
              <a:t>Videos on NHS Personalized Care Planning</a:t>
            </a:r>
          </a:p>
        </p:txBody>
      </p:sp>
      <p:sp>
        <p:nvSpPr>
          <p:cNvPr id="3" name="Content Placeholder 2">
            <a:extLst>
              <a:ext uri="{FF2B5EF4-FFF2-40B4-BE49-F238E27FC236}">
                <a16:creationId xmlns:a16="http://schemas.microsoft.com/office/drawing/2014/main" id="{A8C58CCB-74A7-BE33-70D3-39636025B621}"/>
              </a:ext>
            </a:extLst>
          </p:cNvPr>
          <p:cNvSpPr>
            <a:spLocks noGrp="1"/>
          </p:cNvSpPr>
          <p:nvPr>
            <p:ph idx="1"/>
          </p:nvPr>
        </p:nvSpPr>
        <p:spPr/>
        <p:txBody>
          <a:bodyPr/>
          <a:lstStyle/>
          <a:p>
            <a:endParaRPr lang="en-US" dirty="0"/>
          </a:p>
          <a:p>
            <a:r>
              <a:rPr lang="en-US" dirty="0">
                <a:hlinkClick r:id="rId2"/>
              </a:rPr>
              <a:t>https://youtu.be/RXOd-7rn6s</a:t>
            </a:r>
            <a:endParaRPr lang="en-US" dirty="0"/>
          </a:p>
          <a:p>
            <a:r>
              <a:rPr lang="en-US" dirty="0">
                <a:hlinkClick r:id="rId3"/>
              </a:rPr>
              <a:t>https://youtu.be/jkzLP1_Y6Mw</a:t>
            </a:r>
            <a:endParaRPr lang="en-US" dirty="0"/>
          </a:p>
          <a:p>
            <a:endParaRPr lang="en-US" dirty="0"/>
          </a:p>
          <a:p>
            <a:endParaRPr lang="en-US" dirty="0"/>
          </a:p>
        </p:txBody>
      </p:sp>
    </p:spTree>
    <p:extLst>
      <p:ext uri="{BB962C8B-B14F-4D97-AF65-F5344CB8AC3E}">
        <p14:creationId xmlns:p14="http://schemas.microsoft.com/office/powerpoint/2010/main" val="35033223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5E7-2F3F-0A1B-2CFD-F62560A33D3D}"/>
              </a:ext>
            </a:extLst>
          </p:cNvPr>
          <p:cNvSpPr>
            <a:spLocks noGrp="1"/>
          </p:cNvSpPr>
          <p:nvPr>
            <p:ph type="title"/>
          </p:nvPr>
        </p:nvSpPr>
        <p:spPr/>
        <p:txBody>
          <a:bodyPr/>
          <a:lstStyle/>
          <a:p>
            <a:r>
              <a:rPr lang="en-GB" b="1" dirty="0"/>
              <a:t>Seminar Activity</a:t>
            </a:r>
          </a:p>
        </p:txBody>
      </p:sp>
      <p:sp>
        <p:nvSpPr>
          <p:cNvPr id="3" name="Content Placeholder 2">
            <a:extLst>
              <a:ext uri="{FF2B5EF4-FFF2-40B4-BE49-F238E27FC236}">
                <a16:creationId xmlns:a16="http://schemas.microsoft.com/office/drawing/2014/main" id="{BFAE4AEF-983C-F89C-95DB-351CC4AFF43D}"/>
              </a:ext>
            </a:extLst>
          </p:cNvPr>
          <p:cNvSpPr>
            <a:spLocks noGrp="1"/>
          </p:cNvSpPr>
          <p:nvPr>
            <p:ph idx="1"/>
          </p:nvPr>
        </p:nvSpPr>
        <p:spPr/>
        <p:txBody>
          <a:bodyPr vert="horz" lIns="91440" tIns="45720" rIns="91440" bIns="45720" rtlCol="0" anchor="t">
            <a:normAutofit fontScale="55000" lnSpcReduction="20000"/>
          </a:bodyPr>
          <a:lstStyle/>
          <a:p>
            <a:pPr marL="0" indent="0">
              <a:lnSpc>
                <a:spcPct val="120000"/>
              </a:lnSpc>
              <a:buNone/>
            </a:pPr>
            <a:r>
              <a:rPr lang="en-GB" dirty="0"/>
              <a:t>Discuss the role if any of the following health organisations in personalised care planning.</a:t>
            </a:r>
          </a:p>
          <a:p>
            <a:pPr marL="0" indent="0" fontAlgn="base">
              <a:lnSpc>
                <a:spcPct val="120000"/>
              </a:lnSpc>
              <a:buNone/>
            </a:pPr>
            <a:r>
              <a:rPr lang="en-GB" b="0" i="0" dirty="0">
                <a:solidFill>
                  <a:srgbClr val="202A30"/>
                </a:solidFill>
                <a:effectLst/>
              </a:rPr>
              <a:t>Clinical Commissioning Group</a:t>
            </a:r>
            <a:r>
              <a:rPr lang="en-GB" dirty="0">
                <a:solidFill>
                  <a:srgbClr val="202A30"/>
                </a:solidFill>
              </a:rPr>
              <a:t> (these have been replaced by Integrated Care Systems)</a:t>
            </a:r>
          </a:p>
          <a:p>
            <a:pPr marL="0" indent="0">
              <a:lnSpc>
                <a:spcPct val="120000"/>
              </a:lnSpc>
              <a:buNone/>
            </a:pPr>
            <a:r>
              <a:rPr lang="en-GB" b="0" i="0" dirty="0">
                <a:solidFill>
                  <a:srgbClr val="202A30"/>
                </a:solidFill>
                <a:effectLst/>
              </a:rPr>
              <a:t>NHS Trusts</a:t>
            </a:r>
            <a:r>
              <a:rPr lang="en-GB" dirty="0">
                <a:solidFill>
                  <a:srgbClr val="202A30"/>
                </a:solidFill>
              </a:rPr>
              <a:t>.</a:t>
            </a:r>
            <a:endParaRPr lang="en-GB" dirty="0"/>
          </a:p>
          <a:p>
            <a:pPr marL="0" indent="0" algn="l" fontAlgn="base">
              <a:lnSpc>
                <a:spcPct val="120000"/>
              </a:lnSpc>
              <a:buNone/>
            </a:pPr>
            <a:r>
              <a:rPr lang="en-GB" dirty="0">
                <a:solidFill>
                  <a:srgbClr val="202A30"/>
                </a:solidFill>
              </a:rPr>
              <a:t>Special</a:t>
            </a:r>
            <a:r>
              <a:rPr lang="en-GB" b="0" i="0" dirty="0">
                <a:solidFill>
                  <a:srgbClr val="202A30"/>
                </a:solidFill>
                <a:effectLst/>
              </a:rPr>
              <a:t> Health Authority</a:t>
            </a:r>
            <a:r>
              <a:rPr lang="en-GB" dirty="0">
                <a:solidFill>
                  <a:srgbClr val="202A30"/>
                </a:solidFill>
              </a:rPr>
              <a:t>.</a:t>
            </a:r>
            <a:endParaRPr lang="en-GB" b="0" i="0" dirty="0">
              <a:solidFill>
                <a:srgbClr val="202A30"/>
              </a:solidFill>
              <a:effectLst/>
            </a:endParaRPr>
          </a:p>
          <a:p>
            <a:pPr marL="0" indent="0" algn="l" fontAlgn="base">
              <a:lnSpc>
                <a:spcPct val="120000"/>
              </a:lnSpc>
              <a:buNone/>
            </a:pPr>
            <a:r>
              <a:rPr lang="en-GB" b="0" i="0" dirty="0">
                <a:solidFill>
                  <a:srgbClr val="202A30"/>
                </a:solidFill>
                <a:effectLst/>
              </a:rPr>
              <a:t>The Care Quality Commission</a:t>
            </a:r>
            <a:r>
              <a:rPr lang="en-GB" dirty="0">
                <a:solidFill>
                  <a:srgbClr val="202A30"/>
                </a:solidFill>
              </a:rPr>
              <a:t>.</a:t>
            </a:r>
            <a:endParaRPr lang="en-GB" b="0" i="0" dirty="0">
              <a:solidFill>
                <a:srgbClr val="202A30"/>
              </a:solidFill>
              <a:effectLst/>
            </a:endParaRPr>
          </a:p>
          <a:p>
            <a:pPr marL="0" indent="0" algn="l" fontAlgn="base">
              <a:lnSpc>
                <a:spcPct val="120000"/>
              </a:lnSpc>
              <a:buNone/>
            </a:pPr>
            <a:r>
              <a:rPr lang="en-GB" b="0" i="0" dirty="0">
                <a:solidFill>
                  <a:srgbClr val="202A30"/>
                </a:solidFill>
                <a:effectLst/>
              </a:rPr>
              <a:t>NHS Foundation Trusts</a:t>
            </a:r>
            <a:r>
              <a:rPr lang="en-GB" dirty="0">
                <a:solidFill>
                  <a:srgbClr val="202A30"/>
                </a:solidFill>
              </a:rPr>
              <a:t>.</a:t>
            </a:r>
            <a:endParaRPr lang="en-GB" b="0" i="0" dirty="0">
              <a:solidFill>
                <a:srgbClr val="202A30"/>
              </a:solidFill>
              <a:effectLst/>
            </a:endParaRPr>
          </a:p>
          <a:p>
            <a:pPr marL="0" indent="0" algn="l" fontAlgn="base">
              <a:lnSpc>
                <a:spcPct val="120000"/>
              </a:lnSpc>
              <a:buNone/>
            </a:pPr>
            <a:r>
              <a:rPr lang="en-GB" b="0" i="0" dirty="0">
                <a:solidFill>
                  <a:srgbClr val="202A30"/>
                </a:solidFill>
                <a:effectLst/>
              </a:rPr>
              <a:t>Academic Health Science Networks</a:t>
            </a:r>
            <a:r>
              <a:rPr lang="en-GB" dirty="0">
                <a:solidFill>
                  <a:srgbClr val="202A30"/>
                </a:solidFill>
              </a:rPr>
              <a:t>.</a:t>
            </a:r>
            <a:endParaRPr lang="en-GB" b="0" i="0" dirty="0">
              <a:solidFill>
                <a:srgbClr val="202A30"/>
              </a:solidFill>
              <a:effectLst/>
            </a:endParaRPr>
          </a:p>
          <a:p>
            <a:pPr marL="0" indent="0" algn="l" fontAlgn="base">
              <a:lnSpc>
                <a:spcPct val="120000"/>
              </a:lnSpc>
              <a:buNone/>
            </a:pPr>
            <a:r>
              <a:rPr lang="en-GB" b="0" i="0" dirty="0">
                <a:solidFill>
                  <a:srgbClr val="202A30"/>
                </a:solidFill>
                <a:effectLst/>
              </a:rPr>
              <a:t>National Institute for Health and Care Excellence, known as </a:t>
            </a:r>
            <a:r>
              <a:rPr lang="en-GB" dirty="0">
                <a:solidFill>
                  <a:srgbClr val="202A30"/>
                </a:solidFill>
              </a:rPr>
              <a:t>(NICE)</a:t>
            </a:r>
          </a:p>
          <a:p>
            <a:pPr marL="0" indent="0" algn="l" fontAlgn="base">
              <a:lnSpc>
                <a:spcPct val="120000"/>
              </a:lnSpc>
              <a:buNone/>
            </a:pPr>
            <a:r>
              <a:rPr lang="en-GB" dirty="0">
                <a:solidFill>
                  <a:srgbClr val="202A30"/>
                </a:solidFill>
              </a:rPr>
              <a:t>General</a:t>
            </a:r>
            <a:r>
              <a:rPr lang="en-GB" b="0" i="0" dirty="0">
                <a:solidFill>
                  <a:srgbClr val="202A30"/>
                </a:solidFill>
                <a:effectLst/>
              </a:rPr>
              <a:t> Practices in the UK</a:t>
            </a:r>
            <a:r>
              <a:rPr lang="en-GB" dirty="0">
                <a:solidFill>
                  <a:srgbClr val="202A30"/>
                </a:solidFill>
              </a:rPr>
              <a:t>.</a:t>
            </a:r>
            <a:endParaRPr lang="en-GB" b="0" i="0" dirty="0">
              <a:solidFill>
                <a:srgbClr val="202A30"/>
              </a:solidFill>
              <a:effectLst/>
            </a:endParaRPr>
          </a:p>
          <a:p>
            <a:pPr marL="0" indent="0" algn="ctr">
              <a:lnSpc>
                <a:spcPct val="120000"/>
              </a:lnSpc>
              <a:buNone/>
            </a:pPr>
            <a:r>
              <a:rPr lang="en-GB" b="1" dirty="0"/>
              <a:t>Feedback the findings to the whole class</a:t>
            </a:r>
          </a:p>
          <a:p>
            <a:endParaRPr lang="en-GB" dirty="0"/>
          </a:p>
        </p:txBody>
      </p:sp>
    </p:spTree>
    <p:extLst>
      <p:ext uri="{BB962C8B-B14F-4D97-AF65-F5344CB8AC3E}">
        <p14:creationId xmlns:p14="http://schemas.microsoft.com/office/powerpoint/2010/main" val="1314506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238E0-D6AA-A9E8-9CCA-5CB126B0B506}"/>
              </a:ext>
            </a:extLst>
          </p:cNvPr>
          <p:cNvSpPr>
            <a:spLocks noGrp="1"/>
          </p:cNvSpPr>
          <p:nvPr>
            <p:ph type="title"/>
          </p:nvPr>
        </p:nvSpPr>
        <p:spPr/>
        <p:txBody>
          <a:bodyPr>
            <a:normAutofit fontScale="90000"/>
          </a:bodyPr>
          <a:lstStyle/>
          <a:p>
            <a:r>
              <a:rPr lang="en-GB" b="1" dirty="0"/>
              <a:t>Other Health Organisations involved </a:t>
            </a:r>
          </a:p>
        </p:txBody>
      </p:sp>
      <p:sp>
        <p:nvSpPr>
          <p:cNvPr id="3" name="Content Placeholder 2">
            <a:extLst>
              <a:ext uri="{FF2B5EF4-FFF2-40B4-BE49-F238E27FC236}">
                <a16:creationId xmlns:a16="http://schemas.microsoft.com/office/drawing/2014/main" id="{0B94CC0A-1C8E-A6E1-5139-FA9889FED560}"/>
              </a:ext>
            </a:extLst>
          </p:cNvPr>
          <p:cNvSpPr>
            <a:spLocks noGrp="1"/>
          </p:cNvSpPr>
          <p:nvPr>
            <p:ph idx="1"/>
          </p:nvPr>
        </p:nvSpPr>
        <p:spPr/>
        <p:txBody>
          <a:bodyPr vert="horz" lIns="91440" tIns="45720" rIns="91440" bIns="45720" rtlCol="0" anchor="t">
            <a:normAutofit fontScale="85000" lnSpcReduction="20000"/>
          </a:bodyPr>
          <a:lstStyle/>
          <a:p>
            <a:pPr marL="0" indent="0" algn="l" fontAlgn="base">
              <a:lnSpc>
                <a:spcPct val="110000"/>
              </a:lnSpc>
              <a:buNone/>
            </a:pPr>
            <a:r>
              <a:rPr lang="en-GB" b="0" i="0" dirty="0">
                <a:solidFill>
                  <a:srgbClr val="202A30"/>
                </a:solidFill>
                <a:effectLst/>
              </a:rPr>
              <a:t>The Health and Social Care Information Centre, known as NHS Improvement (the operational name of Monitor and the National Health Service Trust Development Authority</a:t>
            </a:r>
            <a:r>
              <a:rPr lang="en-GB" dirty="0">
                <a:solidFill>
                  <a:srgbClr val="202A30"/>
                </a:solidFill>
              </a:rPr>
              <a:t>)</a:t>
            </a:r>
            <a:endParaRPr lang="en-GB" b="0" i="0" dirty="0">
              <a:solidFill>
                <a:srgbClr val="202A30"/>
              </a:solidFill>
              <a:effectLst/>
            </a:endParaRPr>
          </a:p>
          <a:p>
            <a:pPr marL="0" indent="0" algn="l" fontAlgn="base">
              <a:lnSpc>
                <a:spcPct val="110000"/>
              </a:lnSpc>
              <a:buNone/>
            </a:pPr>
            <a:r>
              <a:rPr lang="en-GB" b="0" i="0" dirty="0">
                <a:solidFill>
                  <a:srgbClr val="202A30"/>
                </a:solidFill>
                <a:effectLst/>
              </a:rPr>
              <a:t>Health Education England and Local Education and Training Boards (LETBs</a:t>
            </a:r>
            <a:r>
              <a:rPr lang="en-GB" dirty="0">
                <a:solidFill>
                  <a:srgbClr val="202A30"/>
                </a:solidFill>
              </a:rPr>
              <a:t>).</a:t>
            </a:r>
            <a:endParaRPr lang="en-GB" b="0" i="0" dirty="0">
              <a:solidFill>
                <a:srgbClr val="202A30"/>
              </a:solidFill>
              <a:effectLst/>
            </a:endParaRPr>
          </a:p>
          <a:p>
            <a:pPr marL="0" indent="0" algn="l" fontAlgn="base">
              <a:lnSpc>
                <a:spcPct val="110000"/>
              </a:lnSpc>
              <a:buNone/>
            </a:pPr>
            <a:r>
              <a:rPr lang="en-GB" b="0" i="0" dirty="0">
                <a:solidFill>
                  <a:srgbClr val="202A30"/>
                </a:solidFill>
                <a:effectLst/>
              </a:rPr>
              <a:t>NHS Health Research Authority.</a:t>
            </a:r>
          </a:p>
          <a:p>
            <a:pPr marL="0" indent="0" algn="l" fontAlgn="base">
              <a:lnSpc>
                <a:spcPct val="110000"/>
              </a:lnSpc>
              <a:buNone/>
            </a:pPr>
            <a:r>
              <a:rPr lang="en-GB" b="0" i="0" dirty="0">
                <a:solidFill>
                  <a:srgbClr val="202A30"/>
                </a:solidFill>
                <a:effectLst/>
              </a:rPr>
              <a:t>The Department of Health.</a:t>
            </a:r>
          </a:p>
          <a:p>
            <a:pPr marL="0" indent="0" algn="l" fontAlgn="base">
              <a:lnSpc>
                <a:spcPct val="110000"/>
              </a:lnSpc>
              <a:buNone/>
            </a:pPr>
            <a:r>
              <a:rPr lang="en-GB" b="0" i="0" dirty="0">
                <a:solidFill>
                  <a:srgbClr val="202A30"/>
                </a:solidFill>
                <a:effectLst/>
              </a:rPr>
              <a:t>National Institute of Health Research.</a:t>
            </a:r>
          </a:p>
          <a:p>
            <a:endParaRPr lang="en-GB" dirty="0"/>
          </a:p>
        </p:txBody>
      </p:sp>
    </p:spTree>
    <p:extLst>
      <p:ext uri="{BB962C8B-B14F-4D97-AF65-F5344CB8AC3E}">
        <p14:creationId xmlns:p14="http://schemas.microsoft.com/office/powerpoint/2010/main" val="82349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1FAEB-FFCF-EB00-2BEA-5BCFBA550D05}"/>
              </a:ext>
            </a:extLst>
          </p:cNvPr>
          <p:cNvSpPr>
            <a:spLocks noGrp="1"/>
          </p:cNvSpPr>
          <p:nvPr>
            <p:ph type="title"/>
          </p:nvPr>
        </p:nvSpPr>
        <p:spPr/>
        <p:txBody>
          <a:bodyPr/>
          <a:lstStyle/>
          <a:p>
            <a:r>
              <a:rPr lang="en-GB" b="1" dirty="0"/>
              <a:t>Questions</a:t>
            </a:r>
          </a:p>
        </p:txBody>
      </p:sp>
      <p:pic>
        <p:nvPicPr>
          <p:cNvPr id="1026" name="Picture 2" descr="Image result for google images for questions">
            <a:extLst>
              <a:ext uri="{FF2B5EF4-FFF2-40B4-BE49-F238E27FC236}">
                <a16:creationId xmlns:a16="http://schemas.microsoft.com/office/drawing/2014/main" id="{E273369F-3954-237C-7C8C-8CA2D222B6C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60232" y="2060848"/>
            <a:ext cx="1737740"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2755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1F3C4-4967-5713-7082-2654C405D91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04BAEF6-E55B-EE04-4BB8-0906C1564BB2}"/>
              </a:ext>
            </a:extLst>
          </p:cNvPr>
          <p:cNvSpPr>
            <a:spLocks noGrp="1"/>
          </p:cNvSpPr>
          <p:nvPr>
            <p:ph idx="1"/>
          </p:nvPr>
        </p:nvSpPr>
        <p:spPr/>
        <p:txBody>
          <a:bodyPr>
            <a:normAutofit fontScale="92500" lnSpcReduction="10000"/>
          </a:bodyPr>
          <a:lstStyle/>
          <a:p>
            <a:pPr marL="0" indent="0">
              <a:buNone/>
            </a:pPr>
            <a:r>
              <a:rPr lang="en-GB" dirty="0" err="1"/>
              <a:t>Hoeksma</a:t>
            </a:r>
            <a:r>
              <a:rPr lang="en-GB" dirty="0"/>
              <a:t>, J. (2021) “NHS Digital and </a:t>
            </a:r>
            <a:r>
              <a:rPr lang="en-GB" dirty="0" err="1"/>
              <a:t>NHSX</a:t>
            </a:r>
            <a:r>
              <a:rPr lang="en-GB" dirty="0"/>
              <a:t> to merge with NHS England” in Digital Health.  Accessed at </a:t>
            </a:r>
            <a:r>
              <a:rPr lang="en-GB" dirty="0">
                <a:hlinkClick r:id="rId2"/>
              </a:rPr>
              <a:t>NHS Digital and </a:t>
            </a:r>
            <a:r>
              <a:rPr lang="en-GB" dirty="0" err="1">
                <a:hlinkClick r:id="rId2"/>
              </a:rPr>
              <a:t>NHSX</a:t>
            </a:r>
            <a:r>
              <a:rPr lang="en-GB" dirty="0">
                <a:hlinkClick r:id="rId2"/>
              </a:rPr>
              <a:t> to merge with NHS England (digitalhealth.net)</a:t>
            </a:r>
            <a:r>
              <a:rPr lang="en-GB" dirty="0"/>
              <a:t> on 13/6/2023</a:t>
            </a:r>
          </a:p>
          <a:p>
            <a:pPr marL="0" indent="0">
              <a:buNone/>
            </a:pPr>
            <a:r>
              <a:rPr lang="en-GB" dirty="0"/>
              <a:t>Gould, M. (2022) “</a:t>
            </a:r>
            <a:r>
              <a:rPr lang="en-GB" dirty="0" err="1"/>
              <a:t>NHSX</a:t>
            </a:r>
            <a:r>
              <a:rPr lang="en-GB" dirty="0"/>
              <a:t> moves on” in NHS England- Transformation Directorate.  Accessed at </a:t>
            </a:r>
            <a:r>
              <a:rPr lang="en-GB" dirty="0" err="1">
                <a:hlinkClick r:id="rId3"/>
              </a:rPr>
              <a:t>NHSX</a:t>
            </a:r>
            <a:r>
              <a:rPr lang="en-GB" dirty="0">
                <a:hlinkClick r:id="rId3"/>
              </a:rPr>
              <a:t> moves on - NHS Transformation Directorate (england.nhs.uk)</a:t>
            </a:r>
            <a:r>
              <a:rPr lang="en-GB" dirty="0"/>
              <a:t> on 13/6/23</a:t>
            </a:r>
          </a:p>
        </p:txBody>
      </p:sp>
    </p:spTree>
    <p:extLst>
      <p:ext uri="{BB962C8B-B14F-4D97-AF65-F5344CB8AC3E}">
        <p14:creationId xmlns:p14="http://schemas.microsoft.com/office/powerpoint/2010/main" val="959442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A7DD-6F3B-B566-8A02-95D5FF1CF3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B2A6254-A402-317A-E426-0ECC8289B59E}"/>
              </a:ext>
            </a:extLst>
          </p:cNvPr>
          <p:cNvSpPr>
            <a:spLocks noGrp="1"/>
          </p:cNvSpPr>
          <p:nvPr>
            <p:ph idx="1"/>
          </p:nvPr>
        </p:nvSpPr>
        <p:spPr/>
        <p:txBody>
          <a:bodyPr/>
          <a:lstStyle/>
          <a:p>
            <a:pPr marL="0" indent="0">
              <a:buNone/>
            </a:pPr>
            <a:r>
              <a:rPr lang="en-GB" dirty="0"/>
              <a:t>NHS, (n.d.) Personalised care and support planning.  NHS England.  Accessed at </a:t>
            </a:r>
            <a:r>
              <a:rPr lang="en-GB" dirty="0">
                <a:hlinkClick r:id="rId2"/>
              </a:rPr>
              <a:t>NHS England » Personalised care and support planning</a:t>
            </a:r>
            <a:r>
              <a:rPr lang="en-GB" dirty="0"/>
              <a:t> on 13/6/23</a:t>
            </a:r>
          </a:p>
        </p:txBody>
      </p:sp>
    </p:spTree>
    <p:extLst>
      <p:ext uri="{BB962C8B-B14F-4D97-AF65-F5344CB8AC3E}">
        <p14:creationId xmlns:p14="http://schemas.microsoft.com/office/powerpoint/2010/main" val="17319112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304</TotalTime>
  <Words>1501</Words>
  <Application>Microsoft Office PowerPoint</Application>
  <PresentationFormat>On-screen Show (4:3)</PresentationFormat>
  <Paragraphs>121</Paragraphs>
  <Slides>25</Slides>
  <Notes>1</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Arial</vt:lpstr>
      <vt:lpstr>Calibri</vt:lpstr>
      <vt:lpstr>Myriad Pro</vt:lpstr>
      <vt:lpstr>Open Sans</vt:lpstr>
      <vt:lpstr>Times New Roman</vt:lpstr>
      <vt:lpstr>Wingdings</vt:lpstr>
      <vt:lpstr>20140311PresentationUWTSDTemplate</vt:lpstr>
      <vt:lpstr>Community Care and Management of Longer-term Conditions</vt:lpstr>
      <vt:lpstr>Learning Outcomes</vt:lpstr>
      <vt:lpstr>What is  Personalised Care Planning?</vt:lpstr>
      <vt:lpstr>Personalised Care Planning</vt:lpstr>
      <vt:lpstr>Personalised Care Planning</vt:lpstr>
      <vt:lpstr>Reasons for developing a Personalised Care Plan</vt:lpstr>
      <vt:lpstr>Areas of Need Assessed during Personalised Care planning</vt:lpstr>
      <vt:lpstr>Location for Assessment </vt:lpstr>
      <vt:lpstr>Process of Assessment</vt:lpstr>
      <vt:lpstr>Features of Assessment Perspective-</vt:lpstr>
      <vt:lpstr>Features of Assessment Perspective-</vt:lpstr>
      <vt:lpstr>Features of Assessment Process –</vt:lpstr>
      <vt:lpstr>Features of Assessment Process –</vt:lpstr>
      <vt:lpstr>Features of Assessment Plan-</vt:lpstr>
      <vt:lpstr>Digital Personalised Care</vt:lpstr>
      <vt:lpstr>NHS X and NHS DIGITAL</vt:lpstr>
      <vt:lpstr>NHS X and NHS DIGITAL</vt:lpstr>
      <vt:lpstr>Rewired 2023 and UK Digital Health</vt:lpstr>
      <vt:lpstr>Health System Support Framework</vt:lpstr>
      <vt:lpstr>Videos on NHS Personalized Care Planning</vt:lpstr>
      <vt:lpstr>Seminar Activity</vt:lpstr>
      <vt:lpstr>Other Health Organisations involved </vt:lpstr>
      <vt:lpstr>Questions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Annette Helliwell</cp:lastModifiedBy>
  <cp:revision>182</cp:revision>
  <dcterms:created xsi:type="dcterms:W3CDTF">2015-04-14T15:21:28Z</dcterms:created>
  <dcterms:modified xsi:type="dcterms:W3CDTF">2023-06-27T10:07:31Z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