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3" r:id="rId10"/>
    <p:sldId id="264" r:id="rId11"/>
    <p:sldId id="265" r:id="rId12"/>
    <p:sldId id="268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19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646306174770307"/>
          <c:y val="5.6181545695290692E-2"/>
          <c:w val="0.78907068116508672"/>
          <c:h val="0.85517096901841205"/>
        </c:manualLayout>
      </c:layout>
      <c:lineChart>
        <c:grouping val="standard"/>
        <c:varyColors val="0"/>
        <c:ser>
          <c:idx val="0"/>
          <c:order val="0"/>
          <c:tx>
            <c:v>cost</c:v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Lit>
              <c:formatCode>General</c:formatCode>
              <c:ptCount val="6"/>
              <c:pt idx="0">
                <c:v>11</c:v>
              </c:pt>
              <c:pt idx="1">
                <c:v>12</c:v>
              </c:pt>
              <c:pt idx="2">
                <c:v>13</c:v>
              </c:pt>
              <c:pt idx="3">
                <c:v>14</c:v>
              </c:pt>
              <c:pt idx="4">
                <c:v>15</c:v>
              </c:pt>
              <c:pt idx="5">
                <c:v>16</c:v>
              </c:pt>
            </c:numLit>
          </c:cat>
          <c:val>
            <c:numRef>
              <c:f>Sheet1!$B$4:$B$9</c:f>
              <c:numCache>
                <c:formatCode>General</c:formatCode>
                <c:ptCount val="6"/>
                <c:pt idx="0">
                  <c:v>38000</c:v>
                </c:pt>
                <c:pt idx="1">
                  <c:v>35000</c:v>
                </c:pt>
                <c:pt idx="2">
                  <c:v>33000</c:v>
                </c:pt>
                <c:pt idx="3">
                  <c:v>31000</c:v>
                </c:pt>
                <c:pt idx="4">
                  <c:v>30000</c:v>
                </c:pt>
                <c:pt idx="5">
                  <c:v>29000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561-44AC-8793-213D9BE5C1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07596416"/>
        <c:axId val="107720704"/>
      </c:lineChart>
      <c:catAx>
        <c:axId val="1075964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7720704"/>
        <c:crosses val="autoZero"/>
        <c:auto val="1"/>
        <c:lblAlgn val="ctr"/>
        <c:lblOffset val="100"/>
        <c:noMultiLvlLbl val="0"/>
      </c:catAx>
      <c:valAx>
        <c:axId val="107720704"/>
        <c:scaling>
          <c:orientation val="minMax"/>
          <c:max val="39000"/>
          <c:min val="28000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759641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23528" y="738282"/>
            <a:ext cx="842493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CONSTRUCTION </a:t>
            </a:r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</a:t>
            </a:r>
            <a:endParaRPr lang="en-US" sz="28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63721" y="3717032"/>
            <a:ext cx="760471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ACCELERATING </a:t>
            </a:r>
          </a:p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CONSTRUCTION PROGRAMMES</a:t>
            </a: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923256" y="1469104"/>
            <a:ext cx="669674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accent1"/>
                </a:solidFill>
              </a:rPr>
              <a:t>Objective</a:t>
            </a:r>
          </a:p>
          <a:p>
            <a:pPr>
              <a:spcAft>
                <a:spcPts val="1200"/>
              </a:spcAft>
            </a:pPr>
            <a:r>
              <a:rPr lang="en-GB" sz="2400" dirty="0" smtClean="0"/>
              <a:t>Reduction of time for project/work execution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259632" y="3567963"/>
            <a:ext cx="648589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It costs money:</a:t>
            </a:r>
          </a:p>
          <a:p>
            <a:endParaRPr lang="en-GB" sz="2400" dirty="0" smtClean="0"/>
          </a:p>
          <a:p>
            <a:pPr marL="342900" indent="-342900">
              <a:buFontTx/>
              <a:buChar char="-"/>
            </a:pPr>
            <a:r>
              <a:rPr lang="en-GB" sz="2000" dirty="0" smtClean="0"/>
              <a:t>Additional labourers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Additional gangs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Extra hours or days working (weekends)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Increasing plant resources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Additional materials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678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123854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dirty="0" smtClean="0"/>
              <a:t>Assessment of direct and indirect costs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187624" y="2247879"/>
            <a:ext cx="676875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accent1"/>
                </a:solidFill>
              </a:rPr>
              <a:t>Direct costs</a:t>
            </a:r>
            <a:r>
              <a:rPr lang="en-GB" sz="2000" dirty="0" smtClean="0">
                <a:solidFill>
                  <a:schemeClr val="accent1"/>
                </a:solidFill>
              </a:rPr>
              <a:t>		- labour costs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	</a:t>
            </a:r>
            <a:r>
              <a:rPr lang="en-GB" sz="2000" dirty="0" smtClean="0">
                <a:solidFill>
                  <a:schemeClr val="accent1"/>
                </a:solidFill>
              </a:rPr>
              <a:t>		- Plant costs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	</a:t>
            </a:r>
            <a:r>
              <a:rPr lang="en-GB" sz="2000" dirty="0" smtClean="0">
                <a:solidFill>
                  <a:schemeClr val="accent1"/>
                </a:solidFill>
              </a:rPr>
              <a:t>		- Material costs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	</a:t>
            </a:r>
            <a:r>
              <a:rPr lang="en-GB" sz="2000" dirty="0" smtClean="0">
                <a:solidFill>
                  <a:schemeClr val="accent1"/>
                </a:solidFill>
              </a:rPr>
              <a:t>		- Sub-contractor costs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	</a:t>
            </a:r>
            <a:r>
              <a:rPr lang="en-GB" sz="2000" dirty="0" smtClean="0">
                <a:solidFill>
                  <a:schemeClr val="accent1"/>
                </a:solidFill>
              </a:rPr>
              <a:t>		- Recovery of profit</a:t>
            </a:r>
          </a:p>
          <a:p>
            <a:endParaRPr lang="en-GB" sz="2000" dirty="0">
              <a:solidFill>
                <a:schemeClr val="accent1"/>
              </a:solidFill>
            </a:endParaRPr>
          </a:p>
          <a:p>
            <a:r>
              <a:rPr lang="en-GB" sz="2000" b="1" dirty="0" smtClean="0">
                <a:solidFill>
                  <a:schemeClr val="accent1"/>
                </a:solidFill>
              </a:rPr>
              <a:t>Indirect costs</a:t>
            </a:r>
            <a:r>
              <a:rPr lang="en-GB" sz="2000" dirty="0" smtClean="0">
                <a:solidFill>
                  <a:schemeClr val="accent1"/>
                </a:solidFill>
              </a:rPr>
              <a:t>		- </a:t>
            </a:r>
            <a:r>
              <a:rPr lang="en-GB" sz="2000" dirty="0">
                <a:solidFill>
                  <a:schemeClr val="accent1"/>
                </a:solidFill>
              </a:rPr>
              <a:t>P</a:t>
            </a:r>
            <a:r>
              <a:rPr lang="en-GB" sz="2000" dirty="0" smtClean="0">
                <a:solidFill>
                  <a:schemeClr val="accent1"/>
                </a:solidFill>
              </a:rPr>
              <a:t>reliminaries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	</a:t>
            </a:r>
            <a:r>
              <a:rPr lang="en-GB" sz="2000" dirty="0" smtClean="0">
                <a:solidFill>
                  <a:schemeClr val="accent1"/>
                </a:solidFill>
              </a:rPr>
              <a:t>		- Supervision</a:t>
            </a:r>
          </a:p>
          <a:p>
            <a:r>
              <a:rPr lang="en-GB" sz="2000" dirty="0">
                <a:solidFill>
                  <a:schemeClr val="accent1"/>
                </a:solidFill>
              </a:rPr>
              <a:t>	</a:t>
            </a:r>
            <a:r>
              <a:rPr lang="en-GB" sz="2000" dirty="0" smtClean="0">
                <a:solidFill>
                  <a:schemeClr val="accent1"/>
                </a:solidFill>
              </a:rPr>
              <a:t>		- Head office expenses</a:t>
            </a:r>
          </a:p>
          <a:p>
            <a:pPr marL="342900" indent="-342900">
              <a:buFontTx/>
              <a:buChar char="-"/>
            </a:pPr>
            <a:endParaRPr lang="en-GB" sz="2000" dirty="0">
              <a:solidFill>
                <a:schemeClr val="accent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71600" y="5415995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Indirect costs increase as the project duration increases</a:t>
            </a:r>
          </a:p>
          <a:p>
            <a:endParaRPr lang="en-GB" sz="2000" dirty="0"/>
          </a:p>
          <a:p>
            <a:r>
              <a:rPr lang="en-GB" sz="2000" dirty="0" smtClean="0"/>
              <a:t>Direct costs increase with resource increasing</a:t>
            </a:r>
            <a:endParaRPr lang="en-GB" sz="2000" dirty="0"/>
          </a:p>
        </p:txBody>
      </p:sp>
      <p:grpSp>
        <p:nvGrpSpPr>
          <p:cNvPr id="11" name="Group 1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07410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1154209" y="1711034"/>
            <a:ext cx="66967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2400" b="1" dirty="0" smtClean="0"/>
              <a:t>Normal time	 vs	Crash time</a:t>
            </a:r>
          </a:p>
          <a:p>
            <a:pPr algn="ctr">
              <a:spcAft>
                <a:spcPts val="1200"/>
              </a:spcAft>
            </a:pPr>
            <a:r>
              <a:rPr lang="en-GB" sz="2400" b="1" dirty="0" smtClean="0"/>
              <a:t>Normal cost	 vs	Crash cost</a:t>
            </a:r>
          </a:p>
          <a:p>
            <a:pPr algn="ctr">
              <a:spcAft>
                <a:spcPts val="1200"/>
              </a:spcAft>
            </a:pPr>
            <a:endParaRPr lang="en-GB" sz="2400" b="1" dirty="0" smtClean="0"/>
          </a:p>
          <a:p>
            <a:pPr>
              <a:spcAft>
                <a:spcPts val="1200"/>
              </a:spcAft>
            </a:pPr>
            <a:r>
              <a:rPr lang="en-GB" sz="2400" b="1" dirty="0" smtClean="0"/>
              <a:t>Total project cost</a:t>
            </a:r>
            <a:r>
              <a:rPr lang="en-GB" sz="2400" dirty="0" smtClean="0"/>
              <a:t>: direct + indirect cost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259632" y="4504813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		   Increase in cost</a:t>
            </a:r>
          </a:p>
          <a:p>
            <a:r>
              <a:rPr lang="en-GB" sz="2400" b="1" dirty="0" smtClean="0"/>
              <a:t>Cost slope </a:t>
            </a:r>
            <a:r>
              <a:rPr lang="en-GB" sz="2400" dirty="0" smtClean="0"/>
              <a:t>= 				= £ per unit of time</a:t>
            </a:r>
          </a:p>
          <a:p>
            <a:r>
              <a:rPr lang="en-GB" sz="2400" dirty="0" smtClean="0"/>
              <a:t>		 Reduction in time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745581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TERMINOLOGY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3131840" y="5085184"/>
            <a:ext cx="2448272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72999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1115616" y="2492896"/>
            <a:ext cx="669674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1200"/>
              </a:spcAft>
              <a:buAutoNum type="arabicPeriod"/>
            </a:pPr>
            <a:r>
              <a:rPr lang="en-GB" sz="2400" dirty="0" smtClean="0"/>
              <a:t>Draw the network diagram of these works with the normal time (and normal cost)</a:t>
            </a:r>
          </a:p>
          <a:p>
            <a:pPr marL="457200" indent="-457200">
              <a:spcAft>
                <a:spcPts val="1200"/>
              </a:spcAft>
              <a:buAutoNum type="arabicPeriod"/>
            </a:pPr>
            <a:r>
              <a:rPr lang="en-GB" sz="2400" dirty="0" smtClean="0"/>
              <a:t>Calculate the cost slope for all activities</a:t>
            </a:r>
          </a:p>
          <a:p>
            <a:pPr marL="457200" indent="-457200">
              <a:spcAft>
                <a:spcPts val="1200"/>
              </a:spcAft>
              <a:buAutoNum type="arabicPeriod"/>
            </a:pPr>
            <a:r>
              <a:rPr lang="en-GB" sz="2400" dirty="0" smtClean="0"/>
              <a:t>Study the critical path and possible reductions of time in these specific activities (Maybe the critical path changes)</a:t>
            </a:r>
          </a:p>
          <a:p>
            <a:pPr marL="457200" indent="-457200">
              <a:spcAft>
                <a:spcPts val="1200"/>
              </a:spcAft>
              <a:buAutoNum type="arabicPeriod"/>
            </a:pPr>
            <a:r>
              <a:rPr lang="en-GB" sz="2400" dirty="0" smtClean="0"/>
              <a:t>Assess the indirect cost associated to this project</a:t>
            </a:r>
          </a:p>
          <a:p>
            <a:pPr marL="457200" indent="-457200">
              <a:spcAft>
                <a:spcPts val="1200"/>
              </a:spcAft>
              <a:buAutoNum type="arabicPeriod"/>
            </a:pPr>
            <a:r>
              <a:rPr lang="en-GB" sz="2400" dirty="0" smtClean="0"/>
              <a:t>Calculate the total project cost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27584" y="1330515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PROCEDURE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94719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11800" y="1581768"/>
            <a:ext cx="77486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A work schedule is divided in the following activities shown in this arrow diagram</a:t>
            </a:r>
            <a:r>
              <a:rPr lang="en-GB" sz="2000" dirty="0" smtClean="0"/>
              <a:t>.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We want to accelerate the schedule of works as much as possible so that we can complete the work earlier.</a:t>
            </a:r>
            <a:endParaRPr lang="en-GB" sz="2000" dirty="0" smtClean="0"/>
          </a:p>
        </p:txBody>
      </p:sp>
      <p:sp>
        <p:nvSpPr>
          <p:cNvPr id="11" name="Rectangle 10"/>
          <p:cNvSpPr/>
          <p:nvPr/>
        </p:nvSpPr>
        <p:spPr>
          <a:xfrm>
            <a:off x="711801" y="882287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EXAMPLE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54" name="Group 53"/>
          <p:cNvGrpSpPr/>
          <p:nvPr/>
        </p:nvGrpSpPr>
        <p:grpSpPr>
          <a:xfrm>
            <a:off x="432090" y="3620511"/>
            <a:ext cx="8063796" cy="1063815"/>
            <a:chOff x="432090" y="3620511"/>
            <a:chExt cx="8063796" cy="1063815"/>
          </a:xfrm>
        </p:grpSpPr>
        <p:grpSp>
          <p:nvGrpSpPr>
            <p:cNvPr id="24" name="Group 23"/>
            <p:cNvGrpSpPr/>
            <p:nvPr/>
          </p:nvGrpSpPr>
          <p:grpSpPr>
            <a:xfrm>
              <a:off x="432090" y="3620511"/>
              <a:ext cx="1080120" cy="1008112"/>
              <a:chOff x="1115616" y="3645024"/>
              <a:chExt cx="1080120" cy="1008112"/>
            </a:xfrm>
          </p:grpSpPr>
          <p:sp>
            <p:nvSpPr>
              <p:cNvPr id="15" name="Oval 14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17" name="Straight Connector 16"/>
              <p:cNvCxnSpPr>
                <a:stCxn id="15" idx="0"/>
                <a:endCxn id="15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>
                <a:endCxn id="15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1" name="TextBox 20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</a:t>
                </a:r>
                <a:endParaRPr lang="en-GB" dirty="0"/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0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0</a:t>
                </a:r>
              </a:p>
            </p:txBody>
          </p:sp>
        </p:grpSp>
        <p:grpSp>
          <p:nvGrpSpPr>
            <p:cNvPr id="25" name="Group 24"/>
            <p:cNvGrpSpPr/>
            <p:nvPr/>
          </p:nvGrpSpPr>
          <p:grpSpPr>
            <a:xfrm>
              <a:off x="2771800" y="3620511"/>
              <a:ext cx="1080120" cy="1008112"/>
              <a:chOff x="1115616" y="3645024"/>
              <a:chExt cx="1080120" cy="1008112"/>
            </a:xfrm>
          </p:grpSpPr>
          <p:sp>
            <p:nvSpPr>
              <p:cNvPr id="26" name="Oval 25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7" name="Straight Connector 26"/>
              <p:cNvCxnSpPr>
                <a:stCxn id="26" idx="0"/>
                <a:endCxn id="26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>
                <a:endCxn id="26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2</a:t>
                </a: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5</a:t>
                </a:r>
                <a:endParaRPr lang="en-GB" dirty="0"/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5</a:t>
                </a:r>
                <a:endParaRPr lang="en-GB" dirty="0"/>
              </a:p>
            </p:txBody>
          </p:sp>
        </p:grpSp>
        <p:grpSp>
          <p:nvGrpSpPr>
            <p:cNvPr id="32" name="Group 31"/>
            <p:cNvGrpSpPr/>
            <p:nvPr/>
          </p:nvGrpSpPr>
          <p:grpSpPr>
            <a:xfrm>
              <a:off x="5076056" y="3620511"/>
              <a:ext cx="1080120" cy="1008112"/>
              <a:chOff x="1115616" y="3645024"/>
              <a:chExt cx="1080120" cy="1008112"/>
            </a:xfrm>
          </p:grpSpPr>
          <p:sp>
            <p:nvSpPr>
              <p:cNvPr id="33" name="Oval 32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34" name="Straight Connector 33"/>
              <p:cNvCxnSpPr>
                <a:stCxn id="33" idx="0"/>
                <a:endCxn id="33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>
                <a:endCxn id="33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6" name="TextBox 35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3</a:t>
                </a:r>
              </a:p>
            </p:txBody>
          </p:sp>
          <p:sp>
            <p:nvSpPr>
              <p:cNvPr id="37" name="TextBox 36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9</a:t>
                </a:r>
                <a:endParaRPr lang="en-GB" dirty="0"/>
              </a:p>
            </p:txBody>
          </p:sp>
          <p:sp>
            <p:nvSpPr>
              <p:cNvPr id="38" name="TextBox 37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9</a:t>
                </a:r>
                <a:endParaRPr lang="en-GB" dirty="0"/>
              </a:p>
            </p:txBody>
          </p:sp>
        </p:grpSp>
        <p:grpSp>
          <p:nvGrpSpPr>
            <p:cNvPr id="39" name="Group 38"/>
            <p:cNvGrpSpPr/>
            <p:nvPr/>
          </p:nvGrpSpPr>
          <p:grpSpPr>
            <a:xfrm>
              <a:off x="7415766" y="3620511"/>
              <a:ext cx="1080120" cy="1008112"/>
              <a:chOff x="1115616" y="3645024"/>
              <a:chExt cx="1080120" cy="1008112"/>
            </a:xfrm>
          </p:grpSpPr>
          <p:sp>
            <p:nvSpPr>
              <p:cNvPr id="40" name="Oval 39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41" name="Straight Connector 40"/>
              <p:cNvCxnSpPr>
                <a:stCxn id="40" idx="0"/>
                <a:endCxn id="40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>
                <a:endCxn id="40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3" name="TextBox 42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4</a:t>
                </a:r>
              </a:p>
            </p:txBody>
          </p:sp>
          <p:sp>
            <p:nvSpPr>
              <p:cNvPr id="44" name="TextBox 43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16</a:t>
                </a:r>
                <a:endParaRPr lang="en-GB" dirty="0"/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16</a:t>
                </a:r>
                <a:endParaRPr lang="en-GB" dirty="0"/>
              </a:p>
            </p:txBody>
          </p:sp>
        </p:grpSp>
        <p:cxnSp>
          <p:nvCxnSpPr>
            <p:cNvPr id="47" name="Straight Arrow Connector 46"/>
            <p:cNvCxnSpPr>
              <a:stCxn id="15" idx="6"/>
              <a:endCxn id="26" idx="2"/>
            </p:cNvCxnSpPr>
            <p:nvPr/>
          </p:nvCxnSpPr>
          <p:spPr>
            <a:xfrm>
              <a:off x="1512210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8" name="Straight Arrow Connector 47"/>
            <p:cNvCxnSpPr/>
            <p:nvPr/>
          </p:nvCxnSpPr>
          <p:spPr>
            <a:xfrm>
              <a:off x="6148955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9" name="Straight Arrow Connector 48"/>
            <p:cNvCxnSpPr>
              <a:endCxn id="33" idx="2"/>
            </p:cNvCxnSpPr>
            <p:nvPr/>
          </p:nvCxnSpPr>
          <p:spPr>
            <a:xfrm>
              <a:off x="3851920" y="4124567"/>
              <a:ext cx="122413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1" name="TextBox 50"/>
            <p:cNvSpPr txBox="1"/>
            <p:nvPr/>
          </p:nvSpPr>
          <p:spPr>
            <a:xfrm>
              <a:off x="1619672" y="431265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5 weeks</a:t>
              </a:r>
              <a:endParaRPr lang="en-GB" dirty="0"/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3973977" y="431265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4 weeks</a:t>
              </a:r>
              <a:endParaRPr lang="en-GB" dirty="0"/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6299809" y="4314994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7</a:t>
              </a:r>
              <a:r>
                <a:rPr lang="en-GB" dirty="0" smtClean="0"/>
                <a:t> weeks</a:t>
              </a:r>
              <a:endParaRPr lang="en-GB" dirty="0"/>
            </a:p>
          </p:txBody>
        </p:sp>
      </p:grpSp>
      <p:grpSp>
        <p:nvGrpSpPr>
          <p:cNvPr id="46" name="Group 45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5" name="Rectangle 5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56" name="Rectangle 5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5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59633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11800" y="1581768"/>
            <a:ext cx="77486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The time-optimisation of this work results in the following possibilities for direct costs: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11801" y="882287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EXAMPLE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3184806"/>
              </p:ext>
            </p:extLst>
          </p:nvPr>
        </p:nvGraphicFramePr>
        <p:xfrm>
          <a:off x="1312545" y="2420888"/>
          <a:ext cx="6096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Activity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Normal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Normal</a:t>
                      </a:r>
                      <a:r>
                        <a:rPr lang="en-GB" baseline="0" dirty="0" smtClean="0"/>
                        <a:t> 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Crash</a:t>
                      </a:r>
                      <a:r>
                        <a:rPr lang="en-GB" baseline="0" dirty="0" smtClean="0"/>
                        <a:t>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Crash cost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1-2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£5,000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£8,000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2-3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£9,000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£11,000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3-4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7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£15,000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£19,000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711800" y="4509120"/>
            <a:ext cx="760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Indirect costs are £500 per week</a:t>
            </a:r>
            <a:r>
              <a:rPr lang="en-GB" dirty="0" smtClean="0"/>
              <a:t>.</a:t>
            </a:r>
          </a:p>
          <a:p>
            <a:r>
              <a:rPr lang="en-GB" dirty="0" smtClean="0"/>
              <a:t>Total cost of project: £5,000 + £9,000 + £15,000 = £29,000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Analyse </a:t>
            </a:r>
            <a:r>
              <a:rPr lang="en-GB" dirty="0" smtClean="0"/>
              <a:t>time-optimisation </a:t>
            </a:r>
            <a:r>
              <a:rPr lang="en-GB" dirty="0" smtClean="0"/>
              <a:t>and the resulting total project cost.</a:t>
            </a:r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49481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711800" y="1581768"/>
            <a:ext cx="77486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Calculation of cost slope: </a:t>
            </a:r>
            <a:endParaRPr lang="en-GB" sz="2000" dirty="0" smtClean="0"/>
          </a:p>
        </p:txBody>
      </p:sp>
      <p:sp>
        <p:nvSpPr>
          <p:cNvPr id="11" name="Rectangle 10"/>
          <p:cNvSpPr/>
          <p:nvPr/>
        </p:nvSpPr>
        <p:spPr>
          <a:xfrm>
            <a:off x="711801" y="882287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EXAMPLE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976066"/>
              </p:ext>
            </p:extLst>
          </p:nvPr>
        </p:nvGraphicFramePr>
        <p:xfrm>
          <a:off x="1538115" y="3102151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61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874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Activity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 reduction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Cost increase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Cost slope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1-2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 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£3,000/week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2-3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 </a:t>
                      </a:r>
                      <a:r>
                        <a:rPr lang="en-GB" dirty="0" smtClean="0"/>
                        <a:t>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£1,000/week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3-4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 </a:t>
                      </a:r>
                      <a:r>
                        <a:rPr lang="en-GB" dirty="0" smtClean="0"/>
                        <a:t>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£2,000/week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43916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11801" y="882287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EXAMPLE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54" name="Group 53"/>
          <p:cNvGrpSpPr/>
          <p:nvPr/>
        </p:nvGrpSpPr>
        <p:grpSpPr>
          <a:xfrm>
            <a:off x="539552" y="2233454"/>
            <a:ext cx="8063796" cy="1063815"/>
            <a:chOff x="432090" y="3620511"/>
            <a:chExt cx="8063796" cy="1063815"/>
          </a:xfrm>
        </p:grpSpPr>
        <p:grpSp>
          <p:nvGrpSpPr>
            <p:cNvPr id="24" name="Group 23"/>
            <p:cNvGrpSpPr/>
            <p:nvPr/>
          </p:nvGrpSpPr>
          <p:grpSpPr>
            <a:xfrm>
              <a:off x="432090" y="3620511"/>
              <a:ext cx="1080120" cy="1008112"/>
              <a:chOff x="1115616" y="3645024"/>
              <a:chExt cx="1080120" cy="1008112"/>
            </a:xfrm>
          </p:grpSpPr>
          <p:sp>
            <p:nvSpPr>
              <p:cNvPr id="15" name="Oval 14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17" name="Straight Connector 16"/>
              <p:cNvCxnSpPr>
                <a:stCxn id="15" idx="0"/>
                <a:endCxn id="15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>
                <a:endCxn id="15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1" name="TextBox 20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</a:t>
                </a:r>
                <a:endParaRPr lang="en-GB" dirty="0"/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0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0</a:t>
                </a:r>
              </a:p>
            </p:txBody>
          </p:sp>
        </p:grpSp>
        <p:grpSp>
          <p:nvGrpSpPr>
            <p:cNvPr id="25" name="Group 24"/>
            <p:cNvGrpSpPr/>
            <p:nvPr/>
          </p:nvGrpSpPr>
          <p:grpSpPr>
            <a:xfrm>
              <a:off x="2771800" y="3620511"/>
              <a:ext cx="1080120" cy="1008112"/>
              <a:chOff x="1115616" y="3645024"/>
              <a:chExt cx="1080120" cy="1008112"/>
            </a:xfrm>
          </p:grpSpPr>
          <p:sp>
            <p:nvSpPr>
              <p:cNvPr id="26" name="Oval 25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7" name="Straight Connector 26"/>
              <p:cNvCxnSpPr>
                <a:stCxn id="26" idx="0"/>
                <a:endCxn id="26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>
                <a:endCxn id="26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2</a:t>
                </a: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5</a:t>
                </a:r>
                <a:endParaRPr lang="en-GB" dirty="0"/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5</a:t>
                </a:r>
                <a:endParaRPr lang="en-GB" dirty="0"/>
              </a:p>
            </p:txBody>
          </p:sp>
        </p:grpSp>
        <p:grpSp>
          <p:nvGrpSpPr>
            <p:cNvPr id="32" name="Group 31"/>
            <p:cNvGrpSpPr/>
            <p:nvPr/>
          </p:nvGrpSpPr>
          <p:grpSpPr>
            <a:xfrm>
              <a:off x="5076056" y="3620511"/>
              <a:ext cx="1080120" cy="1008112"/>
              <a:chOff x="1115616" y="3645024"/>
              <a:chExt cx="1080120" cy="1008112"/>
            </a:xfrm>
          </p:grpSpPr>
          <p:sp>
            <p:nvSpPr>
              <p:cNvPr id="33" name="Oval 32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34" name="Straight Connector 33"/>
              <p:cNvCxnSpPr>
                <a:stCxn id="33" idx="0"/>
                <a:endCxn id="33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>
                <a:endCxn id="33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6" name="TextBox 35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3</a:t>
                </a:r>
              </a:p>
            </p:txBody>
          </p:sp>
          <p:sp>
            <p:nvSpPr>
              <p:cNvPr id="37" name="TextBox 36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9</a:t>
                </a:r>
                <a:endParaRPr lang="en-GB" dirty="0"/>
              </a:p>
            </p:txBody>
          </p:sp>
          <p:sp>
            <p:nvSpPr>
              <p:cNvPr id="38" name="TextBox 37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9</a:t>
                </a:r>
                <a:endParaRPr lang="en-GB" dirty="0"/>
              </a:p>
            </p:txBody>
          </p:sp>
        </p:grpSp>
        <p:grpSp>
          <p:nvGrpSpPr>
            <p:cNvPr id="39" name="Group 38"/>
            <p:cNvGrpSpPr/>
            <p:nvPr/>
          </p:nvGrpSpPr>
          <p:grpSpPr>
            <a:xfrm>
              <a:off x="7415766" y="3620511"/>
              <a:ext cx="1080120" cy="1008112"/>
              <a:chOff x="1115616" y="3645024"/>
              <a:chExt cx="1080120" cy="1008112"/>
            </a:xfrm>
          </p:grpSpPr>
          <p:sp>
            <p:nvSpPr>
              <p:cNvPr id="40" name="Oval 39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41" name="Straight Connector 40"/>
              <p:cNvCxnSpPr>
                <a:stCxn id="40" idx="0"/>
                <a:endCxn id="40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>
                <a:endCxn id="40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3" name="TextBox 42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4</a:t>
                </a:r>
              </a:p>
            </p:txBody>
          </p:sp>
          <p:sp>
            <p:nvSpPr>
              <p:cNvPr id="44" name="TextBox 43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16</a:t>
                </a:r>
                <a:endParaRPr lang="en-GB" dirty="0"/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16</a:t>
                </a:r>
                <a:endParaRPr lang="en-GB" dirty="0"/>
              </a:p>
            </p:txBody>
          </p:sp>
        </p:grpSp>
        <p:cxnSp>
          <p:nvCxnSpPr>
            <p:cNvPr id="47" name="Straight Arrow Connector 46"/>
            <p:cNvCxnSpPr>
              <a:stCxn id="15" idx="6"/>
              <a:endCxn id="26" idx="2"/>
            </p:cNvCxnSpPr>
            <p:nvPr/>
          </p:nvCxnSpPr>
          <p:spPr>
            <a:xfrm>
              <a:off x="1512210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8" name="Straight Arrow Connector 47"/>
            <p:cNvCxnSpPr/>
            <p:nvPr/>
          </p:nvCxnSpPr>
          <p:spPr>
            <a:xfrm>
              <a:off x="6148955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9" name="Straight Arrow Connector 48"/>
            <p:cNvCxnSpPr>
              <a:endCxn id="33" idx="2"/>
            </p:cNvCxnSpPr>
            <p:nvPr/>
          </p:nvCxnSpPr>
          <p:spPr>
            <a:xfrm>
              <a:off x="3851920" y="4124567"/>
              <a:ext cx="122413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1" name="TextBox 50"/>
            <p:cNvSpPr txBox="1"/>
            <p:nvPr/>
          </p:nvSpPr>
          <p:spPr>
            <a:xfrm>
              <a:off x="1619672" y="431265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5 weeks</a:t>
              </a:r>
              <a:endParaRPr lang="en-GB" dirty="0"/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3973977" y="431265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4 weeks</a:t>
              </a:r>
              <a:endParaRPr lang="en-GB" dirty="0"/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6299809" y="4314994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7</a:t>
              </a:r>
              <a:r>
                <a:rPr lang="en-GB" dirty="0" smtClean="0"/>
                <a:t> weeks</a:t>
              </a:r>
              <a:endParaRPr lang="en-GB" dirty="0"/>
            </a:p>
          </p:txBody>
        </p:sp>
      </p:grpSp>
      <p:grpSp>
        <p:nvGrpSpPr>
          <p:cNvPr id="46" name="Group 45"/>
          <p:cNvGrpSpPr/>
          <p:nvPr/>
        </p:nvGrpSpPr>
        <p:grpSpPr>
          <a:xfrm>
            <a:off x="511699" y="4519078"/>
            <a:ext cx="8063796" cy="1063815"/>
            <a:chOff x="432090" y="3620511"/>
            <a:chExt cx="8063796" cy="1063815"/>
          </a:xfrm>
        </p:grpSpPr>
        <p:grpSp>
          <p:nvGrpSpPr>
            <p:cNvPr id="50" name="Group 49"/>
            <p:cNvGrpSpPr/>
            <p:nvPr/>
          </p:nvGrpSpPr>
          <p:grpSpPr>
            <a:xfrm>
              <a:off x="432090" y="3620511"/>
              <a:ext cx="1080120" cy="1008112"/>
              <a:chOff x="1115616" y="3645024"/>
              <a:chExt cx="1080120" cy="1008112"/>
            </a:xfrm>
          </p:grpSpPr>
          <p:sp>
            <p:nvSpPr>
              <p:cNvPr id="82" name="Oval 81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83" name="Straight Connector 82"/>
              <p:cNvCxnSpPr>
                <a:stCxn id="82" idx="0"/>
                <a:endCxn id="82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/>
              <p:cNvCxnSpPr>
                <a:endCxn id="82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</a:t>
                </a:r>
                <a:endParaRPr lang="en-GB" dirty="0"/>
              </a:p>
            </p:txBody>
          </p:sp>
          <p:sp>
            <p:nvSpPr>
              <p:cNvPr id="86" name="TextBox 85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0</a:t>
                </a:r>
              </a:p>
            </p:txBody>
          </p:sp>
          <p:sp>
            <p:nvSpPr>
              <p:cNvPr id="87" name="TextBox 86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0</a:t>
                </a:r>
              </a:p>
            </p:txBody>
          </p:sp>
        </p:grpSp>
        <p:grpSp>
          <p:nvGrpSpPr>
            <p:cNvPr id="55" name="Group 54"/>
            <p:cNvGrpSpPr/>
            <p:nvPr/>
          </p:nvGrpSpPr>
          <p:grpSpPr>
            <a:xfrm>
              <a:off x="2771800" y="3620511"/>
              <a:ext cx="1080120" cy="1008112"/>
              <a:chOff x="1115616" y="3645024"/>
              <a:chExt cx="1080120" cy="1008112"/>
            </a:xfrm>
          </p:grpSpPr>
          <p:sp>
            <p:nvSpPr>
              <p:cNvPr id="76" name="Oval 75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77" name="Straight Connector 76"/>
              <p:cNvCxnSpPr>
                <a:stCxn id="76" idx="0"/>
                <a:endCxn id="76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/>
              <p:cNvCxnSpPr>
                <a:endCxn id="76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2</a:t>
                </a:r>
              </a:p>
            </p:txBody>
          </p:sp>
          <p:sp>
            <p:nvSpPr>
              <p:cNvPr id="80" name="TextBox 79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</a:rPr>
                  <a:t>4</a:t>
                </a:r>
              </a:p>
            </p:txBody>
          </p:sp>
          <p:sp>
            <p:nvSpPr>
              <p:cNvPr id="81" name="TextBox 80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</a:rPr>
                  <a:t>4</a:t>
                </a:r>
              </a:p>
            </p:txBody>
          </p:sp>
        </p:grpSp>
        <p:grpSp>
          <p:nvGrpSpPr>
            <p:cNvPr id="56" name="Group 55"/>
            <p:cNvGrpSpPr/>
            <p:nvPr/>
          </p:nvGrpSpPr>
          <p:grpSpPr>
            <a:xfrm>
              <a:off x="5076056" y="3620511"/>
              <a:ext cx="1080120" cy="1008112"/>
              <a:chOff x="1115616" y="3645024"/>
              <a:chExt cx="1080120" cy="1008112"/>
            </a:xfrm>
          </p:grpSpPr>
          <p:sp>
            <p:nvSpPr>
              <p:cNvPr id="70" name="Oval 69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71" name="Straight Connector 70"/>
              <p:cNvCxnSpPr>
                <a:stCxn id="70" idx="0"/>
                <a:endCxn id="70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/>
              <p:cNvCxnSpPr>
                <a:endCxn id="70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3</a:t>
                </a: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</a:rPr>
                  <a:t>6</a:t>
                </a:r>
              </a:p>
            </p:txBody>
          </p:sp>
          <p:sp>
            <p:nvSpPr>
              <p:cNvPr id="75" name="TextBox 74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</a:rPr>
                  <a:t>6</a:t>
                </a:r>
              </a:p>
            </p:txBody>
          </p:sp>
        </p:grpSp>
        <p:grpSp>
          <p:nvGrpSpPr>
            <p:cNvPr id="57" name="Group 56"/>
            <p:cNvGrpSpPr/>
            <p:nvPr/>
          </p:nvGrpSpPr>
          <p:grpSpPr>
            <a:xfrm>
              <a:off x="7415766" y="3620511"/>
              <a:ext cx="1080120" cy="1008112"/>
              <a:chOff x="1115616" y="3645024"/>
              <a:chExt cx="1080120" cy="1008112"/>
            </a:xfrm>
          </p:grpSpPr>
          <p:sp>
            <p:nvSpPr>
              <p:cNvPr id="64" name="Oval 63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65" name="Straight Connector 64"/>
              <p:cNvCxnSpPr>
                <a:stCxn id="64" idx="0"/>
                <a:endCxn id="64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/>
              <p:cNvCxnSpPr>
                <a:endCxn id="64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67" name="TextBox 66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4</a:t>
                </a:r>
              </a:p>
            </p:txBody>
          </p:sp>
          <p:sp>
            <p:nvSpPr>
              <p:cNvPr id="68" name="TextBox 67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rgbClr val="FF0000"/>
                    </a:solidFill>
                  </a:rPr>
                  <a:t>11</a:t>
                </a:r>
                <a:endParaRPr lang="en-GB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69" name="TextBox 68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rgbClr val="FF0000"/>
                    </a:solidFill>
                  </a:rPr>
                  <a:t>11</a:t>
                </a:r>
                <a:endParaRPr lang="en-GB" dirty="0">
                  <a:solidFill>
                    <a:srgbClr val="FF0000"/>
                  </a:solidFill>
                </a:endParaRPr>
              </a:p>
            </p:txBody>
          </p:sp>
        </p:grpSp>
        <p:cxnSp>
          <p:nvCxnSpPr>
            <p:cNvPr id="58" name="Straight Arrow Connector 57"/>
            <p:cNvCxnSpPr>
              <a:stCxn id="82" idx="6"/>
              <a:endCxn id="76" idx="2"/>
            </p:cNvCxnSpPr>
            <p:nvPr/>
          </p:nvCxnSpPr>
          <p:spPr>
            <a:xfrm>
              <a:off x="1512210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/>
            <p:nvPr/>
          </p:nvCxnSpPr>
          <p:spPr>
            <a:xfrm>
              <a:off x="6148955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Straight Arrow Connector 59"/>
            <p:cNvCxnSpPr>
              <a:endCxn id="70" idx="2"/>
            </p:cNvCxnSpPr>
            <p:nvPr/>
          </p:nvCxnSpPr>
          <p:spPr>
            <a:xfrm>
              <a:off x="3851920" y="4124567"/>
              <a:ext cx="122413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619672" y="431265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</a:rPr>
                <a:t>4</a:t>
              </a:r>
              <a:r>
                <a:rPr lang="en-GB" dirty="0" smtClean="0">
                  <a:solidFill>
                    <a:srgbClr val="FF0000"/>
                  </a:solidFill>
                </a:rPr>
                <a:t> weeks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62" name="TextBox 61"/>
            <p:cNvSpPr txBox="1"/>
            <p:nvPr/>
          </p:nvSpPr>
          <p:spPr>
            <a:xfrm>
              <a:off x="3973977" y="431265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</a:rPr>
                <a:t>2</a:t>
              </a:r>
              <a:r>
                <a:rPr lang="en-GB" dirty="0" smtClean="0">
                  <a:solidFill>
                    <a:srgbClr val="FF0000"/>
                  </a:solidFill>
                </a:rPr>
                <a:t> weeks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63" name="TextBox 62"/>
            <p:cNvSpPr txBox="1"/>
            <p:nvPr/>
          </p:nvSpPr>
          <p:spPr>
            <a:xfrm>
              <a:off x="6299809" y="4314994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rgbClr val="FF0000"/>
                  </a:solidFill>
                </a:rPr>
                <a:t>5 weeks</a:t>
              </a:r>
              <a:endParaRPr lang="en-GB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88" name="Group 8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0" name="Rectangle 8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1" name="Rectangle 9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600416" y="4411787"/>
            <a:ext cx="742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4">
                    <a:lumMod val="75000"/>
                  </a:schemeClr>
                </a:solidFill>
              </a:rPr>
              <a:t>2nd</a:t>
            </a:r>
            <a:endParaRPr lang="en-GB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3" name="TextBox 92"/>
          <p:cNvSpPr txBox="1"/>
          <p:nvPr/>
        </p:nvSpPr>
        <p:spPr>
          <a:xfrm>
            <a:off x="4228441" y="4411787"/>
            <a:ext cx="742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4">
                    <a:lumMod val="75000"/>
                  </a:schemeClr>
                </a:solidFill>
              </a:rPr>
              <a:t>1st</a:t>
            </a:r>
            <a:endParaRPr lang="en-GB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94" name="TextBox 93"/>
          <p:cNvSpPr txBox="1"/>
          <p:nvPr/>
        </p:nvSpPr>
        <p:spPr>
          <a:xfrm>
            <a:off x="1839964" y="4411787"/>
            <a:ext cx="742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4">
                    <a:lumMod val="75000"/>
                  </a:schemeClr>
                </a:solidFill>
              </a:rPr>
              <a:t>3rd</a:t>
            </a:r>
            <a:endParaRPr lang="en-GB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0996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11801" y="882287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EXAMPLE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54" name="Group 53"/>
          <p:cNvGrpSpPr/>
          <p:nvPr/>
        </p:nvGrpSpPr>
        <p:grpSpPr>
          <a:xfrm>
            <a:off x="539552" y="2233454"/>
            <a:ext cx="8063796" cy="1063815"/>
            <a:chOff x="432090" y="3620511"/>
            <a:chExt cx="8063796" cy="1063815"/>
          </a:xfrm>
        </p:grpSpPr>
        <p:grpSp>
          <p:nvGrpSpPr>
            <p:cNvPr id="24" name="Group 23"/>
            <p:cNvGrpSpPr/>
            <p:nvPr/>
          </p:nvGrpSpPr>
          <p:grpSpPr>
            <a:xfrm>
              <a:off x="432090" y="3620511"/>
              <a:ext cx="1080120" cy="1008112"/>
              <a:chOff x="1115616" y="3645024"/>
              <a:chExt cx="1080120" cy="1008112"/>
            </a:xfrm>
          </p:grpSpPr>
          <p:sp>
            <p:nvSpPr>
              <p:cNvPr id="15" name="Oval 14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17" name="Straight Connector 16"/>
              <p:cNvCxnSpPr>
                <a:stCxn id="15" idx="0"/>
                <a:endCxn id="15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>
                <a:endCxn id="15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1" name="TextBox 20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</a:t>
                </a:r>
                <a:endParaRPr lang="en-GB" dirty="0"/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0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0</a:t>
                </a:r>
              </a:p>
            </p:txBody>
          </p:sp>
        </p:grpSp>
        <p:grpSp>
          <p:nvGrpSpPr>
            <p:cNvPr id="25" name="Group 24"/>
            <p:cNvGrpSpPr/>
            <p:nvPr/>
          </p:nvGrpSpPr>
          <p:grpSpPr>
            <a:xfrm>
              <a:off x="2771800" y="3620511"/>
              <a:ext cx="1080120" cy="1008112"/>
              <a:chOff x="1115616" y="3645024"/>
              <a:chExt cx="1080120" cy="1008112"/>
            </a:xfrm>
          </p:grpSpPr>
          <p:sp>
            <p:nvSpPr>
              <p:cNvPr id="26" name="Oval 25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7" name="Straight Connector 26"/>
              <p:cNvCxnSpPr>
                <a:stCxn id="26" idx="0"/>
                <a:endCxn id="26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>
                <a:endCxn id="26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2</a:t>
                </a: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5</a:t>
                </a:r>
                <a:endParaRPr lang="en-GB" dirty="0"/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5</a:t>
                </a:r>
                <a:endParaRPr lang="en-GB" dirty="0"/>
              </a:p>
            </p:txBody>
          </p:sp>
        </p:grpSp>
        <p:grpSp>
          <p:nvGrpSpPr>
            <p:cNvPr id="32" name="Group 31"/>
            <p:cNvGrpSpPr/>
            <p:nvPr/>
          </p:nvGrpSpPr>
          <p:grpSpPr>
            <a:xfrm>
              <a:off x="5076056" y="3620511"/>
              <a:ext cx="1080120" cy="1008112"/>
              <a:chOff x="1115616" y="3645024"/>
              <a:chExt cx="1080120" cy="1008112"/>
            </a:xfrm>
          </p:grpSpPr>
          <p:sp>
            <p:nvSpPr>
              <p:cNvPr id="33" name="Oval 32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34" name="Straight Connector 33"/>
              <p:cNvCxnSpPr>
                <a:stCxn id="33" idx="0"/>
                <a:endCxn id="33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>
                <a:endCxn id="33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6" name="TextBox 35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3</a:t>
                </a:r>
              </a:p>
            </p:txBody>
          </p:sp>
          <p:sp>
            <p:nvSpPr>
              <p:cNvPr id="37" name="TextBox 36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9</a:t>
                </a:r>
                <a:endParaRPr lang="en-GB" dirty="0"/>
              </a:p>
            </p:txBody>
          </p:sp>
          <p:sp>
            <p:nvSpPr>
              <p:cNvPr id="38" name="TextBox 37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9</a:t>
                </a:r>
                <a:endParaRPr lang="en-GB" dirty="0"/>
              </a:p>
            </p:txBody>
          </p:sp>
        </p:grpSp>
        <p:grpSp>
          <p:nvGrpSpPr>
            <p:cNvPr id="39" name="Group 38"/>
            <p:cNvGrpSpPr/>
            <p:nvPr/>
          </p:nvGrpSpPr>
          <p:grpSpPr>
            <a:xfrm>
              <a:off x="7415766" y="3620511"/>
              <a:ext cx="1080120" cy="1008112"/>
              <a:chOff x="1115616" y="3645024"/>
              <a:chExt cx="1080120" cy="1008112"/>
            </a:xfrm>
          </p:grpSpPr>
          <p:sp>
            <p:nvSpPr>
              <p:cNvPr id="40" name="Oval 39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41" name="Straight Connector 40"/>
              <p:cNvCxnSpPr>
                <a:stCxn id="40" idx="0"/>
                <a:endCxn id="40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>
                <a:endCxn id="40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3" name="TextBox 42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4</a:t>
                </a:r>
              </a:p>
            </p:txBody>
          </p:sp>
          <p:sp>
            <p:nvSpPr>
              <p:cNvPr id="44" name="TextBox 43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16</a:t>
                </a:r>
                <a:endParaRPr lang="en-GB" dirty="0"/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16</a:t>
                </a:r>
                <a:endParaRPr lang="en-GB" dirty="0"/>
              </a:p>
            </p:txBody>
          </p:sp>
        </p:grpSp>
        <p:cxnSp>
          <p:nvCxnSpPr>
            <p:cNvPr id="47" name="Straight Arrow Connector 46"/>
            <p:cNvCxnSpPr>
              <a:stCxn id="15" idx="6"/>
              <a:endCxn id="26" idx="2"/>
            </p:cNvCxnSpPr>
            <p:nvPr/>
          </p:nvCxnSpPr>
          <p:spPr>
            <a:xfrm>
              <a:off x="1512210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8" name="Straight Arrow Connector 47"/>
            <p:cNvCxnSpPr/>
            <p:nvPr/>
          </p:nvCxnSpPr>
          <p:spPr>
            <a:xfrm>
              <a:off x="6148955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9" name="Straight Arrow Connector 48"/>
            <p:cNvCxnSpPr>
              <a:endCxn id="33" idx="2"/>
            </p:cNvCxnSpPr>
            <p:nvPr/>
          </p:nvCxnSpPr>
          <p:spPr>
            <a:xfrm>
              <a:off x="3851920" y="4124567"/>
              <a:ext cx="122413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1" name="TextBox 50"/>
            <p:cNvSpPr txBox="1"/>
            <p:nvPr/>
          </p:nvSpPr>
          <p:spPr>
            <a:xfrm>
              <a:off x="1619672" y="431265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5 weeks</a:t>
              </a:r>
              <a:endParaRPr lang="en-GB" dirty="0"/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3973977" y="431265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4 weeks</a:t>
              </a:r>
              <a:endParaRPr lang="en-GB" dirty="0"/>
            </a:p>
          </p:txBody>
        </p:sp>
        <p:sp>
          <p:nvSpPr>
            <p:cNvPr id="53" name="TextBox 52"/>
            <p:cNvSpPr txBox="1"/>
            <p:nvPr/>
          </p:nvSpPr>
          <p:spPr>
            <a:xfrm>
              <a:off x="6299809" y="4314994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7</a:t>
              </a:r>
              <a:r>
                <a:rPr lang="en-GB" dirty="0" smtClean="0"/>
                <a:t> weeks</a:t>
              </a:r>
              <a:endParaRPr lang="en-GB" dirty="0"/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306076" y="3656455"/>
            <a:ext cx="7506834" cy="830998"/>
            <a:chOff x="306076" y="3656455"/>
            <a:chExt cx="7506834" cy="830998"/>
          </a:xfrm>
        </p:grpSpPr>
        <p:sp>
          <p:nvSpPr>
            <p:cNvPr id="3" name="TextBox 2"/>
            <p:cNvSpPr txBox="1"/>
            <p:nvPr/>
          </p:nvSpPr>
          <p:spPr>
            <a:xfrm>
              <a:off x="1537983" y="3841122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 smtClean="0">
                  <a:solidFill>
                    <a:schemeClr val="accent1"/>
                  </a:solidFill>
                </a:rPr>
                <a:t>3,000/week</a:t>
              </a:r>
              <a:endParaRPr lang="en-GB" b="1" dirty="0">
                <a:solidFill>
                  <a:schemeClr val="accent1"/>
                </a:solidFill>
              </a:endParaRPr>
            </a:p>
          </p:txBody>
        </p:sp>
        <p:sp>
          <p:nvSpPr>
            <p:cNvPr id="88" name="TextBox 87"/>
            <p:cNvSpPr txBox="1"/>
            <p:nvPr/>
          </p:nvSpPr>
          <p:spPr>
            <a:xfrm>
              <a:off x="3841689" y="3841122"/>
              <a:ext cx="17287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2,000/2 weeks =</a:t>
              </a:r>
            </a:p>
            <a:p>
              <a:r>
                <a:rPr lang="en-GB" b="1" dirty="0" smtClean="0">
                  <a:solidFill>
                    <a:schemeClr val="accent1"/>
                  </a:solidFill>
                </a:rPr>
                <a:t>1,000/week</a:t>
              </a:r>
              <a:endParaRPr lang="en-GB" b="1" dirty="0">
                <a:solidFill>
                  <a:schemeClr val="accent1"/>
                </a:solidFill>
              </a:endParaRP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6084168" y="3841121"/>
              <a:ext cx="17287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4</a:t>
              </a:r>
              <a:r>
                <a:rPr lang="en-GB" dirty="0" smtClean="0"/>
                <a:t>,000/2 weeks =</a:t>
              </a:r>
            </a:p>
            <a:p>
              <a:r>
                <a:rPr lang="en-GB" b="1" dirty="0" smtClean="0">
                  <a:solidFill>
                    <a:schemeClr val="accent1"/>
                  </a:solidFill>
                </a:rPr>
                <a:t>2,000/week</a:t>
              </a:r>
              <a:endParaRPr lang="en-GB" b="1" dirty="0">
                <a:solidFill>
                  <a:schemeClr val="accent1"/>
                </a:solidFill>
              </a:endParaRP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06076" y="3656455"/>
              <a:ext cx="93610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 smtClean="0"/>
                <a:t>Cost slope</a:t>
              </a:r>
              <a:endParaRPr lang="en-GB" sz="2400" b="1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306076" y="4926469"/>
            <a:ext cx="7372224" cy="830997"/>
            <a:chOff x="306076" y="4926469"/>
            <a:chExt cx="7372224" cy="830997"/>
          </a:xfrm>
        </p:grpSpPr>
        <p:sp>
          <p:nvSpPr>
            <p:cNvPr id="12" name="TextBox 11"/>
            <p:cNvSpPr txBox="1"/>
            <p:nvPr/>
          </p:nvSpPr>
          <p:spPr>
            <a:xfrm>
              <a:off x="306076" y="4926469"/>
              <a:ext cx="12319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 smtClean="0"/>
                <a:t>Indirect costs</a:t>
              </a:r>
              <a:endParaRPr lang="en-GB" sz="2400" b="1" dirty="0"/>
            </a:p>
          </p:txBody>
        </p:sp>
        <p:sp>
          <p:nvSpPr>
            <p:cNvPr id="90" name="TextBox 89"/>
            <p:cNvSpPr txBox="1"/>
            <p:nvPr/>
          </p:nvSpPr>
          <p:spPr>
            <a:xfrm>
              <a:off x="1457379" y="5157301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>
                  <a:solidFill>
                    <a:schemeClr val="accent1"/>
                  </a:solidFill>
                </a:rPr>
                <a:t>5</a:t>
              </a:r>
              <a:r>
                <a:rPr lang="en-GB" b="1" dirty="0" smtClean="0">
                  <a:solidFill>
                    <a:schemeClr val="accent1"/>
                  </a:solidFill>
                </a:rPr>
                <a:t>00/week</a:t>
              </a:r>
              <a:endParaRPr lang="en-GB" b="1" dirty="0">
                <a:solidFill>
                  <a:schemeClr val="accent1"/>
                </a:solidFill>
              </a:endParaRPr>
            </a:p>
          </p:txBody>
        </p:sp>
        <p:sp>
          <p:nvSpPr>
            <p:cNvPr id="91" name="TextBox 90"/>
            <p:cNvSpPr txBox="1"/>
            <p:nvPr/>
          </p:nvSpPr>
          <p:spPr>
            <a:xfrm>
              <a:off x="3913972" y="5148754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>
                  <a:solidFill>
                    <a:schemeClr val="accent1"/>
                  </a:solidFill>
                </a:rPr>
                <a:t>5</a:t>
              </a:r>
              <a:r>
                <a:rPr lang="en-GB" b="1" dirty="0" smtClean="0">
                  <a:solidFill>
                    <a:schemeClr val="accent1"/>
                  </a:solidFill>
                </a:rPr>
                <a:t>00/week</a:t>
              </a:r>
              <a:endParaRPr lang="en-GB" b="1" dirty="0">
                <a:solidFill>
                  <a:schemeClr val="accent1"/>
                </a:solidFill>
              </a:endParaRPr>
            </a:p>
          </p:txBody>
        </p:sp>
        <p:sp>
          <p:nvSpPr>
            <p:cNvPr id="92" name="TextBox 91"/>
            <p:cNvSpPr txBox="1"/>
            <p:nvPr/>
          </p:nvSpPr>
          <p:spPr>
            <a:xfrm>
              <a:off x="6094124" y="5153728"/>
              <a:ext cx="15841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 smtClean="0">
                  <a:solidFill>
                    <a:schemeClr val="accent1"/>
                  </a:solidFill>
                </a:rPr>
                <a:t>500/week </a:t>
              </a:r>
              <a:endParaRPr lang="en-GB" b="1" dirty="0">
                <a:solidFill>
                  <a:schemeClr val="accent1"/>
                </a:solidFill>
              </a:endParaRPr>
            </a:p>
          </p:txBody>
        </p:sp>
      </p:grpSp>
      <p:grpSp>
        <p:nvGrpSpPr>
          <p:cNvPr id="55" name="Group 54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7" name="Rectangle 5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58" name="Rectangle 5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5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0" name="TextBox 59"/>
          <p:cNvSpPr txBox="1"/>
          <p:nvPr/>
        </p:nvSpPr>
        <p:spPr>
          <a:xfrm>
            <a:off x="6583463" y="1940436"/>
            <a:ext cx="742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4">
                    <a:lumMod val="75000"/>
                  </a:schemeClr>
                </a:solidFill>
              </a:rPr>
              <a:t>2nd</a:t>
            </a:r>
            <a:endParaRPr lang="en-GB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4211488" y="1940436"/>
            <a:ext cx="742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4">
                    <a:lumMod val="75000"/>
                  </a:schemeClr>
                </a:solidFill>
              </a:rPr>
              <a:t>1st</a:t>
            </a:r>
            <a:endParaRPr lang="en-GB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1823011" y="1940436"/>
            <a:ext cx="7429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4">
                    <a:lumMod val="75000"/>
                  </a:schemeClr>
                </a:solidFill>
              </a:rPr>
              <a:t>3rd</a:t>
            </a:r>
            <a:endParaRPr lang="en-GB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199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11801" y="882287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EXAMPLE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11801" y="1405507"/>
            <a:ext cx="4436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Total project cost</a:t>
            </a:r>
            <a:endParaRPr lang="en-GB" sz="24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1259632" y="2390392"/>
            <a:ext cx="66967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1. </a:t>
            </a:r>
            <a:r>
              <a:rPr lang="en-GB" dirty="0" smtClean="0"/>
              <a:t>Reducing activity 2-3. Duration 14 weeks</a:t>
            </a:r>
          </a:p>
          <a:p>
            <a:endParaRPr lang="en-GB" dirty="0"/>
          </a:p>
          <a:p>
            <a:pPr lvl="1"/>
            <a:r>
              <a:rPr lang="en-GB" dirty="0" smtClean="0"/>
              <a:t>£29,000 + 2x1,000 – 2x500 = £</a:t>
            </a:r>
            <a:r>
              <a:rPr lang="en-GB" dirty="0" smtClean="0"/>
              <a:t>30,000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2. </a:t>
            </a:r>
            <a:r>
              <a:rPr lang="en-GB" dirty="0"/>
              <a:t>Reducing activity 2-3 + 3-4. Duration 12 weeks</a:t>
            </a:r>
          </a:p>
          <a:p>
            <a:endParaRPr lang="en-GB" dirty="0"/>
          </a:p>
          <a:p>
            <a:pPr lvl="1"/>
            <a:r>
              <a:rPr lang="en-GB" dirty="0"/>
              <a:t>£29,000 + 2x1,000 + 2x2,000 – 3x500 = £</a:t>
            </a:r>
            <a:r>
              <a:rPr lang="en-GB" dirty="0" smtClean="0"/>
              <a:t>33,500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3. </a:t>
            </a:r>
            <a:r>
              <a:rPr lang="en-GB" dirty="0"/>
              <a:t>Reducing activity 1-2 + 2-3 + 3-4. Duration 11 weeks</a:t>
            </a:r>
          </a:p>
          <a:p>
            <a:endParaRPr lang="en-GB" dirty="0"/>
          </a:p>
          <a:p>
            <a:pPr lvl="1"/>
            <a:r>
              <a:rPr lang="en-GB" dirty="0"/>
              <a:t>£29,000 + 1x3,000 + 2x1,000 + 2x2,000 – 4x500 = £</a:t>
            </a:r>
            <a:r>
              <a:rPr lang="en-GB" dirty="0" smtClean="0"/>
              <a:t>36,000</a:t>
            </a:r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2613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11801" y="882287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EXAMPLE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11801" y="1558522"/>
            <a:ext cx="6696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can represent a diagram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Order the cost slopes from the smallest to the biggest one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Draw this diagram which will help for the best choice</a:t>
            </a:r>
            <a:endParaRPr lang="en-GB" dirty="0"/>
          </a:p>
        </p:txBody>
      </p:sp>
      <p:graphicFrame>
        <p:nvGraphicFramePr>
          <p:cNvPr id="14" name="Chart 1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36029159"/>
              </p:ext>
            </p:extLst>
          </p:nvPr>
        </p:nvGraphicFramePr>
        <p:xfrm>
          <a:off x="2919412" y="2057400"/>
          <a:ext cx="4388892" cy="44679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355976" y="28529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Activity 1-2 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004048" y="386510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Activity 3-4 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6112401" y="498869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Activity 2-3 </a:t>
            </a:r>
            <a:endParaRPr lang="en-GB" dirty="0"/>
          </a:p>
        </p:txBody>
      </p:sp>
      <p:grpSp>
        <p:nvGrpSpPr>
          <p:cNvPr id="17" name="Group 1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1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2239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11801" y="882287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EXERCISE 1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89438" y="1503133"/>
            <a:ext cx="7770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need to reduce this work in 4 days. Choose the best option in these activities and calculate the total project cost.</a:t>
            </a:r>
            <a:endParaRPr lang="en-GB" dirty="0"/>
          </a:p>
        </p:txBody>
      </p:sp>
      <p:grpSp>
        <p:nvGrpSpPr>
          <p:cNvPr id="12" name="Group 11"/>
          <p:cNvGrpSpPr/>
          <p:nvPr/>
        </p:nvGrpSpPr>
        <p:grpSpPr>
          <a:xfrm>
            <a:off x="539552" y="2233454"/>
            <a:ext cx="8063796" cy="1063815"/>
            <a:chOff x="432090" y="3620511"/>
            <a:chExt cx="8063796" cy="1063815"/>
          </a:xfrm>
        </p:grpSpPr>
        <p:grpSp>
          <p:nvGrpSpPr>
            <p:cNvPr id="14" name="Group 13"/>
            <p:cNvGrpSpPr/>
            <p:nvPr/>
          </p:nvGrpSpPr>
          <p:grpSpPr>
            <a:xfrm>
              <a:off x="432090" y="3620511"/>
              <a:ext cx="1080120" cy="1008112"/>
              <a:chOff x="1115616" y="3645024"/>
              <a:chExt cx="1080120" cy="1008112"/>
            </a:xfrm>
          </p:grpSpPr>
          <p:sp>
            <p:nvSpPr>
              <p:cNvPr id="42" name="Oval 41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43" name="Straight Connector 42"/>
              <p:cNvCxnSpPr>
                <a:stCxn id="42" idx="0"/>
                <a:endCxn id="42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>
                <a:endCxn id="42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5" name="TextBox 44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1</a:t>
                </a:r>
                <a:endParaRPr lang="en-GB" dirty="0"/>
              </a:p>
            </p:txBody>
          </p:sp>
          <p:sp>
            <p:nvSpPr>
              <p:cNvPr id="46" name="TextBox 45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</p:grpSp>
        <p:grpSp>
          <p:nvGrpSpPr>
            <p:cNvPr id="15" name="Group 14"/>
            <p:cNvGrpSpPr/>
            <p:nvPr/>
          </p:nvGrpSpPr>
          <p:grpSpPr>
            <a:xfrm>
              <a:off x="2771800" y="3620511"/>
              <a:ext cx="1080120" cy="1008112"/>
              <a:chOff x="1115616" y="3645024"/>
              <a:chExt cx="1080120" cy="1008112"/>
            </a:xfrm>
          </p:grpSpPr>
          <p:sp>
            <p:nvSpPr>
              <p:cNvPr id="36" name="Oval 35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37" name="Straight Connector 36"/>
              <p:cNvCxnSpPr>
                <a:stCxn id="36" idx="0"/>
                <a:endCxn id="36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>
                <a:endCxn id="36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9" name="TextBox 38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2</a:t>
                </a:r>
              </a:p>
            </p:txBody>
          </p:sp>
          <p:sp>
            <p:nvSpPr>
              <p:cNvPr id="40" name="TextBox 39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  <p:sp>
            <p:nvSpPr>
              <p:cNvPr id="41" name="TextBox 40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</p:grpSp>
        <p:grpSp>
          <p:nvGrpSpPr>
            <p:cNvPr id="16" name="Group 15"/>
            <p:cNvGrpSpPr/>
            <p:nvPr/>
          </p:nvGrpSpPr>
          <p:grpSpPr>
            <a:xfrm>
              <a:off x="5076056" y="3620511"/>
              <a:ext cx="1080120" cy="1008112"/>
              <a:chOff x="1115616" y="3645024"/>
              <a:chExt cx="1080120" cy="1008112"/>
            </a:xfrm>
          </p:grpSpPr>
          <p:sp>
            <p:nvSpPr>
              <p:cNvPr id="30" name="Oval 29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31" name="Straight Connector 30"/>
              <p:cNvCxnSpPr>
                <a:stCxn id="30" idx="0"/>
                <a:endCxn id="30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>
                <a:endCxn id="30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3" name="TextBox 32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3</a:t>
                </a:r>
              </a:p>
            </p:txBody>
          </p:sp>
          <p:sp>
            <p:nvSpPr>
              <p:cNvPr id="34" name="TextBox 33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  <p:sp>
            <p:nvSpPr>
              <p:cNvPr id="35" name="TextBox 34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</p:grpSp>
        <p:grpSp>
          <p:nvGrpSpPr>
            <p:cNvPr id="17" name="Group 16"/>
            <p:cNvGrpSpPr/>
            <p:nvPr/>
          </p:nvGrpSpPr>
          <p:grpSpPr>
            <a:xfrm>
              <a:off x="7415766" y="3620511"/>
              <a:ext cx="1080120" cy="1008112"/>
              <a:chOff x="1115616" y="3645024"/>
              <a:chExt cx="1080120" cy="1008112"/>
            </a:xfrm>
          </p:grpSpPr>
          <p:sp>
            <p:nvSpPr>
              <p:cNvPr id="24" name="Oval 23"/>
              <p:cNvSpPr/>
              <p:nvPr/>
            </p:nvSpPr>
            <p:spPr>
              <a:xfrm>
                <a:off x="1115616" y="3645024"/>
                <a:ext cx="1080120" cy="1008112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5" name="Straight Connector 24"/>
              <p:cNvCxnSpPr>
                <a:stCxn id="24" idx="0"/>
                <a:endCxn id="24" idx="4"/>
              </p:cNvCxnSpPr>
              <p:nvPr/>
            </p:nvCxnSpPr>
            <p:spPr>
              <a:xfrm>
                <a:off x="1655676" y="3645024"/>
                <a:ext cx="0" cy="1008112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>
                <a:endCxn id="24" idx="6"/>
              </p:cNvCxnSpPr>
              <p:nvPr/>
            </p:nvCxnSpPr>
            <p:spPr>
              <a:xfrm>
                <a:off x="1655676" y="4149080"/>
                <a:ext cx="540060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1187624" y="3861048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4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670954" y="3712386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670954" y="4152502"/>
                <a:ext cx="4680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en-GB" dirty="0"/>
              </a:p>
            </p:txBody>
          </p:sp>
        </p:grpSp>
        <p:cxnSp>
          <p:nvCxnSpPr>
            <p:cNvPr id="18" name="Straight Arrow Connector 17"/>
            <p:cNvCxnSpPr>
              <a:stCxn id="42" idx="6"/>
              <a:endCxn id="36" idx="2"/>
            </p:cNvCxnSpPr>
            <p:nvPr/>
          </p:nvCxnSpPr>
          <p:spPr>
            <a:xfrm>
              <a:off x="1512210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6148955" y="4124567"/>
              <a:ext cx="1259590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endCxn id="30" idx="2"/>
            </p:cNvCxnSpPr>
            <p:nvPr/>
          </p:nvCxnSpPr>
          <p:spPr>
            <a:xfrm>
              <a:off x="3851920" y="4124567"/>
              <a:ext cx="1224136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1" name="TextBox 20"/>
            <p:cNvSpPr txBox="1"/>
            <p:nvPr/>
          </p:nvSpPr>
          <p:spPr>
            <a:xfrm>
              <a:off x="1619672" y="4312655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dirty="0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973976" y="4312655"/>
              <a:ext cx="10808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dirty="0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6299809" y="4314994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GB" dirty="0"/>
            </a:p>
          </p:txBody>
        </p:sp>
      </p:grpSp>
      <p:graphicFrame>
        <p:nvGraphicFramePr>
          <p:cNvPr id="48" name="Table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9301931"/>
              </p:ext>
            </p:extLst>
          </p:nvPr>
        </p:nvGraphicFramePr>
        <p:xfrm>
          <a:off x="1593188" y="3573016"/>
          <a:ext cx="6096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Activity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Normal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Normal</a:t>
                      </a:r>
                      <a:r>
                        <a:rPr lang="en-GB" baseline="0" dirty="0" smtClean="0"/>
                        <a:t> cost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Crash</a:t>
                      </a:r>
                      <a:r>
                        <a:rPr lang="en-GB" baseline="0" dirty="0" smtClean="0"/>
                        <a:t>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Crash cost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1-2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£9,000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6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£11,000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2-3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£12,000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£19,000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3-4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£20,000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 weeks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£25,000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845586" y="5805264"/>
            <a:ext cx="3286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Indirect costs are </a:t>
            </a:r>
            <a:r>
              <a:rPr lang="en-GB" dirty="0" smtClean="0"/>
              <a:t>£200 </a:t>
            </a:r>
            <a:r>
              <a:rPr lang="en-GB" dirty="0"/>
              <a:t>per week.</a:t>
            </a:r>
          </a:p>
        </p:txBody>
      </p:sp>
      <p:grpSp>
        <p:nvGrpSpPr>
          <p:cNvPr id="49" name="Group 4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Rectangle 5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52" name="Rectangle 5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ACCELERATING CONSTRUCTION PROGRAMMES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5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1175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809</TotalTime>
  <Words>595</Words>
  <Application>Microsoft Office PowerPoint</Application>
  <PresentationFormat>On-screen Show (4:3)</PresentationFormat>
  <Paragraphs>239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23</cp:revision>
  <dcterms:created xsi:type="dcterms:W3CDTF">2015-09-15T12:16:09Z</dcterms:created>
  <dcterms:modified xsi:type="dcterms:W3CDTF">2019-11-08T11:22:55Z</dcterms:modified>
</cp:coreProperties>
</file>