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498" r:id="rId6"/>
    <p:sldId id="260" r:id="rId7"/>
    <p:sldId id="261" r:id="rId8"/>
    <p:sldId id="499" r:id="rId9"/>
    <p:sldId id="500" r:id="rId10"/>
    <p:sldId id="501" r:id="rId11"/>
    <p:sldId id="502" r:id="rId12"/>
    <p:sldId id="505" r:id="rId13"/>
    <p:sldId id="507" r:id="rId14"/>
    <p:sldId id="506" r:id="rId15"/>
    <p:sldId id="503" r:id="rId16"/>
    <p:sldId id="508" r:id="rId17"/>
    <p:sldId id="51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67" d="100"/>
          <a:sy n="67" d="100"/>
        </p:scale>
        <p:origin x="6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672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0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95C47-1D7B-4EF1-AB32-578F38ACC0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6125" y="742951"/>
            <a:ext cx="6221942" cy="2643714"/>
          </a:xfrm>
        </p:spPr>
        <p:txBody>
          <a:bodyPr/>
          <a:lstStyle/>
          <a:p>
            <a:r>
              <a:rPr lang="en-GB" sz="3200" dirty="0" err="1"/>
              <a:t>Llwybr</a:t>
            </a:r>
            <a:r>
              <a:rPr lang="en-GB" sz="3200" dirty="0"/>
              <a:t> y </a:t>
            </a:r>
            <a:r>
              <a:rPr lang="en-GB" sz="3200" dirty="0" err="1"/>
              <a:t>Gymraeg</a:t>
            </a:r>
            <a:br>
              <a:rPr lang="en-GB" sz="3200" dirty="0"/>
            </a:br>
            <a:r>
              <a:rPr lang="en-GB" sz="3200" dirty="0"/>
              <a:t>Welsh Pathway</a:t>
            </a:r>
            <a:br>
              <a:rPr lang="en-GB" sz="3200" dirty="0"/>
            </a:br>
            <a:r>
              <a:rPr lang="en-GB" sz="3200" dirty="0"/>
              <a:t>BA1B 2022-2023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26E48-6B06-41EE-BD52-C87DB2294E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Darlith</a:t>
            </a:r>
            <a:r>
              <a:rPr lang="en-GB" dirty="0"/>
              <a:t> 2</a:t>
            </a:r>
          </a:p>
          <a:p>
            <a:r>
              <a:rPr lang="en-GB" dirty="0"/>
              <a:t>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4215803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BDA-7025-4B90-A8B2-87DF48897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ac </a:t>
            </a:r>
            <a:r>
              <a:rPr lang="en-GB" dirty="0" err="1"/>
              <a:t>Amcanion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A7501-5F49-40F2-AAD7-0AAB96957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/chi/Revise commands, </a:t>
            </a:r>
            <a:r>
              <a:rPr lang="en-GB" dirty="0" err="1"/>
              <a:t>ti</a:t>
            </a:r>
            <a:r>
              <a:rPr lang="en-GB" dirty="0"/>
              <a:t>/chi</a:t>
            </a:r>
          </a:p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- Paid-Dim…./Revise – You must-Don’t –No…..</a:t>
            </a:r>
          </a:p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/verbnouns</a:t>
            </a:r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cymariaethau</a:t>
            </a:r>
            <a:r>
              <a:rPr lang="en-GB" dirty="0"/>
              <a:t>/Create comparisons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gofrestru</a:t>
            </a:r>
            <a:r>
              <a:rPr lang="en-GB" dirty="0"/>
              <a:t>/Learn how to take the register in class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dyddiau’r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/Learn the days of the week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pynciau’r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/Learn the class subjects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/Look at a simple class timetable</a:t>
            </a:r>
          </a:p>
          <a:p>
            <a:r>
              <a:rPr lang="en-GB" dirty="0" err="1"/>
              <a:t>Adolygu</a:t>
            </a:r>
            <a:r>
              <a:rPr lang="en-GB" dirty="0"/>
              <a:t>/Revision</a:t>
            </a:r>
          </a:p>
        </p:txBody>
      </p:sp>
    </p:spTree>
    <p:extLst>
      <p:ext uri="{BB962C8B-B14F-4D97-AF65-F5344CB8AC3E}">
        <p14:creationId xmlns:p14="http://schemas.microsoft.com/office/powerpoint/2010/main" val="1315541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BFFBC2-8C37-4911-913E-2B35A9E76DCA}"/>
              </a:ext>
            </a:extLst>
          </p:cNvPr>
          <p:cNvSpPr/>
          <p:nvPr/>
        </p:nvSpPr>
        <p:spPr>
          <a:xfrm>
            <a:off x="3048000" y="549205"/>
            <a:ext cx="6096000" cy="52672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Cymhariaeth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Cymariaethau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Comparisons and similes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Dyma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restr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gymariaethau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gallech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gwersi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60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. Here is a list of comparisons you can use in your language lessons.</a:t>
            </a:r>
            <a:endParaRPr lang="en-GB" sz="1600" b="1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ferch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dawel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llygoden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girl was as quiet as a mouse.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siopau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brysur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gwenyn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shops were as busy as bees.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blodau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haul./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flowers are as yellow as the sun.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hi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gyfrwys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llwynog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cadno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She was as sly as a fox.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chrys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wyn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eira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Her shirt was as white as snow.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nos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ddu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frân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night was as dark as a raven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foch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binc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rhosyn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His cheek was as pink as a rose.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char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mor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goch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Her car is as red as fire.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llwyd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asyn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sky was as grey as a mule.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môr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las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sea was as blue as the sky.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wyrdd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dail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hay was as green as the leaves.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aking comparisons: The good, the better, and the best">
            <a:extLst>
              <a:ext uri="{FF2B5EF4-FFF2-40B4-BE49-F238E27FC236}">
                <a16:creationId xmlns:a16="http://schemas.microsoft.com/office/drawing/2014/main" id="{ED8DE4C7-B289-4A1E-A518-993B71472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18225" y="3011556"/>
            <a:ext cx="2444025" cy="189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500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0372DB-8A48-4D9B-9147-184D3F2EE4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75861" y="566530"/>
            <a:ext cx="11022496" cy="595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81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931580-4FEF-47DD-BECE-0B9AD7F7AAC0}"/>
              </a:ext>
            </a:extLst>
          </p:cNvPr>
          <p:cNvSpPr txBox="1"/>
          <p:nvPr/>
        </p:nvSpPr>
        <p:spPr>
          <a:xfrm>
            <a:off x="2143125" y="2428875"/>
            <a:ext cx="7515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5 </a:t>
            </a:r>
            <a:r>
              <a:rPr lang="en-GB" dirty="0" err="1"/>
              <a:t>cymhariaeth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 </a:t>
            </a:r>
            <a:r>
              <a:rPr lang="en-GB" i="1" dirty="0"/>
              <a:t>Create 5 comparisons that are suitable for a school situation.</a:t>
            </a:r>
          </a:p>
          <a:p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hirsgwâr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………</a:t>
            </a:r>
          </a:p>
        </p:txBody>
      </p:sp>
      <p:pic>
        <p:nvPicPr>
          <p:cNvPr id="15362" name="Picture 2" descr="Cartoon Compare Images, Stock Photos &amp; Vectors | Shutterstock">
            <a:extLst>
              <a:ext uri="{FF2B5EF4-FFF2-40B4-BE49-F238E27FC236}">
                <a16:creationId xmlns:a16="http://schemas.microsoft.com/office/drawing/2014/main" id="{49A3C5EB-A94C-44BC-8741-567BD6DB5F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74" y="3429000"/>
            <a:ext cx="4238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903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6C814-77F3-4FD3-ADFB-47C7FCAE09A7}"/>
              </a:ext>
            </a:extLst>
          </p:cNvPr>
          <p:cNvSpPr txBox="1"/>
          <p:nvPr/>
        </p:nvSpPr>
        <p:spPr>
          <a:xfrm>
            <a:off x="904461" y="1133062"/>
            <a:ext cx="86300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Creu</a:t>
            </a:r>
            <a:r>
              <a:rPr lang="en-GB" b="1" u="sng" dirty="0"/>
              <a:t> </a:t>
            </a:r>
            <a:r>
              <a:rPr lang="en-GB" b="1" u="sng" dirty="0" err="1"/>
              <a:t>rheolau</a:t>
            </a:r>
            <a:r>
              <a:rPr lang="en-GB" b="1" u="sng" dirty="0"/>
              <a:t> </a:t>
            </a:r>
            <a:r>
              <a:rPr lang="en-GB" b="1" u="sng" dirty="0" err="1"/>
              <a:t>dosbarth</a:t>
            </a:r>
            <a:r>
              <a:rPr lang="en-GB" b="1" u="sng" dirty="0"/>
              <a:t> </a:t>
            </a:r>
            <a:r>
              <a:rPr lang="en-GB" b="1" u="sng" dirty="0" err="1"/>
              <a:t>syml</a:t>
            </a:r>
            <a:r>
              <a:rPr lang="en-GB" b="1" u="sng" dirty="0"/>
              <a:t>/Creating simple class rules</a:t>
            </a:r>
          </a:p>
          <a:p>
            <a:r>
              <a:rPr lang="en-GB" dirty="0" err="1"/>
              <a:t>Lluniwch</a:t>
            </a:r>
            <a:r>
              <a:rPr lang="en-GB" dirty="0"/>
              <a:t> 5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./Use the command verbs from last week to create 5 simple class rules for a P.E lesson..</a:t>
            </a:r>
          </a:p>
          <a:p>
            <a:r>
              <a:rPr lang="en-GB" dirty="0" err="1"/>
              <a:t>e.e.</a:t>
            </a:r>
            <a:r>
              <a:rPr lang="en-GB" dirty="0"/>
              <a:t>/e.g.</a:t>
            </a:r>
          </a:p>
          <a:p>
            <a:r>
              <a:rPr lang="en-GB" dirty="0"/>
              <a:t> </a:t>
            </a:r>
            <a:r>
              <a:rPr lang="en-GB" dirty="0" err="1"/>
              <a:t>Ewch</a:t>
            </a:r>
            <a:r>
              <a:rPr lang="en-GB" dirty="0"/>
              <a:t> ….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rhes</a:t>
            </a:r>
            <a:r>
              <a:rPr lang="en-GB" dirty="0"/>
              <a:t>/Go… in line.</a:t>
            </a:r>
          </a:p>
          <a:p>
            <a:r>
              <a:rPr lang="en-GB" dirty="0" err="1"/>
              <a:t>Sgipiwch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gofod</a:t>
            </a:r>
            <a:r>
              <a:rPr lang="en-GB" dirty="0"/>
              <a:t>/Skip in your space.</a:t>
            </a:r>
          </a:p>
          <a:p>
            <a:r>
              <a:rPr lang="en-GB" dirty="0" err="1"/>
              <a:t>Neidiwch</a:t>
            </a:r>
            <a:r>
              <a:rPr lang="en-GB" dirty="0"/>
              <a:t> am y </a:t>
            </a:r>
            <a:r>
              <a:rPr lang="en-GB" dirty="0" err="1"/>
              <a:t>bêl</a:t>
            </a:r>
            <a:r>
              <a:rPr lang="en-GB" dirty="0"/>
              <a:t>/Jump for the ball.</a:t>
            </a:r>
          </a:p>
          <a:p>
            <a:r>
              <a:rPr lang="en-GB" dirty="0" err="1"/>
              <a:t>Rhedwch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ddiwethaf</a:t>
            </a:r>
            <a:r>
              <a:rPr lang="en-GB" dirty="0"/>
              <a:t>./</a:t>
            </a:r>
          </a:p>
          <a:p>
            <a:r>
              <a:rPr lang="en-GB" dirty="0"/>
              <a:t>Look at the command verbs from last week and create 5 simple class rules.</a:t>
            </a:r>
          </a:p>
        </p:txBody>
      </p:sp>
      <p:pic>
        <p:nvPicPr>
          <p:cNvPr id="2050" name="Picture 2" descr="Our Class Rules | Teaching Ideas">
            <a:extLst>
              <a:ext uri="{FF2B5EF4-FFF2-40B4-BE49-F238E27FC236}">
                <a16:creationId xmlns:a16="http://schemas.microsoft.com/office/drawing/2014/main" id="{B489AC1A-AB74-4082-94FE-052245D31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870" y="4272382"/>
            <a:ext cx="4522304" cy="187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107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DDBE31-177A-4710-A715-602EF4A1C8BB}"/>
              </a:ext>
            </a:extLst>
          </p:cNvPr>
          <p:cNvSpPr txBox="1"/>
          <p:nvPr/>
        </p:nvSpPr>
        <p:spPr>
          <a:xfrm>
            <a:off x="2571750" y="2371725"/>
            <a:ext cx="69532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Dysgu</a:t>
            </a:r>
            <a:r>
              <a:rPr lang="en-GB" b="1" u="sng" dirty="0"/>
              <a:t> </a:t>
            </a:r>
            <a:r>
              <a:rPr lang="en-GB" b="1" u="sng" dirty="0" err="1"/>
              <a:t>sut</a:t>
            </a:r>
            <a:r>
              <a:rPr lang="en-GB" b="1" u="sng" dirty="0"/>
              <a:t>  </a:t>
            </a:r>
            <a:r>
              <a:rPr lang="en-GB" b="1" u="sng" dirty="0" err="1"/>
              <a:t>gofrestru’r</a:t>
            </a:r>
            <a:r>
              <a:rPr lang="en-GB" b="1" u="sng" dirty="0"/>
              <a:t> </a:t>
            </a:r>
            <a:r>
              <a:rPr lang="en-GB" b="1" u="sng" dirty="0" err="1"/>
              <a:t>dosbarth</a:t>
            </a:r>
            <a:r>
              <a:rPr lang="en-GB" b="1" u="sng" dirty="0"/>
              <a:t>/Learning how to take a class register</a:t>
            </a:r>
          </a:p>
          <a:p>
            <a:endParaRPr lang="en-GB" b="1" u="sng" dirty="0"/>
          </a:p>
          <a:p>
            <a:r>
              <a:rPr lang="en-GB" b="1" u="sng" dirty="0" err="1"/>
              <a:t>Brawddegau</a:t>
            </a:r>
            <a:r>
              <a:rPr lang="en-GB" b="1" u="sng" dirty="0"/>
              <a:t> </a:t>
            </a:r>
            <a:r>
              <a:rPr lang="en-GB" b="1" u="sng" dirty="0" err="1"/>
              <a:t>defnyddiol</a:t>
            </a:r>
            <a:endParaRPr lang="en-GB" b="1" u="sng" dirty="0"/>
          </a:p>
          <a:p>
            <a:r>
              <a:rPr lang="en-GB" dirty="0"/>
              <a:t>-</a:t>
            </a:r>
            <a:r>
              <a:rPr lang="en-GB" dirty="0" err="1"/>
              <a:t>Ydy</a:t>
            </a:r>
            <a:r>
              <a:rPr lang="en-GB" dirty="0"/>
              <a:t> ………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?/Is……… here today?</a:t>
            </a:r>
          </a:p>
          <a:p>
            <a:r>
              <a:rPr lang="en-GB" dirty="0"/>
              <a:t>-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cinio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neu </a:t>
            </a:r>
            <a:r>
              <a:rPr lang="en-GB" dirty="0" err="1"/>
              <a:t>frechdanau</a:t>
            </a:r>
            <a:r>
              <a:rPr lang="en-GB" dirty="0"/>
              <a:t>?/Do you want school dinner or sandwiches?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I </a:t>
            </a:r>
            <a:r>
              <a:rPr lang="en-GB" dirty="0" err="1"/>
              <a:t>gofrestru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./Work in a pair to register a class.</a:t>
            </a:r>
          </a:p>
          <a:p>
            <a:r>
              <a:rPr lang="en-GB" dirty="0" err="1"/>
              <a:t>e.e.</a:t>
            </a:r>
            <a:r>
              <a:rPr lang="en-GB" dirty="0"/>
              <a:t>/e.g. </a:t>
            </a:r>
          </a:p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Dafydd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cinio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neu </a:t>
            </a:r>
            <a:r>
              <a:rPr lang="en-GB" dirty="0" err="1"/>
              <a:t>frechdanau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pic>
        <p:nvPicPr>
          <p:cNvPr id="3074" name="Picture 2" descr="Guide: Applying for a primary school place - BBC Bitesize">
            <a:extLst>
              <a:ext uri="{FF2B5EF4-FFF2-40B4-BE49-F238E27FC236}">
                <a16:creationId xmlns:a16="http://schemas.microsoft.com/office/drawing/2014/main" id="{83CBA646-B0BB-436A-9C60-4D9F05397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3087" y="2782957"/>
            <a:ext cx="2196547" cy="248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34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E7C3D7-9EAB-4C66-B51F-3A93BD1A6411}"/>
              </a:ext>
            </a:extLst>
          </p:cNvPr>
          <p:cNvSpPr txBox="1"/>
          <p:nvPr/>
        </p:nvSpPr>
        <p:spPr>
          <a:xfrm>
            <a:off x="1451113" y="1371600"/>
            <a:ext cx="84979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Adolygu</a:t>
            </a:r>
            <a:r>
              <a:rPr lang="en-GB" b="1" u="sng" dirty="0"/>
              <a:t> </a:t>
            </a:r>
            <a:r>
              <a:rPr lang="en-GB" b="1" u="sng" dirty="0" err="1"/>
              <a:t>dyddiau’r</a:t>
            </a:r>
            <a:r>
              <a:rPr lang="en-GB" b="1" u="sng" dirty="0"/>
              <a:t> </a:t>
            </a:r>
            <a:r>
              <a:rPr lang="en-GB" b="1" u="sng" dirty="0" err="1"/>
              <a:t>wythnos</a:t>
            </a:r>
            <a:r>
              <a:rPr lang="en-GB" b="1" u="sng" dirty="0"/>
              <a:t>/Revising days of the week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/Monday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Mawrth</a:t>
            </a:r>
            <a:r>
              <a:rPr lang="en-GB" dirty="0"/>
              <a:t>/Tuesday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Mercher</a:t>
            </a:r>
            <a:r>
              <a:rPr lang="en-GB" dirty="0"/>
              <a:t>/Wednesday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Iau</a:t>
            </a:r>
            <a:r>
              <a:rPr lang="en-GB" dirty="0"/>
              <a:t>/Thursday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Gwener</a:t>
            </a:r>
            <a:r>
              <a:rPr lang="en-GB" dirty="0"/>
              <a:t>/Friday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Sadwrn</a:t>
            </a:r>
            <a:r>
              <a:rPr lang="en-GB" dirty="0"/>
              <a:t>/Saturday</a:t>
            </a:r>
          </a:p>
          <a:p>
            <a:r>
              <a:rPr lang="en-GB" dirty="0" err="1"/>
              <a:t>Dydd</a:t>
            </a:r>
            <a:r>
              <a:rPr lang="en-GB" dirty="0"/>
              <a:t> Sul/Sunday</a:t>
            </a:r>
          </a:p>
        </p:txBody>
      </p:sp>
      <p:pic>
        <p:nvPicPr>
          <p:cNvPr id="4098" name="Picture 2" descr="Days Of The Week Printables | Download Free Printables For Kids">
            <a:extLst>
              <a:ext uri="{FF2B5EF4-FFF2-40B4-BE49-F238E27FC236}">
                <a16:creationId xmlns:a16="http://schemas.microsoft.com/office/drawing/2014/main" id="{71C8AE08-DCB6-406B-B186-23C278679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425" y="954158"/>
            <a:ext cx="6804339" cy="548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8C5138-1E74-4645-BD87-18D31AEC3DAB}"/>
              </a:ext>
            </a:extLst>
          </p:cNvPr>
          <p:cNvSpPr txBox="1"/>
          <p:nvPr/>
        </p:nvSpPr>
        <p:spPr>
          <a:xfrm>
            <a:off x="1540565" y="4542182"/>
            <a:ext cx="26935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dyddiau</a:t>
            </a:r>
            <a:r>
              <a:rPr lang="en-GB" dirty="0"/>
              <a:t>./Link the days of the week, by drawing a line between them.</a:t>
            </a:r>
          </a:p>
        </p:txBody>
      </p:sp>
    </p:spTree>
    <p:extLst>
      <p:ext uri="{BB962C8B-B14F-4D97-AF65-F5344CB8AC3E}">
        <p14:creationId xmlns:p14="http://schemas.microsoft.com/office/powerpoint/2010/main" val="604862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6B79BC-D163-4A0C-8BD3-BCB572991F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805846"/>
            <a:ext cx="1920921" cy="5290154"/>
          </a:xfrm>
          <a:prstGeom prst="rect">
            <a:avLst/>
          </a:prstGeom>
        </p:spPr>
      </p:pic>
      <p:pic>
        <p:nvPicPr>
          <p:cNvPr id="5122" name="Picture 2" descr="Days Of The Week Printables | Download Free Printables For Kids">
            <a:extLst>
              <a:ext uri="{FF2B5EF4-FFF2-40B4-BE49-F238E27FC236}">
                <a16:creationId xmlns:a16="http://schemas.microsoft.com/office/drawing/2014/main" id="{5E9586BD-E604-4AD2-8B8A-7C3E71438A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374" y="496957"/>
            <a:ext cx="4273825" cy="559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0C7520-9F89-4A65-8A03-BCACBCA8ACC6}"/>
              </a:ext>
            </a:extLst>
          </p:cNvPr>
          <p:cNvSpPr txBox="1"/>
          <p:nvPr/>
        </p:nvSpPr>
        <p:spPr>
          <a:xfrm>
            <a:off x="1639957" y="2743199"/>
            <a:ext cx="2954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dyddiau</a:t>
            </a:r>
            <a:r>
              <a:rPr lang="en-GB" dirty="0"/>
              <a:t>./Link the days of the week.</a:t>
            </a:r>
          </a:p>
        </p:txBody>
      </p:sp>
    </p:spTree>
    <p:extLst>
      <p:ext uri="{BB962C8B-B14F-4D97-AF65-F5344CB8AC3E}">
        <p14:creationId xmlns:p14="http://schemas.microsoft.com/office/powerpoint/2010/main" val="1938250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D5C715-443F-4343-AE52-C786E597B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700087"/>
            <a:ext cx="6296025" cy="571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186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C42741-1615-489C-BBA4-FA5987E71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5237" y="1804987"/>
            <a:ext cx="4581525" cy="32480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2E4006-D46A-48CE-8CA5-21C802260CB6}"/>
              </a:ext>
            </a:extLst>
          </p:cNvPr>
          <p:cNvSpPr txBox="1"/>
          <p:nvPr/>
        </p:nvSpPr>
        <p:spPr>
          <a:xfrm>
            <a:off x="1202636" y="934278"/>
            <a:ext cx="21965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Class subjects/</a:t>
            </a:r>
            <a:r>
              <a:rPr lang="en-GB" b="1" u="sng" dirty="0" err="1"/>
              <a:t>Pynciau’r</a:t>
            </a:r>
            <a:r>
              <a:rPr lang="en-GB" b="1" u="sng" dirty="0"/>
              <a:t> </a:t>
            </a:r>
            <a:r>
              <a:rPr lang="en-GB" b="1" u="sng" dirty="0" err="1"/>
              <a:t>ysgol</a:t>
            </a:r>
            <a:endParaRPr lang="en-GB" b="1" u="sng" dirty="0"/>
          </a:p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…/Link the subjects…</a:t>
            </a:r>
          </a:p>
          <a:p>
            <a:endParaRPr lang="en-GB" dirty="0"/>
          </a:p>
          <a:p>
            <a:r>
              <a:rPr lang="en-GB" dirty="0"/>
              <a:t>Maths</a:t>
            </a:r>
          </a:p>
          <a:p>
            <a:r>
              <a:rPr lang="en-GB" dirty="0"/>
              <a:t>Literacy</a:t>
            </a:r>
          </a:p>
          <a:p>
            <a:r>
              <a:rPr lang="en-GB" dirty="0"/>
              <a:t>Numeracy</a:t>
            </a:r>
          </a:p>
          <a:p>
            <a:r>
              <a:rPr lang="en-GB" dirty="0"/>
              <a:t>English</a:t>
            </a:r>
          </a:p>
          <a:p>
            <a:r>
              <a:rPr lang="en-GB" dirty="0"/>
              <a:t>Physical Education</a:t>
            </a:r>
          </a:p>
          <a:p>
            <a:r>
              <a:rPr lang="en-GB" dirty="0"/>
              <a:t>Science</a:t>
            </a:r>
          </a:p>
        </p:txBody>
      </p:sp>
    </p:spTree>
    <p:extLst>
      <p:ext uri="{BB962C8B-B14F-4D97-AF65-F5344CB8AC3E}">
        <p14:creationId xmlns:p14="http://schemas.microsoft.com/office/powerpoint/2010/main" val="2280105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9E7646-B9AB-437A-9DE3-443DDF18A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288" y="589149"/>
            <a:ext cx="3051312" cy="56426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3B5247-0688-47D5-823B-3C7CD47CEB6C}"/>
              </a:ext>
            </a:extLst>
          </p:cNvPr>
          <p:cNvSpPr txBox="1"/>
          <p:nvPr/>
        </p:nvSpPr>
        <p:spPr>
          <a:xfrm>
            <a:off x="1570383" y="1232452"/>
            <a:ext cx="32103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b="1" u="sng" dirty="0"/>
              <a:t>Pa </a:t>
            </a:r>
            <a:r>
              <a:rPr lang="en-GB" b="1" u="sng" dirty="0" err="1"/>
              <a:t>bynciau</a:t>
            </a:r>
            <a:r>
              <a:rPr lang="en-GB" b="1" u="sng" dirty="0"/>
              <a:t>/</a:t>
            </a:r>
            <a:r>
              <a:rPr lang="en-GB" b="1" u="sng" dirty="0" err="1"/>
              <a:t>feysydd</a:t>
            </a:r>
            <a:r>
              <a:rPr lang="en-GB" b="1" u="sng" dirty="0"/>
              <a:t> </a:t>
            </a:r>
            <a:r>
              <a:rPr lang="en-GB" b="1" u="sng" dirty="0" err="1"/>
              <a:t>profiad</a:t>
            </a:r>
            <a:r>
              <a:rPr lang="en-GB" b="1" u="sng" dirty="0"/>
              <a:t> </a:t>
            </a:r>
            <a:r>
              <a:rPr lang="en-GB" b="1" u="sng" dirty="0" err="1"/>
              <a:t>sydd</a:t>
            </a:r>
            <a:r>
              <a:rPr lang="en-GB" b="1" u="sng" dirty="0"/>
              <a:t> </a:t>
            </a:r>
            <a:r>
              <a:rPr lang="en-GB" b="1" u="sng" dirty="0" err="1"/>
              <a:t>yma</a:t>
            </a:r>
            <a:r>
              <a:rPr lang="en-GB" b="1" u="sng" dirty="0"/>
              <a:t>??Which subjects are seen here? Discuss.</a:t>
            </a:r>
            <a:endParaRPr lang="en-GB" b="1" dirty="0"/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283351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F97F13-42D2-4903-BFE3-216C33045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504" y="724831"/>
            <a:ext cx="2954821" cy="55666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D21906-4EBD-4972-AAC3-E9F2DA8F1B2A}"/>
              </a:ext>
            </a:extLst>
          </p:cNvPr>
          <p:cNvSpPr txBox="1"/>
          <p:nvPr/>
        </p:nvSpPr>
        <p:spPr>
          <a:xfrm>
            <a:off x="1053548" y="1192696"/>
            <a:ext cx="243508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pa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…/Discuss the subjects noted here.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161225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68BC3B-2084-49A0-942A-64AC43A02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942" y="576470"/>
            <a:ext cx="9624115" cy="57348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A9113D-24D3-4DD0-AD84-C19C2185F962}"/>
              </a:ext>
            </a:extLst>
          </p:cNvPr>
          <p:cNvSpPr txBox="1"/>
          <p:nvPr/>
        </p:nvSpPr>
        <p:spPr>
          <a:xfrm>
            <a:off x="655983" y="1610138"/>
            <a:ext cx="8845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Enwch</a:t>
            </a:r>
            <a:r>
              <a:rPr lang="en-GB" dirty="0"/>
              <a:t>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…Suggest suitable subjects……………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066203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609586-2AF2-47FD-8FE3-66B74407A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5270" y="718861"/>
            <a:ext cx="5967205" cy="54235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84BB20-E5CA-483C-8436-55C0C30CC8CA}"/>
              </a:ext>
            </a:extLst>
          </p:cNvPr>
          <p:cNvSpPr txBox="1"/>
          <p:nvPr/>
        </p:nvSpPr>
        <p:spPr>
          <a:xfrm>
            <a:off x="874643" y="944217"/>
            <a:ext cx="153062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./Discuss the following…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2485489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BBD68D-85AD-47EE-82B9-DA4AFED59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662" y="1133475"/>
            <a:ext cx="3114675" cy="4591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9EBBEE-51F4-42BF-8718-CC6E091C50F2}"/>
              </a:ext>
            </a:extLst>
          </p:cNvPr>
          <p:cNvSpPr txBox="1"/>
          <p:nvPr/>
        </p:nvSpPr>
        <p:spPr>
          <a:xfrm>
            <a:off x="1351722" y="2266122"/>
            <a:ext cx="29618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…./Discuss the following…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155120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3C9EBD-FE4F-4C8A-B07B-13FF0A0B3F72}"/>
              </a:ext>
            </a:extLst>
          </p:cNvPr>
          <p:cNvSpPr txBox="1"/>
          <p:nvPr/>
        </p:nvSpPr>
        <p:spPr>
          <a:xfrm>
            <a:off x="2792895" y="2146853"/>
            <a:ext cx="56255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Wordwall</a:t>
            </a:r>
            <a:endParaRPr lang="en-GB" b="1" u="sng" dirty="0"/>
          </a:p>
          <a:p>
            <a:r>
              <a:rPr lang="en-GB" dirty="0" err="1"/>
              <a:t>Logiwch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, a </a:t>
            </a:r>
            <a:r>
              <a:rPr lang="en-GB" dirty="0" err="1"/>
              <a:t>gwnewch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Wordsearch</a:t>
            </a:r>
            <a:r>
              <a:rPr lang="en-GB" dirty="0"/>
              <a:t> by Sarajones324</a:t>
            </a:r>
          </a:p>
          <a:p>
            <a:endParaRPr lang="en-GB" dirty="0"/>
          </a:p>
          <a:p>
            <a:r>
              <a:rPr lang="en-GB" dirty="0" err="1"/>
              <a:t>Gorchmynion</a:t>
            </a:r>
            <a:r>
              <a:rPr lang="en-GB" dirty="0"/>
              <a:t> Match up by Cth1</a:t>
            </a:r>
          </a:p>
          <a:p>
            <a:endParaRPr lang="en-GB" dirty="0"/>
          </a:p>
          <a:p>
            <a:r>
              <a:rPr lang="en-GB" dirty="0" err="1"/>
              <a:t>Gorchmynion</a:t>
            </a:r>
            <a:r>
              <a:rPr lang="en-GB" dirty="0"/>
              <a:t> Random wheel by Ffion98Williams</a:t>
            </a:r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Aeroplane by </a:t>
            </a:r>
            <a:r>
              <a:rPr lang="en-GB" dirty="0" err="1"/>
              <a:t>Maredllwyd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Random wheel by </a:t>
            </a:r>
            <a:r>
              <a:rPr lang="en-GB" dirty="0" err="1"/>
              <a:t>prif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wordsearch</a:t>
            </a:r>
            <a:r>
              <a:rPr lang="en-GB" dirty="0"/>
              <a:t> by </a:t>
            </a:r>
            <a:r>
              <a:rPr lang="en-GB" dirty="0" err="1"/>
              <a:t>Cymraegmg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889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1584</TotalTime>
  <Words>777</Words>
  <Application>Microsoft Office PowerPoint</Application>
  <PresentationFormat>Widescreen</PresentationFormat>
  <Paragraphs>128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Garamond</vt:lpstr>
      <vt:lpstr>Times New Roman</vt:lpstr>
      <vt:lpstr>Organic</vt:lpstr>
      <vt:lpstr>Llwybr y Gymraeg Welsh Pathway BA1B 2022-2023</vt:lpstr>
      <vt:lpstr>Nod ac Amcanion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Welsh Pathway BA1B 2022-2023</dc:title>
  <dc:creator>Julia G James</dc:creator>
  <cp:lastModifiedBy>Julia G James</cp:lastModifiedBy>
  <cp:revision>15</cp:revision>
  <dcterms:created xsi:type="dcterms:W3CDTF">2022-01-11T16:45:27Z</dcterms:created>
  <dcterms:modified xsi:type="dcterms:W3CDTF">2022-01-17T07:16:12Z</dcterms:modified>
</cp:coreProperties>
</file>