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6" r:id="rId3"/>
    <p:sldId id="257" r:id="rId4"/>
    <p:sldId id="272" r:id="rId5"/>
    <p:sldId id="265" r:id="rId6"/>
    <p:sldId id="279" r:id="rId7"/>
    <p:sldId id="271" r:id="rId8"/>
    <p:sldId id="259" r:id="rId9"/>
    <p:sldId id="273" r:id="rId10"/>
    <p:sldId id="274" r:id="rId11"/>
    <p:sldId id="270" r:id="rId12"/>
    <p:sldId id="261" r:id="rId13"/>
    <p:sldId id="276" r:id="rId14"/>
    <p:sldId id="262" r:id="rId15"/>
    <p:sldId id="275" r:id="rId16"/>
    <p:sldId id="269" r:id="rId17"/>
    <p:sldId id="268" r:id="rId18"/>
    <p:sldId id="278" r:id="rId19"/>
    <p:sldId id="263" r:id="rId20"/>
    <p:sldId id="277" r:id="rId21"/>
    <p:sldId id="264" r:id="rId22"/>
    <p:sldId id="280" r:id="rId23"/>
    <p:sldId id="267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000" autoAdjust="0"/>
    <p:restoredTop sz="94660"/>
  </p:normalViewPr>
  <p:slideViewPr>
    <p:cSldViewPr snapToGrid="0">
      <p:cViewPr varScale="1">
        <p:scale>
          <a:sx n="75" d="100"/>
          <a:sy n="75" d="100"/>
        </p:scale>
        <p:origin x="56" y="6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35D6-E15C-4F65-8239-D9328EA1AA6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E0E4DC2-A8E1-44DB-B42D-83444142553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60D74D-8161-4831-ACBE-813C8F8FCB9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FE44597-B80E-4021-AB01-026ECAFC3EC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9EDA232-22A5-4AD2-9947-D12ADFC88B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4348940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EAF678-D949-42C3-B888-03B1795AF01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6C2F605-28D0-4587-979C-6E4759425CE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8B1CD33-6AEE-435B-9237-7581B93C50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2A8EEF-4FDD-476B-BF44-1449F37CA00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5CA8AF1-FA89-487D-86FB-C6936AAD0E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023300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6089E58-52A4-44B4-A59F-60429F91F69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17D091E-63DE-4D6F-B949-35110FAE006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B45B423-690A-455F-AD15-3C10E562CF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6017F86-509E-4754-A333-CE8EA3D393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309DD23-0B73-4653-AFA8-05704FD6E88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4371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DA921C-36A0-4D72-80E7-9D927CFD2A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0C1CE1F-53BE-4058-BE64-B0B59D081483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EB5023A-A954-4BA7-BCC4-35330DA04F7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A258A58-C186-473D-9EC8-FBE140311B7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8469ACE-97BA-4F6A-A0BF-BC67C509EE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A80ED7F-9EC8-4A79-9D6D-FD2669773D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88324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47361C-7ED1-4959-8F37-655C95E43F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3C02990-7E36-42A5-B0D8-4D62FAEC6B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9926D7FB-67B2-464A-9491-0988883DF51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DBB1FD7-CBD5-439C-BE21-1C37099D6C6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D27B1C1-F321-4B79-A1BA-39749353E715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77585B3-A113-4E16-8A6D-BE594A18E5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8A2587FE-9E14-41C4-8983-B23A98D299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D4BFC7A-E64C-415C-93DE-3EF2911FCF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7009221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38F496-4568-46F5-A5EC-0F42F36C556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55E89D89-C7A8-4E2A-A9CD-1BE2ECBF89F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4FDC2635-8E04-47BD-9E66-986D31F0F92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4935BF9B-92BF-444E-BBBD-016E88A731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613546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51D8ADD0-EEA9-4D0C-B70E-3988186427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3823A4D-F28E-41E9-B534-110F8090C0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3E76C18-02F3-4ACE-BE3A-D8B235A77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13855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6035B8-A19D-4B81-982A-7CC71A337F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9A72681-E8C7-4288-AFCA-BC1AEA0079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CED8005-1875-4976-ADA7-D195634283D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7A0400E-61B6-4302-8702-CC7D9091359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285094B-9FFF-464B-A1BF-42DC4D0EFBC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D180185-1596-4EEB-9519-BF00FC3A877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680763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863144-8184-4E74-8522-519A3DF1C5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5EED29F-7510-4CC4-9794-7B29EEC14B4E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70311A-EAC0-47F7-AE8B-22EE5567C60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3979975-E129-4335-AFE2-6F95496E2A8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71396FF-1EA2-4985-93DC-57A9924FA13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7803C38-1929-4B3B-826F-C1BCC1904E7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07523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A77A3B-EB9F-4EE8-96EF-70D5997661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814869D-1058-4065-9D54-18FF846FCD0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6A9C44-6D3C-4720-9B62-E00C4041AA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F145B1A-53F7-4BD7-8B04-82D6AC666B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86A682D-53CB-48C6-9589-C83B25978B0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83941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849D42B-86D8-40AC-B644-92E4FB3C0D8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4F62B08-65B4-441F-A2EB-222A29E22F1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F41DC7B-888C-48D5-8738-FA2D4A4385A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6A694C-755A-4344-A04C-40719F7EED04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BFB07F-9CB8-4007-934E-201414237FC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E2F4FC4-378D-44D2-8CF7-4548AB2BCE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73677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alphaModFix amt="32000"/>
            <a:lum/>
          </a:blip>
          <a:srcRect/>
          <a:stretch>
            <a:fillRect t="-17000" b="-17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A298D09-7840-43A9-9D44-2A2936A5C3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F65C74E-5FEB-43AB-BA69-89D0166094B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E4380F-09A7-49D6-8CFA-5E663D934FE2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B6A694C-755A-4344-A04C-40719F7EED04}" type="datetimeFigureOut">
              <a:rPr lang="en-GB" smtClean="0"/>
              <a:t>14/01/2019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829B1A0-EDA0-42D7-A4F1-BF7487E81F92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D090437-3974-49D9-A9A1-912E840B07C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561BA7C-F214-4690-AF5D-607DABFB004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33959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9.png"/><Relationship Id="rId3" Type="http://schemas.openxmlformats.org/officeDocument/2006/relationships/image" Target="../media/image24.png"/><Relationship Id="rId7" Type="http://schemas.openxmlformats.org/officeDocument/2006/relationships/image" Target="../media/image28.pn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7.png"/><Relationship Id="rId5" Type="http://schemas.openxmlformats.org/officeDocument/2006/relationships/image" Target="../media/image26.png"/><Relationship Id="rId4" Type="http://schemas.openxmlformats.org/officeDocument/2006/relationships/image" Target="../media/image25.pn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2" Type="http://schemas.openxmlformats.org/officeDocument/2006/relationships/image" Target="../media/image30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4.png"/><Relationship Id="rId5" Type="http://schemas.openxmlformats.org/officeDocument/2006/relationships/image" Target="../media/image33.png"/><Relationship Id="rId4" Type="http://schemas.openxmlformats.org/officeDocument/2006/relationships/image" Target="../media/image32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7.png"/><Relationship Id="rId2" Type="http://schemas.openxmlformats.org/officeDocument/2006/relationships/image" Target="../media/image36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8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9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B854E01-3DE9-4172-A5C6-21B9E41BCB8F}"/>
              </a:ext>
            </a:extLst>
          </p:cNvPr>
          <p:cNvSpPr txBox="1"/>
          <p:nvPr/>
        </p:nvSpPr>
        <p:spPr>
          <a:xfrm>
            <a:off x="2262290" y="1320800"/>
            <a:ext cx="8260659" cy="110799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6600" b="1" dirty="0"/>
              <a:t>Key sites: Swanscombe</a:t>
            </a:r>
          </a:p>
        </p:txBody>
      </p:sp>
      <p:pic>
        <p:nvPicPr>
          <p:cNvPr id="3" name="Picture 4" descr="hols03 002">
            <a:extLst>
              <a:ext uri="{FF2B5EF4-FFF2-40B4-BE49-F238E27FC236}">
                <a16:creationId xmlns:a16="http://schemas.microsoft.com/office/drawing/2014/main" id="{C5B7E54D-78EE-4322-A478-3A2791AF80F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17680" y="2645864"/>
            <a:ext cx="4756986" cy="3566682"/>
          </a:xfrm>
          <a:prstGeom prst="rect">
            <a:avLst/>
          </a:prstGeom>
          <a:noFill/>
        </p:spPr>
      </p:pic>
      <p:pic>
        <p:nvPicPr>
          <p:cNvPr id="5" name="Picture 7" descr="003">
            <a:extLst>
              <a:ext uri="{FF2B5EF4-FFF2-40B4-BE49-F238E27FC236}">
                <a16:creationId xmlns:a16="http://schemas.microsoft.com/office/drawing/2014/main" id="{61DE3088-0A5C-49F3-BA62-1256791FEA87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60" t="5686" r="4119" b="14334"/>
          <a:stretch/>
        </p:blipFill>
        <p:spPr>
          <a:xfrm>
            <a:off x="7844590" y="2422108"/>
            <a:ext cx="3018207" cy="4014194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2005058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CC0A5B4-713E-44BC-BD13-9607ACBB2AAA}"/>
              </a:ext>
            </a:extLst>
          </p:cNvPr>
          <p:cNvSpPr txBox="1"/>
          <p:nvPr/>
        </p:nvSpPr>
        <p:spPr>
          <a:xfrm>
            <a:off x="728133" y="880533"/>
            <a:ext cx="380520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Background information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6DF9EC36-5E23-47D3-AD26-101328FD4DD4}"/>
              </a:ext>
            </a:extLst>
          </p:cNvPr>
          <p:cNvSpPr txBox="1"/>
          <p:nvPr/>
        </p:nvSpPr>
        <p:spPr>
          <a:xfrm>
            <a:off x="1505666" y="1856301"/>
            <a:ext cx="8601522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Long history of investigation, multiple viewpoints on the evidence</a:t>
            </a:r>
          </a:p>
          <a:p>
            <a:endParaRPr lang="en-GB" dirty="0"/>
          </a:p>
          <a:p>
            <a:r>
              <a:rPr lang="en-GB" dirty="0"/>
              <a:t>Multiple strands of information for palaeoenvironmental and archaeological  investigation</a:t>
            </a:r>
          </a:p>
          <a:p>
            <a:endParaRPr lang="en-GB" dirty="0"/>
          </a:p>
          <a:p>
            <a:r>
              <a:rPr lang="en-GB" dirty="0"/>
              <a:t>In situ and reworked archaeology</a:t>
            </a:r>
          </a:p>
          <a:p>
            <a:endParaRPr lang="en-GB" dirty="0"/>
          </a:p>
          <a:p>
            <a:r>
              <a:rPr lang="en-GB" dirty="0"/>
              <a:t>Rare hominid remains present</a:t>
            </a:r>
          </a:p>
          <a:p>
            <a:endParaRPr lang="en-GB" dirty="0"/>
          </a:p>
          <a:p>
            <a:r>
              <a:rPr lang="en-GB" dirty="0"/>
              <a:t>Forms a master sequence for the Palaeolithic in UK</a:t>
            </a:r>
          </a:p>
        </p:txBody>
      </p:sp>
    </p:spTree>
    <p:extLst>
      <p:ext uri="{BB962C8B-B14F-4D97-AF65-F5344CB8AC3E}">
        <p14:creationId xmlns:p14="http://schemas.microsoft.com/office/powerpoint/2010/main" val="297872760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CC0A5B4-713E-44BC-BD13-9607ACBB2AAA}"/>
              </a:ext>
            </a:extLst>
          </p:cNvPr>
          <p:cNvSpPr txBox="1"/>
          <p:nvPr/>
        </p:nvSpPr>
        <p:spPr>
          <a:xfrm>
            <a:off x="728133" y="880533"/>
            <a:ext cx="14503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Location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EBB4B98-3BC6-43C1-BD25-1B4AB4FE19FC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51742" y="1601918"/>
            <a:ext cx="3207426" cy="4678565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A1EA4BC2-1E5C-43E4-8135-ECB5BD5981A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4559" t="17844" r="5934" b="12381"/>
          <a:stretch/>
        </p:blipFill>
        <p:spPr>
          <a:xfrm>
            <a:off x="5438274" y="1850271"/>
            <a:ext cx="5926412" cy="39661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3399966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A89E0201-A757-439D-B916-0C407770A5AD}"/>
              </a:ext>
            </a:extLst>
          </p:cNvPr>
          <p:cNvSpPr txBox="1"/>
          <p:nvPr/>
        </p:nvSpPr>
        <p:spPr>
          <a:xfrm>
            <a:off x="783771" y="783771"/>
            <a:ext cx="424648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History of site investigation</a:t>
            </a:r>
          </a:p>
        </p:txBody>
      </p:sp>
      <p:graphicFrame>
        <p:nvGraphicFramePr>
          <p:cNvPr id="3" name="Table 2">
            <a:extLst>
              <a:ext uri="{FF2B5EF4-FFF2-40B4-BE49-F238E27FC236}">
                <a16:creationId xmlns:a16="http://schemas.microsoft.com/office/drawing/2014/main" id="{A5EF82A2-FE5B-4AEC-9E3A-75483C3A13AE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541328299"/>
              </p:ext>
            </p:extLst>
          </p:nvPr>
        </p:nvGraphicFramePr>
        <p:xfrm>
          <a:off x="1935748" y="1613441"/>
          <a:ext cx="8128000" cy="3977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064000">
                  <a:extLst>
                    <a:ext uri="{9D8B030D-6E8A-4147-A177-3AD203B41FA5}">
                      <a16:colId xmlns:a16="http://schemas.microsoft.com/office/drawing/2014/main" val="2264576079"/>
                    </a:ext>
                  </a:extLst>
                </a:gridCol>
                <a:gridCol w="4064000">
                  <a:extLst>
                    <a:ext uri="{9D8B030D-6E8A-4147-A177-3AD203B41FA5}">
                      <a16:colId xmlns:a16="http://schemas.microsoft.com/office/drawing/2014/main" val="3094193783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Geology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Archaeology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0011534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Dewey 1912/1913, 1932, 1959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Smith and Dewey 1910’s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95581808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Chandler 1928/29, 1935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Chandler late 20’s/early 30’s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17090855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Marston 1937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Marston and the Swanscombe Committee 30’s and 40’s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9126037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Dines 1938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Wymer 50’s and 60’s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14109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Cotton 1938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Waechter 60’s and 70’s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606955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Paterson 1940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McNabb and Ashton 1996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8153808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Wymer 1965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09689413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Conway 1996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9929256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Bridgland various 1990’s onwards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20346964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9145326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CC0A5B4-713E-44BC-BD13-9607ACBB2AAA}"/>
              </a:ext>
            </a:extLst>
          </p:cNvPr>
          <p:cNvSpPr txBox="1"/>
          <p:nvPr/>
        </p:nvSpPr>
        <p:spPr>
          <a:xfrm>
            <a:off x="728133" y="880533"/>
            <a:ext cx="31718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Excavation methods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1A92B51-481A-42A5-9664-2B3B1BB27A8E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9346" t="20470" r="44431" b="8872"/>
          <a:stretch/>
        </p:blipFill>
        <p:spPr>
          <a:xfrm rot="16200000">
            <a:off x="990415" y="603597"/>
            <a:ext cx="5327055" cy="692736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2327EF9-B343-4B77-B000-E1907AF58BE8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03040" y="2243212"/>
            <a:ext cx="4498702" cy="33701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0557941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2CC0A5B4-713E-44BC-BD13-9607ACBB2AAA}"/>
              </a:ext>
            </a:extLst>
          </p:cNvPr>
          <p:cNvSpPr txBox="1"/>
          <p:nvPr/>
        </p:nvSpPr>
        <p:spPr>
          <a:xfrm>
            <a:off x="638755" y="584900"/>
            <a:ext cx="31718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Excavation methods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8D9DE701-83AF-4496-B5E1-71BB8AC95E3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895" t="18947" r="42693" b="13083"/>
          <a:stretch/>
        </p:blipFill>
        <p:spPr>
          <a:xfrm>
            <a:off x="1388787" y="1403753"/>
            <a:ext cx="3669810" cy="5293895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73C582A7-FDBE-44DD-85AE-5A9F64E963C6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652" t="20469" r="45901" b="17994"/>
          <a:stretch/>
        </p:blipFill>
        <p:spPr>
          <a:xfrm rot="5400000">
            <a:off x="6525711" y="605949"/>
            <a:ext cx="4273486" cy="688950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15274913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17684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Sequences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E9FF6FB-A965-47FF-95E7-77234596D8A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0000">
            <a:off x="5277435" y="427048"/>
            <a:ext cx="5048250" cy="615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06EF200-D9F3-4852-8148-F8EF8AC5522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8368" t="31178" r="31865" b="31529"/>
          <a:stretch/>
        </p:blipFill>
        <p:spPr>
          <a:xfrm rot="10800000">
            <a:off x="309384" y="2337563"/>
            <a:ext cx="4090738" cy="25575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2876837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253746" y="234266"/>
            <a:ext cx="176843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Sequences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47151A4-8DD2-454C-977F-99C6AEE9E943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7719" r="62743" b="12840"/>
          <a:stretch/>
        </p:blipFill>
        <p:spPr>
          <a:xfrm>
            <a:off x="966251" y="1004639"/>
            <a:ext cx="3832631" cy="5448079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F731C901-083D-46C8-8D4F-E9DA5DED7E5B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71" t="9323" r="57330" b="9373"/>
          <a:stretch/>
        </p:blipFill>
        <p:spPr>
          <a:xfrm>
            <a:off x="6503928" y="940789"/>
            <a:ext cx="4104487" cy="55757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5843362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31080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Palaeoenvironment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093054C-58DD-4080-9C2D-4CDD2AB117A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40264" t="48922" r="31398" b="23509"/>
          <a:stretch/>
        </p:blipFill>
        <p:spPr>
          <a:xfrm>
            <a:off x="481263" y="2003438"/>
            <a:ext cx="5348896" cy="34692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8494759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404999" y="378645"/>
            <a:ext cx="310803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Palaeoenvironment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63EE6E5-21AF-42B5-877B-E6C8E93063B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428" t="20469" r="46235" b="11378"/>
          <a:stretch/>
        </p:blipFill>
        <p:spPr>
          <a:xfrm rot="5400000">
            <a:off x="2801419" y="-618854"/>
            <a:ext cx="5548586" cy="88963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11516117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274190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Palaeogeography</a:t>
            </a:r>
          </a:p>
        </p:txBody>
      </p:sp>
      <p:pic>
        <p:nvPicPr>
          <p:cNvPr id="3" name="Picture 6" descr="thamesdiversion">
            <a:extLst>
              <a:ext uri="{FF2B5EF4-FFF2-40B4-BE49-F238E27FC236}">
                <a16:creationId xmlns:a16="http://schemas.microsoft.com/office/drawing/2014/main" id="{00248FDF-52C2-4D57-AB17-CC28EA5A3A7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20722" y="2087734"/>
            <a:ext cx="5470609" cy="3382051"/>
          </a:xfrm>
          <a:prstGeom prst="rect">
            <a:avLst/>
          </a:prstGeom>
          <a:noFill/>
        </p:spPr>
      </p:pic>
      <p:grpSp>
        <p:nvGrpSpPr>
          <p:cNvPr id="7" name="Group 6">
            <a:extLst>
              <a:ext uri="{FF2B5EF4-FFF2-40B4-BE49-F238E27FC236}">
                <a16:creationId xmlns:a16="http://schemas.microsoft.com/office/drawing/2014/main" id="{AF992F34-0357-490C-A47F-4E14A87653C6}"/>
              </a:ext>
            </a:extLst>
          </p:cNvPr>
          <p:cNvGrpSpPr/>
          <p:nvPr/>
        </p:nvGrpSpPr>
        <p:grpSpPr>
          <a:xfrm>
            <a:off x="6249546" y="2557570"/>
            <a:ext cx="5726674" cy="2521583"/>
            <a:chOff x="3377520" y="1117183"/>
            <a:chExt cx="8151813" cy="4133850"/>
          </a:xfrm>
        </p:grpSpPr>
        <p:pic>
          <p:nvPicPr>
            <p:cNvPr id="4" name="Picture 2">
              <a:extLst>
                <a:ext uri="{FF2B5EF4-FFF2-40B4-BE49-F238E27FC236}">
                  <a16:creationId xmlns:a16="http://schemas.microsoft.com/office/drawing/2014/main" id="{D579C04D-31E2-4D1D-A50B-1EF55F367E86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3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1497" r="2103" b="1405"/>
            <a:stretch>
              <a:fillRect/>
            </a:stretch>
          </p:blipFill>
          <p:spPr bwMode="auto">
            <a:xfrm>
              <a:off x="3377520" y="1117183"/>
              <a:ext cx="2498725" cy="26733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5" name="Picture 3">
              <a:extLst>
                <a:ext uri="{FF2B5EF4-FFF2-40B4-BE49-F238E27FC236}">
                  <a16:creationId xmlns:a16="http://schemas.microsoft.com/office/drawing/2014/main" id="{6116223C-08E2-4435-95F9-DD9ABEBF73F1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2963"/>
            <a:stretch>
              <a:fillRect/>
            </a:stretch>
          </p:blipFill>
          <p:spPr bwMode="auto">
            <a:xfrm>
              <a:off x="5854020" y="1218783"/>
              <a:ext cx="2797175" cy="403225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6" name="Picture 4">
              <a:extLst>
                <a:ext uri="{FF2B5EF4-FFF2-40B4-BE49-F238E27FC236}">
                  <a16:creationId xmlns:a16="http://schemas.microsoft.com/office/drawing/2014/main" id="{21E7067B-A844-4E63-AD21-DFC5AA171CF3}"/>
                </a:ext>
              </a:extLst>
            </p:cNvPr>
            <p:cNvPicPr>
              <a:picLocks noChangeAspect="1" noChangeArrowheads="1"/>
            </p:cNvPicPr>
            <p:nvPr/>
          </p:nvPicPr>
          <p:blipFill>
            <a:blip r:embed="rId5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8660720" y="2118895"/>
              <a:ext cx="2868613" cy="2357438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60024453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1889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Chronology</a:t>
            </a:r>
          </a:p>
        </p:txBody>
      </p:sp>
      <p:pic>
        <p:nvPicPr>
          <p:cNvPr id="3" name="Picture 4" descr="Thamestrat">
            <a:extLst>
              <a:ext uri="{FF2B5EF4-FFF2-40B4-BE49-F238E27FC236}">
                <a16:creationId xmlns:a16="http://schemas.microsoft.com/office/drawing/2014/main" id="{0AD45DE0-F74C-4743-B903-820CAA3C3739}"/>
              </a:ext>
            </a:extLst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515943" y="1683280"/>
            <a:ext cx="8137525" cy="4294187"/>
          </a:xfrm>
          <a:noFill/>
        </p:spPr>
      </p:pic>
    </p:spTree>
    <p:extLst>
      <p:ext uri="{BB962C8B-B14F-4D97-AF65-F5344CB8AC3E}">
        <p14:creationId xmlns:p14="http://schemas.microsoft.com/office/powerpoint/2010/main" val="361544776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1889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Chronology</a:t>
            </a:r>
          </a:p>
        </p:txBody>
      </p:sp>
      <p:pic>
        <p:nvPicPr>
          <p:cNvPr id="6" name="Content Placeholder 5">
            <a:extLst>
              <a:ext uri="{FF2B5EF4-FFF2-40B4-BE49-F238E27FC236}">
                <a16:creationId xmlns:a16="http://schemas.microsoft.com/office/drawing/2014/main" id="{7070DAB1-F657-4C03-A377-C8BD481608A2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l="9200" t="20611" r="22649" b="14293"/>
          <a:stretch/>
        </p:blipFill>
        <p:spPr>
          <a:xfrm rot="10800000">
            <a:off x="1615669" y="1403753"/>
            <a:ext cx="8135868" cy="51807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73646303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204068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Archaeology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265CA7A-183A-450F-ADEA-BB1C323CE5B8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60000">
            <a:off x="6198711" y="495801"/>
            <a:ext cx="5048250" cy="615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Freeform 51">
            <a:extLst>
              <a:ext uri="{FF2B5EF4-FFF2-40B4-BE49-F238E27FC236}">
                <a16:creationId xmlns:a16="http://schemas.microsoft.com/office/drawing/2014/main" id="{0BD6471C-534F-4EA1-8297-A7AA06EB4811}"/>
              </a:ext>
            </a:extLst>
          </p:cNvPr>
          <p:cNvSpPr>
            <a:spLocks/>
          </p:cNvSpPr>
          <p:nvPr/>
        </p:nvSpPr>
        <p:spPr bwMode="auto">
          <a:xfrm>
            <a:off x="8903811" y="3908926"/>
            <a:ext cx="144462" cy="360363"/>
          </a:xfrm>
          <a:custGeom>
            <a:avLst/>
            <a:gdLst>
              <a:gd name="T0" fmla="*/ 2147483646 w 132"/>
              <a:gd name="T1" fmla="*/ 0 h 282"/>
              <a:gd name="T2" fmla="*/ 2147483646 w 132"/>
              <a:gd name="T3" fmla="*/ 2147483646 h 282"/>
              <a:gd name="T4" fmla="*/ 2147483646 w 132"/>
              <a:gd name="T5" fmla="*/ 2147483646 h 282"/>
              <a:gd name="T6" fmla="*/ 0 w 132"/>
              <a:gd name="T7" fmla="*/ 2147483646 h 282"/>
              <a:gd name="T8" fmla="*/ 2147483646 w 132"/>
              <a:gd name="T9" fmla="*/ 2147483646 h 282"/>
              <a:gd name="T10" fmla="*/ 2147483646 w 132"/>
              <a:gd name="T11" fmla="*/ 2147483646 h 282"/>
              <a:gd name="T12" fmla="*/ 2147483646 w 132"/>
              <a:gd name="T13" fmla="*/ 2147483646 h 282"/>
              <a:gd name="T14" fmla="*/ 2147483646 w 132"/>
              <a:gd name="T15" fmla="*/ 2147483646 h 282"/>
              <a:gd name="T16" fmla="*/ 2147483646 w 132"/>
              <a:gd name="T17" fmla="*/ 2147483646 h 282"/>
              <a:gd name="T18" fmla="*/ 2147483646 w 132"/>
              <a:gd name="T19" fmla="*/ 2147483646 h 282"/>
              <a:gd name="T20" fmla="*/ 2147483646 w 132"/>
              <a:gd name="T21" fmla="*/ 0 h 282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132" h="282">
                <a:moveTo>
                  <a:pt x="72" y="0"/>
                </a:moveTo>
                <a:lnTo>
                  <a:pt x="36" y="105"/>
                </a:lnTo>
                <a:lnTo>
                  <a:pt x="24" y="159"/>
                </a:lnTo>
                <a:lnTo>
                  <a:pt x="0" y="228"/>
                </a:lnTo>
                <a:lnTo>
                  <a:pt x="18" y="264"/>
                </a:lnTo>
                <a:lnTo>
                  <a:pt x="72" y="282"/>
                </a:lnTo>
                <a:lnTo>
                  <a:pt x="123" y="249"/>
                </a:lnTo>
                <a:lnTo>
                  <a:pt x="132" y="216"/>
                </a:lnTo>
                <a:lnTo>
                  <a:pt x="117" y="162"/>
                </a:lnTo>
                <a:lnTo>
                  <a:pt x="102" y="102"/>
                </a:lnTo>
                <a:lnTo>
                  <a:pt x="72" y="0"/>
                </a:ln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6" name="Freeform 47">
            <a:extLst>
              <a:ext uri="{FF2B5EF4-FFF2-40B4-BE49-F238E27FC236}">
                <a16:creationId xmlns:a16="http://schemas.microsoft.com/office/drawing/2014/main" id="{328BA13E-2410-49F3-8E98-313BB0BCC709}"/>
              </a:ext>
            </a:extLst>
          </p:cNvPr>
          <p:cNvSpPr>
            <a:spLocks/>
          </p:cNvSpPr>
          <p:nvPr/>
        </p:nvSpPr>
        <p:spPr bwMode="auto">
          <a:xfrm>
            <a:off x="8722836" y="5780589"/>
            <a:ext cx="252412" cy="187325"/>
          </a:xfrm>
          <a:custGeom>
            <a:avLst/>
            <a:gdLst>
              <a:gd name="T0" fmla="*/ 2147483646 w 162"/>
              <a:gd name="T1" fmla="*/ 0 h 132"/>
              <a:gd name="T2" fmla="*/ 2147483646 w 162"/>
              <a:gd name="T3" fmla="*/ 2147483646 h 132"/>
              <a:gd name="T4" fmla="*/ 0 w 162"/>
              <a:gd name="T5" fmla="*/ 2147483646 h 132"/>
              <a:gd name="T6" fmla="*/ 2147483646 w 162"/>
              <a:gd name="T7" fmla="*/ 2147483646 h 132"/>
              <a:gd name="T8" fmla="*/ 2147483646 w 162"/>
              <a:gd name="T9" fmla="*/ 2147483646 h 132"/>
              <a:gd name="T10" fmla="*/ 2147483646 w 162"/>
              <a:gd name="T11" fmla="*/ 2147483646 h 132"/>
              <a:gd name="T12" fmla="*/ 2147483646 w 162"/>
              <a:gd name="T13" fmla="*/ 2147483646 h 132"/>
              <a:gd name="T14" fmla="*/ 2147483646 w 162"/>
              <a:gd name="T15" fmla="*/ 2147483646 h 132"/>
              <a:gd name="T16" fmla="*/ 2147483646 w 162"/>
              <a:gd name="T17" fmla="*/ 0 h 132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162" h="132">
                <a:moveTo>
                  <a:pt x="162" y="0"/>
                </a:moveTo>
                <a:lnTo>
                  <a:pt x="84" y="15"/>
                </a:lnTo>
                <a:lnTo>
                  <a:pt x="0" y="6"/>
                </a:lnTo>
                <a:lnTo>
                  <a:pt x="9" y="69"/>
                </a:lnTo>
                <a:lnTo>
                  <a:pt x="6" y="132"/>
                </a:lnTo>
                <a:lnTo>
                  <a:pt x="84" y="123"/>
                </a:lnTo>
                <a:lnTo>
                  <a:pt x="159" y="132"/>
                </a:lnTo>
                <a:lnTo>
                  <a:pt x="156" y="72"/>
                </a:lnTo>
                <a:lnTo>
                  <a:pt x="162" y="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7" name="Freeform 47">
            <a:extLst>
              <a:ext uri="{FF2B5EF4-FFF2-40B4-BE49-F238E27FC236}">
                <a16:creationId xmlns:a16="http://schemas.microsoft.com/office/drawing/2014/main" id="{20717C24-6F40-4103-86D8-3C7ADCD7B10E}"/>
              </a:ext>
            </a:extLst>
          </p:cNvPr>
          <p:cNvSpPr>
            <a:spLocks/>
          </p:cNvSpPr>
          <p:nvPr/>
        </p:nvSpPr>
        <p:spPr bwMode="auto">
          <a:xfrm>
            <a:off x="8722836" y="5421814"/>
            <a:ext cx="252412" cy="187325"/>
          </a:xfrm>
          <a:custGeom>
            <a:avLst/>
            <a:gdLst>
              <a:gd name="T0" fmla="*/ 2147483646 w 162"/>
              <a:gd name="T1" fmla="*/ 0 h 132"/>
              <a:gd name="T2" fmla="*/ 2147483646 w 162"/>
              <a:gd name="T3" fmla="*/ 2147483646 h 132"/>
              <a:gd name="T4" fmla="*/ 0 w 162"/>
              <a:gd name="T5" fmla="*/ 2147483646 h 132"/>
              <a:gd name="T6" fmla="*/ 2147483646 w 162"/>
              <a:gd name="T7" fmla="*/ 2147483646 h 132"/>
              <a:gd name="T8" fmla="*/ 2147483646 w 162"/>
              <a:gd name="T9" fmla="*/ 2147483646 h 132"/>
              <a:gd name="T10" fmla="*/ 2147483646 w 162"/>
              <a:gd name="T11" fmla="*/ 2147483646 h 132"/>
              <a:gd name="T12" fmla="*/ 2147483646 w 162"/>
              <a:gd name="T13" fmla="*/ 2147483646 h 132"/>
              <a:gd name="T14" fmla="*/ 2147483646 w 162"/>
              <a:gd name="T15" fmla="*/ 2147483646 h 132"/>
              <a:gd name="T16" fmla="*/ 2147483646 w 162"/>
              <a:gd name="T17" fmla="*/ 0 h 132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162" h="132">
                <a:moveTo>
                  <a:pt x="162" y="0"/>
                </a:moveTo>
                <a:lnTo>
                  <a:pt x="84" y="15"/>
                </a:lnTo>
                <a:lnTo>
                  <a:pt x="0" y="6"/>
                </a:lnTo>
                <a:lnTo>
                  <a:pt x="9" y="69"/>
                </a:lnTo>
                <a:lnTo>
                  <a:pt x="6" y="132"/>
                </a:lnTo>
                <a:lnTo>
                  <a:pt x="84" y="123"/>
                </a:lnTo>
                <a:lnTo>
                  <a:pt x="159" y="132"/>
                </a:lnTo>
                <a:lnTo>
                  <a:pt x="156" y="72"/>
                </a:lnTo>
                <a:lnTo>
                  <a:pt x="162" y="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8" name="Freeform 47">
            <a:extLst>
              <a:ext uri="{FF2B5EF4-FFF2-40B4-BE49-F238E27FC236}">
                <a16:creationId xmlns:a16="http://schemas.microsoft.com/office/drawing/2014/main" id="{A3B0DC4C-7221-4544-B745-36D61F3124F8}"/>
              </a:ext>
            </a:extLst>
          </p:cNvPr>
          <p:cNvSpPr>
            <a:spLocks/>
          </p:cNvSpPr>
          <p:nvPr/>
        </p:nvSpPr>
        <p:spPr bwMode="auto">
          <a:xfrm>
            <a:off x="9205436" y="4756651"/>
            <a:ext cx="252412" cy="185738"/>
          </a:xfrm>
          <a:custGeom>
            <a:avLst/>
            <a:gdLst>
              <a:gd name="T0" fmla="*/ 2147483646 w 162"/>
              <a:gd name="T1" fmla="*/ 0 h 132"/>
              <a:gd name="T2" fmla="*/ 2147483646 w 162"/>
              <a:gd name="T3" fmla="*/ 2147483646 h 132"/>
              <a:gd name="T4" fmla="*/ 0 w 162"/>
              <a:gd name="T5" fmla="*/ 2147483646 h 132"/>
              <a:gd name="T6" fmla="*/ 2147483646 w 162"/>
              <a:gd name="T7" fmla="*/ 2147483646 h 132"/>
              <a:gd name="T8" fmla="*/ 2147483646 w 162"/>
              <a:gd name="T9" fmla="*/ 2147483646 h 132"/>
              <a:gd name="T10" fmla="*/ 2147483646 w 162"/>
              <a:gd name="T11" fmla="*/ 2147483646 h 132"/>
              <a:gd name="T12" fmla="*/ 2147483646 w 162"/>
              <a:gd name="T13" fmla="*/ 2147483646 h 132"/>
              <a:gd name="T14" fmla="*/ 2147483646 w 162"/>
              <a:gd name="T15" fmla="*/ 2147483646 h 132"/>
              <a:gd name="T16" fmla="*/ 2147483646 w 162"/>
              <a:gd name="T17" fmla="*/ 0 h 132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162" h="132">
                <a:moveTo>
                  <a:pt x="162" y="0"/>
                </a:moveTo>
                <a:lnTo>
                  <a:pt x="84" y="15"/>
                </a:lnTo>
                <a:lnTo>
                  <a:pt x="0" y="6"/>
                </a:lnTo>
                <a:lnTo>
                  <a:pt x="9" y="69"/>
                </a:lnTo>
                <a:lnTo>
                  <a:pt x="6" y="132"/>
                </a:lnTo>
                <a:lnTo>
                  <a:pt x="84" y="123"/>
                </a:lnTo>
                <a:lnTo>
                  <a:pt x="159" y="132"/>
                </a:lnTo>
                <a:lnTo>
                  <a:pt x="156" y="72"/>
                </a:lnTo>
                <a:lnTo>
                  <a:pt x="162" y="0"/>
                </a:lnTo>
                <a:close/>
              </a:path>
            </a:pathLst>
          </a:cu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9" name="Freeform 47">
            <a:extLst>
              <a:ext uri="{FF2B5EF4-FFF2-40B4-BE49-F238E27FC236}">
                <a16:creationId xmlns:a16="http://schemas.microsoft.com/office/drawing/2014/main" id="{E12174F5-EA3C-45A5-B335-10556B704B58}"/>
              </a:ext>
            </a:extLst>
          </p:cNvPr>
          <p:cNvSpPr>
            <a:spLocks/>
          </p:cNvSpPr>
          <p:nvPr/>
        </p:nvSpPr>
        <p:spPr bwMode="auto">
          <a:xfrm>
            <a:off x="9457848" y="4269289"/>
            <a:ext cx="252413" cy="187325"/>
          </a:xfrm>
          <a:custGeom>
            <a:avLst/>
            <a:gdLst>
              <a:gd name="T0" fmla="*/ 2147483646 w 162"/>
              <a:gd name="T1" fmla="*/ 0 h 132"/>
              <a:gd name="T2" fmla="*/ 2147483646 w 162"/>
              <a:gd name="T3" fmla="*/ 2147483646 h 132"/>
              <a:gd name="T4" fmla="*/ 0 w 162"/>
              <a:gd name="T5" fmla="*/ 2147483646 h 132"/>
              <a:gd name="T6" fmla="*/ 2147483646 w 162"/>
              <a:gd name="T7" fmla="*/ 2147483646 h 132"/>
              <a:gd name="T8" fmla="*/ 2147483646 w 162"/>
              <a:gd name="T9" fmla="*/ 2147483646 h 132"/>
              <a:gd name="T10" fmla="*/ 2147483646 w 162"/>
              <a:gd name="T11" fmla="*/ 2147483646 h 132"/>
              <a:gd name="T12" fmla="*/ 2147483646 w 162"/>
              <a:gd name="T13" fmla="*/ 2147483646 h 132"/>
              <a:gd name="T14" fmla="*/ 2147483646 w 162"/>
              <a:gd name="T15" fmla="*/ 2147483646 h 132"/>
              <a:gd name="T16" fmla="*/ 2147483646 w 162"/>
              <a:gd name="T17" fmla="*/ 0 h 132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162" h="132">
                <a:moveTo>
                  <a:pt x="162" y="0"/>
                </a:moveTo>
                <a:lnTo>
                  <a:pt x="84" y="15"/>
                </a:lnTo>
                <a:lnTo>
                  <a:pt x="0" y="6"/>
                </a:lnTo>
                <a:lnTo>
                  <a:pt x="9" y="69"/>
                </a:lnTo>
                <a:lnTo>
                  <a:pt x="6" y="132"/>
                </a:lnTo>
                <a:lnTo>
                  <a:pt x="84" y="123"/>
                </a:lnTo>
                <a:lnTo>
                  <a:pt x="159" y="132"/>
                </a:lnTo>
                <a:lnTo>
                  <a:pt x="156" y="72"/>
                </a:lnTo>
                <a:lnTo>
                  <a:pt x="162" y="0"/>
                </a:lnTo>
                <a:close/>
              </a:path>
            </a:pathLst>
          </a:cu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0" name="Freeform 47">
            <a:extLst>
              <a:ext uri="{FF2B5EF4-FFF2-40B4-BE49-F238E27FC236}">
                <a16:creationId xmlns:a16="http://schemas.microsoft.com/office/drawing/2014/main" id="{AEFF5B46-16DE-41F9-8E44-CC6A0760527E}"/>
              </a:ext>
            </a:extLst>
          </p:cNvPr>
          <p:cNvSpPr>
            <a:spLocks/>
          </p:cNvSpPr>
          <p:nvPr/>
        </p:nvSpPr>
        <p:spPr bwMode="auto">
          <a:xfrm>
            <a:off x="8595836" y="5196389"/>
            <a:ext cx="254000" cy="187325"/>
          </a:xfrm>
          <a:custGeom>
            <a:avLst/>
            <a:gdLst>
              <a:gd name="T0" fmla="*/ 2147483646 w 162"/>
              <a:gd name="T1" fmla="*/ 0 h 132"/>
              <a:gd name="T2" fmla="*/ 2147483646 w 162"/>
              <a:gd name="T3" fmla="*/ 2147483646 h 132"/>
              <a:gd name="T4" fmla="*/ 0 w 162"/>
              <a:gd name="T5" fmla="*/ 2147483646 h 132"/>
              <a:gd name="T6" fmla="*/ 2147483646 w 162"/>
              <a:gd name="T7" fmla="*/ 2147483646 h 132"/>
              <a:gd name="T8" fmla="*/ 2147483646 w 162"/>
              <a:gd name="T9" fmla="*/ 2147483646 h 132"/>
              <a:gd name="T10" fmla="*/ 2147483646 w 162"/>
              <a:gd name="T11" fmla="*/ 2147483646 h 132"/>
              <a:gd name="T12" fmla="*/ 2147483646 w 162"/>
              <a:gd name="T13" fmla="*/ 2147483646 h 132"/>
              <a:gd name="T14" fmla="*/ 2147483646 w 162"/>
              <a:gd name="T15" fmla="*/ 2147483646 h 132"/>
              <a:gd name="T16" fmla="*/ 2147483646 w 162"/>
              <a:gd name="T17" fmla="*/ 0 h 132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162" h="132">
                <a:moveTo>
                  <a:pt x="162" y="0"/>
                </a:moveTo>
                <a:lnTo>
                  <a:pt x="84" y="15"/>
                </a:lnTo>
                <a:lnTo>
                  <a:pt x="0" y="6"/>
                </a:lnTo>
                <a:lnTo>
                  <a:pt x="9" y="69"/>
                </a:lnTo>
                <a:lnTo>
                  <a:pt x="6" y="132"/>
                </a:lnTo>
                <a:lnTo>
                  <a:pt x="84" y="123"/>
                </a:lnTo>
                <a:lnTo>
                  <a:pt x="159" y="132"/>
                </a:lnTo>
                <a:lnTo>
                  <a:pt x="156" y="72"/>
                </a:lnTo>
                <a:lnTo>
                  <a:pt x="162" y="0"/>
                </a:lnTo>
                <a:close/>
              </a:path>
            </a:pathLst>
          </a:cu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1" name="Freeform 51">
            <a:extLst>
              <a:ext uri="{FF2B5EF4-FFF2-40B4-BE49-F238E27FC236}">
                <a16:creationId xmlns:a16="http://schemas.microsoft.com/office/drawing/2014/main" id="{DF60D4C3-BBBC-4180-BE4C-AABE42D44677}"/>
              </a:ext>
            </a:extLst>
          </p:cNvPr>
          <p:cNvSpPr>
            <a:spLocks/>
          </p:cNvSpPr>
          <p:nvPr/>
        </p:nvSpPr>
        <p:spPr bwMode="auto">
          <a:xfrm>
            <a:off x="8578373" y="3724776"/>
            <a:ext cx="144463" cy="358775"/>
          </a:xfrm>
          <a:custGeom>
            <a:avLst/>
            <a:gdLst>
              <a:gd name="T0" fmla="*/ 2147483646 w 132"/>
              <a:gd name="T1" fmla="*/ 0 h 282"/>
              <a:gd name="T2" fmla="*/ 2147483646 w 132"/>
              <a:gd name="T3" fmla="*/ 2147483646 h 282"/>
              <a:gd name="T4" fmla="*/ 2147483646 w 132"/>
              <a:gd name="T5" fmla="*/ 2147483646 h 282"/>
              <a:gd name="T6" fmla="*/ 0 w 132"/>
              <a:gd name="T7" fmla="*/ 2147483646 h 282"/>
              <a:gd name="T8" fmla="*/ 2147483646 w 132"/>
              <a:gd name="T9" fmla="*/ 2147483646 h 282"/>
              <a:gd name="T10" fmla="*/ 2147483646 w 132"/>
              <a:gd name="T11" fmla="*/ 2147483646 h 282"/>
              <a:gd name="T12" fmla="*/ 2147483646 w 132"/>
              <a:gd name="T13" fmla="*/ 2147483646 h 282"/>
              <a:gd name="T14" fmla="*/ 2147483646 w 132"/>
              <a:gd name="T15" fmla="*/ 2147483646 h 282"/>
              <a:gd name="T16" fmla="*/ 2147483646 w 132"/>
              <a:gd name="T17" fmla="*/ 2147483646 h 282"/>
              <a:gd name="T18" fmla="*/ 2147483646 w 132"/>
              <a:gd name="T19" fmla="*/ 2147483646 h 282"/>
              <a:gd name="T20" fmla="*/ 2147483646 w 132"/>
              <a:gd name="T21" fmla="*/ 0 h 282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132" h="282">
                <a:moveTo>
                  <a:pt x="72" y="0"/>
                </a:moveTo>
                <a:lnTo>
                  <a:pt x="36" y="105"/>
                </a:lnTo>
                <a:lnTo>
                  <a:pt x="24" y="159"/>
                </a:lnTo>
                <a:lnTo>
                  <a:pt x="0" y="228"/>
                </a:lnTo>
                <a:lnTo>
                  <a:pt x="18" y="264"/>
                </a:lnTo>
                <a:lnTo>
                  <a:pt x="72" y="282"/>
                </a:lnTo>
                <a:lnTo>
                  <a:pt x="123" y="249"/>
                </a:lnTo>
                <a:lnTo>
                  <a:pt x="132" y="216"/>
                </a:lnTo>
                <a:lnTo>
                  <a:pt x="117" y="162"/>
                </a:lnTo>
                <a:lnTo>
                  <a:pt x="102" y="102"/>
                </a:lnTo>
                <a:lnTo>
                  <a:pt x="72" y="0"/>
                </a:ln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2" name="Freeform 51">
            <a:extLst>
              <a:ext uri="{FF2B5EF4-FFF2-40B4-BE49-F238E27FC236}">
                <a16:creationId xmlns:a16="http://schemas.microsoft.com/office/drawing/2014/main" id="{99D305E8-7085-4378-AE88-E3C67CE4D482}"/>
              </a:ext>
            </a:extLst>
          </p:cNvPr>
          <p:cNvSpPr>
            <a:spLocks/>
          </p:cNvSpPr>
          <p:nvPr/>
        </p:nvSpPr>
        <p:spPr bwMode="auto">
          <a:xfrm>
            <a:off x="9060973" y="3539039"/>
            <a:ext cx="144463" cy="360362"/>
          </a:xfrm>
          <a:custGeom>
            <a:avLst/>
            <a:gdLst>
              <a:gd name="T0" fmla="*/ 2147483646 w 132"/>
              <a:gd name="T1" fmla="*/ 0 h 282"/>
              <a:gd name="T2" fmla="*/ 2147483646 w 132"/>
              <a:gd name="T3" fmla="*/ 2147483646 h 282"/>
              <a:gd name="T4" fmla="*/ 2147483646 w 132"/>
              <a:gd name="T5" fmla="*/ 2147483646 h 282"/>
              <a:gd name="T6" fmla="*/ 0 w 132"/>
              <a:gd name="T7" fmla="*/ 2147483646 h 282"/>
              <a:gd name="T8" fmla="*/ 2147483646 w 132"/>
              <a:gd name="T9" fmla="*/ 2147483646 h 282"/>
              <a:gd name="T10" fmla="*/ 2147483646 w 132"/>
              <a:gd name="T11" fmla="*/ 2147483646 h 282"/>
              <a:gd name="T12" fmla="*/ 2147483646 w 132"/>
              <a:gd name="T13" fmla="*/ 2147483646 h 282"/>
              <a:gd name="T14" fmla="*/ 2147483646 w 132"/>
              <a:gd name="T15" fmla="*/ 2147483646 h 282"/>
              <a:gd name="T16" fmla="*/ 2147483646 w 132"/>
              <a:gd name="T17" fmla="*/ 2147483646 h 282"/>
              <a:gd name="T18" fmla="*/ 2147483646 w 132"/>
              <a:gd name="T19" fmla="*/ 2147483646 h 282"/>
              <a:gd name="T20" fmla="*/ 2147483646 w 132"/>
              <a:gd name="T21" fmla="*/ 0 h 282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132" h="282">
                <a:moveTo>
                  <a:pt x="72" y="0"/>
                </a:moveTo>
                <a:lnTo>
                  <a:pt x="36" y="105"/>
                </a:lnTo>
                <a:lnTo>
                  <a:pt x="24" y="159"/>
                </a:lnTo>
                <a:lnTo>
                  <a:pt x="0" y="228"/>
                </a:lnTo>
                <a:lnTo>
                  <a:pt x="18" y="264"/>
                </a:lnTo>
                <a:lnTo>
                  <a:pt x="72" y="282"/>
                </a:lnTo>
                <a:lnTo>
                  <a:pt x="123" y="249"/>
                </a:lnTo>
                <a:lnTo>
                  <a:pt x="132" y="216"/>
                </a:lnTo>
                <a:lnTo>
                  <a:pt x="117" y="162"/>
                </a:lnTo>
                <a:lnTo>
                  <a:pt x="102" y="102"/>
                </a:lnTo>
                <a:lnTo>
                  <a:pt x="72" y="0"/>
                </a:ln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3" name="Freeform 47">
            <a:extLst>
              <a:ext uri="{FF2B5EF4-FFF2-40B4-BE49-F238E27FC236}">
                <a16:creationId xmlns:a16="http://schemas.microsoft.com/office/drawing/2014/main" id="{CD2E20CD-DF33-4EB2-9027-7D0D6BB87235}"/>
              </a:ext>
            </a:extLst>
          </p:cNvPr>
          <p:cNvSpPr>
            <a:spLocks/>
          </p:cNvSpPr>
          <p:nvPr/>
        </p:nvSpPr>
        <p:spPr bwMode="auto">
          <a:xfrm>
            <a:off x="3096736" y="4591551"/>
            <a:ext cx="254000" cy="187325"/>
          </a:xfrm>
          <a:custGeom>
            <a:avLst/>
            <a:gdLst>
              <a:gd name="T0" fmla="*/ 2147483646 w 162"/>
              <a:gd name="T1" fmla="*/ 0 h 132"/>
              <a:gd name="T2" fmla="*/ 2147483646 w 162"/>
              <a:gd name="T3" fmla="*/ 2147483646 h 132"/>
              <a:gd name="T4" fmla="*/ 0 w 162"/>
              <a:gd name="T5" fmla="*/ 2147483646 h 132"/>
              <a:gd name="T6" fmla="*/ 2147483646 w 162"/>
              <a:gd name="T7" fmla="*/ 2147483646 h 132"/>
              <a:gd name="T8" fmla="*/ 2147483646 w 162"/>
              <a:gd name="T9" fmla="*/ 2147483646 h 132"/>
              <a:gd name="T10" fmla="*/ 2147483646 w 162"/>
              <a:gd name="T11" fmla="*/ 2147483646 h 132"/>
              <a:gd name="T12" fmla="*/ 2147483646 w 162"/>
              <a:gd name="T13" fmla="*/ 2147483646 h 132"/>
              <a:gd name="T14" fmla="*/ 2147483646 w 162"/>
              <a:gd name="T15" fmla="*/ 2147483646 h 132"/>
              <a:gd name="T16" fmla="*/ 2147483646 w 162"/>
              <a:gd name="T17" fmla="*/ 0 h 132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162" h="132">
                <a:moveTo>
                  <a:pt x="162" y="0"/>
                </a:moveTo>
                <a:lnTo>
                  <a:pt x="84" y="15"/>
                </a:lnTo>
                <a:lnTo>
                  <a:pt x="0" y="6"/>
                </a:lnTo>
                <a:lnTo>
                  <a:pt x="9" y="69"/>
                </a:lnTo>
                <a:lnTo>
                  <a:pt x="6" y="132"/>
                </a:lnTo>
                <a:lnTo>
                  <a:pt x="84" y="123"/>
                </a:lnTo>
                <a:lnTo>
                  <a:pt x="159" y="132"/>
                </a:lnTo>
                <a:lnTo>
                  <a:pt x="156" y="72"/>
                </a:lnTo>
                <a:lnTo>
                  <a:pt x="162" y="0"/>
                </a:lnTo>
                <a:close/>
              </a:path>
            </a:pathLst>
          </a:custGeom>
          <a:solidFill>
            <a:srgbClr val="00B0F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4" name="Freeform 51">
            <a:extLst>
              <a:ext uri="{FF2B5EF4-FFF2-40B4-BE49-F238E27FC236}">
                <a16:creationId xmlns:a16="http://schemas.microsoft.com/office/drawing/2014/main" id="{ADC98FC9-B682-4F83-A976-53583ABC75DD}"/>
              </a:ext>
            </a:extLst>
          </p:cNvPr>
          <p:cNvSpPr>
            <a:spLocks/>
          </p:cNvSpPr>
          <p:nvPr/>
        </p:nvSpPr>
        <p:spPr bwMode="auto">
          <a:xfrm>
            <a:off x="3171825" y="3419182"/>
            <a:ext cx="144462" cy="360362"/>
          </a:xfrm>
          <a:custGeom>
            <a:avLst/>
            <a:gdLst>
              <a:gd name="T0" fmla="*/ 2147483646 w 132"/>
              <a:gd name="T1" fmla="*/ 0 h 282"/>
              <a:gd name="T2" fmla="*/ 2147483646 w 132"/>
              <a:gd name="T3" fmla="*/ 2147483646 h 282"/>
              <a:gd name="T4" fmla="*/ 2147483646 w 132"/>
              <a:gd name="T5" fmla="*/ 2147483646 h 282"/>
              <a:gd name="T6" fmla="*/ 0 w 132"/>
              <a:gd name="T7" fmla="*/ 2147483646 h 282"/>
              <a:gd name="T8" fmla="*/ 2147483646 w 132"/>
              <a:gd name="T9" fmla="*/ 2147483646 h 282"/>
              <a:gd name="T10" fmla="*/ 2147483646 w 132"/>
              <a:gd name="T11" fmla="*/ 2147483646 h 282"/>
              <a:gd name="T12" fmla="*/ 2147483646 w 132"/>
              <a:gd name="T13" fmla="*/ 2147483646 h 282"/>
              <a:gd name="T14" fmla="*/ 2147483646 w 132"/>
              <a:gd name="T15" fmla="*/ 2147483646 h 282"/>
              <a:gd name="T16" fmla="*/ 2147483646 w 132"/>
              <a:gd name="T17" fmla="*/ 2147483646 h 282"/>
              <a:gd name="T18" fmla="*/ 2147483646 w 132"/>
              <a:gd name="T19" fmla="*/ 2147483646 h 282"/>
              <a:gd name="T20" fmla="*/ 2147483646 w 132"/>
              <a:gd name="T21" fmla="*/ 0 h 282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132" h="282">
                <a:moveTo>
                  <a:pt x="72" y="0"/>
                </a:moveTo>
                <a:lnTo>
                  <a:pt x="36" y="105"/>
                </a:lnTo>
                <a:lnTo>
                  <a:pt x="24" y="159"/>
                </a:lnTo>
                <a:lnTo>
                  <a:pt x="0" y="228"/>
                </a:lnTo>
                <a:lnTo>
                  <a:pt x="18" y="264"/>
                </a:lnTo>
                <a:lnTo>
                  <a:pt x="72" y="282"/>
                </a:lnTo>
                <a:lnTo>
                  <a:pt x="123" y="249"/>
                </a:lnTo>
                <a:lnTo>
                  <a:pt x="132" y="216"/>
                </a:lnTo>
                <a:lnTo>
                  <a:pt x="117" y="162"/>
                </a:lnTo>
                <a:lnTo>
                  <a:pt x="102" y="102"/>
                </a:lnTo>
                <a:lnTo>
                  <a:pt x="72" y="0"/>
                </a:lnTo>
                <a:close/>
              </a:path>
            </a:pathLst>
          </a:custGeom>
          <a:solidFill>
            <a:srgbClr val="FF0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5" name="Freeform 47">
            <a:extLst>
              <a:ext uri="{FF2B5EF4-FFF2-40B4-BE49-F238E27FC236}">
                <a16:creationId xmlns:a16="http://schemas.microsoft.com/office/drawing/2014/main" id="{40CFACE1-9F37-4232-A28E-06F18ED42780}"/>
              </a:ext>
            </a:extLst>
          </p:cNvPr>
          <p:cNvSpPr>
            <a:spLocks/>
          </p:cNvSpPr>
          <p:nvPr/>
        </p:nvSpPr>
        <p:spPr bwMode="auto">
          <a:xfrm>
            <a:off x="3104673" y="4977314"/>
            <a:ext cx="252413" cy="187325"/>
          </a:xfrm>
          <a:custGeom>
            <a:avLst/>
            <a:gdLst>
              <a:gd name="T0" fmla="*/ 2147483646 w 162"/>
              <a:gd name="T1" fmla="*/ 0 h 132"/>
              <a:gd name="T2" fmla="*/ 2147483646 w 162"/>
              <a:gd name="T3" fmla="*/ 2147483646 h 132"/>
              <a:gd name="T4" fmla="*/ 0 w 162"/>
              <a:gd name="T5" fmla="*/ 2147483646 h 132"/>
              <a:gd name="T6" fmla="*/ 2147483646 w 162"/>
              <a:gd name="T7" fmla="*/ 2147483646 h 132"/>
              <a:gd name="T8" fmla="*/ 2147483646 w 162"/>
              <a:gd name="T9" fmla="*/ 2147483646 h 132"/>
              <a:gd name="T10" fmla="*/ 2147483646 w 162"/>
              <a:gd name="T11" fmla="*/ 2147483646 h 132"/>
              <a:gd name="T12" fmla="*/ 2147483646 w 162"/>
              <a:gd name="T13" fmla="*/ 2147483646 h 132"/>
              <a:gd name="T14" fmla="*/ 2147483646 w 162"/>
              <a:gd name="T15" fmla="*/ 2147483646 h 132"/>
              <a:gd name="T16" fmla="*/ 2147483646 w 162"/>
              <a:gd name="T17" fmla="*/ 0 h 132"/>
              <a:gd name="T18" fmla="*/ 0 60000 65536"/>
              <a:gd name="T19" fmla="*/ 0 60000 65536"/>
              <a:gd name="T20" fmla="*/ 0 60000 65536"/>
              <a:gd name="T21" fmla="*/ 0 60000 65536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</a:gdLst>
            <a:ahLst/>
            <a:cxnLst>
              <a:cxn ang="T18">
                <a:pos x="T0" y="T1"/>
              </a:cxn>
              <a:cxn ang="T19">
                <a:pos x="T2" y="T3"/>
              </a:cxn>
              <a:cxn ang="T20">
                <a:pos x="T4" y="T5"/>
              </a:cxn>
              <a:cxn ang="T21">
                <a:pos x="T6" y="T7"/>
              </a:cxn>
              <a:cxn ang="T22">
                <a:pos x="T8" y="T9"/>
              </a:cxn>
              <a:cxn ang="T23">
                <a:pos x="T10" y="T11"/>
              </a:cxn>
              <a:cxn ang="T24">
                <a:pos x="T12" y="T13"/>
              </a:cxn>
              <a:cxn ang="T25">
                <a:pos x="T14" y="T15"/>
              </a:cxn>
              <a:cxn ang="T26">
                <a:pos x="T16" y="T17"/>
              </a:cxn>
            </a:cxnLst>
            <a:rect l="0" t="0" r="r" b="b"/>
            <a:pathLst>
              <a:path w="162" h="132">
                <a:moveTo>
                  <a:pt x="162" y="0"/>
                </a:moveTo>
                <a:lnTo>
                  <a:pt x="84" y="15"/>
                </a:lnTo>
                <a:lnTo>
                  <a:pt x="0" y="6"/>
                </a:lnTo>
                <a:lnTo>
                  <a:pt x="9" y="69"/>
                </a:lnTo>
                <a:lnTo>
                  <a:pt x="6" y="132"/>
                </a:lnTo>
                <a:lnTo>
                  <a:pt x="84" y="123"/>
                </a:lnTo>
                <a:lnTo>
                  <a:pt x="159" y="132"/>
                </a:lnTo>
                <a:lnTo>
                  <a:pt x="156" y="72"/>
                </a:lnTo>
                <a:lnTo>
                  <a:pt x="162" y="0"/>
                </a:lnTo>
                <a:close/>
              </a:path>
            </a:pathLst>
          </a:custGeom>
          <a:solidFill>
            <a:schemeClr val="accent1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DA5B350D-FDE3-4E1B-85DF-A16FA472BFC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493611" y="4612189"/>
            <a:ext cx="2554287" cy="5842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600" dirty="0">
                <a:latin typeface="Verdana" panose="020B0604030504040204" pitchFamily="34" charset="0"/>
              </a:rPr>
              <a:t>Cores, flakes, flake-tools - “</a:t>
            </a:r>
            <a:r>
              <a:rPr lang="en-GB" altLang="en-US" sz="1600" dirty="0" err="1">
                <a:latin typeface="Verdana" panose="020B0604030504040204" pitchFamily="34" charset="0"/>
              </a:rPr>
              <a:t>Clactonian</a:t>
            </a:r>
            <a:r>
              <a:rPr lang="en-GB" altLang="en-US" sz="1600" dirty="0">
                <a:latin typeface="Verdana" panose="020B0604030504040204" pitchFamily="34" charset="0"/>
              </a:rPr>
              <a:t>”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B889BB66-93E6-427E-B61D-96FE669E87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541712" y="3414419"/>
            <a:ext cx="2554288" cy="10779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600">
                <a:latin typeface="Verdana" panose="020B0604030504040204" pitchFamily="34" charset="0"/>
              </a:rPr>
              <a:t>Handaxes, mostly pointed; some cores, flakes and flake-tools - “Acheulian”</a:t>
            </a:r>
          </a:p>
        </p:txBody>
      </p:sp>
      <p:sp>
        <p:nvSpPr>
          <p:cNvPr id="18" name="Freeform 51">
            <a:extLst>
              <a:ext uri="{FF2B5EF4-FFF2-40B4-BE49-F238E27FC236}">
                <a16:creationId xmlns:a16="http://schemas.microsoft.com/office/drawing/2014/main" id="{7C6347EE-92D3-488F-85D7-77F6EA5F723B}"/>
              </a:ext>
            </a:extLst>
          </p:cNvPr>
          <p:cNvSpPr>
            <a:spLocks/>
          </p:cNvSpPr>
          <p:nvPr/>
        </p:nvSpPr>
        <p:spPr bwMode="auto">
          <a:xfrm>
            <a:off x="3157537" y="3884319"/>
            <a:ext cx="144463" cy="360363"/>
          </a:xfrm>
          <a:custGeom>
            <a:avLst/>
            <a:gdLst>
              <a:gd name="T0" fmla="*/ 2147483646 w 132"/>
              <a:gd name="T1" fmla="*/ 0 h 282"/>
              <a:gd name="T2" fmla="*/ 2147483646 w 132"/>
              <a:gd name="T3" fmla="*/ 2147483646 h 282"/>
              <a:gd name="T4" fmla="*/ 2147483646 w 132"/>
              <a:gd name="T5" fmla="*/ 2147483646 h 282"/>
              <a:gd name="T6" fmla="*/ 0 w 132"/>
              <a:gd name="T7" fmla="*/ 2147483646 h 282"/>
              <a:gd name="T8" fmla="*/ 2147483646 w 132"/>
              <a:gd name="T9" fmla="*/ 2147483646 h 282"/>
              <a:gd name="T10" fmla="*/ 2147483646 w 132"/>
              <a:gd name="T11" fmla="*/ 2147483646 h 282"/>
              <a:gd name="T12" fmla="*/ 2147483646 w 132"/>
              <a:gd name="T13" fmla="*/ 2147483646 h 282"/>
              <a:gd name="T14" fmla="*/ 2147483646 w 132"/>
              <a:gd name="T15" fmla="*/ 2147483646 h 282"/>
              <a:gd name="T16" fmla="*/ 2147483646 w 132"/>
              <a:gd name="T17" fmla="*/ 2147483646 h 282"/>
              <a:gd name="T18" fmla="*/ 2147483646 w 132"/>
              <a:gd name="T19" fmla="*/ 2147483646 h 282"/>
              <a:gd name="T20" fmla="*/ 2147483646 w 132"/>
              <a:gd name="T21" fmla="*/ 0 h 282"/>
              <a:gd name="T22" fmla="*/ 0 60000 65536"/>
              <a:gd name="T23" fmla="*/ 0 60000 65536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</a:gdLst>
            <a:ahLst/>
            <a:cxnLst>
              <a:cxn ang="T22">
                <a:pos x="T0" y="T1"/>
              </a:cxn>
              <a:cxn ang="T23">
                <a:pos x="T2" y="T3"/>
              </a:cxn>
              <a:cxn ang="T24">
                <a:pos x="T4" y="T5"/>
              </a:cxn>
              <a:cxn ang="T25">
                <a:pos x="T6" y="T7"/>
              </a:cxn>
              <a:cxn ang="T26">
                <a:pos x="T8" y="T9"/>
              </a:cxn>
              <a:cxn ang="T27">
                <a:pos x="T10" y="T11"/>
              </a:cxn>
              <a:cxn ang="T28">
                <a:pos x="T12" y="T13"/>
              </a:cxn>
              <a:cxn ang="T29">
                <a:pos x="T14" y="T15"/>
              </a:cxn>
              <a:cxn ang="T30">
                <a:pos x="T16" y="T17"/>
              </a:cxn>
              <a:cxn ang="T31">
                <a:pos x="T18" y="T19"/>
              </a:cxn>
              <a:cxn ang="T32">
                <a:pos x="T20" y="T21"/>
              </a:cxn>
            </a:cxnLst>
            <a:rect l="0" t="0" r="r" b="b"/>
            <a:pathLst>
              <a:path w="132" h="282">
                <a:moveTo>
                  <a:pt x="72" y="0"/>
                </a:moveTo>
                <a:lnTo>
                  <a:pt x="36" y="105"/>
                </a:lnTo>
                <a:lnTo>
                  <a:pt x="24" y="159"/>
                </a:lnTo>
                <a:lnTo>
                  <a:pt x="0" y="228"/>
                </a:lnTo>
                <a:lnTo>
                  <a:pt x="18" y="264"/>
                </a:lnTo>
                <a:lnTo>
                  <a:pt x="72" y="282"/>
                </a:lnTo>
                <a:lnTo>
                  <a:pt x="123" y="249"/>
                </a:lnTo>
                <a:lnTo>
                  <a:pt x="132" y="216"/>
                </a:lnTo>
                <a:lnTo>
                  <a:pt x="117" y="162"/>
                </a:lnTo>
                <a:lnTo>
                  <a:pt x="102" y="102"/>
                </a:lnTo>
                <a:lnTo>
                  <a:pt x="72" y="0"/>
                </a:lnTo>
                <a:close/>
              </a:path>
            </a:pathLst>
          </a:custGeom>
          <a:solidFill>
            <a:srgbClr val="FFC000"/>
          </a:solidFill>
          <a:ln w="9525">
            <a:solidFill>
              <a:schemeClr val="tx1"/>
            </a:solidFill>
            <a:round/>
            <a:headEnd/>
            <a:tailEnd/>
          </a:ln>
        </p:spPr>
        <p:txBody>
          <a:bodyPr/>
          <a:lstStyle/>
          <a:p>
            <a:endParaRPr lang="en-GB"/>
          </a:p>
        </p:txBody>
      </p:sp>
      <p:sp>
        <p:nvSpPr>
          <p:cNvPr id="26" name="TextBox 24">
            <a:extLst>
              <a:ext uri="{FF2B5EF4-FFF2-40B4-BE49-F238E27FC236}">
                <a16:creationId xmlns:a16="http://schemas.microsoft.com/office/drawing/2014/main" id="{DEF4020C-9B11-4701-BCF7-91FC781ED5F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41986" y="962526"/>
            <a:ext cx="338137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b="1">
                <a:solidFill>
                  <a:srgbClr val="FF0000"/>
                </a:solidFill>
                <a:latin typeface="Verdana" panose="020B0604030504040204" pitchFamily="34" charset="0"/>
              </a:rPr>
              <a:t>?</a:t>
            </a:r>
          </a:p>
        </p:txBody>
      </p:sp>
      <p:sp>
        <p:nvSpPr>
          <p:cNvPr id="27" name="TextBox 28">
            <a:extLst>
              <a:ext uri="{FF2B5EF4-FFF2-40B4-BE49-F238E27FC236}">
                <a16:creationId xmlns:a16="http://schemas.microsoft.com/office/drawing/2014/main" id="{00B31712-17B1-4671-AB7F-6990AE36B71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9541986" y="1559426"/>
            <a:ext cx="338137" cy="461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b="1">
                <a:solidFill>
                  <a:srgbClr val="FF0000"/>
                </a:solidFill>
                <a:latin typeface="Verdana" panose="020B0604030504040204" pitchFamily="34" charset="0"/>
              </a:rPr>
              <a:t>?</a:t>
            </a:r>
          </a:p>
        </p:txBody>
      </p:sp>
    </p:spTree>
    <p:extLst>
      <p:ext uri="{BB962C8B-B14F-4D97-AF65-F5344CB8AC3E}">
        <p14:creationId xmlns:p14="http://schemas.microsoft.com/office/powerpoint/2010/main" val="59850096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B37791-0581-48BC-ACDB-9F963B09A74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3575F96-2177-400C-87AE-6101519FC06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C823DF7-8FFC-48E3-95D3-77CF7445389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0555" y="1212912"/>
            <a:ext cx="9150889" cy="443217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2608248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Box 2">
            <a:extLst>
              <a:ext uri="{FF2B5EF4-FFF2-40B4-BE49-F238E27FC236}">
                <a16:creationId xmlns:a16="http://schemas.microsoft.com/office/drawing/2014/main" id="{22032CF9-5B24-4ED6-BBC6-55260896D8ED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608091" y="260350"/>
            <a:ext cx="1871662" cy="46196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</a:t>
            </a:r>
            <a:r>
              <a:rPr lang="en-GB" altLang="en-US" sz="2400" dirty="0" err="1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Clactonian</a:t>
            </a: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</a:t>
            </a:r>
          </a:p>
        </p:txBody>
      </p:sp>
      <p:sp>
        <p:nvSpPr>
          <p:cNvPr id="4" name="Text Box 3">
            <a:extLst>
              <a:ext uri="{FF2B5EF4-FFF2-40B4-BE49-F238E27FC236}">
                <a16:creationId xmlns:a16="http://schemas.microsoft.com/office/drawing/2014/main" id="{FD7D6573-D486-4D3C-BD10-7EB4D1F996DC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289628" y="333375"/>
            <a:ext cx="3671888" cy="6461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Flake-tools (common: utilised flakes, notches &amp; miscellaneous)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FC1D98EB-8FAD-4598-B798-A83784E1A1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7483"/>
          <a:stretch>
            <a:fillRect/>
          </a:stretch>
        </p:blipFill>
        <p:spPr bwMode="auto">
          <a:xfrm>
            <a:off x="990553" y="5062538"/>
            <a:ext cx="4537075" cy="1619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F56A28EB-732F-4F83-8421-34E846A00FF9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5432"/>
          <a:stretch>
            <a:fillRect/>
          </a:stretch>
        </p:blipFill>
        <p:spPr bwMode="auto">
          <a:xfrm>
            <a:off x="1571578" y="2992438"/>
            <a:ext cx="3816350" cy="20843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7" name="Text Box 6">
            <a:extLst>
              <a:ext uri="{FF2B5EF4-FFF2-40B4-BE49-F238E27FC236}">
                <a16:creationId xmlns:a16="http://schemas.microsoft.com/office/drawing/2014/main" id="{D96707F4-846B-4BE2-B4F7-BEB8B9514430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1350916" y="1719263"/>
            <a:ext cx="1223962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Cores </a:t>
            </a:r>
          </a:p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(+ waste)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40FB9D69-1725-4ADA-8238-C313EA12238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lum bright="8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2053" y="1204913"/>
            <a:ext cx="2305050" cy="19843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326F022F-926F-4387-B7F9-EC4974890B3C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lum bright="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0780"/>
          <a:stretch>
            <a:fillRect/>
          </a:stretch>
        </p:blipFill>
        <p:spPr bwMode="auto">
          <a:xfrm>
            <a:off x="6605541" y="3319463"/>
            <a:ext cx="1524000" cy="1584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9D0D46A1-A204-42C6-9837-F9C5B1CA1214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1221" t="5238" r="6436" b="26077"/>
          <a:stretch>
            <a:fillRect/>
          </a:stretch>
        </p:blipFill>
        <p:spPr bwMode="auto">
          <a:xfrm>
            <a:off x="8254953" y="3175000"/>
            <a:ext cx="1584325" cy="18732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BD5CA7EC-1A30-4F32-B92D-42F8FCCE7D5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lum bright="2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51628" y="1184275"/>
            <a:ext cx="2736850" cy="19589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8A293F48-AC49-4C18-BEB8-CBB7CC939C9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7687" t="17259" r="5087" b="7867"/>
          <a:stretch>
            <a:fillRect/>
          </a:stretch>
        </p:blipFill>
        <p:spPr bwMode="auto">
          <a:xfrm>
            <a:off x="7396116" y="5076825"/>
            <a:ext cx="2449512" cy="9366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89675101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1889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Chronology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943E5A7-E199-4514-9559-45C0770A97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88125" y="3644900"/>
            <a:ext cx="2378075" cy="17113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EB71D7E-9B26-47E8-B795-2F0C216C1BE5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3663" y="1412875"/>
            <a:ext cx="2528887" cy="21558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B6B9642C-06B1-4E01-AF46-68952F22E1C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613" y="4724400"/>
            <a:ext cx="3708400" cy="18224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41CEB94A-9623-4B4F-8D02-B87EAA54519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00788" y="5330825"/>
            <a:ext cx="2843212" cy="15271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424A668C-13ED-4FB3-B324-A33166AF378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5288" y="836613"/>
            <a:ext cx="3276600" cy="3708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4A9706FF-A797-444E-A2A1-598F4F25FB27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r="61919"/>
          <a:stretch>
            <a:fillRect/>
          </a:stretch>
        </p:blipFill>
        <p:spPr bwMode="auto">
          <a:xfrm>
            <a:off x="3708400" y="836613"/>
            <a:ext cx="1871663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5433C0F4-8FB5-4B5A-B5D6-4C2B8782301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8275" r="25098"/>
          <a:stretch>
            <a:fillRect/>
          </a:stretch>
        </p:blipFill>
        <p:spPr bwMode="auto">
          <a:xfrm>
            <a:off x="3635375" y="2349500"/>
            <a:ext cx="1800225" cy="14954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0" name="Text Box 9">
            <a:extLst>
              <a:ext uri="{FF2B5EF4-FFF2-40B4-BE49-F238E27FC236}">
                <a16:creationId xmlns:a16="http://schemas.microsoft.com/office/drawing/2014/main" id="{088D41B6-9E22-40D1-8D87-FC68A8F003F5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3876674" y="3874294"/>
            <a:ext cx="1223963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Handaxes (+ waste)</a:t>
            </a:r>
          </a:p>
        </p:txBody>
      </p:sp>
      <p:sp>
        <p:nvSpPr>
          <p:cNvPr id="11" name="Text Box 10">
            <a:extLst>
              <a:ext uri="{FF2B5EF4-FFF2-40B4-BE49-F238E27FC236}">
                <a16:creationId xmlns:a16="http://schemas.microsoft.com/office/drawing/2014/main" id="{E729126F-D7EC-4370-899B-667B18904B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755576" y="5517232"/>
            <a:ext cx="1081087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800" dirty="0">
                <a:latin typeface="Arial" panose="020B0604020202020204" pitchFamily="34" charset="0"/>
                <a:cs typeface="Arial" panose="020B0604020202020204" pitchFamily="34" charset="0"/>
              </a:rPr>
              <a:t>Cores (+ waste)</a:t>
            </a:r>
          </a:p>
        </p:txBody>
      </p:sp>
      <p:sp>
        <p:nvSpPr>
          <p:cNvPr id="12" name="Text Box 11">
            <a:extLst>
              <a:ext uri="{FF2B5EF4-FFF2-40B4-BE49-F238E27FC236}">
                <a16:creationId xmlns:a16="http://schemas.microsoft.com/office/drawing/2014/main" id="{184E1ABF-2012-4979-A6F5-243D8DF6A312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877050" y="620713"/>
            <a:ext cx="1944688" cy="64135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bg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1800">
                <a:latin typeface="Arial" panose="020B0604020202020204" pitchFamily="34" charset="0"/>
                <a:cs typeface="Arial" panose="020B0604020202020204" pitchFamily="34" charset="0"/>
              </a:rPr>
              <a:t>Flake-tools (rare, varied)</a:t>
            </a:r>
          </a:p>
        </p:txBody>
      </p:sp>
      <p:sp>
        <p:nvSpPr>
          <p:cNvPr id="13" name="Text Box 12">
            <a:extLst>
              <a:ext uri="{FF2B5EF4-FFF2-40B4-BE49-F238E27FC236}">
                <a16:creationId xmlns:a16="http://schemas.microsoft.com/office/drawing/2014/main" id="{A0671869-8551-4083-AB5D-2F50D10671A4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11188" y="260350"/>
            <a:ext cx="1871662" cy="461963"/>
          </a:xfrm>
          <a:prstGeom prst="rect">
            <a:avLst/>
          </a:prstGeom>
          <a:solidFill>
            <a:schemeClr val="bg1"/>
          </a:solidFill>
          <a:ln>
            <a:noFill/>
          </a:ln>
          <a:effectLst/>
          <a:extLs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>
            <a:spAutoFit/>
          </a:bodyPr>
          <a:lstStyle>
            <a:lvl1pPr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defTabSz="457200" fontAlgn="base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anose="020B0604020202020204" pitchFamily="34" charset="0"/>
              <a:buChar char="•"/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lnSpc>
                <a:spcPct val="100000"/>
              </a:lnSpc>
              <a:spcBef>
                <a:spcPct val="0"/>
              </a:spcBef>
              <a:buFontTx/>
              <a:buNone/>
            </a:pPr>
            <a:r>
              <a:rPr lang="en-GB" altLang="en-US" sz="2400" dirty="0">
                <a:solidFill>
                  <a:srgbClr val="0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“Acheulian”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2D10E82B-377E-40CC-A41D-78938D9D9EED}"/>
              </a:ext>
            </a:extLst>
          </p:cNvPr>
          <p:cNvSpPr/>
          <p:nvPr/>
        </p:nvSpPr>
        <p:spPr>
          <a:xfrm>
            <a:off x="6443663" y="2852936"/>
            <a:ext cx="355600" cy="715764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4D7BAA9F-2F9F-4124-9884-354217D98066}"/>
              </a:ext>
            </a:extLst>
          </p:cNvPr>
          <p:cNvSpPr/>
          <p:nvPr/>
        </p:nvSpPr>
        <p:spPr>
          <a:xfrm>
            <a:off x="5080000" y="3145284"/>
            <a:ext cx="355600" cy="699641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B1526052-D5CB-4236-8697-6D409D7E44DD}"/>
              </a:ext>
            </a:extLst>
          </p:cNvPr>
          <p:cNvSpPr/>
          <p:nvPr/>
        </p:nvSpPr>
        <p:spPr>
          <a:xfrm>
            <a:off x="5330250" y="4724400"/>
            <a:ext cx="355600" cy="170433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03416015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79EF3F2-230F-4A1B-B7CB-8E69EB3B48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99379" y="105163"/>
            <a:ext cx="10515600" cy="1325563"/>
          </a:xfrm>
        </p:spPr>
        <p:txBody>
          <a:bodyPr/>
          <a:lstStyle/>
          <a:p>
            <a:r>
              <a:rPr lang="en-GB" dirty="0"/>
              <a:t>Refitting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488A5B4-DD75-4D18-A75D-586E28BA0B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0E51D67E-F6F4-463A-BC2B-07872874B47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5962" t="25764" r="40755" b="12080"/>
          <a:stretch/>
        </p:blipFill>
        <p:spPr>
          <a:xfrm rot="5400000">
            <a:off x="848057" y="704737"/>
            <a:ext cx="5295757" cy="659311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1D9A989-0E94-4062-89D3-B456EA8B9BA9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6230" t="18647" r="42358" b="13484"/>
          <a:stretch/>
        </p:blipFill>
        <p:spPr>
          <a:xfrm rot="10800000">
            <a:off x="7184570" y="137501"/>
            <a:ext cx="4592626" cy="6615335"/>
          </a:xfrm>
          <a:prstGeom prst="rect">
            <a:avLst/>
          </a:prstGeom>
        </p:spPr>
      </p:pic>
      <p:sp>
        <p:nvSpPr>
          <p:cNvPr id="6" name="Rectangle 5">
            <a:extLst>
              <a:ext uri="{FF2B5EF4-FFF2-40B4-BE49-F238E27FC236}">
                <a16:creationId xmlns:a16="http://schemas.microsoft.com/office/drawing/2014/main" id="{28328E6E-AF94-4BBF-A551-BA638A72672C}"/>
              </a:ext>
            </a:extLst>
          </p:cNvPr>
          <p:cNvSpPr/>
          <p:nvPr/>
        </p:nvSpPr>
        <p:spPr>
          <a:xfrm>
            <a:off x="2371940" y="5087639"/>
            <a:ext cx="1574418" cy="1003778"/>
          </a:xfrm>
          <a:prstGeom prst="rect">
            <a:avLst/>
          </a:prstGeom>
          <a:noFill/>
          <a:ln w="254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8" name="Straight Arrow Connector 7">
            <a:extLst>
              <a:ext uri="{FF2B5EF4-FFF2-40B4-BE49-F238E27FC236}">
                <a16:creationId xmlns:a16="http://schemas.microsoft.com/office/drawing/2014/main" id="{6A550D36-FF87-4F65-B6D6-7B2C2F553AB5}"/>
              </a:ext>
            </a:extLst>
          </p:cNvPr>
          <p:cNvCxnSpPr>
            <a:stCxn id="6" idx="3"/>
          </p:cNvCxnSpPr>
          <p:nvPr/>
        </p:nvCxnSpPr>
        <p:spPr>
          <a:xfrm flipV="1">
            <a:off x="3946358" y="3118850"/>
            <a:ext cx="3826042" cy="2470678"/>
          </a:xfrm>
          <a:prstGeom prst="straightConnector1">
            <a:avLst/>
          </a:prstGeom>
          <a:ln w="22225">
            <a:solidFill>
              <a:srgbClr val="FF0000"/>
            </a:solidFill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4114061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3263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Associated materials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70EACB-24F7-4F6D-939E-DF412602F5E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129780" y="1304953"/>
            <a:ext cx="7932439" cy="546367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21951571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326307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Associated materials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F8DD67A-A979-4CCF-82D0-1C5E8C44DA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029" t="25463" r="42760" b="27118"/>
          <a:stretch/>
        </p:blipFill>
        <p:spPr>
          <a:xfrm>
            <a:off x="3341341" y="1403753"/>
            <a:ext cx="5115140" cy="51808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6256236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19458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Significance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16B06DA2-ADCA-45B4-9163-227F1EDC626B}"/>
              </a:ext>
            </a:extLst>
          </p:cNvPr>
          <p:cNvSpPr txBox="1"/>
          <p:nvPr/>
        </p:nvSpPr>
        <p:spPr>
          <a:xfrm>
            <a:off x="1856301" y="1808174"/>
            <a:ext cx="8753743" cy="230832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Unique sequence of 2, or perhaps 3, different archaeological ‘groups’ at a single site</a:t>
            </a:r>
          </a:p>
          <a:p>
            <a:endParaRPr lang="en-GB" dirty="0"/>
          </a:p>
          <a:p>
            <a:r>
              <a:rPr lang="en-GB" dirty="0"/>
              <a:t>In situ ‘</a:t>
            </a:r>
            <a:r>
              <a:rPr lang="en-GB" dirty="0" err="1"/>
              <a:t>Clactonian</a:t>
            </a:r>
            <a:r>
              <a:rPr lang="en-GB" dirty="0"/>
              <a:t>’ at base of sequence with rich faunal assemblage</a:t>
            </a:r>
          </a:p>
          <a:p>
            <a:endParaRPr lang="en-GB" dirty="0"/>
          </a:p>
          <a:p>
            <a:r>
              <a:rPr lang="en-GB" dirty="0"/>
              <a:t>Only cranial hominid remains in the UK before modern humans, specific species association</a:t>
            </a:r>
          </a:p>
          <a:p>
            <a:r>
              <a:rPr lang="en-GB" dirty="0"/>
              <a:t> remains to be determined</a:t>
            </a:r>
          </a:p>
          <a:p>
            <a:endParaRPr lang="en-GB" dirty="0"/>
          </a:p>
          <a:p>
            <a:r>
              <a:rPr lang="en-GB" dirty="0"/>
              <a:t>Only Palaeolithic heritage park in the UK</a:t>
            </a:r>
          </a:p>
        </p:txBody>
      </p:sp>
    </p:spTree>
    <p:extLst>
      <p:ext uri="{BB962C8B-B14F-4D97-AF65-F5344CB8AC3E}">
        <p14:creationId xmlns:p14="http://schemas.microsoft.com/office/powerpoint/2010/main" val="33364587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29CEA6-88E5-4E68-8FCF-DE9FCB57B6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63359A-24A1-4389-B651-2E9A52B764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1485512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81DCD242-E891-41B6-9365-D071FAD193B4}"/>
              </a:ext>
            </a:extLst>
          </p:cNvPr>
          <p:cNvSpPr txBox="1"/>
          <p:nvPr/>
        </p:nvSpPr>
        <p:spPr>
          <a:xfrm>
            <a:off x="728133" y="880533"/>
            <a:ext cx="312188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sz="2800" b="1" dirty="0"/>
              <a:t>Other relevant sites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E2F8F4CC-2F2F-43B6-8A1E-C552059D7B03}"/>
              </a:ext>
            </a:extLst>
          </p:cNvPr>
          <p:cNvSpPr txBox="1"/>
          <p:nvPr/>
        </p:nvSpPr>
        <p:spPr>
          <a:xfrm>
            <a:off x="1663795" y="1828800"/>
            <a:ext cx="1688989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Hoxne</a:t>
            </a:r>
            <a:endParaRPr lang="en-GB" dirty="0"/>
          </a:p>
          <a:p>
            <a:endParaRPr lang="en-GB" dirty="0"/>
          </a:p>
          <a:p>
            <a:r>
              <a:rPr lang="en-GB" dirty="0" err="1"/>
              <a:t>Southfleet</a:t>
            </a:r>
            <a:r>
              <a:rPr lang="en-GB" dirty="0"/>
              <a:t> Road</a:t>
            </a:r>
          </a:p>
          <a:p>
            <a:endParaRPr lang="en-GB" dirty="0"/>
          </a:p>
          <a:p>
            <a:r>
              <a:rPr lang="en-GB" dirty="0"/>
              <a:t>Barnham</a:t>
            </a:r>
          </a:p>
          <a:p>
            <a:endParaRPr lang="en-GB" dirty="0"/>
          </a:p>
          <a:p>
            <a:r>
              <a:rPr lang="en-GB" dirty="0"/>
              <a:t>Beeches Pit</a:t>
            </a:r>
          </a:p>
          <a:p>
            <a:endParaRPr lang="en-GB" dirty="0"/>
          </a:p>
          <a:p>
            <a:r>
              <a:rPr lang="en-GB" dirty="0"/>
              <a:t>Clacton</a:t>
            </a:r>
          </a:p>
        </p:txBody>
      </p:sp>
    </p:spTree>
    <p:extLst>
      <p:ext uri="{BB962C8B-B14F-4D97-AF65-F5344CB8AC3E}">
        <p14:creationId xmlns:p14="http://schemas.microsoft.com/office/powerpoint/2010/main" val="211732409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1283</TotalTime>
  <Words>253</Words>
  <Application>Microsoft Office PowerPoint</Application>
  <PresentationFormat>Widescreen</PresentationFormat>
  <Paragraphs>75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8" baseType="lpstr">
      <vt:lpstr>Arial</vt:lpstr>
      <vt:lpstr>Calibri</vt:lpstr>
      <vt:lpstr>Calibri Light</vt:lpstr>
      <vt:lpstr>Verdana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Refitting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Martin Bates</dc:creator>
  <cp:lastModifiedBy>Martin Bates</cp:lastModifiedBy>
  <cp:revision>19</cp:revision>
  <dcterms:created xsi:type="dcterms:W3CDTF">2019-01-07T17:33:14Z</dcterms:created>
  <dcterms:modified xsi:type="dcterms:W3CDTF">2019-01-15T10:22:40Z</dcterms:modified>
</cp:coreProperties>
</file>