
<file path=[Content_Types].xml><?xml version="1.0" encoding="utf-8"?>
<Types xmlns="http://schemas.openxmlformats.org/package/2006/content-types">
  <Default Extension="rels" ContentType="application/vnd.openxmlformats-package.relationships+xml"/>
  <Default Extension="xml" ContentType="applicatio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1.xml" ContentType="application/vnd.openxmlformats-officedocument.theme+xml"/>
  <Override PartName="/ppt/slideMasters/slideMaster1.xml" ContentType="application/vnd.openxmlformats-officedocument.presentationml.slideMaster+xml"/>
  <Override PartName="/ppt/theme/theme2.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handoutMasters/handoutMaster1.xml" ContentType="application/vnd.openxmlformats-officedocument.presentationml.handoutMaster+xml"/>
  <Override PartName="/ppt/notesSlides/notesSlide1.xml" ContentType="application/vnd.openxmlformats-officedocument.presentationml.notesSlide+xml"/>
  <Override PartName="/ppt/slides/slide1.xml" ContentType="application/vnd.openxmlformats-officedocument.presentationml.slide+xml"/>
  <Override PartName="/ppt/notesSlides/notesSlide2.xml" ContentType="application/vnd.openxmlformats-officedocument.presentationml.notesSlide+xml"/>
  <Override PartName="/ppt/slides/slide2.xml" ContentType="application/vnd.openxmlformats-officedocument.presentationml.slide+xml"/>
  <Override PartName="/ppt/notesSlides/notesSlide3.xml" ContentType="application/vnd.openxmlformats-officedocument.presentationml.notesSlide+xml"/>
  <Override PartName="/ppt/slides/slide3.xml" ContentType="application/vnd.openxmlformats-officedocument.presentationml.slide+xml"/>
  <Override PartName="/ppt/notesSlides/notesSlide4.xml" ContentType="application/vnd.openxmlformats-officedocument.presentationml.notesSlide+xml"/>
  <Override PartName="/ppt/slides/slide4.xml" ContentType="application/vnd.openxmlformats-officedocument.presentationml.slide+xml"/>
  <Override PartName="/ppt/notesSlides/notesSlide5.xml" ContentType="application/vnd.openxmlformats-officedocument.presentationml.notesSlide+xml"/>
  <Override PartName="/ppt/slides/slide5.xml" ContentType="application/vnd.openxmlformats-officedocument.presentationml.slide+xml"/>
  <Override PartName="/ppt/notesSlides/notesSlide6.xml" ContentType="application/vnd.openxmlformats-officedocument.presentationml.notesSlide+xml"/>
  <Override PartName="/ppt/slides/slide6.xml" ContentType="application/vnd.openxmlformats-officedocument.presentationml.slide+xml"/>
  <Override PartName="/ppt/notesSlides/notesSlide7.xml" ContentType="application/vnd.openxmlformats-officedocument.presentationml.notesSlide+xml"/>
  <Override PartName="/ppt/slides/slide7.xml" ContentType="application/vnd.openxmlformats-officedocument.presentationml.slide+xml"/>
  <Override PartName="/ppt/notesSlides/notesSlide8.xml" ContentType="application/vnd.openxmlformats-officedocument.presentationml.notesSlide+xml"/>
  <Override PartName="/ppt/slides/slide8.xml" ContentType="application/vnd.openxmlformats-officedocument.presentationml.slide+xml"/>
  <Override PartName="/ppt/notesSlides/notesSlide9.xml" ContentType="application/vnd.openxmlformats-officedocument.presentationml.notesSlide+xml"/>
  <Override PartName="/ppt/slides/slide9.xml" ContentType="application/vnd.openxmlformats-officedocument.presentationml.slide+xml"/>
  <Override PartName="/ppt/notesSlides/notesSlide10.xml" ContentType="application/vnd.openxmlformats-officedocument.presentationml.notesSlide+xml"/>
  <Override PartName="/ppt/slides/slide10.xml" ContentType="application/vnd.openxmlformats-officedocument.presentationml.slide+xml"/>
  <Override PartName="/ppt/notesSlides/notesSlide11.xml" ContentType="application/vnd.openxmlformats-officedocument.presentationml.notesSlide+xml"/>
  <Override PartName="/ppt/slides/slide11.xml" ContentType="application/vnd.openxmlformats-officedocument.presentationml.slide+xml"/>
  <Override PartName="/ppt/notesSlides/notesSlide12.xml" ContentType="application/vnd.openxmlformats-officedocument.presentationml.notesSlide+xml"/>
  <Override PartName="/ppt/slides/slide12.xml" ContentType="application/vnd.openxmlformats-officedocument.presentationml.slide+xml"/>
  <Override PartName="/ppt/notesSlides/notesSlide13.xml" ContentType="application/vnd.openxmlformats-officedocument.presentationml.notesSlide+xml"/>
  <Override PartName="/ppt/slides/slide13.xml" ContentType="application/vnd.openxmlformats-officedocument.presentationml.slide+xml"/>
  <Override PartName="/ppt/notesSlides/notesSlide14.xml" ContentType="application/vnd.openxmlformats-officedocument.presentationml.notesSlide+xml"/>
  <Override PartName="/ppt/slides/slide14.xml" ContentType="application/vnd.openxmlformats-officedocument.presentationml.slide+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p:sldMasterIdLst>
    <p:sldMasterId id="2147483660" r:id="rId1"/>
  </p:sldMasterIdLst>
  <p:notesMasterIdLst>
    <p:notesMasterId r:id="rId2"/>
  </p:notesMasterIdLst>
  <p:handoutMasterIdLst>
    <p:handoutMasterId r:id="rId3"/>
  </p:handout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Lst>
  <p:sldSz cx="12192000" cy="6858000"/>
  <p:notesSz cx="6857895" cy="9143861"/>
  <p:kinsoku lang="zh-CN" invalStChars="!%),.:;?]}¨·ˇˉ་―‖’”…‰∶、。〃々〉》」』】〕〗！＂＇％），．：；？］｀｜｝～￠" invalEndChars="([{·‘“〈《「『【〔〖（．［｛￡￥"/>
  <p:defaultTextStyle>
    <a:defPPr>
      <a:defRPr lang="zh-CN"/>
    </a:defPPr>
    <a:lvl1pPr marL="0" indent="0" algn="l" defTabSz="914400" eaLnBrk="1" fontAlgn="auto" latinLnBrk="0" hangingPunct="1">
      <a:buNone/>
      <a:defRPr sz="1800" kern="1200">
        <a:solidFill>
          <a:schemeClr val="tx1"/>
        </a:solidFill>
        <a:latin typeface="Droid Sans" pitchFamily="0" charset="0"/>
        <a:ea typeface="宋体" pitchFamily="0" charset="0"/>
        <a:cs typeface="Droid Sans" pitchFamily="0" charset="0"/>
      </a:defRPr>
    </a:lvl1pPr>
    <a:lvl2pPr marL="457200" indent="0" algn="l" defTabSz="914400" eaLnBrk="1" fontAlgn="auto" latinLnBrk="0" hangingPunct="1">
      <a:buNone/>
      <a:defRPr sz="1800" kern="1200">
        <a:solidFill>
          <a:schemeClr val="tx1"/>
        </a:solidFill>
        <a:latin typeface="Droid Sans" pitchFamily="0" charset="0"/>
        <a:ea typeface="宋体" pitchFamily="0" charset="0"/>
        <a:cs typeface="Droid Sans" pitchFamily="0" charset="0"/>
      </a:defRPr>
    </a:lvl2pPr>
    <a:lvl3pPr marL="914400" indent="0" algn="l" defTabSz="914400" eaLnBrk="1" fontAlgn="auto" latinLnBrk="0" hangingPunct="1">
      <a:buNone/>
      <a:defRPr sz="1800" kern="1200">
        <a:solidFill>
          <a:schemeClr val="tx1"/>
        </a:solidFill>
        <a:latin typeface="Droid Sans" pitchFamily="0" charset="0"/>
        <a:ea typeface="宋体" pitchFamily="0" charset="0"/>
        <a:cs typeface="Droid Sans" pitchFamily="0" charset="0"/>
      </a:defRPr>
    </a:lvl3pPr>
    <a:lvl4pPr marL="1371600" indent="0" algn="l" defTabSz="914400" eaLnBrk="1" fontAlgn="auto" latinLnBrk="0" hangingPunct="1">
      <a:buNone/>
      <a:defRPr sz="1800" kern="1200">
        <a:solidFill>
          <a:schemeClr val="tx1"/>
        </a:solidFill>
        <a:latin typeface="Droid Sans" pitchFamily="0" charset="0"/>
        <a:ea typeface="宋体" pitchFamily="0" charset="0"/>
        <a:cs typeface="Droid Sans" pitchFamily="0" charset="0"/>
      </a:defRPr>
    </a:lvl4pPr>
    <a:lvl5pPr marL="1828800" indent="0" algn="l" defTabSz="914400" eaLnBrk="1" fontAlgn="auto" latinLnBrk="0" hangingPunct="1">
      <a:buNone/>
      <a:defRPr sz="1800" kern="1200">
        <a:solidFill>
          <a:schemeClr val="tx1"/>
        </a:solidFill>
        <a:latin typeface="Droid Sans" pitchFamily="0" charset="0"/>
        <a:ea typeface="宋体" pitchFamily="0" charset="0"/>
        <a:cs typeface="Droid Sans" pitchFamily="0" charset="0"/>
      </a:defRPr>
    </a:lvl5pPr>
    <a:lvl6pPr marL="2286000" indent="0" algn="l" defTabSz="914400" eaLnBrk="1" fontAlgn="auto" latinLnBrk="0" hangingPunct="1">
      <a:buNone/>
      <a:defRPr sz="1800" kern="1200">
        <a:solidFill>
          <a:schemeClr val="tx1"/>
        </a:solidFill>
        <a:latin typeface="Droid Sans" pitchFamily="0" charset="0"/>
        <a:ea typeface="宋体" pitchFamily="0" charset="0"/>
        <a:cs typeface="Droid Sans" pitchFamily="0" charset="0"/>
      </a:defRPr>
    </a:lvl6pPr>
    <a:lvl7pPr marL="2743200" indent="0" algn="l" defTabSz="914400" eaLnBrk="1" fontAlgn="auto" latinLnBrk="0" hangingPunct="1">
      <a:buNone/>
      <a:defRPr sz="1800" kern="1200">
        <a:solidFill>
          <a:schemeClr val="tx1"/>
        </a:solidFill>
        <a:latin typeface="Droid Sans" pitchFamily="0" charset="0"/>
        <a:ea typeface="宋体" pitchFamily="0" charset="0"/>
        <a:cs typeface="Droid Sans" pitchFamily="0" charset="0"/>
      </a:defRPr>
    </a:lvl7pPr>
    <a:lvl8pPr marL="3200400" indent="0" algn="l" defTabSz="914400" eaLnBrk="1" fontAlgn="auto" latinLnBrk="0" hangingPunct="1">
      <a:buNone/>
      <a:defRPr sz="1800" kern="1200">
        <a:solidFill>
          <a:schemeClr val="tx1"/>
        </a:solidFill>
        <a:latin typeface="Droid Sans" pitchFamily="0" charset="0"/>
        <a:ea typeface="宋体" pitchFamily="0" charset="0"/>
        <a:cs typeface="Droid Sans" pitchFamily="0" charset="0"/>
      </a:defRPr>
    </a:lvl8pPr>
    <a:lvl9pPr marL="3200400" indent="0" algn="l" defTabSz="914400" eaLnBrk="1" fontAlgn="auto" latinLnBrk="0" hangingPunct="1">
      <a:buNone/>
      <a:defRPr sz="1800" kern="1200">
        <a:solidFill>
          <a:schemeClr val="tx1"/>
        </a:solidFill>
        <a:latin typeface="Droid Sans" pitchFamily="0" charset="0"/>
        <a:ea typeface="宋体" pitchFamily="0" charset="0"/>
        <a:cs typeface="Droid Sans" pitchFamily="0" charset="0"/>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showPr showNarration="1">
    <p:penClr>
      <a:srgbClr val="FF0000"/>
    </p:penClr>
    <p:extLst>
      <p:ext uri="{EC167BDD-8182-4AB7-AECC-EB403E3ABB37}">
        <p14:laserClr xmlns:p14="http://schemas.microsoft.com/office/powerpoint/2010/main">
          <a:srgbClr val="FF0000"/>
        </p14:laserClr>
      </p:ext>
    </p:extLst>
  </p:showPr>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p:normalViewPr>
    <p:restoredLeft sz="3965" autoAdjust="0"/>
    <p:restoredTop sz="72921" autoAdjust="0"/>
  </p:normalViewPr>
  <p:slideViewPr>
    <p:cSldViewPr snapToGrid="0" snapToObjects="1">
      <p:cViewPr varScale="1">
        <p:scale>
          <a:sx n="84" d="100"/>
          <a:sy n="84" d="100"/>
        </p:scale>
        <p:origin x="0" y="0"/>
      </p:cViewPr>
      <p:guideLst>
        <p:guide orient="horz" pos="2096"/>
        <p:guide pos="2888"/>
      </p:guideLst>
    </p:cSldViewPr>
  </p:slideViewPr>
  <p:outlineViewPr>
    <p:cViewPr>
      <p:scale>
        <a:sx n="33" d="100"/>
        <a:sy n="33" d="100"/>
      </p:scale>
      <p:origin x="0" y="0"/>
    </p:cViewPr>
    <p:sldLst/>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57" d="100"/>
          <a:sy n="57" d="100"/>
        </p:scale>
        <p:origin x="0" y="0"/>
      </p:cViewPr>
      <p:guideLst/>
    </p:cSldViewPr>
  </p:notesViewPr>
  <p:gridSpacing cx="72009" cy="72009"/>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handoutMaster" Target="handoutMasters/handoutMaster1.xml"/><Relationship Id="rId4" Type="http://schemas.openxmlformats.org/officeDocument/2006/relationships/theme" Target="theme/theme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presProps" Target="presProps.xml"/><Relationship Id="rId20" Type="http://schemas.openxmlformats.org/officeDocument/2006/relationships/viewProps" Target="viewProps.xml"/><Relationship Id="rId21"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8" name="Text box"/>
          <p:cNvSpPr>
            <a:spLocks noGrp="1"/>
          </p:cNvSpPr>
          <p:nvPr>
            <p:ph type="hdr"/>
          </p:nvPr>
        </p:nvSpPr>
        <p:spPr>
          <a:xfrm rot="0">
            <a:off x="0" y="0"/>
            <a:ext cx="2971799" cy="458787"/>
          </a:xfrm>
          <a:prstGeom prst="rect"/>
          <a:noFill/>
          <a:ln w="12700" cmpd="sng" cap="flat">
            <a:noFill/>
            <a:prstDash val="solid"/>
            <a:miter/>
          </a:ln>
        </p:spPr>
        <p:txBody>
          <a:bodyPr vert="horz" wrap="square" lIns="91440" tIns="45720" rIns="91440" bIns="45720" anchor="t" anchorCtr="0">
            <a:prstTxWarp prst="textNoShape"/>
          </a:bodyPr>
          <a:lstStyle/>
          <a:p>
            <a:pPr algn="l"/>
            <a:endParaRPr lang="zh-CN" altLang="en-US" sz="1200">
              <a:latin typeface="Calibri" pitchFamily="0" charset="0"/>
              <a:ea typeface="宋体" pitchFamily="0" charset="0"/>
              <a:cs typeface="Calibri" pitchFamily="0" charset="0"/>
            </a:endParaRPr>
          </a:p>
        </p:txBody>
      </p:sp>
      <p:sp>
        <p:nvSpPr>
          <p:cNvPr id="9" name="Text box"/>
          <p:cNvSpPr>
            <a:spLocks noGrp="1"/>
          </p:cNvSpPr>
          <p:nvPr>
            <p:ph type="dt" idx="1"/>
          </p:nvPr>
        </p:nvSpPr>
        <p:spPr>
          <a:xfrm rot="0">
            <a:off x="3884613" y="0"/>
            <a:ext cx="2971800" cy="458787"/>
          </a:xfrm>
          <a:prstGeom prst="rect"/>
          <a:noFill/>
          <a:ln w="12700" cmpd="sng" cap="flat">
            <a:noFill/>
            <a:prstDash val="solid"/>
            <a:miter/>
          </a:ln>
        </p:spPr>
        <p:txBody>
          <a:bodyPr vert="horz" wrap="square" lIns="91440" tIns="45720" rIns="91440" bIns="45720" anchor="t" anchorCtr="0">
            <a:prstTxWarp prst="textNoShape"/>
          </a:bodyPr>
          <a:lstStyle/>
          <a:p>
            <a:pPr algn="r"/>
            <a:fld id="{CAD2D6BD-DE1B-4B5F-8B41-2702339687B9}" type="datetime1">
              <a:rPr lang="en-US" altLang="zh-CN" sz="1200">
                <a:latin typeface="Calibri" pitchFamily="0" charset="0"/>
                <a:ea typeface="宋体" pitchFamily="0" charset="0"/>
                <a:cs typeface="Calibri" pitchFamily="0" charset="0"/>
              </a:rPr>
              <a:t>8/12/2026</a:t>
            </a:fld>
            <a:endParaRPr lang="zh-CN" altLang="en-US" sz="1200">
              <a:latin typeface="Calibri" pitchFamily="0" charset="0"/>
              <a:ea typeface="宋体" pitchFamily="0" charset="0"/>
              <a:cs typeface="Calibri" pitchFamily="0" charset="0"/>
            </a:endParaRPr>
          </a:p>
        </p:txBody>
      </p:sp>
      <p:sp>
        <p:nvSpPr>
          <p:cNvPr id="10" name="Text box"/>
          <p:cNvSpPr>
            <a:spLocks noGrp="1"/>
          </p:cNvSpPr>
          <p:nvPr>
            <p:ph type="ftr" idx="2"/>
          </p:nvPr>
        </p:nvSpPr>
        <p:spPr>
          <a:xfrm rot="0">
            <a:off x="0" y="8685213"/>
            <a:ext cx="2971799" cy="458787"/>
          </a:xfrm>
          <a:prstGeom prst="rect"/>
          <a:noFill/>
          <a:ln w="12700" cmpd="sng" cap="flat">
            <a:noFill/>
            <a:prstDash val="solid"/>
            <a:miter/>
          </a:ln>
        </p:spPr>
        <p:txBody>
          <a:bodyPr vert="horz" wrap="square" lIns="91440" tIns="45720" rIns="91440" bIns="45720" anchor="b" anchorCtr="0">
            <a:prstTxWarp prst="textNoShape"/>
          </a:bodyPr>
          <a:lstStyle/>
          <a:p>
            <a:pPr algn="l"/>
            <a:endParaRPr lang="zh-CN" altLang="en-US" sz="1200">
              <a:latin typeface="Calibri" pitchFamily="0" charset="0"/>
              <a:ea typeface="宋体" pitchFamily="0" charset="0"/>
              <a:cs typeface="Calibri" pitchFamily="0" charset="0"/>
            </a:endParaRPr>
          </a:p>
        </p:txBody>
      </p:sp>
      <p:sp>
        <p:nvSpPr>
          <p:cNvPr id="11" name="Text box"/>
          <p:cNvSpPr>
            <a:spLocks noGrp="1"/>
          </p:cNvSpPr>
          <p:nvPr>
            <p:ph type="sldNum" idx="3"/>
          </p:nvPr>
        </p:nvSpPr>
        <p:spPr>
          <a:xfrm rot="0">
            <a:off x="3884613" y="8685213"/>
            <a:ext cx="2971800" cy="458787"/>
          </a:xfrm>
          <a:prstGeom prst="rect"/>
          <a:noFill/>
          <a:ln w="12700" cmpd="sng" cap="flat">
            <a:noFill/>
            <a:prstDash val="solid"/>
            <a:miter/>
          </a:ln>
        </p:spPr>
        <p:txBody>
          <a:bodyPr vert="horz" wrap="square" lIns="91440" tIns="45720" rIns="91440" bIns="45720" anchor="b" anchorCtr="0">
            <a:prstTxWarp prst="textNoShape"/>
          </a:bodyPr>
          <a:lstStyle/>
          <a:p>
            <a:pPr algn="r"/>
            <a:fld id="{CAD2D6BD-DE1B-4B5F-8B41-2702339687B9}" type="slidenum">
              <a:rPr lang="en-US" altLang="zh-CN" sz="1200" b="0" i="0" u="none" strike="noStrike" kern="1200" cap="none" spc="0" baseline="0">
                <a:solidFill>
                  <a:schemeClr val="tx1"/>
                </a:solidFill>
                <a:latin typeface="Calibri" pitchFamily="0" charset="0"/>
                <a:ea typeface="宋体" pitchFamily="0" charset="0"/>
                <a:cs typeface="Calibri" pitchFamily="0" charset="0"/>
              </a:rPr>
              <a:t>&lt;#&gt;</a:t>
            </a:fld>
            <a:endParaRPr lang="zh-CN" altLang="en-US" sz="1200">
              <a:latin typeface="Calibri" pitchFamily="0" charset="0"/>
              <a:ea typeface="宋体" pitchFamily="0" charset="0"/>
              <a:cs typeface="Calibri" pitchFamily="0" charset="0"/>
            </a:endParaRPr>
          </a:p>
        </p:txBody>
      </p:sp>
    </p:spTree>
    <p:extLst>
      <p:ext uri="{BB962C8B-B14F-4D97-AF65-F5344CB8AC3E}">
        <p14:creationId xmlns:p14="http://schemas.microsoft.com/office/powerpoint/2010/main" val="1725571934"/>
      </p:ext>
    </p:extLst>
  </p:cSld>
  <p:clrMap bg1="lt1" tx1="dk1" bg2="lt2" tx2="dk2" accent1="accent1" accent2="accent2" accent3="accent3" accent4="accent4" accent5="accent5" accent6="accent6" hlink="hlink" folHlink="folHlink"/>
  <p:hf sldNum="0" hdr="1" ftr="1" dt="1"/>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31469854"/>
      </p:ext>
    </p:extLst>
  </p:cSld>
  <p:clrMap bg1="lt1" tx1="dk1" bg2="lt2" tx2="dk2" accent1="accent1" accent2="accent2" accent3="accent3" accent4="accent4" accent5="accent5" accent6="accent6" hlink="hlink" folHlink="folHlink"/>
  <p:hf sldNum="1" hdr="0" ftr="0" dt="0"/>
  <p:notesStyle>
    <a:lvl1pPr marL="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Aptos" pitchFamily="0" charset="0"/>
        <a:ea typeface="等线" pitchFamily="0" charset="0"/>
        <a:cs typeface="Aptos" pitchFamily="0" charset="0"/>
      </a:defRPr>
    </a:lvl1pPr>
    <a:lvl2pPr marL="4572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Aptos" pitchFamily="0" charset="0"/>
        <a:ea typeface="等线" pitchFamily="0" charset="0"/>
        <a:cs typeface="Aptos" pitchFamily="0" charset="0"/>
      </a:defRPr>
    </a:lvl2pPr>
    <a:lvl3pPr marL="9144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Aptos" pitchFamily="0" charset="0"/>
        <a:ea typeface="等线" pitchFamily="0" charset="0"/>
        <a:cs typeface="Aptos" pitchFamily="0" charset="0"/>
      </a:defRPr>
    </a:lvl3pPr>
    <a:lvl4pPr marL="13716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Aptos" pitchFamily="0" charset="0"/>
        <a:ea typeface="等线" pitchFamily="0" charset="0"/>
        <a:cs typeface="Aptos" pitchFamily="0" charset="0"/>
      </a:defRPr>
    </a:lvl4pPr>
    <a:lvl5pPr marL="18288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Aptos" pitchFamily="0" charset="0"/>
        <a:ea typeface="等线" pitchFamily="0" charset="0"/>
        <a:cs typeface="Aptos" pitchFamily="0" charset="0"/>
      </a:defRPr>
    </a:lvl5pPr>
    <a:lvl6pPr marL="22860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Aptos" pitchFamily="0" charset="0"/>
        <a:ea typeface="等线" pitchFamily="0" charset="0"/>
        <a:cs typeface="Aptos" pitchFamily="0" charset="0"/>
      </a:defRPr>
    </a:lvl6pPr>
    <a:lvl7pPr marL="27432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Aptos" pitchFamily="0" charset="0"/>
        <a:ea typeface="等线" pitchFamily="0" charset="0"/>
        <a:cs typeface="Aptos" pitchFamily="0" charset="0"/>
      </a:defRPr>
    </a:lvl7pPr>
    <a:lvl8pPr marL="32004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Aptos" pitchFamily="0" charset="0"/>
        <a:ea typeface="等线" pitchFamily="0" charset="0"/>
        <a:cs typeface="Aptos" pitchFamily="0" charset="0"/>
      </a:defRPr>
    </a:lvl8pPr>
    <a:lvl9pPr marL="3200400" indent="0" algn="l" defTabSz="914400" eaLnBrk="1" fontAlgn="auto" latinLnBrk="0" hangingPunct="1">
      <a:lnSpc>
        <a:spcPct val="100000"/>
      </a:lnSpc>
      <a:spcBef>
        <a:spcPts val="0"/>
      </a:spcBef>
      <a:spcAft>
        <a:spcPts val="0"/>
      </a:spcAft>
      <a:buNone/>
      <a:defRPr sz="1200" b="0" i="0" u="none" strike="noStrike" kern="1200" cap="none" spc="0" baseline="0">
        <a:solidFill>
          <a:schemeClr val="tx1"/>
        </a:solidFill>
        <a:latin typeface="Aptos" pitchFamily="0" charset="0"/>
        <a:ea typeface="等线" pitchFamily="0" charset="0"/>
        <a:cs typeface="Aptos" pitchFamily="0" charset="0"/>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notesSlide1.xml><?xml version="1.0" encoding="utf-8"?>
<p:notes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23" name="Object"/>
          <p:cNvSpPr>
            <a:spLocks noGrp="1" noChangeAspect="1"/>
          </p:cNvSpPr>
          <p:nvPr>
            <p:ph type="sldImg" idx="2"/>
          </p:nvPr>
        </p:nvSpPr>
        <p:spPr>
          <a:xfrm rot="0">
            <a:off x="0" y="0"/>
            <a:ext cx="0" cy="0"/>
          </a:xfrm>
          <a:prstGeom prst="rect"/>
          <a:noFill/>
          <a:ln w="12700" cmpd="sng" cap="flat">
            <a:noFill/>
            <a:prstDash val="solid"/>
            <a:miter/>
          </a:ln>
        </p:spPr>
      </p:sp>
      <p:sp>
        <p:nvSpPr>
          <p:cNvPr id="24" name="Text box"/>
          <p:cNvSpPr>
            <a:spLocks noGrp="1"/>
          </p:cNvSpPr>
          <p:nvPr>
            <p:ph type="body" idx="3"/>
          </p:nvPr>
        </p:nvSpPr>
        <p:spPr>
          <a:xfrm rot="0">
            <a:off x="0" y="0"/>
            <a:ext cx="0" cy="0"/>
          </a:xfrm>
          <a:prstGeom prst="rect"/>
          <a:noFill/>
          <a:ln w="12700" cmpd="sng" cap="flat">
            <a:noFill/>
            <a:prstDash val="solid"/>
            <a:miter/>
          </a:ln>
        </p:spPr>
        <p:txBody>
          <a:bodyPr vert="horz" wrap="square" lIns="91440" tIns="45720" rIns="91440" bIns="45720" anchor="t" anchorCtr="0">
            <a:prstTxWarp prst="textNoShape"/>
          </a:bodyPr>
          <a:lstStyle/>
          <a:p>
            <a:r>
              <a:rPr lang="en-US" altLang="zh-CN"/>
              <a:t>SCRIPT:</a:t>
            </a:r>
            <a:endParaRPr lang="en-US" altLang="zh-CN"/>
          </a:p>
          <a:p>
            <a:r>
              <a:rPr lang="en-US" altLang="zh-CN"/>
              <a:t>“Today I will examine Type 2 diabetes through a whole-person lens. I will move from diagnosis and contemporary UK management to prevention, psychological burden, co-production and the six components of the NHS England Comprehensive Model of </a:t>
            </a:r>
            <a:r>
              <a:rPr lang="en-US" altLang="zh-CN"/>
              <a:t>Personalised</a:t>
            </a:r>
            <a:r>
              <a:rPr lang="en-US" altLang="zh-CN"/>
              <a:t> Care. My central argument is that the UK has a substantial evidence base, but the challenge is whether that evidence reaches people equitably and in a form they can use in everyday life.”</a:t>
            </a:r>
            <a:endParaRPr lang="zh-CN" altLang="en-US"/>
          </a:p>
        </p:txBody>
      </p:sp>
      <p:sp>
        <p:nvSpPr>
          <p:cNvPr id="25" name="Text box"/>
          <p:cNvSpPr>
            <a:spLocks noGrp="1"/>
          </p:cNvSpPr>
          <p:nvPr>
            <p:ph type="sldNum" idx="5"/>
          </p:nvPr>
        </p:nvSpPr>
        <p:spPr>
          <a:xfrm rot="0">
            <a:off x="0" y="0"/>
            <a:ext cx="0" cy="0"/>
          </a:xfrm>
          <a:prstGeom prst="rect"/>
          <a:noFill/>
          <a:ln w="12700" cmpd="sng" cap="flat">
            <a:noFill/>
            <a:prstDash val="solid"/>
            <a:miter/>
          </a:ln>
        </p:spPr>
        <p:txBody>
          <a:bodyPr vert="horz" wrap="square" lIns="91440" tIns="45720" rIns="91440" bIns="45720" anchor="t" anchorCtr="0" upright="1">
            <a:prstTxWarp prst="textNoShape"/>
          </a:bodyPr>
          <a:lstStyle/>
          <a:p>
            <a:endParaRPr lang="zh-CN" altLang="en-US"/>
          </a:p>
        </p:txBody>
      </p:sp>
    </p:spTree>
    <p:extLst>
      <p:ext uri="{BB962C8B-B14F-4D97-AF65-F5344CB8AC3E}">
        <p14:creationId xmlns:p14="http://schemas.microsoft.com/office/powerpoint/2010/main" val="1065780165"/>
      </p:ext>
    </p:extLst>
  </p:cSld>
  <p:clrMapOvr>
    <a:masterClrMapping/>
  </p:clrMapOvr>
</p:notes>
</file>

<file path=ppt/notesSlides/notesSlide2.xml><?xml version="1.0" encoding="utf-8"?>
<p:notes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60" name="Object"/>
          <p:cNvSpPr>
            <a:spLocks noGrp="1" noChangeAspect="1"/>
          </p:cNvSpPr>
          <p:nvPr>
            <p:ph type="sldImg" idx="2"/>
          </p:nvPr>
        </p:nvSpPr>
        <p:spPr>
          <a:xfrm rot="0">
            <a:off x="0" y="0"/>
            <a:ext cx="0" cy="0"/>
          </a:xfrm>
          <a:prstGeom prst="rect"/>
          <a:noFill/>
          <a:ln w="12700" cmpd="sng" cap="flat">
            <a:noFill/>
            <a:prstDash val="solid"/>
            <a:miter/>
          </a:ln>
        </p:spPr>
      </p:sp>
      <p:sp>
        <p:nvSpPr>
          <p:cNvPr id="61" name="Text box"/>
          <p:cNvSpPr>
            <a:spLocks noGrp="1"/>
          </p:cNvSpPr>
          <p:nvPr>
            <p:ph type="body" idx="3"/>
          </p:nvPr>
        </p:nvSpPr>
        <p:spPr>
          <a:xfrm rot="0">
            <a:off x="0" y="0"/>
            <a:ext cx="0" cy="0"/>
          </a:xfrm>
          <a:prstGeom prst="rect"/>
          <a:noFill/>
          <a:ln w="12700" cmpd="sng" cap="flat">
            <a:noFill/>
            <a:prstDash val="solid"/>
            <a:miter/>
          </a:ln>
        </p:spPr>
        <p:txBody>
          <a:bodyPr vert="horz" wrap="square" lIns="91440" tIns="45720" rIns="91440" bIns="45720" anchor="t" anchorCtr="0">
            <a:prstTxWarp prst="textNoShape"/>
          </a:bodyPr>
          <a:lstStyle/>
          <a:p>
            <a:r>
              <a:rPr lang="en-US" altLang="zh-CN"/>
              <a:t>SCRIPT:</a:t>
            </a:r>
            <a:endParaRPr lang="en-US" altLang="zh-CN"/>
          </a:p>
          <a:p>
            <a:r>
              <a:rPr lang="en-US" altLang="zh-CN"/>
              <a:t>“Type 2 diabetes is a progressive metabolic disorder. Insulin resistance can initially be compensated for by increased insulin secretion, but β-cell function subsequently declines. Importantly, the condition is often asymptomatic, so diagnosis can occur after </a:t>
            </a:r>
            <a:r>
              <a:rPr lang="en-US" altLang="zh-CN"/>
              <a:t>hyperglycaemia</a:t>
            </a:r>
            <a:r>
              <a:rPr lang="en-US" altLang="zh-CN"/>
              <a:t> and complications have already developed. Risk is also socially patterned. Age and family history matter, but so do adiposity, physical activity, diet, deprivation, food environments, work, housing and access to healthcare. Therefore, describing Type 2 diabetes simply as a lifestyle disease risks placing responsibility on individuals for circumstances they may not control.”</a:t>
            </a:r>
            <a:endParaRPr lang="zh-CN" altLang="en-US"/>
          </a:p>
        </p:txBody>
      </p:sp>
      <p:sp>
        <p:nvSpPr>
          <p:cNvPr id="62" name="Text box"/>
          <p:cNvSpPr>
            <a:spLocks noGrp="1"/>
          </p:cNvSpPr>
          <p:nvPr>
            <p:ph type="sldNum" idx="5"/>
          </p:nvPr>
        </p:nvSpPr>
        <p:spPr>
          <a:xfrm rot="0">
            <a:off x="0" y="0"/>
            <a:ext cx="0" cy="0"/>
          </a:xfrm>
          <a:prstGeom prst="rect"/>
          <a:noFill/>
          <a:ln w="12700" cmpd="sng" cap="flat">
            <a:noFill/>
            <a:prstDash val="solid"/>
            <a:miter/>
          </a:ln>
        </p:spPr>
        <p:txBody>
          <a:bodyPr vert="horz" wrap="square" lIns="91440" tIns="45720" rIns="91440" bIns="45720" anchor="t" anchorCtr="0" upright="1">
            <a:prstTxWarp prst="textNoShape"/>
          </a:bodyPr>
          <a:lstStyle/>
          <a:p>
            <a:endParaRPr lang="zh-CN" altLang="en-US"/>
          </a:p>
        </p:txBody>
      </p:sp>
    </p:spTree>
    <p:extLst>
      <p:ext uri="{BB962C8B-B14F-4D97-AF65-F5344CB8AC3E}">
        <p14:creationId xmlns:p14="http://schemas.microsoft.com/office/powerpoint/2010/main" val="611646620"/>
      </p:ext>
    </p:extLst>
  </p:cSld>
  <p:clrMapOvr>
    <a:masterClrMapping/>
  </p:clrMapOvr>
</p:notes>
</file>

<file path=ppt/notesSlides/notesSlide3.xml><?xml version="1.0" encoding="utf-8"?>
<p:notes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92" name="Object"/>
          <p:cNvSpPr>
            <a:spLocks noGrp="1" noChangeAspect="1"/>
          </p:cNvSpPr>
          <p:nvPr>
            <p:ph type="sldImg" idx="2"/>
          </p:nvPr>
        </p:nvSpPr>
        <p:spPr>
          <a:xfrm rot="0">
            <a:off x="0" y="0"/>
            <a:ext cx="0" cy="0"/>
          </a:xfrm>
          <a:prstGeom prst="rect"/>
          <a:noFill/>
          <a:ln w="12700" cmpd="sng" cap="flat">
            <a:noFill/>
            <a:prstDash val="solid"/>
            <a:miter/>
          </a:ln>
        </p:spPr>
      </p:sp>
      <p:sp>
        <p:nvSpPr>
          <p:cNvPr id="93" name="Text box"/>
          <p:cNvSpPr>
            <a:spLocks noGrp="1"/>
          </p:cNvSpPr>
          <p:nvPr>
            <p:ph type="body" idx="3"/>
          </p:nvPr>
        </p:nvSpPr>
        <p:spPr>
          <a:xfrm rot="0">
            <a:off x="0" y="0"/>
            <a:ext cx="0" cy="0"/>
          </a:xfrm>
          <a:prstGeom prst="rect"/>
          <a:noFill/>
          <a:ln w="12700" cmpd="sng" cap="flat">
            <a:noFill/>
            <a:prstDash val="solid"/>
            <a:miter/>
          </a:ln>
        </p:spPr>
        <p:txBody>
          <a:bodyPr vert="horz" wrap="square" lIns="91440" tIns="45720" rIns="91440" bIns="45720" anchor="t" anchorCtr="0">
            <a:prstTxWarp prst="textNoShape"/>
          </a:bodyPr>
          <a:lstStyle/>
          <a:p>
            <a:r>
              <a:rPr lang="en-US" altLang="zh-CN"/>
              <a:t>SCRIPT:</a:t>
            </a:r>
            <a:endParaRPr lang="en-US" altLang="zh-CN"/>
          </a:p>
          <a:p>
            <a:r>
              <a:rPr lang="en-US" altLang="zh-CN"/>
              <a:t>“The scale of the problem explains why community practice matters. Diabetes UK estimates that around six million people in the UK live with diabetes and approximately 90% have Type 2. The estimated UK cost is £10.7 billion annually, with complications accounting for most of the cost. These figures are for diabetes overall, so I would not present them as Type 2-specific. More directly, the latest OHID profile reports that 58.2% of people with Type 2 and other diabetes received eight reported care processes in 2024/25, while 45.2% achieved all three treatment targets. The issue is therefore not simply disease prevalence; it is whether evidence-based care is reached consistently and equitably.”</a:t>
            </a:r>
            <a:endParaRPr lang="zh-CN" altLang="en-US"/>
          </a:p>
        </p:txBody>
      </p:sp>
      <p:sp>
        <p:nvSpPr>
          <p:cNvPr id="94" name="Text box"/>
          <p:cNvSpPr>
            <a:spLocks noGrp="1"/>
          </p:cNvSpPr>
          <p:nvPr>
            <p:ph type="sldNum" idx="5"/>
          </p:nvPr>
        </p:nvSpPr>
        <p:spPr>
          <a:xfrm rot="0">
            <a:off x="0" y="0"/>
            <a:ext cx="0" cy="0"/>
          </a:xfrm>
          <a:prstGeom prst="rect"/>
          <a:noFill/>
          <a:ln w="12700" cmpd="sng" cap="flat">
            <a:noFill/>
            <a:prstDash val="solid"/>
            <a:miter/>
          </a:ln>
        </p:spPr>
        <p:txBody>
          <a:bodyPr vert="horz" wrap="square" lIns="91440" tIns="45720" rIns="91440" bIns="45720" anchor="t" anchorCtr="0" upright="1">
            <a:prstTxWarp prst="textNoShape"/>
          </a:bodyPr>
          <a:lstStyle/>
          <a:p>
            <a:endParaRPr lang="zh-CN" altLang="en-US"/>
          </a:p>
        </p:txBody>
      </p:sp>
    </p:spTree>
    <p:extLst>
      <p:ext uri="{BB962C8B-B14F-4D97-AF65-F5344CB8AC3E}">
        <p14:creationId xmlns:p14="http://schemas.microsoft.com/office/powerpoint/2010/main" val="1207790755"/>
      </p:ext>
    </p:extLst>
  </p:cSld>
  <p:clrMapOvr>
    <a:masterClrMapping/>
  </p:clrMapOvr>
</p:notes>
</file>

<file path=ppt/notesSlides/notesSlide4.xml><?xml version="1.0" encoding="utf-8"?>
<p:notes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142" name="Object"/>
          <p:cNvSpPr>
            <a:spLocks noGrp="1" noChangeAspect="1"/>
          </p:cNvSpPr>
          <p:nvPr>
            <p:ph type="sldImg" idx="2"/>
          </p:nvPr>
        </p:nvSpPr>
        <p:spPr>
          <a:xfrm rot="0">
            <a:off x="0" y="0"/>
            <a:ext cx="0" cy="0"/>
          </a:xfrm>
          <a:prstGeom prst="rect"/>
          <a:noFill/>
          <a:ln w="12700" cmpd="sng" cap="flat">
            <a:noFill/>
            <a:prstDash val="solid"/>
            <a:miter/>
          </a:ln>
        </p:spPr>
      </p:sp>
      <p:sp>
        <p:nvSpPr>
          <p:cNvPr id="143" name="Text box"/>
          <p:cNvSpPr>
            <a:spLocks noGrp="1"/>
          </p:cNvSpPr>
          <p:nvPr>
            <p:ph type="body" idx="3"/>
          </p:nvPr>
        </p:nvSpPr>
        <p:spPr>
          <a:xfrm rot="0">
            <a:off x="0" y="0"/>
            <a:ext cx="0" cy="0"/>
          </a:xfrm>
          <a:prstGeom prst="rect"/>
          <a:noFill/>
          <a:ln w="12700" cmpd="sng" cap="flat">
            <a:noFill/>
            <a:prstDash val="solid"/>
            <a:miter/>
          </a:ln>
        </p:spPr>
        <p:txBody>
          <a:bodyPr vert="horz" wrap="square" lIns="91440" tIns="45720" rIns="91440" bIns="45720" anchor="t" anchorCtr="0">
            <a:prstTxWarp prst="textNoShape"/>
          </a:bodyPr>
          <a:lstStyle/>
          <a:p>
            <a:r>
              <a:rPr lang="en-US" altLang="zh-CN"/>
              <a:t>SCRIPT:</a:t>
            </a:r>
            <a:endParaRPr lang="en-US" altLang="zh-CN"/>
          </a:p>
          <a:p>
            <a:r>
              <a:rPr lang="en-US" altLang="zh-CN"/>
              <a:t>“Diagnosis should trigger a broader assessment rather than end the diagnostic process. NICE uses HbA1c of 48 mmol/mol or 6.5% as the diagnostic threshold, with confirmation required in asymptomatic people and alternative testing when HbA1c is unreliable. After diagnosis, assessment needs to cover cardiovascular risk, renal function, eyes and feet, metabolic status and psychosocial and contextual factors. NICE identifies nine key care processes, but the latest OHID release reports eight because retinal-screening data were unavailable. This distinction matters: the implementation gap is real, but the denominator must be interpreted correctly.”</a:t>
            </a:r>
            <a:endParaRPr lang="zh-CN" altLang="en-US"/>
          </a:p>
        </p:txBody>
      </p:sp>
      <p:sp>
        <p:nvSpPr>
          <p:cNvPr id="144" name="Text box"/>
          <p:cNvSpPr>
            <a:spLocks noGrp="1"/>
          </p:cNvSpPr>
          <p:nvPr>
            <p:ph type="sldNum" idx="5"/>
          </p:nvPr>
        </p:nvSpPr>
        <p:spPr>
          <a:xfrm rot="0">
            <a:off x="0" y="0"/>
            <a:ext cx="0" cy="0"/>
          </a:xfrm>
          <a:prstGeom prst="rect"/>
          <a:noFill/>
          <a:ln w="12700" cmpd="sng" cap="flat">
            <a:noFill/>
            <a:prstDash val="solid"/>
            <a:miter/>
          </a:ln>
        </p:spPr>
        <p:txBody>
          <a:bodyPr vert="horz" wrap="square" lIns="91440" tIns="45720" rIns="91440" bIns="45720" anchor="t" anchorCtr="0" upright="1">
            <a:prstTxWarp prst="textNoShape"/>
          </a:bodyPr>
          <a:lstStyle/>
          <a:p>
            <a:endParaRPr lang="zh-CN" altLang="en-US"/>
          </a:p>
        </p:txBody>
      </p:sp>
    </p:spTree>
    <p:extLst>
      <p:ext uri="{BB962C8B-B14F-4D97-AF65-F5344CB8AC3E}">
        <p14:creationId xmlns:p14="http://schemas.microsoft.com/office/powerpoint/2010/main" val="266805264"/>
      </p:ext>
    </p:extLst>
  </p:cSld>
  <p:clrMapOvr>
    <a:masterClrMapping/>
  </p:clrMapOvr>
</p:notes>
</file>

<file path=ppt/notesSlides/notesSlide5.xml><?xml version="1.0" encoding="utf-8"?>
<p:notes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186" name="Object"/>
          <p:cNvSpPr>
            <a:spLocks noGrp="1" noChangeAspect="1"/>
          </p:cNvSpPr>
          <p:nvPr>
            <p:ph type="sldImg" idx="2"/>
          </p:nvPr>
        </p:nvSpPr>
        <p:spPr>
          <a:xfrm rot="0">
            <a:off x="0" y="0"/>
            <a:ext cx="0" cy="0"/>
          </a:xfrm>
          <a:prstGeom prst="rect"/>
          <a:noFill/>
          <a:ln w="12700" cmpd="sng" cap="flat">
            <a:noFill/>
            <a:prstDash val="solid"/>
            <a:miter/>
          </a:ln>
        </p:spPr>
      </p:sp>
      <p:sp>
        <p:nvSpPr>
          <p:cNvPr id="187" name="Text box"/>
          <p:cNvSpPr>
            <a:spLocks noGrp="1"/>
          </p:cNvSpPr>
          <p:nvPr>
            <p:ph type="body" idx="3"/>
          </p:nvPr>
        </p:nvSpPr>
        <p:spPr>
          <a:xfrm rot="0">
            <a:off x="0" y="0"/>
            <a:ext cx="0" cy="0"/>
          </a:xfrm>
          <a:prstGeom prst="rect"/>
          <a:noFill/>
          <a:ln w="12700" cmpd="sng" cap="flat">
            <a:noFill/>
            <a:prstDash val="solid"/>
            <a:miter/>
          </a:ln>
        </p:spPr>
        <p:txBody>
          <a:bodyPr vert="horz" wrap="square" lIns="91440" tIns="45720" rIns="91440" bIns="45720" anchor="t" anchorCtr="0">
            <a:prstTxWarp prst="textNoShape"/>
          </a:bodyPr>
          <a:lstStyle/>
          <a:p>
            <a:r>
              <a:rPr lang="en-US" altLang="zh-CN"/>
              <a:t>SCRIPT:</a:t>
            </a:r>
            <a:endParaRPr lang="en-US" altLang="zh-CN"/>
          </a:p>
          <a:p>
            <a:r>
              <a:rPr lang="en-US" altLang="zh-CN"/>
              <a:t>“The 2026 NICE update changes the management conversation. For most adults without relevant comorbidity, modified-release metformin plus an SGLT2 inhibitor is now recommended from diagnosis. Established atherosclerotic cardiovascular disease has a distinct pathway, and other pathways are defined for CKD, heart failure, obesity, early-onset diabetes and frailty. This reflects a shift from glucose lowering alone towards cardiovascular and renal protection. However, the guideline does not remove professional judgement. Treatment burden, adverse effects, frailty, sick-day advice and the person's preferences still matter. The practical question at review is therefore not only ‘what is the HbA1c?’ but ‘which clinical pathway is this person on, and is the treatment still appropriate for them?’”</a:t>
            </a:r>
            <a:endParaRPr lang="zh-CN" altLang="en-US"/>
          </a:p>
        </p:txBody>
      </p:sp>
      <p:sp>
        <p:nvSpPr>
          <p:cNvPr id="188" name="Text box"/>
          <p:cNvSpPr>
            <a:spLocks noGrp="1"/>
          </p:cNvSpPr>
          <p:nvPr>
            <p:ph type="sldNum" idx="5"/>
          </p:nvPr>
        </p:nvSpPr>
        <p:spPr>
          <a:xfrm rot="0">
            <a:off x="0" y="0"/>
            <a:ext cx="0" cy="0"/>
          </a:xfrm>
          <a:prstGeom prst="rect"/>
          <a:noFill/>
          <a:ln w="12700" cmpd="sng" cap="flat">
            <a:noFill/>
            <a:prstDash val="solid"/>
            <a:miter/>
          </a:ln>
        </p:spPr>
        <p:txBody>
          <a:bodyPr vert="horz" wrap="square" lIns="91440" tIns="45720" rIns="91440" bIns="45720" anchor="t" anchorCtr="0" upright="1">
            <a:prstTxWarp prst="textNoShape"/>
          </a:bodyPr>
          <a:lstStyle/>
          <a:p>
            <a:endParaRPr lang="zh-CN" altLang="en-US"/>
          </a:p>
        </p:txBody>
      </p:sp>
    </p:spTree>
    <p:extLst>
      <p:ext uri="{BB962C8B-B14F-4D97-AF65-F5344CB8AC3E}">
        <p14:creationId xmlns:p14="http://schemas.microsoft.com/office/powerpoint/2010/main" val="1004626096"/>
      </p:ext>
    </p:extLst>
  </p:cSld>
  <p:clrMapOvr>
    <a:masterClrMapping/>
  </p:clrMapOvr>
</p:notes>
</file>

<file path=ppt/notesSlides/notesSlide6.xml><?xml version="1.0" encoding="utf-8"?>
<p:notes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217" name="Object"/>
          <p:cNvSpPr>
            <a:spLocks noGrp="1" noChangeAspect="1"/>
          </p:cNvSpPr>
          <p:nvPr>
            <p:ph type="sldImg" idx="2"/>
          </p:nvPr>
        </p:nvSpPr>
        <p:spPr>
          <a:xfrm rot="0">
            <a:off x="0" y="0"/>
            <a:ext cx="0" cy="0"/>
          </a:xfrm>
          <a:prstGeom prst="rect"/>
          <a:noFill/>
          <a:ln w="12700" cmpd="sng" cap="flat">
            <a:noFill/>
            <a:prstDash val="solid"/>
            <a:miter/>
          </a:ln>
        </p:spPr>
      </p:sp>
      <p:sp>
        <p:nvSpPr>
          <p:cNvPr id="218" name="Text box"/>
          <p:cNvSpPr>
            <a:spLocks noGrp="1"/>
          </p:cNvSpPr>
          <p:nvPr>
            <p:ph type="body" idx="3"/>
          </p:nvPr>
        </p:nvSpPr>
        <p:spPr>
          <a:xfrm rot="0">
            <a:off x="0" y="0"/>
            <a:ext cx="0" cy="0"/>
          </a:xfrm>
          <a:prstGeom prst="rect"/>
          <a:noFill/>
          <a:ln w="12700" cmpd="sng" cap="flat">
            <a:noFill/>
            <a:prstDash val="solid"/>
            <a:miter/>
          </a:ln>
        </p:spPr>
        <p:txBody>
          <a:bodyPr vert="horz" wrap="square" lIns="91440" tIns="45720" rIns="91440" bIns="45720" anchor="t" anchorCtr="0">
            <a:prstTxWarp prst="textNoShape"/>
          </a:bodyPr>
          <a:lstStyle/>
          <a:p>
            <a:r>
              <a:rPr lang="en-US" altLang="zh-CN"/>
              <a:t>SCRIPT:</a:t>
            </a:r>
            <a:endParaRPr lang="en-US" altLang="zh-CN"/>
          </a:p>
          <a:p>
            <a:r>
              <a:rPr lang="en-US" altLang="zh-CN"/>
              <a:t>“Prevention and remission show why efficacy and effectiveness should not be treated as synonyms. Controlled trials demonstrate substantial benefits from lifestyle intervention, while the NHS Diabetes Prevention Programme shows a smaller but significant reduction in progression to Type 2 diabetes. Remission evidence is also promising: </a:t>
            </a:r>
            <a:r>
              <a:rPr lang="en-US" altLang="zh-CN"/>
              <a:t>DiRECT</a:t>
            </a:r>
            <a:r>
              <a:rPr lang="en-US" altLang="zh-CN"/>
              <a:t> reported 46% remission at 12 months and 36% at 24 months, while the NHS Path to Remission evaluation reported 32% among eligible completers with two HbA1c results. These outcomes are not directly comparable. The key implementation lesson is that benefit is progressively filtered through access, engagement and retention. An intervention that is effective but poorly reached has limited population impact.”</a:t>
            </a:r>
            <a:endParaRPr lang="zh-CN" altLang="en-US"/>
          </a:p>
        </p:txBody>
      </p:sp>
      <p:sp>
        <p:nvSpPr>
          <p:cNvPr id="219" name="Text box"/>
          <p:cNvSpPr>
            <a:spLocks noGrp="1"/>
          </p:cNvSpPr>
          <p:nvPr>
            <p:ph type="sldNum" idx="5"/>
          </p:nvPr>
        </p:nvSpPr>
        <p:spPr>
          <a:xfrm rot="0">
            <a:off x="0" y="0"/>
            <a:ext cx="0" cy="0"/>
          </a:xfrm>
          <a:prstGeom prst="rect"/>
          <a:noFill/>
          <a:ln w="12700" cmpd="sng" cap="flat">
            <a:noFill/>
            <a:prstDash val="solid"/>
            <a:miter/>
          </a:ln>
        </p:spPr>
        <p:txBody>
          <a:bodyPr vert="horz" wrap="square" lIns="91440" tIns="45720" rIns="91440" bIns="45720" anchor="t" anchorCtr="0" upright="1">
            <a:prstTxWarp prst="textNoShape"/>
          </a:bodyPr>
          <a:lstStyle/>
          <a:p>
            <a:endParaRPr lang="zh-CN" altLang="en-US"/>
          </a:p>
        </p:txBody>
      </p:sp>
    </p:spTree>
    <p:extLst>
      <p:ext uri="{BB962C8B-B14F-4D97-AF65-F5344CB8AC3E}">
        <p14:creationId xmlns:p14="http://schemas.microsoft.com/office/powerpoint/2010/main" val="1972301387"/>
      </p:ext>
    </p:extLst>
  </p:cSld>
  <p:clrMapOvr>
    <a:masterClrMapping/>
  </p:clrMapOvr>
</p:notes>
</file>

<file path=ppt/notesSlides/notesSlide7.xml><?xml version="1.0" encoding="utf-8"?>
<p:notes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244" name="Object"/>
          <p:cNvSpPr>
            <a:spLocks noGrp="1" noChangeAspect="1"/>
          </p:cNvSpPr>
          <p:nvPr>
            <p:ph type="sldImg" idx="2"/>
          </p:nvPr>
        </p:nvSpPr>
        <p:spPr>
          <a:xfrm rot="0">
            <a:off x="0" y="0"/>
            <a:ext cx="0" cy="0"/>
          </a:xfrm>
          <a:prstGeom prst="rect"/>
          <a:noFill/>
          <a:ln w="12700" cmpd="sng" cap="flat">
            <a:noFill/>
            <a:prstDash val="solid"/>
            <a:miter/>
          </a:ln>
        </p:spPr>
      </p:sp>
      <p:sp>
        <p:nvSpPr>
          <p:cNvPr id="245" name="Text box"/>
          <p:cNvSpPr>
            <a:spLocks noGrp="1"/>
          </p:cNvSpPr>
          <p:nvPr>
            <p:ph type="body" idx="3"/>
          </p:nvPr>
        </p:nvSpPr>
        <p:spPr>
          <a:xfrm rot="0">
            <a:off x="0" y="0"/>
            <a:ext cx="0" cy="0"/>
          </a:xfrm>
          <a:prstGeom prst="rect"/>
          <a:noFill/>
          <a:ln w="12700" cmpd="sng" cap="flat">
            <a:noFill/>
            <a:prstDash val="solid"/>
            <a:miter/>
          </a:ln>
        </p:spPr>
        <p:txBody>
          <a:bodyPr vert="horz" wrap="square" lIns="91440" tIns="45720" rIns="91440" bIns="45720" anchor="t" anchorCtr="0">
            <a:prstTxWarp prst="textNoShape"/>
          </a:bodyPr>
          <a:lstStyle/>
          <a:p>
            <a:r>
              <a:rPr lang="en-US" altLang="zh-CN"/>
              <a:t>SCRIPT:</a:t>
            </a:r>
            <a:endParaRPr lang="en-US" altLang="zh-CN"/>
          </a:p>
          <a:p>
            <a:r>
              <a:rPr lang="en-US" altLang="zh-CN"/>
              <a:t>“Type 2 diabetes also creates psychological work. A systematic review estimated clinically significant diabetes distress in around 36% of people with Type 2 diabetes, although this is a pooled research estimate rather than a current UK prevalence figure. Distress is different from depression. It includes fear of complications, guilt, frustration and exhaustion with the treatment regimen. Therefore, the response should not simply be antidepressant treatment or another biomedical intervention. Community professionals can use validated tools where appropriate, but the critical intervention is a </a:t>
            </a:r>
            <a:r>
              <a:rPr lang="en-US" altLang="zh-CN"/>
              <a:t>non-judgemental</a:t>
            </a:r>
            <a:r>
              <a:rPr lang="en-US" altLang="zh-CN"/>
              <a:t> conversation about what is making self-management difficult, followed by co-produced goals and referral when additional psychological or social support is needed.”</a:t>
            </a:r>
            <a:endParaRPr lang="zh-CN" altLang="en-US"/>
          </a:p>
        </p:txBody>
      </p:sp>
      <p:sp>
        <p:nvSpPr>
          <p:cNvPr id="246" name="Text box"/>
          <p:cNvSpPr>
            <a:spLocks noGrp="1"/>
          </p:cNvSpPr>
          <p:nvPr>
            <p:ph type="sldNum" idx="5"/>
          </p:nvPr>
        </p:nvSpPr>
        <p:spPr>
          <a:xfrm rot="0">
            <a:off x="0" y="0"/>
            <a:ext cx="0" cy="0"/>
          </a:xfrm>
          <a:prstGeom prst="rect"/>
          <a:noFill/>
          <a:ln w="12700" cmpd="sng" cap="flat">
            <a:noFill/>
            <a:prstDash val="solid"/>
            <a:miter/>
          </a:ln>
        </p:spPr>
        <p:txBody>
          <a:bodyPr vert="horz" wrap="square" lIns="91440" tIns="45720" rIns="91440" bIns="45720" anchor="t" anchorCtr="0" upright="1">
            <a:prstTxWarp prst="textNoShape"/>
          </a:bodyPr>
          <a:lstStyle/>
          <a:p>
            <a:endParaRPr lang="zh-CN" altLang="en-US"/>
          </a:p>
        </p:txBody>
      </p:sp>
    </p:spTree>
    <p:extLst>
      <p:ext uri="{BB962C8B-B14F-4D97-AF65-F5344CB8AC3E}">
        <p14:creationId xmlns:p14="http://schemas.microsoft.com/office/powerpoint/2010/main" val="1369414319"/>
      </p:ext>
    </p:extLst>
  </p:cSld>
  <p:clrMapOvr>
    <a:masterClrMapping/>
  </p:clrMapOvr>
</p:notes>
</file>

<file path=ppt/notesSlides/notesSlide8.xml><?xml version="1.0" encoding="utf-8"?>
<p:notes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272" name="Object"/>
          <p:cNvSpPr>
            <a:spLocks noGrp="1" noChangeAspect="1"/>
          </p:cNvSpPr>
          <p:nvPr>
            <p:ph type="sldImg" idx="2"/>
          </p:nvPr>
        </p:nvSpPr>
        <p:spPr>
          <a:xfrm rot="0">
            <a:off x="0" y="0"/>
            <a:ext cx="0" cy="0"/>
          </a:xfrm>
          <a:prstGeom prst="rect"/>
          <a:noFill/>
          <a:ln w="12700" cmpd="sng" cap="flat">
            <a:noFill/>
            <a:prstDash val="solid"/>
            <a:miter/>
          </a:ln>
        </p:spPr>
      </p:sp>
      <p:sp>
        <p:nvSpPr>
          <p:cNvPr id="273" name="Text box"/>
          <p:cNvSpPr>
            <a:spLocks noGrp="1"/>
          </p:cNvSpPr>
          <p:nvPr>
            <p:ph type="body" idx="3"/>
          </p:nvPr>
        </p:nvSpPr>
        <p:spPr>
          <a:xfrm rot="0">
            <a:off x="0" y="0"/>
            <a:ext cx="0" cy="0"/>
          </a:xfrm>
          <a:prstGeom prst="rect"/>
          <a:noFill/>
          <a:ln w="12700" cmpd="sng" cap="flat">
            <a:noFill/>
            <a:prstDash val="solid"/>
            <a:miter/>
          </a:ln>
        </p:spPr>
        <p:txBody>
          <a:bodyPr vert="horz" wrap="square" lIns="91440" tIns="45720" rIns="91440" bIns="45720" anchor="t" anchorCtr="0">
            <a:prstTxWarp prst="textNoShape"/>
          </a:bodyPr>
          <a:lstStyle/>
          <a:p>
            <a:r>
              <a:rPr lang="en-US" altLang="zh-CN"/>
              <a:t>SCRIPT:</a:t>
            </a:r>
            <a:endParaRPr lang="en-US" altLang="zh-CN"/>
          </a:p>
          <a:p>
            <a:r>
              <a:rPr lang="en-US" altLang="zh-CN"/>
              <a:t>“Co-production should not be reduced to giving patients information. At the first level, professionals provide information. Shared decision-making goes further by combining evidence with patient preferences. Co-production goes further again by </a:t>
            </a:r>
            <a:r>
              <a:rPr lang="en-US" altLang="zh-CN"/>
              <a:t>recognising</a:t>
            </a:r>
            <a:r>
              <a:rPr lang="en-US" altLang="zh-CN"/>
              <a:t> lived experience as a source of expertise and involving people in shaping goals and care. That requires professional skills such as listening, teach-back and collaborative goal-setting; values such as respect and non-judgement; and </a:t>
            </a:r>
            <a:r>
              <a:rPr lang="en-US" altLang="zh-CN"/>
              <a:t>behaviours</a:t>
            </a:r>
            <a:r>
              <a:rPr lang="en-US" altLang="zh-CN"/>
              <a:t> that reduce unnecessary power asymmetry. However, the critical limitation is that co-production is not purely an interpersonal skill. Time pressure, workforce capacity, continuity and </a:t>
            </a:r>
            <a:r>
              <a:rPr lang="en-US" altLang="zh-CN"/>
              <a:t>organisational</a:t>
            </a:r>
            <a:r>
              <a:rPr lang="en-US" altLang="zh-CN"/>
              <a:t> power can constrain what is realistically possible.”</a:t>
            </a:r>
            <a:endParaRPr lang="zh-CN" altLang="en-US"/>
          </a:p>
        </p:txBody>
      </p:sp>
      <p:sp>
        <p:nvSpPr>
          <p:cNvPr id="274" name="Text box"/>
          <p:cNvSpPr>
            <a:spLocks noGrp="1"/>
          </p:cNvSpPr>
          <p:nvPr>
            <p:ph type="sldNum" idx="5"/>
          </p:nvPr>
        </p:nvSpPr>
        <p:spPr>
          <a:xfrm rot="0">
            <a:off x="0" y="0"/>
            <a:ext cx="0" cy="0"/>
          </a:xfrm>
          <a:prstGeom prst="rect"/>
          <a:noFill/>
          <a:ln w="12700" cmpd="sng" cap="flat">
            <a:noFill/>
            <a:prstDash val="solid"/>
            <a:miter/>
          </a:ln>
        </p:spPr>
        <p:txBody>
          <a:bodyPr vert="horz" wrap="square" lIns="91440" tIns="45720" rIns="91440" bIns="45720" anchor="t" anchorCtr="0" upright="1">
            <a:prstTxWarp prst="textNoShape"/>
          </a:bodyPr>
          <a:lstStyle/>
          <a:p>
            <a:endParaRPr lang="zh-CN" altLang="en-US"/>
          </a:p>
        </p:txBody>
      </p:sp>
    </p:spTree>
    <p:extLst>
      <p:ext uri="{BB962C8B-B14F-4D97-AF65-F5344CB8AC3E}">
        <p14:creationId xmlns:p14="http://schemas.microsoft.com/office/powerpoint/2010/main" val="1174508523"/>
      </p:ext>
    </p:extLst>
  </p:cSld>
  <p:clrMapOvr>
    <a:masterClrMapping/>
  </p:clrMapOvr>
</p:notes>
</file>

<file path=ppt/notesSlides/notesSlide9.xml><?xml version="1.0" encoding="utf-8"?>
<p:notes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306" name="Object"/>
          <p:cNvSpPr>
            <a:spLocks noGrp="1" noChangeAspect="1"/>
          </p:cNvSpPr>
          <p:nvPr>
            <p:ph type="sldImg" idx="2"/>
          </p:nvPr>
        </p:nvSpPr>
        <p:spPr>
          <a:xfrm rot="0">
            <a:off x="0" y="0"/>
            <a:ext cx="0" cy="0"/>
          </a:xfrm>
          <a:prstGeom prst="rect"/>
          <a:noFill/>
          <a:ln w="12700" cmpd="sng" cap="flat">
            <a:noFill/>
            <a:prstDash val="solid"/>
            <a:miter/>
          </a:ln>
        </p:spPr>
      </p:sp>
      <p:sp>
        <p:nvSpPr>
          <p:cNvPr id="307" name="Text box"/>
          <p:cNvSpPr>
            <a:spLocks noGrp="1"/>
          </p:cNvSpPr>
          <p:nvPr>
            <p:ph type="body" idx="3"/>
          </p:nvPr>
        </p:nvSpPr>
        <p:spPr>
          <a:xfrm rot="0">
            <a:off x="0" y="0"/>
            <a:ext cx="0" cy="0"/>
          </a:xfrm>
          <a:prstGeom prst="rect"/>
          <a:noFill/>
          <a:ln w="12700" cmpd="sng" cap="flat">
            <a:noFill/>
            <a:prstDash val="solid"/>
            <a:miter/>
          </a:ln>
        </p:spPr>
        <p:txBody>
          <a:bodyPr vert="horz" wrap="square" lIns="91440" tIns="45720" rIns="91440" bIns="45720" anchor="t" anchorCtr="0">
            <a:prstTxWarp prst="textNoShape"/>
          </a:bodyPr>
          <a:lstStyle/>
          <a:p>
            <a:r>
              <a:rPr lang="en-US" altLang="zh-CN"/>
              <a:t>SCRIPT:</a:t>
            </a:r>
            <a:endParaRPr lang="en-US" altLang="zh-CN"/>
          </a:p>
          <a:p>
            <a:r>
              <a:rPr lang="en-US" altLang="zh-CN"/>
              <a:t>“NHS England's Comprehensive Model brings together six evidence-based and inter-linked components: shared decision-making; </a:t>
            </a:r>
            <a:r>
              <a:rPr lang="en-US" altLang="zh-CN"/>
              <a:t>personalised</a:t>
            </a:r>
            <a:r>
              <a:rPr lang="en-US" altLang="zh-CN"/>
              <a:t> care and support planning; enabling choice; social prescribing and community-based support; supported self-management; and personal health budgets or integrated personal budgets. Importantly, NHS England describes these as a comprehensive model rather than six unrelated interventions. It also identifies co-production, workforce engagement and system leadership as important enablers. For Type 2 diabetes, the value of the framework is that it moves self-management from being a patient instruction to being a supported process embedded across the care system.”</a:t>
            </a:r>
            <a:endParaRPr lang="zh-CN" altLang="en-US"/>
          </a:p>
        </p:txBody>
      </p:sp>
      <p:sp>
        <p:nvSpPr>
          <p:cNvPr id="308" name="Text box"/>
          <p:cNvSpPr>
            <a:spLocks noGrp="1"/>
          </p:cNvSpPr>
          <p:nvPr>
            <p:ph type="sldNum" idx="5"/>
          </p:nvPr>
        </p:nvSpPr>
        <p:spPr>
          <a:xfrm rot="0">
            <a:off x="0" y="0"/>
            <a:ext cx="0" cy="0"/>
          </a:xfrm>
          <a:prstGeom prst="rect"/>
          <a:noFill/>
          <a:ln w="12700" cmpd="sng" cap="flat">
            <a:noFill/>
            <a:prstDash val="solid"/>
            <a:miter/>
          </a:ln>
        </p:spPr>
        <p:txBody>
          <a:bodyPr vert="horz" wrap="square" lIns="91440" tIns="45720" rIns="91440" bIns="45720" anchor="t" anchorCtr="0" upright="1">
            <a:prstTxWarp prst="textNoShape"/>
          </a:bodyPr>
          <a:lstStyle/>
          <a:p>
            <a:endParaRPr lang="zh-CN" altLang="en-US"/>
          </a:p>
        </p:txBody>
      </p:sp>
    </p:spTree>
    <p:extLst>
      <p:ext uri="{BB962C8B-B14F-4D97-AF65-F5344CB8AC3E}">
        <p14:creationId xmlns:p14="http://schemas.microsoft.com/office/powerpoint/2010/main" val="1641432582"/>
      </p:ext>
    </p:extLst>
  </p:cSld>
  <p:clrMapOvr>
    <a:masterClrMapping/>
  </p:clrMapOvr>
</p:notes>
</file>

<file path=ppt/notesSlides/notesSlide10.xml><?xml version="1.0" encoding="utf-8"?>
<p:notes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372" name="Object"/>
          <p:cNvSpPr>
            <a:spLocks noGrp="1" noChangeAspect="1"/>
          </p:cNvSpPr>
          <p:nvPr>
            <p:ph type="sldImg" idx="2"/>
          </p:nvPr>
        </p:nvSpPr>
        <p:spPr>
          <a:xfrm rot="0">
            <a:off x="0" y="0"/>
            <a:ext cx="0" cy="0"/>
          </a:xfrm>
          <a:prstGeom prst="rect"/>
          <a:noFill/>
          <a:ln w="12700" cmpd="sng" cap="flat">
            <a:noFill/>
            <a:prstDash val="solid"/>
            <a:miter/>
          </a:ln>
        </p:spPr>
      </p:sp>
      <p:sp>
        <p:nvSpPr>
          <p:cNvPr id="373" name="Text box"/>
          <p:cNvSpPr>
            <a:spLocks noGrp="1"/>
          </p:cNvSpPr>
          <p:nvPr>
            <p:ph type="body" idx="3"/>
          </p:nvPr>
        </p:nvSpPr>
        <p:spPr>
          <a:xfrm rot="0">
            <a:off x="0" y="0"/>
            <a:ext cx="0" cy="0"/>
          </a:xfrm>
          <a:prstGeom prst="rect"/>
          <a:noFill/>
          <a:ln w="12700" cmpd="sng" cap="flat">
            <a:noFill/>
            <a:prstDash val="solid"/>
            <a:miter/>
          </a:ln>
        </p:spPr>
        <p:txBody>
          <a:bodyPr vert="horz" wrap="square" lIns="91440" tIns="45720" rIns="91440" bIns="45720" anchor="t" anchorCtr="0">
            <a:prstTxWarp prst="textNoShape"/>
          </a:bodyPr>
          <a:lstStyle/>
          <a:p>
            <a:r>
              <a:rPr lang="en-US" altLang="zh-CN"/>
              <a:t>SCRIPT:</a:t>
            </a:r>
            <a:endParaRPr lang="en-US" altLang="zh-CN"/>
          </a:p>
          <a:p>
            <a:r>
              <a:rPr lang="en-US" altLang="zh-CN"/>
              <a:t>“The key is application rather than definition. Shared decision-making can be used for medication choices, but access and health literacy may constrain choice. </a:t>
            </a:r>
            <a:r>
              <a:rPr lang="en-US" altLang="zh-CN"/>
              <a:t>Personalised</a:t>
            </a:r>
            <a:r>
              <a:rPr lang="en-US" altLang="zh-CN"/>
              <a:t> care planning should move the annual review from a checklist to an agreed plan around clinical and life goals. Enabling choice depends on what services actually exist. Social prescribing can connect people to community assets, but local provision varies. Supported self-management requires skills, confidence and follow-up rather than simply written advice. Finally, personal budgets may increase control where eligibility and local arrangements permit, but they should not be presented as a universal diabetes entitlement. The critical point is that implementation is uneven across the six components.”</a:t>
            </a:r>
            <a:endParaRPr lang="zh-CN" altLang="en-US"/>
          </a:p>
        </p:txBody>
      </p:sp>
      <p:sp>
        <p:nvSpPr>
          <p:cNvPr id="374" name="Text box"/>
          <p:cNvSpPr>
            <a:spLocks noGrp="1"/>
          </p:cNvSpPr>
          <p:nvPr>
            <p:ph type="sldNum" idx="5"/>
          </p:nvPr>
        </p:nvSpPr>
        <p:spPr>
          <a:xfrm rot="0">
            <a:off x="0" y="0"/>
            <a:ext cx="0" cy="0"/>
          </a:xfrm>
          <a:prstGeom prst="rect"/>
          <a:noFill/>
          <a:ln w="12700" cmpd="sng" cap="flat">
            <a:noFill/>
            <a:prstDash val="solid"/>
            <a:miter/>
          </a:ln>
        </p:spPr>
        <p:txBody>
          <a:bodyPr vert="horz" wrap="square" lIns="91440" tIns="45720" rIns="91440" bIns="45720" anchor="t" anchorCtr="0" upright="1">
            <a:prstTxWarp prst="textNoShape"/>
          </a:bodyPr>
          <a:lstStyle/>
          <a:p>
            <a:endParaRPr lang="zh-CN" altLang="en-US"/>
          </a:p>
        </p:txBody>
      </p:sp>
    </p:spTree>
    <p:extLst>
      <p:ext uri="{BB962C8B-B14F-4D97-AF65-F5344CB8AC3E}">
        <p14:creationId xmlns:p14="http://schemas.microsoft.com/office/powerpoint/2010/main" val="1177982908"/>
      </p:ext>
    </p:extLst>
  </p:cSld>
  <p:clrMapOvr>
    <a:masterClrMapping/>
  </p:clrMapOvr>
</p:notes>
</file>

<file path=ppt/notesSlides/notesSlide11.xml><?xml version="1.0" encoding="utf-8"?>
<p:notes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412" name="Object"/>
          <p:cNvSpPr>
            <a:spLocks noGrp="1" noChangeAspect="1"/>
          </p:cNvSpPr>
          <p:nvPr>
            <p:ph type="sldImg" idx="2"/>
          </p:nvPr>
        </p:nvSpPr>
        <p:spPr>
          <a:xfrm rot="0">
            <a:off x="0" y="0"/>
            <a:ext cx="0" cy="0"/>
          </a:xfrm>
          <a:prstGeom prst="rect"/>
          <a:noFill/>
          <a:ln w="12700" cmpd="sng" cap="flat">
            <a:noFill/>
            <a:prstDash val="solid"/>
            <a:miter/>
          </a:ln>
        </p:spPr>
      </p:sp>
      <p:sp>
        <p:nvSpPr>
          <p:cNvPr id="413" name="Text box"/>
          <p:cNvSpPr>
            <a:spLocks noGrp="1"/>
          </p:cNvSpPr>
          <p:nvPr>
            <p:ph type="body" idx="3"/>
          </p:nvPr>
        </p:nvSpPr>
        <p:spPr>
          <a:xfrm rot="0">
            <a:off x="0" y="0"/>
            <a:ext cx="0" cy="0"/>
          </a:xfrm>
          <a:prstGeom prst="rect"/>
          <a:noFill/>
          <a:ln w="12700" cmpd="sng" cap="flat">
            <a:noFill/>
            <a:prstDash val="solid"/>
            <a:miter/>
          </a:ln>
        </p:spPr>
        <p:txBody>
          <a:bodyPr vert="horz" wrap="square" lIns="91440" tIns="45720" rIns="91440" bIns="45720" anchor="t" anchorCtr="0">
            <a:prstTxWarp prst="textNoShape"/>
          </a:bodyPr>
          <a:lstStyle/>
          <a:p>
            <a:r>
              <a:rPr lang="en-US" altLang="zh-CN"/>
              <a:t>SCRIPT:</a:t>
            </a:r>
            <a:endParaRPr lang="en-US" altLang="zh-CN"/>
          </a:p>
          <a:p>
            <a:r>
              <a:rPr lang="en-US" altLang="zh-CN"/>
              <a:t>“My recommendations follow directly from the evidence and the </a:t>
            </a:r>
            <a:r>
              <a:rPr lang="en-US" altLang="zh-CN"/>
              <a:t>personalised</a:t>
            </a:r>
            <a:r>
              <a:rPr lang="en-US" altLang="zh-CN"/>
              <a:t>-care framework. First, make diabetes distress part of routine assessment. Second, interpret non-attendance as a potential care-design problem rather than simply a patient characteristic. Third, monitor equitable access to the newer SGLT2 pathway using local data. Fourth, make the annual review a planning conversation rather than a checklist. Fifth, reduce treatment burden by reviewing whether the regimen remains workable. Finally, connect people to social and community support where social determinants are affecting self-management. These recommendations are designed to be actionable within community roles, although some require wider service-level support.”</a:t>
            </a:r>
            <a:endParaRPr lang="zh-CN" altLang="en-US"/>
          </a:p>
        </p:txBody>
      </p:sp>
      <p:sp>
        <p:nvSpPr>
          <p:cNvPr id="414" name="Text box"/>
          <p:cNvSpPr>
            <a:spLocks noGrp="1"/>
          </p:cNvSpPr>
          <p:nvPr>
            <p:ph type="sldNum" idx="5"/>
          </p:nvPr>
        </p:nvSpPr>
        <p:spPr>
          <a:xfrm rot="0">
            <a:off x="0" y="0"/>
            <a:ext cx="0" cy="0"/>
          </a:xfrm>
          <a:prstGeom prst="rect"/>
          <a:noFill/>
          <a:ln w="12700" cmpd="sng" cap="flat">
            <a:noFill/>
            <a:prstDash val="solid"/>
            <a:miter/>
          </a:ln>
        </p:spPr>
        <p:txBody>
          <a:bodyPr vert="horz" wrap="square" lIns="91440" tIns="45720" rIns="91440" bIns="45720" anchor="t" anchorCtr="0" upright="1">
            <a:prstTxWarp prst="textNoShape"/>
          </a:bodyPr>
          <a:lstStyle/>
          <a:p>
            <a:endParaRPr lang="zh-CN" altLang="en-US"/>
          </a:p>
        </p:txBody>
      </p:sp>
    </p:spTree>
    <p:extLst>
      <p:ext uri="{BB962C8B-B14F-4D97-AF65-F5344CB8AC3E}">
        <p14:creationId xmlns:p14="http://schemas.microsoft.com/office/powerpoint/2010/main" val="578505232"/>
      </p:ext>
    </p:extLst>
  </p:cSld>
  <p:clrMapOvr>
    <a:masterClrMapping/>
  </p:clrMapOvr>
</p:notes>
</file>

<file path=ppt/notesSlides/notesSlide12.xml><?xml version="1.0" encoding="utf-8"?>
<p:notes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433" name="Object"/>
          <p:cNvSpPr>
            <a:spLocks noGrp="1" noChangeAspect="1"/>
          </p:cNvSpPr>
          <p:nvPr>
            <p:ph type="sldImg" idx="2"/>
          </p:nvPr>
        </p:nvSpPr>
        <p:spPr>
          <a:xfrm rot="0">
            <a:off x="0" y="0"/>
            <a:ext cx="0" cy="0"/>
          </a:xfrm>
          <a:prstGeom prst="rect"/>
          <a:noFill/>
          <a:ln w="12700" cmpd="sng" cap="flat">
            <a:noFill/>
            <a:prstDash val="solid"/>
            <a:miter/>
          </a:ln>
        </p:spPr>
      </p:sp>
      <p:sp>
        <p:nvSpPr>
          <p:cNvPr id="434" name="Text box"/>
          <p:cNvSpPr>
            <a:spLocks noGrp="1"/>
          </p:cNvSpPr>
          <p:nvPr>
            <p:ph type="body" idx="3"/>
          </p:nvPr>
        </p:nvSpPr>
        <p:spPr>
          <a:xfrm rot="0">
            <a:off x="0" y="0"/>
            <a:ext cx="0" cy="0"/>
          </a:xfrm>
          <a:prstGeom prst="rect"/>
          <a:noFill/>
          <a:ln w="12700" cmpd="sng" cap="flat">
            <a:noFill/>
            <a:prstDash val="solid"/>
            <a:miter/>
          </a:ln>
        </p:spPr>
        <p:txBody>
          <a:bodyPr vert="horz" wrap="square" lIns="91440" tIns="45720" rIns="91440" bIns="45720" anchor="t" anchorCtr="0">
            <a:prstTxWarp prst="textNoShape"/>
          </a:bodyPr>
          <a:lstStyle/>
          <a:p>
            <a:r>
              <a:rPr lang="en-US" altLang="zh-CN"/>
              <a:t>SCRIPT:</a:t>
            </a:r>
            <a:endParaRPr lang="en-US" altLang="zh-CN"/>
          </a:p>
          <a:p>
            <a:r>
              <a:rPr lang="en-US" altLang="zh-CN"/>
              <a:t>“To conclude, Type 2 diabetes does not present an evidence vacuum. Effective prevention, remission, pharmacological and self-management interventions exist. The harder problem is reach: whether people can access, engage with and sustain those interventions. That is why the condition needs a whole-person approach. The 2026 NICE update strengthens cardiovascular and renal protection alongside </a:t>
            </a:r>
            <a:r>
              <a:rPr lang="en-US" altLang="zh-CN"/>
              <a:t>glycaemic</a:t>
            </a:r>
            <a:r>
              <a:rPr lang="en-US" altLang="zh-CN"/>
              <a:t> management, while the </a:t>
            </a:r>
            <a:r>
              <a:rPr lang="en-US" altLang="zh-CN"/>
              <a:t>personalised</a:t>
            </a:r>
            <a:r>
              <a:rPr lang="en-US" altLang="zh-CN"/>
              <a:t>-care framework provides a structure for shared decisions, planning, choice, community support, self-management and personal budgets. My final professional question is: what is stopping this person, in these circumstances, from living well with this condition — and what part of that is within my reach today?”</a:t>
            </a:r>
            <a:endParaRPr lang="zh-CN" altLang="en-US"/>
          </a:p>
        </p:txBody>
      </p:sp>
      <p:sp>
        <p:nvSpPr>
          <p:cNvPr id="435" name="Text box"/>
          <p:cNvSpPr>
            <a:spLocks noGrp="1"/>
          </p:cNvSpPr>
          <p:nvPr>
            <p:ph type="sldNum" idx="5"/>
          </p:nvPr>
        </p:nvSpPr>
        <p:spPr>
          <a:xfrm rot="0">
            <a:off x="0" y="0"/>
            <a:ext cx="0" cy="0"/>
          </a:xfrm>
          <a:prstGeom prst="rect"/>
          <a:noFill/>
          <a:ln w="12700" cmpd="sng" cap="flat">
            <a:noFill/>
            <a:prstDash val="solid"/>
            <a:miter/>
          </a:ln>
        </p:spPr>
        <p:txBody>
          <a:bodyPr vert="horz" wrap="square" lIns="91440" tIns="45720" rIns="91440" bIns="45720" anchor="t" anchorCtr="0" upright="1">
            <a:prstTxWarp prst="textNoShape"/>
          </a:bodyPr>
          <a:lstStyle/>
          <a:p>
            <a:endParaRPr lang="zh-CN" altLang="en-US"/>
          </a:p>
        </p:txBody>
      </p:sp>
    </p:spTree>
    <p:extLst>
      <p:ext uri="{BB962C8B-B14F-4D97-AF65-F5344CB8AC3E}">
        <p14:creationId xmlns:p14="http://schemas.microsoft.com/office/powerpoint/2010/main" val="1557907265"/>
      </p:ext>
    </p:extLst>
  </p:cSld>
  <p:clrMapOvr>
    <a:masterClrMapping/>
  </p:clrMapOvr>
</p:notes>
</file>

<file path=ppt/notesSlides/notesSlide13.xml><?xml version="1.0" encoding="utf-8"?>
<p:notes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443" name="Object"/>
          <p:cNvSpPr>
            <a:spLocks noGrp="1" noChangeAspect="1"/>
          </p:cNvSpPr>
          <p:nvPr>
            <p:ph type="sldImg" idx="2"/>
          </p:nvPr>
        </p:nvSpPr>
        <p:spPr>
          <a:xfrm rot="0">
            <a:off x="0" y="0"/>
            <a:ext cx="0" cy="0"/>
          </a:xfrm>
          <a:prstGeom prst="rect"/>
          <a:noFill/>
          <a:ln w="12700" cmpd="sng" cap="flat">
            <a:noFill/>
            <a:prstDash val="solid"/>
            <a:miter/>
          </a:ln>
        </p:spPr>
      </p:sp>
      <p:sp>
        <p:nvSpPr>
          <p:cNvPr id="444" name="Text box"/>
          <p:cNvSpPr>
            <a:spLocks noGrp="1"/>
          </p:cNvSpPr>
          <p:nvPr>
            <p:ph type="body" idx="3"/>
          </p:nvPr>
        </p:nvSpPr>
        <p:spPr>
          <a:xfrm rot="0">
            <a:off x="0" y="0"/>
            <a:ext cx="0" cy="0"/>
          </a:xfrm>
          <a:prstGeom prst="rect"/>
          <a:noFill/>
          <a:ln w="12700" cmpd="sng" cap="flat">
            <a:noFill/>
            <a:prstDash val="solid"/>
            <a:miter/>
          </a:ln>
        </p:spPr>
        <p:txBody>
          <a:bodyPr vert="horz" wrap="square" lIns="91440" tIns="45720" rIns="91440" bIns="45720" anchor="t" anchorCtr="0">
            <a:prstTxWarp prst="textNoShape"/>
          </a:bodyPr>
          <a:lstStyle/>
          <a:p>
            <a:endParaRPr lang="zh-CN" altLang="en-US"/>
          </a:p>
        </p:txBody>
      </p:sp>
      <p:sp>
        <p:nvSpPr>
          <p:cNvPr id="445" name="Text box"/>
          <p:cNvSpPr>
            <a:spLocks noGrp="1"/>
          </p:cNvSpPr>
          <p:nvPr>
            <p:ph type="sldNum" idx="5"/>
          </p:nvPr>
        </p:nvSpPr>
        <p:spPr>
          <a:xfrm rot="0">
            <a:off x="0" y="0"/>
            <a:ext cx="0" cy="0"/>
          </a:xfrm>
          <a:prstGeom prst="rect"/>
          <a:noFill/>
          <a:ln w="12700" cmpd="sng" cap="flat">
            <a:noFill/>
            <a:prstDash val="solid"/>
            <a:miter/>
          </a:ln>
        </p:spPr>
        <p:txBody>
          <a:bodyPr vert="horz" wrap="square" lIns="91440" tIns="45720" rIns="91440" bIns="45720" anchor="t" anchorCtr="0" upright="1">
            <a:prstTxWarp prst="textNoShape"/>
          </a:bodyPr>
          <a:lstStyle/>
          <a:p>
            <a:endParaRPr lang="zh-CN" altLang="en-US"/>
          </a:p>
        </p:txBody>
      </p:sp>
    </p:spTree>
    <p:extLst>
      <p:ext uri="{BB962C8B-B14F-4D97-AF65-F5344CB8AC3E}">
        <p14:creationId xmlns:p14="http://schemas.microsoft.com/office/powerpoint/2010/main" val="217078111"/>
      </p:ext>
    </p:extLst>
  </p:cSld>
  <p:clrMapOvr>
    <a:masterClrMapping/>
  </p:clrMapOvr>
</p:notes>
</file>

<file path=ppt/notesSlides/notesSlide14.xml><?xml version="1.0" encoding="utf-8"?>
<p:notes xmlns:p="http://schemas.openxmlformats.org/presentationml/2006/main" xmlns:r="http://schemas.openxmlformats.org/officeDocument/2006/relationships" xmlns:a="http://schemas.openxmlformats.org/drawingml/2006/main">
  <p:cSld>
    <p:bg>
      <p:bgPr>
        <a:solidFill>
          <a:schemeClr val="bg1"/>
        </a:solidFill>
      </p:bgPr>
    </p:bg>
    <p:spTree>
      <p:nvGrpSpPr>
        <p:cNvPr id="1" name=""/>
        <p:cNvGrpSpPr/>
        <p:nvPr/>
      </p:nvGrpSpPr>
      <p:grpSpPr>
        <a:xfrm>
          <a:off x="0" y="0"/>
          <a:ext cx="0" cy="0"/>
          <a:chOff x="0" y="0"/>
          <a:chExt cx="0" cy="0"/>
        </a:xfrm>
      </p:grpSpPr>
      <p:sp>
        <p:nvSpPr>
          <p:cNvPr id="453" name="Object"/>
          <p:cNvSpPr>
            <a:spLocks noGrp="1" noChangeAspect="1"/>
          </p:cNvSpPr>
          <p:nvPr>
            <p:ph type="sldImg" idx="2"/>
          </p:nvPr>
        </p:nvSpPr>
        <p:spPr>
          <a:xfrm rot="0">
            <a:off x="0" y="0"/>
            <a:ext cx="0" cy="0"/>
          </a:xfrm>
          <a:prstGeom prst="rect"/>
          <a:noFill/>
          <a:ln w="12700" cmpd="sng" cap="flat">
            <a:noFill/>
            <a:prstDash val="solid"/>
            <a:miter/>
          </a:ln>
        </p:spPr>
      </p:sp>
      <p:sp>
        <p:nvSpPr>
          <p:cNvPr id="454" name="Text box"/>
          <p:cNvSpPr>
            <a:spLocks noGrp="1"/>
          </p:cNvSpPr>
          <p:nvPr>
            <p:ph type="body" idx="3"/>
          </p:nvPr>
        </p:nvSpPr>
        <p:spPr>
          <a:xfrm rot="0">
            <a:off x="0" y="0"/>
            <a:ext cx="0" cy="0"/>
          </a:xfrm>
          <a:prstGeom prst="rect"/>
          <a:noFill/>
          <a:ln w="12700" cmpd="sng" cap="flat">
            <a:noFill/>
            <a:prstDash val="solid"/>
            <a:miter/>
          </a:ln>
        </p:spPr>
        <p:txBody>
          <a:bodyPr vert="horz" wrap="square" lIns="91440" tIns="45720" rIns="91440" bIns="45720" anchor="t" anchorCtr="0">
            <a:prstTxWarp prst="textNoShape"/>
          </a:bodyPr>
          <a:lstStyle/>
          <a:p>
            <a:endParaRPr lang="zh-CN" altLang="en-US"/>
          </a:p>
        </p:txBody>
      </p:sp>
      <p:sp>
        <p:nvSpPr>
          <p:cNvPr id="455" name="Text box"/>
          <p:cNvSpPr>
            <a:spLocks noGrp="1"/>
          </p:cNvSpPr>
          <p:nvPr>
            <p:ph type="sldNum" idx="5"/>
          </p:nvPr>
        </p:nvSpPr>
        <p:spPr>
          <a:xfrm rot="0">
            <a:off x="0" y="0"/>
            <a:ext cx="0" cy="0"/>
          </a:xfrm>
          <a:prstGeom prst="rect"/>
          <a:noFill/>
          <a:ln w="12700" cmpd="sng" cap="flat">
            <a:noFill/>
            <a:prstDash val="solid"/>
            <a:miter/>
          </a:ln>
        </p:spPr>
        <p:txBody>
          <a:bodyPr vert="horz" wrap="square" lIns="91440" tIns="45720" rIns="91440" bIns="45720" anchor="t" anchorCtr="0" upright="1">
            <a:prstTxWarp prst="textNoShape"/>
          </a:bodyPr>
          <a:lstStyle/>
          <a:p>
            <a:endParaRPr lang="zh-CN" altLang="en-US"/>
          </a:p>
        </p:txBody>
      </p:sp>
    </p:spTree>
    <p:extLst>
      <p:ext uri="{BB962C8B-B14F-4D97-AF65-F5344CB8AC3E}">
        <p14:creationId xmlns:p14="http://schemas.microsoft.com/office/powerpoint/2010/main" val="18629029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p="http://schemas.openxmlformats.org/presentationml/2006/main" xmlns:a="http://schemas.openxmlformats.org/drawingml/2006/main" xmlns:r="http://schemas.openxmlformats.org/officeDocument/2006/relationships" type="title" preserve="1">
  <p:cSld name="标题幻灯片">
    <p:spTree>
      <p:nvGrpSpPr>
        <p:cNvPr id="1" name=""/>
        <p:cNvGrpSpPr/>
        <p:nvPr/>
      </p:nvGrpSpPr>
      <p:grpSpPr>
        <a:xfrm>
          <a:off x="0" y="0"/>
          <a:ext cx="0" cy="0"/>
          <a:chOff x="0" y="0"/>
          <a:chExt cx="0" cy="0"/>
        </a:xfrm>
      </p:grpSpPr>
      <p:sp>
        <p:nvSpPr>
          <p:cNvPr id="2" name="Text box"/>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Text box"/>
          <p:cNvSpPr>
            <a:spLocks noGrp="1"/>
          </p:cNvSpPr>
          <p:nvPr>
            <p:ph type="subTitle" idx="1"/>
          </p:nvPr>
        </p:nvSpPr>
        <p:spPr>
          <a:xfrm>
            <a:off x="1828800" y="3886199"/>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Text box"/>
          <p:cNvSpPr>
            <a:spLocks noGrp="1"/>
          </p:cNvSpPr>
          <p:nvPr>
            <p:ph type="dt" sz="half" idx="10"/>
          </p:nvPr>
        </p:nvSpPr>
        <p:spPr/>
        <p:txBody>
          <a:bodyPr/>
          <a:lstStyle/>
          <a:p>
            <a:fld id="{72514870-5082-4025-BC8A-5E070B8EB77D}" type="datetimeFigureOut">
              <a:rPr lang="zh-CN" altLang="en-US" smtClean="0"/>
              <a:t/>
            </a:fld>
            <a:endParaRPr lang="zh-CN" altLang="en-US"/>
          </a:p>
        </p:txBody>
      </p:sp>
      <p:sp>
        <p:nvSpPr>
          <p:cNvPr id="5" name="Text box"/>
          <p:cNvSpPr>
            <a:spLocks noGrp="1"/>
          </p:cNvSpPr>
          <p:nvPr>
            <p:ph type="ftr" sz="quarter" idx="11"/>
          </p:nvPr>
        </p:nvSpPr>
        <p:spPr/>
        <p:txBody>
          <a:bodyPr/>
          <a:lstStyle/>
          <a:p>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631834110"/>
      </p:ext>
    </p:extLst>
  </p:cSld>
  <p:clrMapOvr>
    <a:masterClrMapping/>
  </p:clrMapOvr>
</p:sldLayout>
</file>

<file path=ppt/slideLayouts/slideLayout2.xml><?xml version="1.0" encoding="utf-8"?>
<p:sldLayout xmlns:p="http://schemas.openxmlformats.org/presentationml/2006/main" xmlns:a="http://schemas.openxmlformats.org/drawingml/2006/main" xmlns:r="http://schemas.openxmlformats.org/officeDocument/2006/relationships" type="obj" preserve="1">
  <p:cSld name="标题和内容">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smtClean="0"/>
              <a:t>单击此处编辑母版标题样式</a:t>
            </a:r>
            <a:endParaRPr lang="zh-CN" altLang="en-US"/>
          </a:p>
        </p:txBody>
      </p:sp>
      <p:sp>
        <p:nvSpPr>
          <p:cNvPr id="3" name="Text box"/>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Text box"/>
          <p:cNvSpPr>
            <a:spLocks noGrp="1"/>
          </p:cNvSpPr>
          <p:nvPr>
            <p:ph type="dt" sz="half" idx="10"/>
          </p:nvPr>
        </p:nvSpPr>
        <p:spPr/>
        <p:txBody>
          <a:bodyPr/>
          <a:lstStyle/>
          <a:p>
            <a:fld id="{72514870-5082-4025-BC8A-5E070B8EB77D}" type="datetimeFigureOut">
              <a:rPr lang="zh-CN" altLang="en-US" smtClean="0"/>
              <a:t/>
            </a:fld>
            <a:endParaRPr lang="zh-CN" altLang="en-US"/>
          </a:p>
        </p:txBody>
      </p:sp>
      <p:sp>
        <p:nvSpPr>
          <p:cNvPr id="5" name="Text box"/>
          <p:cNvSpPr>
            <a:spLocks noGrp="1"/>
          </p:cNvSpPr>
          <p:nvPr>
            <p:ph type="ftr" sz="quarter" idx="11"/>
          </p:nvPr>
        </p:nvSpPr>
        <p:spPr/>
        <p:txBody>
          <a:bodyPr/>
          <a:lstStyle/>
          <a:p>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210998723"/>
      </p:ext>
    </p:extLst>
  </p:cSld>
  <p:clrMapOvr>
    <a:masterClrMapping/>
  </p:clrMapOvr>
</p:sldLayout>
</file>

<file path=ppt/slideLayouts/slideLayout3.xml><?xml version="1.0" encoding="utf-8"?>
<p:sldLayout xmlns:p="http://schemas.openxmlformats.org/presentationml/2006/main" xmlns:a="http://schemas.openxmlformats.org/drawingml/2006/main" xmlns:r="http://schemas.openxmlformats.org/officeDocument/2006/relationships" type="secHead" preserve="1">
  <p:cSld name="节标题">
    <p:spTree>
      <p:nvGrpSpPr>
        <p:cNvPr id="1" name=""/>
        <p:cNvGrpSpPr/>
        <p:nvPr/>
      </p:nvGrpSpPr>
      <p:grpSpPr>
        <a:xfrm>
          <a:off x="0" y="0"/>
          <a:ext cx="0" cy="0"/>
          <a:chOff x="0" y="0"/>
          <a:chExt cx="0" cy="0"/>
        </a:xfrm>
      </p:grpSpPr>
      <p:sp>
        <p:nvSpPr>
          <p:cNvPr id="2" name="Text box"/>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Text box"/>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Text box"/>
          <p:cNvSpPr>
            <a:spLocks noGrp="1"/>
          </p:cNvSpPr>
          <p:nvPr>
            <p:ph type="dt" sz="half" idx="10"/>
          </p:nvPr>
        </p:nvSpPr>
        <p:spPr/>
        <p:txBody>
          <a:bodyPr/>
          <a:lstStyle/>
          <a:p>
            <a:fld id="{72514870-5082-4025-BC8A-5E070B8EB77D}" type="datetimeFigureOut">
              <a:rPr lang="zh-CN" altLang="en-US" smtClean="0"/>
              <a:t/>
            </a:fld>
            <a:endParaRPr lang="zh-CN" altLang="en-US"/>
          </a:p>
        </p:txBody>
      </p:sp>
      <p:sp>
        <p:nvSpPr>
          <p:cNvPr id="5" name="Text box"/>
          <p:cNvSpPr>
            <a:spLocks noGrp="1"/>
          </p:cNvSpPr>
          <p:nvPr>
            <p:ph type="ftr" sz="quarter" idx="11"/>
          </p:nvPr>
        </p:nvSpPr>
        <p:spPr/>
        <p:txBody>
          <a:bodyPr/>
          <a:lstStyle/>
          <a:p>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889290804"/>
      </p:ext>
    </p:extLst>
  </p:cSld>
  <p:clrMapOvr>
    <a:masterClrMapping/>
  </p:clrMapOvr>
</p:sldLayout>
</file>

<file path=ppt/slideLayouts/slideLayout4.xml><?xml version="1.0" encoding="utf-8"?>
<p:sldLayout xmlns:p="http://schemas.openxmlformats.org/presentationml/2006/main" xmlns:a="http://schemas.openxmlformats.org/drawingml/2006/main" xmlns:r="http://schemas.openxmlformats.org/officeDocument/2006/relationships" type="twoObj" preserve="1">
  <p:cSld name="两栏内容">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smtClean="0"/>
              <a:t>单击此处编辑母版标题样式</a:t>
            </a:r>
            <a:endParaRPr lang="zh-CN" altLang="en-US"/>
          </a:p>
        </p:txBody>
      </p:sp>
      <p:sp>
        <p:nvSpPr>
          <p:cNvPr id="3" name="Text box"/>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Text box"/>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Text box"/>
          <p:cNvSpPr>
            <a:spLocks noGrp="1"/>
          </p:cNvSpPr>
          <p:nvPr>
            <p:ph type="dt" sz="half" idx="10"/>
          </p:nvPr>
        </p:nvSpPr>
        <p:spPr/>
        <p:txBody>
          <a:bodyPr/>
          <a:lstStyle/>
          <a:p>
            <a:fld id="{72514870-5082-4025-BC8A-5E070B8EB77D}" type="datetimeFigureOut">
              <a:rPr lang="zh-CN" altLang="en-US" smtClean="0"/>
              <a:t/>
            </a:fld>
            <a:endParaRPr lang="zh-CN" altLang="en-US"/>
          </a:p>
        </p:txBody>
      </p:sp>
      <p:sp>
        <p:nvSpPr>
          <p:cNvPr id="6" name="Text box"/>
          <p:cNvSpPr>
            <a:spLocks noGrp="1"/>
          </p:cNvSpPr>
          <p:nvPr>
            <p:ph type="ftr" sz="quarter" idx="11"/>
          </p:nvPr>
        </p:nvSpPr>
        <p:spPr/>
        <p:txBody>
          <a:bodyPr/>
          <a:lstStyle/>
          <a:p>
            <a:endParaRPr lang="zh-CN" altLang="en-US"/>
          </a:p>
        </p:txBody>
      </p:sp>
      <p:sp>
        <p:nvSpPr>
          <p:cNvPr id="7"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281143677"/>
      </p:ext>
    </p:extLst>
  </p:cSld>
  <p:clrMapOvr>
    <a:masterClrMapping/>
  </p:clrMapOvr>
</p:sldLayout>
</file>

<file path=ppt/slideLayouts/slideLayout5.xml><?xml version="1.0" encoding="utf-8"?>
<p:sldLayout xmlns:p="http://schemas.openxmlformats.org/presentationml/2006/main" xmlns:a="http://schemas.openxmlformats.org/drawingml/2006/main" xmlns:r="http://schemas.openxmlformats.org/officeDocument/2006/relationships" type="twoTxTwoObj" preserve="1">
  <p:cSld name="比较">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Text box"/>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Text box"/>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Text box"/>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Text box"/>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Text box"/>
          <p:cNvSpPr>
            <a:spLocks noGrp="1"/>
          </p:cNvSpPr>
          <p:nvPr>
            <p:ph type="dt" sz="half" idx="10"/>
          </p:nvPr>
        </p:nvSpPr>
        <p:spPr/>
        <p:txBody>
          <a:bodyPr/>
          <a:lstStyle/>
          <a:p>
            <a:fld id="{72514870-5082-4025-BC8A-5E070B8EB77D}" type="datetimeFigureOut">
              <a:rPr lang="zh-CN" altLang="en-US" smtClean="0"/>
              <a:t/>
            </a:fld>
            <a:endParaRPr lang="zh-CN" altLang="en-US"/>
          </a:p>
        </p:txBody>
      </p:sp>
      <p:sp>
        <p:nvSpPr>
          <p:cNvPr id="8" name="Text box"/>
          <p:cNvSpPr>
            <a:spLocks noGrp="1"/>
          </p:cNvSpPr>
          <p:nvPr>
            <p:ph type="ftr" sz="quarter" idx="11"/>
          </p:nvPr>
        </p:nvSpPr>
        <p:spPr/>
        <p:txBody>
          <a:bodyPr/>
          <a:lstStyle/>
          <a:p>
            <a:endParaRPr lang="zh-CN" altLang="en-US"/>
          </a:p>
        </p:txBody>
      </p:sp>
      <p:sp>
        <p:nvSpPr>
          <p:cNvPr id="9"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676621485"/>
      </p:ext>
    </p:extLst>
  </p:cSld>
  <p:clrMapOvr>
    <a:masterClrMapping/>
  </p:clrMapOvr>
</p:sldLayout>
</file>

<file path=ppt/slideLayouts/slideLayout6.xml><?xml version="1.0" encoding="utf-8"?>
<p:sldLayout xmlns:p="http://schemas.openxmlformats.org/presentationml/2006/main" xmlns:a="http://schemas.openxmlformats.org/drawingml/2006/main" xmlns:r="http://schemas.openxmlformats.org/officeDocument/2006/relationships" type="titleOnly" preserve="1">
  <p:cSld name="仅标题">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smtClean="0"/>
              <a:t>单击此处编辑母版标题样式</a:t>
            </a:r>
            <a:endParaRPr lang="zh-CN" altLang="en-US"/>
          </a:p>
        </p:txBody>
      </p:sp>
      <p:sp>
        <p:nvSpPr>
          <p:cNvPr id="3" name="Text box"/>
          <p:cNvSpPr>
            <a:spLocks noGrp="1"/>
          </p:cNvSpPr>
          <p:nvPr>
            <p:ph type="dt" sz="half" idx="10"/>
          </p:nvPr>
        </p:nvSpPr>
        <p:spPr/>
        <p:txBody>
          <a:bodyPr/>
          <a:lstStyle/>
          <a:p>
            <a:fld id="{72514870-5082-4025-BC8A-5E070B8EB77D}" type="datetimeFigureOut">
              <a:rPr lang="zh-CN" altLang="en-US" smtClean="0"/>
              <a:t/>
            </a:fld>
            <a:endParaRPr lang="zh-CN" altLang="en-US"/>
          </a:p>
        </p:txBody>
      </p:sp>
      <p:sp>
        <p:nvSpPr>
          <p:cNvPr id="4" name="Text box"/>
          <p:cNvSpPr>
            <a:spLocks noGrp="1"/>
          </p:cNvSpPr>
          <p:nvPr>
            <p:ph type="ftr" sz="quarter" idx="11"/>
          </p:nvPr>
        </p:nvSpPr>
        <p:spPr/>
        <p:txBody>
          <a:bodyPr/>
          <a:lstStyle/>
          <a:p>
            <a:endParaRPr lang="zh-CN" altLang="en-US"/>
          </a:p>
        </p:txBody>
      </p:sp>
      <p:sp>
        <p:nvSpPr>
          <p:cNvPr id="5"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401896942"/>
      </p:ext>
    </p:extLst>
  </p:cSld>
  <p:clrMapOvr>
    <a:masterClrMapping/>
  </p:clrMapOvr>
</p:sldLayout>
</file>

<file path=ppt/slideLayouts/slideLayout7.xml><?xml version="1.0" encoding="utf-8"?>
<p:sldLayout xmlns:p="http://schemas.openxmlformats.org/presentationml/2006/main" xmlns:a="http://schemas.openxmlformats.org/drawingml/2006/main" xmlns:r="http://schemas.openxmlformats.org/officeDocument/2006/relationships" type="blank" preserve="1">
  <p:cSld name="空白">
    <p:spTree>
      <p:nvGrpSpPr>
        <p:cNvPr id="1" name=""/>
        <p:cNvGrpSpPr/>
        <p:nvPr/>
      </p:nvGrpSpPr>
      <p:grpSpPr>
        <a:xfrm>
          <a:off x="0" y="0"/>
          <a:ext cx="0" cy="0"/>
          <a:chOff x="0" y="0"/>
          <a:chExt cx="0" cy="0"/>
        </a:xfrm>
      </p:grpSpPr>
      <p:sp>
        <p:nvSpPr>
          <p:cNvPr id="2" name="Text box"/>
          <p:cNvSpPr>
            <a:spLocks noGrp="1"/>
          </p:cNvSpPr>
          <p:nvPr>
            <p:ph type="dt" sz="half" idx="10"/>
          </p:nvPr>
        </p:nvSpPr>
        <p:spPr/>
        <p:txBody>
          <a:bodyPr/>
          <a:lstStyle/>
          <a:p>
            <a:fld id="{72514870-5082-4025-BC8A-5E070B8EB77D}" type="datetimeFigureOut">
              <a:rPr lang="zh-CN" altLang="en-US" smtClean="0"/>
              <a:t/>
            </a:fld>
            <a:endParaRPr lang="zh-CN" altLang="en-US"/>
          </a:p>
        </p:txBody>
      </p:sp>
      <p:sp>
        <p:nvSpPr>
          <p:cNvPr id="3" name="Text box"/>
          <p:cNvSpPr>
            <a:spLocks noGrp="1"/>
          </p:cNvSpPr>
          <p:nvPr>
            <p:ph type="ftr" sz="quarter" idx="11"/>
          </p:nvPr>
        </p:nvSpPr>
        <p:spPr/>
        <p:txBody>
          <a:bodyPr/>
          <a:lstStyle/>
          <a:p>
            <a:endParaRPr lang="zh-CN" altLang="en-US"/>
          </a:p>
        </p:txBody>
      </p:sp>
      <p:sp>
        <p:nvSpPr>
          <p:cNvPr id="4"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899540606"/>
      </p:ext>
    </p:extLst>
  </p:cSld>
  <p:clrMapOvr>
    <a:masterClrMapping/>
  </p:clrMapOvr>
</p:sldLayout>
</file>

<file path=ppt/slideLayouts/slideLayout8.xml><?xml version="1.0" encoding="utf-8"?>
<p:sldLayout xmlns:p="http://schemas.openxmlformats.org/presentationml/2006/main" xmlns:a="http://schemas.openxmlformats.org/drawingml/2006/main" xmlns:r="http://schemas.openxmlformats.org/officeDocument/2006/relationships" type="objTx" preserve="1">
  <p:cSld name="内容与标题">
    <p:spTree>
      <p:nvGrpSpPr>
        <p:cNvPr id="1" name=""/>
        <p:cNvGrpSpPr/>
        <p:nvPr/>
      </p:nvGrpSpPr>
      <p:grpSpPr>
        <a:xfrm>
          <a:off x="0" y="0"/>
          <a:ext cx="0" cy="0"/>
          <a:chOff x="0" y="0"/>
          <a:chExt cx="0" cy="0"/>
        </a:xfrm>
      </p:grpSpPr>
      <p:sp>
        <p:nvSpPr>
          <p:cNvPr id="2" name="Text box"/>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Text box"/>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Text box"/>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Text box"/>
          <p:cNvSpPr>
            <a:spLocks noGrp="1"/>
          </p:cNvSpPr>
          <p:nvPr>
            <p:ph type="dt" sz="half" idx="10"/>
          </p:nvPr>
        </p:nvSpPr>
        <p:spPr/>
        <p:txBody>
          <a:bodyPr/>
          <a:lstStyle/>
          <a:p>
            <a:fld id="{72514870-5082-4025-BC8A-5E070B8EB77D}" type="datetimeFigureOut">
              <a:rPr lang="zh-CN" altLang="en-US" smtClean="0"/>
              <a:t/>
            </a:fld>
            <a:endParaRPr lang="zh-CN" altLang="en-US"/>
          </a:p>
        </p:txBody>
      </p:sp>
      <p:sp>
        <p:nvSpPr>
          <p:cNvPr id="6" name="Text box"/>
          <p:cNvSpPr>
            <a:spLocks noGrp="1"/>
          </p:cNvSpPr>
          <p:nvPr>
            <p:ph type="ftr" sz="quarter" idx="11"/>
          </p:nvPr>
        </p:nvSpPr>
        <p:spPr/>
        <p:txBody>
          <a:bodyPr/>
          <a:lstStyle/>
          <a:p>
            <a:endParaRPr lang="zh-CN" altLang="en-US"/>
          </a:p>
        </p:txBody>
      </p:sp>
      <p:sp>
        <p:nvSpPr>
          <p:cNvPr id="7"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1296644352"/>
      </p:ext>
    </p:extLst>
  </p:cSld>
  <p:clrMapOvr>
    <a:masterClrMapping/>
  </p:clrMapOvr>
</p:sldLayout>
</file>

<file path=ppt/slideLayouts/slideLayout9.xml><?xml version="1.0" encoding="utf-8"?>
<p:sldLayout xmlns:p="http://schemas.openxmlformats.org/presentationml/2006/main" xmlns:a="http://schemas.openxmlformats.org/drawingml/2006/main" xmlns:r="http://schemas.openxmlformats.org/officeDocument/2006/relationships" type="picTx" preserve="1">
  <p:cSld name="图片与标题">
    <p:spTree>
      <p:nvGrpSpPr>
        <p:cNvPr id="1" name=""/>
        <p:cNvGrpSpPr/>
        <p:nvPr/>
      </p:nvGrpSpPr>
      <p:grpSpPr>
        <a:xfrm>
          <a:off x="0" y="0"/>
          <a:ext cx="0" cy="0"/>
          <a:chOff x="0" y="0"/>
          <a:chExt cx="0" cy="0"/>
        </a:xfrm>
      </p:grpSpPr>
      <p:sp>
        <p:nvSpPr>
          <p:cNvPr id="2" name="Text box"/>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Text box"/>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Text box"/>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Text box"/>
          <p:cNvSpPr>
            <a:spLocks noGrp="1"/>
          </p:cNvSpPr>
          <p:nvPr>
            <p:ph type="dt" sz="half" idx="10"/>
          </p:nvPr>
        </p:nvSpPr>
        <p:spPr/>
        <p:txBody>
          <a:bodyPr/>
          <a:lstStyle/>
          <a:p>
            <a:fld id="{72514870-5082-4025-BC8A-5E070B8EB77D}" type="datetimeFigureOut">
              <a:rPr lang="zh-CN" altLang="en-US" smtClean="0"/>
              <a:t/>
            </a:fld>
            <a:endParaRPr lang="zh-CN" altLang="en-US"/>
          </a:p>
        </p:txBody>
      </p:sp>
      <p:sp>
        <p:nvSpPr>
          <p:cNvPr id="6" name="Text box"/>
          <p:cNvSpPr>
            <a:spLocks noGrp="1"/>
          </p:cNvSpPr>
          <p:nvPr>
            <p:ph type="ftr" sz="quarter" idx="11"/>
          </p:nvPr>
        </p:nvSpPr>
        <p:spPr/>
        <p:txBody>
          <a:bodyPr/>
          <a:lstStyle/>
          <a:p>
            <a:endParaRPr lang="zh-CN" altLang="en-US"/>
          </a:p>
        </p:txBody>
      </p:sp>
      <p:sp>
        <p:nvSpPr>
          <p:cNvPr id="7"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2047830418"/>
      </p:ext>
    </p:extLst>
  </p:cSld>
  <p:clrMapOvr>
    <a:masterClrMapping/>
  </p:clrMapOvr>
</p:sldLayout>
</file>

<file path=ppt/slideLayouts/slideLayout10.xml><?xml version="1.0" encoding="utf-8"?>
<p:sldLayout xmlns:p="http://schemas.openxmlformats.org/presentationml/2006/main" xmlns:a="http://schemas.openxmlformats.org/drawingml/2006/main" xmlns:r="http://schemas.openxmlformats.org/officeDocument/2006/relationships" type="vertTx" preserve="1">
  <p:cSld name="标题和竖排文本">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smtClean="0"/>
              <a:t>单击此处编辑母版标题样式</a:t>
            </a:r>
            <a:endParaRPr lang="zh-CN" altLang="en-US"/>
          </a:p>
        </p:txBody>
      </p:sp>
      <p:sp>
        <p:nvSpPr>
          <p:cNvPr id="3" name="Text box"/>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Text box"/>
          <p:cNvSpPr>
            <a:spLocks noGrp="1"/>
          </p:cNvSpPr>
          <p:nvPr>
            <p:ph type="dt" sz="half" idx="10"/>
          </p:nvPr>
        </p:nvSpPr>
        <p:spPr/>
        <p:txBody>
          <a:bodyPr/>
          <a:lstStyle/>
          <a:p>
            <a:fld id="{72514870-5082-4025-BC8A-5E070B8EB77D}" type="datetimeFigureOut">
              <a:rPr lang="zh-CN" altLang="en-US" smtClean="0"/>
              <a:t/>
            </a:fld>
            <a:endParaRPr lang="zh-CN" altLang="en-US"/>
          </a:p>
        </p:txBody>
      </p:sp>
      <p:sp>
        <p:nvSpPr>
          <p:cNvPr id="5" name="Text box"/>
          <p:cNvSpPr>
            <a:spLocks noGrp="1"/>
          </p:cNvSpPr>
          <p:nvPr>
            <p:ph type="ftr" sz="quarter" idx="11"/>
          </p:nvPr>
        </p:nvSpPr>
        <p:spPr/>
        <p:txBody>
          <a:bodyPr/>
          <a:lstStyle/>
          <a:p>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1709190680"/>
      </p:ext>
    </p:extLst>
  </p:cSld>
  <p:clrMapOvr>
    <a:masterClrMapping/>
  </p:clrMapOvr>
</p:sldLayout>
</file>

<file path=ppt/slideLayouts/slideLayout11.xml><?xml version="1.0" encoding="utf-8"?>
<p:sldLayout xmlns:p="http://schemas.openxmlformats.org/presentationml/2006/main" xmlns:a="http://schemas.openxmlformats.org/drawingml/2006/main" xmlns:r="http://schemas.openxmlformats.org/officeDocument/2006/relationships" type="vertTitleAndTx" preserve="1">
  <p:cSld name="垂直排列标题与文本">
    <p:spTree>
      <p:nvGrpSpPr>
        <p:cNvPr id="1" name=""/>
        <p:cNvGrpSpPr/>
        <p:nvPr/>
      </p:nvGrpSpPr>
      <p:grpSpPr>
        <a:xfrm>
          <a:off x="0" y="0"/>
          <a:ext cx="0" cy="0"/>
          <a:chOff x="0" y="0"/>
          <a:chExt cx="0" cy="0"/>
        </a:xfrm>
      </p:grpSpPr>
      <p:sp>
        <p:nvSpPr>
          <p:cNvPr id="2" name="Text box"/>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Text box"/>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Text box"/>
          <p:cNvSpPr>
            <a:spLocks noGrp="1"/>
          </p:cNvSpPr>
          <p:nvPr>
            <p:ph type="dt" sz="half" idx="10"/>
          </p:nvPr>
        </p:nvSpPr>
        <p:spPr/>
        <p:txBody>
          <a:bodyPr/>
          <a:lstStyle/>
          <a:p>
            <a:fld id="{72514870-5082-4025-BC8A-5E070B8EB77D}" type="datetimeFigureOut">
              <a:rPr lang="zh-CN" altLang="en-US" smtClean="0"/>
              <a:t/>
            </a:fld>
            <a:endParaRPr lang="zh-CN" altLang="en-US"/>
          </a:p>
        </p:txBody>
      </p:sp>
      <p:sp>
        <p:nvSpPr>
          <p:cNvPr id="5" name="Text box"/>
          <p:cNvSpPr>
            <a:spLocks noGrp="1"/>
          </p:cNvSpPr>
          <p:nvPr>
            <p:ph type="ftr" sz="quarter" idx="11"/>
          </p:nvPr>
        </p:nvSpPr>
        <p:spPr/>
        <p:txBody>
          <a:bodyPr/>
          <a:lstStyle/>
          <a:p>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165258429"/>
      </p:ext>
    </p:extLst>
  </p:cSld>
  <p:clrMapOvr>
    <a:masterClrMapping/>
  </p:clrMapOvr>
</p:sldLayout>
</file>

<file path=ppt/slideLayouts/slideLayout12.xml><?xml version="1.0" encoding="utf-8"?>
<p:sldLayout xmlns:p="http://schemas.openxmlformats.org/presentationml/2006/main" xmlns:a="http://schemas.openxmlformats.org/drawingml/2006/main" xmlns:r="http://schemas.openxmlformats.org/officeDocument/2006/relationships" showMasterSp="0" preserve="1">
  <p:cSld name="自定义版式">
    <p:bg>
      <p:bgPr>
        <a:solidFill>
          <a:schemeClr val="bg2"/>
        </a:solidFill>
      </p:bgPr>
    </p:bg>
    <p:spTree>
      <p:nvGrpSpPr>
        <p:cNvPr id="1" name=""/>
        <p:cNvGrpSpPr/>
        <p:nvPr/>
      </p:nvGrpSpPr>
      <p:grpSpPr>
        <a:xfrm>
          <a:off x="0" y="0"/>
          <a:ext cx="0" cy="0"/>
          <a:chOff x="0" y="0"/>
          <a:chExt cx="0" cy="0"/>
        </a:xfrm>
      </p:grpSpPr>
      <p:sp>
        <p:nvSpPr>
          <p:cNvPr id="15" name="Straight line"/>
          <p:cNvSpPr>
            <a:spLocks/>
          </p:cNvSpPr>
          <p:nvPr/>
        </p:nvSpPr>
        <p:spPr>
          <a:xfrm flipH="1" rot="0">
            <a:off x="394716" y="751313"/>
            <a:ext cx="11402568" cy="0"/>
          </a:xfrm>
          <a:prstGeom prst="line"/>
          <a:noFill/>
          <a:ln w="6350" cmpd="sng" cap="flat">
            <a:solidFill>
              <a:srgbClr val="BFBFBF">
                <a:alpha val="34000"/>
              </a:srgbClr>
            </a:solidFill>
            <a:prstDash val="solid"/>
            <a:round/>
          </a:ln>
        </p:spPr>
      </p:sp>
      <p:sp>
        <p:nvSpPr>
          <p:cNvPr id="12" name="Text box"/>
          <p:cNvSpPr>
            <a:spLocks noGrp="1"/>
          </p:cNvSpPr>
          <p:nvPr>
            <p:ph type="dt" idx="10"/>
          </p:nvPr>
        </p:nvSpPr>
        <p:spPr>
          <a:xfrm rot="0">
            <a:off x="301752" y="210114"/>
            <a:ext cx="1759288" cy="365760"/>
          </a:xfrm>
          <a:prstGeom prst="rect"/>
          <a:noFill/>
          <a:ln cmpd="sng" cap="flat">
            <a:noFill/>
            <a:prstDash val="solid"/>
            <a:miter/>
          </a:ln>
        </p:spPr>
        <p:txBody>
          <a:bodyPr vert="horz" wrap="square" lIns="91440" tIns="45720" rIns="91440" bIns="45720" anchor="ctr" anchorCtr="0">
            <a:prstTxWarp prst="textNoShape"/>
          </a:bodyPr>
          <a:lstStyle/>
          <a:p>
            <a:pPr algn="l"/>
            <a:r>
              <a:rPr lang="en-US" altLang="zh-CN" sz="800" cap="none" spc="0" baseline="0">
                <a:solidFill>
                  <a:schemeClr val="tx1"/>
                </a:solidFill>
                <a:latin typeface="Arial Nova Light" pitchFamily="0" charset="0"/>
                <a:ea typeface="宋体" pitchFamily="0" charset="0"/>
                <a:cs typeface="Arial Nova Light" pitchFamily="0" charset="0"/>
              </a:rPr>
              <a:t>Date/Time</a:t>
            </a:r>
            <a:endParaRPr lang="zh-CN" altLang="en-US" sz="800" cap="none" spc="0" baseline="0">
              <a:solidFill>
                <a:schemeClr val="tx1"/>
              </a:solidFill>
              <a:latin typeface="Arial Nova Light" pitchFamily="0" charset="0"/>
              <a:ea typeface="宋体" pitchFamily="0" charset="0"/>
              <a:cs typeface="Arial Nova Light" pitchFamily="0" charset="0"/>
            </a:endParaRPr>
          </a:p>
        </p:txBody>
      </p:sp>
      <p:sp>
        <p:nvSpPr>
          <p:cNvPr id="13" name="Text box"/>
          <p:cNvSpPr>
            <a:spLocks noGrp="1"/>
          </p:cNvSpPr>
          <p:nvPr>
            <p:ph type="ftr" idx="11"/>
          </p:nvPr>
        </p:nvSpPr>
        <p:spPr>
          <a:xfrm rot="0">
            <a:off x="7622485" y="210114"/>
            <a:ext cx="2509284" cy="365760"/>
          </a:xfrm>
          <a:prstGeom prst="rect"/>
          <a:noFill/>
          <a:ln cmpd="sng" cap="flat">
            <a:noFill/>
            <a:prstDash val="solid"/>
            <a:miter/>
          </a:ln>
        </p:spPr>
        <p:txBody>
          <a:bodyPr vert="horz" wrap="square" lIns="91440" tIns="45720" rIns="91440" bIns="45720" anchor="ctr" anchorCtr="0">
            <a:prstTxWarp prst="textNoShape"/>
          </a:bodyPr>
          <a:lstStyle/>
          <a:p>
            <a:pPr algn="l"/>
            <a:endParaRPr lang="zh-CN" altLang="en-US" sz="800" cap="none" spc="0" baseline="0">
              <a:solidFill>
                <a:schemeClr val="tx1"/>
              </a:solidFill>
              <a:latin typeface="Arial Nova Light" pitchFamily="0" charset="0"/>
              <a:ea typeface="宋体" pitchFamily="0" charset="0"/>
              <a:cs typeface="Arial Nova Light" pitchFamily="0" charset="0"/>
            </a:endParaRPr>
          </a:p>
        </p:txBody>
      </p:sp>
      <p:sp>
        <p:nvSpPr>
          <p:cNvPr id="14" name="Text box"/>
          <p:cNvSpPr>
            <a:spLocks noGrp="1"/>
          </p:cNvSpPr>
          <p:nvPr>
            <p:ph type="sldNum" idx="12"/>
          </p:nvPr>
        </p:nvSpPr>
        <p:spPr>
          <a:xfrm rot="0">
            <a:off x="11300323" y="210114"/>
            <a:ext cx="605474" cy="365760"/>
          </a:xfrm>
          <a:prstGeom prst="rect"/>
          <a:noFill/>
          <a:ln cmpd="sng" cap="flat">
            <a:noFill/>
            <a:prstDash val="solid"/>
            <a:miter/>
          </a:ln>
        </p:spPr>
        <p:txBody>
          <a:bodyPr vert="horz" wrap="square" lIns="91440" tIns="45720" rIns="91440" bIns="45720" anchor="ctr" anchorCtr="0">
            <a:prstTxWarp prst="textNoShape"/>
          </a:bodyPr>
          <a:lstStyle/>
          <a:p>
            <a:pPr algn="r"/>
            <a:fld id="{CAD2D6BD-DE1B-4B5F-8B41-2702339687B9}" type="slidenum">
              <a:rPr lang="en-US" altLang="zh-CN" sz="800" b="0" i="0" u="none" strike="noStrike" kern="1200" cap="none" spc="0" baseline="0">
                <a:solidFill>
                  <a:schemeClr val="tx1"/>
                </a:solidFill>
                <a:latin typeface="Arial Nova Light" pitchFamily="0" charset="0"/>
                <a:ea typeface="宋体" pitchFamily="0" charset="0"/>
                <a:cs typeface="Arial Nova Light" pitchFamily="0" charset="0"/>
              </a:rPr>
              <a:t>&lt;#&gt;</a:t>
            </a:fld>
            <a:endParaRPr lang="zh-CN" altLang="en-US" sz="800" cap="none" spc="0" baseline="0">
              <a:solidFill>
                <a:schemeClr val="tx1"/>
              </a:solidFill>
              <a:latin typeface="Arial Nova Light" pitchFamily="0" charset="0"/>
              <a:ea typeface="宋体" pitchFamily="0" charset="0"/>
              <a:cs typeface="Arial Nova Light" pitchFamily="0" charset="0"/>
            </a:endParaRPr>
          </a:p>
        </p:txBody>
      </p:sp>
    </p:spTree>
    <p:extLst>
      <p:ext uri="{BB962C8B-B14F-4D97-AF65-F5344CB8AC3E}">
        <p14:creationId xmlns:p14="http://schemas.microsoft.com/office/powerpoint/2010/main" val="667861655"/>
      </p:ext>
    </p:extLst>
  </p:cSld>
  <p:clrMapOvr>
    <a:masterClrMapping/>
  </p:clrMapOvr>
  <p:hf sldNum="0"/>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s>
</file>

<file path=ppt/slideMasters/slideMaster1.xml><?xml version="1.0" encoding="utf-8"?>
<p:sldMaster xmlns:p="http://schemas.openxmlformats.org/presentationml/2006/main" xmlns:r="http://schemas.openxmlformats.org/officeDocument/2006/relationships" xmlns:a="http://schemas.openxmlformats.org/drawingml/2006/main">
  <p:cSld>
    <p:bg>
      <p:bgPr>
        <a:solidFill>
          <a:schemeClr val="bg2"/>
        </a:solidFill>
      </p:bgPr>
    </p:bg>
    <p:spTree>
      <p:nvGrpSpPr>
        <p:cNvPr id="1" name=""/>
        <p:cNvGrpSpPr/>
        <p:nvPr/>
      </p:nvGrpSpPr>
      <p:grpSpPr>
        <a:xfrm>
          <a:off x="0" y="0"/>
          <a:ext cx="0" cy="0"/>
          <a:chOff x="0" y="0"/>
          <a:chExt cx="0" cy="0"/>
        </a:xfrm>
      </p:grpSpPr>
      <p:sp>
        <p:nvSpPr>
          <p:cNvPr id="2" name="Text box"/>
          <p:cNvSpPr>
            <a:spLocks noGrp="1"/>
          </p:cNvSpPr>
          <p:nvPr>
            <p:ph type="title"/>
          </p:nvPr>
        </p:nvSpPr>
        <p:spPr>
          <a:xfrm rot="0">
            <a:off x="301752" y="869140"/>
            <a:ext cx="11604046" cy="969206"/>
          </a:xfrm>
          <a:prstGeom prst="rect"/>
          <a:noFill/>
          <a:ln w="12700" cmpd="sng" cap="flat">
            <a:noFill/>
            <a:prstDash val="solid"/>
            <a:miter/>
          </a:ln>
        </p:spPr>
        <p:txBody>
          <a:bodyPr vert="horz" wrap="square" lIns="91440" tIns="45720" rIns="91440" bIns="45720" anchor="b" anchorCtr="0">
            <a:prstTxWarp prst="textNoShape"/>
          </a:bodyPr>
          <a:lstStyle/>
          <a:p>
            <a:r>
              <a:rPr lang="en-US" altLang="zh-CN"/>
              <a:t>Click to edit Master title style</a:t>
            </a:r>
            <a:endParaRPr lang="zh-CN" altLang="en-US"/>
          </a:p>
        </p:txBody>
      </p:sp>
      <p:sp>
        <p:nvSpPr>
          <p:cNvPr id="3" name="Text box"/>
          <p:cNvSpPr>
            <a:spLocks noGrp="1"/>
          </p:cNvSpPr>
          <p:nvPr>
            <p:ph type="dt" idx="2"/>
          </p:nvPr>
        </p:nvSpPr>
        <p:spPr>
          <a:xfrm rot="0">
            <a:off x="301752" y="210114"/>
            <a:ext cx="1759288" cy="365760"/>
          </a:xfrm>
          <a:prstGeom prst="rect"/>
          <a:noFill/>
          <a:ln w="12700" cmpd="sng" cap="flat">
            <a:noFill/>
            <a:prstDash val="solid"/>
            <a:miter/>
          </a:ln>
        </p:spPr>
        <p:txBody>
          <a:bodyPr vert="horz" wrap="square" lIns="91440" tIns="45720" rIns="91440" bIns="45720" anchor="ctr" anchorCtr="0">
            <a:prstTxWarp prst="textNoShape"/>
          </a:bodyPr>
          <a:lstStyle/>
          <a:p>
            <a:pPr algn="l"/>
            <a:fld id="{CAD2D6BD-DE1B-4B5F-8B41-2702339687B9}" type="datetime1">
              <a:rPr lang="en-US" altLang="zh-CN" sz="800" cap="none" spc="0" baseline="0">
                <a:solidFill>
                  <a:schemeClr val="tx1"/>
                </a:solidFill>
                <a:latin typeface="Arial Nova Light" pitchFamily="0" charset="0"/>
                <a:ea typeface="宋体" pitchFamily="0" charset="0"/>
                <a:cs typeface="Arial Nova Light" pitchFamily="0" charset="0"/>
              </a:rPr>
              <a:t>8/12/2026</a:t>
            </a:fld>
            <a:endParaRPr lang="zh-CN" altLang="en-US" sz="800" cap="none" spc="0" baseline="0">
              <a:solidFill>
                <a:schemeClr val="tx1"/>
              </a:solidFill>
              <a:latin typeface="Arial Nova Light" pitchFamily="0" charset="0"/>
              <a:ea typeface="宋体" pitchFamily="0" charset="0"/>
              <a:cs typeface="Arial Nova Light" pitchFamily="0" charset="0"/>
            </a:endParaRPr>
          </a:p>
        </p:txBody>
      </p:sp>
      <p:sp>
        <p:nvSpPr>
          <p:cNvPr id="4" name="Text box"/>
          <p:cNvSpPr>
            <a:spLocks noGrp="1"/>
          </p:cNvSpPr>
          <p:nvPr>
            <p:ph type="ftr" idx="3"/>
          </p:nvPr>
        </p:nvSpPr>
        <p:spPr>
          <a:xfrm rot="0">
            <a:off x="7622485" y="210114"/>
            <a:ext cx="2509284" cy="365760"/>
          </a:xfrm>
          <a:prstGeom prst="rect"/>
          <a:noFill/>
          <a:ln w="12700" cmpd="sng" cap="flat">
            <a:noFill/>
            <a:prstDash val="solid"/>
            <a:miter/>
          </a:ln>
        </p:spPr>
        <p:txBody>
          <a:bodyPr vert="horz" wrap="square" lIns="91440" tIns="45720" rIns="91440" bIns="45720" anchor="ctr" anchorCtr="0">
            <a:prstTxWarp prst="textNoShape"/>
          </a:bodyPr>
          <a:lstStyle/>
          <a:p>
            <a:pPr algn="l"/>
            <a:endParaRPr lang="zh-CN" altLang="en-US" sz="800" cap="none" spc="0" baseline="0">
              <a:solidFill>
                <a:schemeClr val="tx1"/>
              </a:solidFill>
              <a:latin typeface="Arial Nova Light" pitchFamily="0" charset="0"/>
              <a:ea typeface="宋体" pitchFamily="0" charset="0"/>
              <a:cs typeface="Arial Nova Light" pitchFamily="0" charset="0"/>
            </a:endParaRPr>
          </a:p>
        </p:txBody>
      </p:sp>
      <p:sp>
        <p:nvSpPr>
          <p:cNvPr id="5" name="Text box"/>
          <p:cNvSpPr>
            <a:spLocks noGrp="1"/>
          </p:cNvSpPr>
          <p:nvPr>
            <p:ph type="sldNum" idx="4"/>
          </p:nvPr>
        </p:nvSpPr>
        <p:spPr>
          <a:xfrm rot="0">
            <a:off x="11300323" y="210114"/>
            <a:ext cx="605474" cy="365760"/>
          </a:xfrm>
          <a:prstGeom prst="rect"/>
          <a:noFill/>
          <a:ln w="12700" cmpd="sng" cap="flat">
            <a:noFill/>
            <a:prstDash val="solid"/>
            <a:miter/>
          </a:ln>
        </p:spPr>
        <p:txBody>
          <a:bodyPr vert="horz" wrap="square" lIns="91440" tIns="45720" rIns="91440" bIns="45720" anchor="ctr" anchorCtr="0">
            <a:prstTxWarp prst="textNoShape"/>
          </a:bodyPr>
          <a:lstStyle/>
          <a:p>
            <a:pPr algn="r"/>
            <a:fld id="{CAD2D6BD-DE1B-4B5F-8B41-2702339687B9}" type="slidenum">
              <a:rPr lang="en-US" altLang="zh-CN" sz="800" b="0" i="0" u="none" strike="noStrike" kern="1200" cap="none" spc="0" baseline="0">
                <a:solidFill>
                  <a:schemeClr val="tx1"/>
                </a:solidFill>
                <a:latin typeface="Arial Nova Light" pitchFamily="0" charset="0"/>
                <a:ea typeface="宋体" pitchFamily="0" charset="0"/>
                <a:cs typeface="Arial Nova Light" pitchFamily="0" charset="0"/>
              </a:rPr>
              <a:t>&lt;#&gt;</a:t>
            </a:fld>
            <a:endParaRPr lang="zh-CN" altLang="en-US" sz="800" cap="none" spc="0" baseline="0">
              <a:solidFill>
                <a:schemeClr val="tx1"/>
              </a:solidFill>
              <a:latin typeface="Arial Nova Light" pitchFamily="0" charset="0"/>
              <a:ea typeface="宋体" pitchFamily="0" charset="0"/>
              <a:cs typeface="Arial Nova Light" pitchFamily="0" charset="0"/>
            </a:endParaRPr>
          </a:p>
        </p:txBody>
      </p:sp>
      <p:sp>
        <p:nvSpPr>
          <p:cNvPr id="6" name="Text box"/>
          <p:cNvSpPr>
            <a:spLocks noGrp="1"/>
          </p:cNvSpPr>
          <p:nvPr>
            <p:ph type="body" idx="1"/>
          </p:nvPr>
        </p:nvSpPr>
        <p:spPr>
          <a:xfrm rot="0">
            <a:off x="301752" y="2047284"/>
            <a:ext cx="11604046" cy="4234643"/>
          </a:xfrm>
          <a:prstGeom prst="rect"/>
          <a:noFill/>
          <a:ln w="12700" cmpd="sng" cap="flat">
            <a:noFill/>
            <a:prstDash val="solid"/>
            <a:miter/>
          </a:ln>
        </p:spPr>
        <p:txBody>
          <a:bodyPr vert="horz" wrap="square" lIns="91440" tIns="45720" rIns="91440" bIns="45720" anchor="t" anchorCtr="0">
            <a:prstTxWarp prst="textNoShape"/>
          </a:bodyPr>
          <a:lstStyle/>
          <a:p>
            <a:r>
              <a:rPr lang="en-US" altLang="zh-CN"/>
              <a:t>Click to edit Master text styles</a:t>
            </a:r>
            <a:endParaRPr lang="en-US" altLang="zh-CN"/>
          </a:p>
          <a:p>
            <a:pPr lvl="1"/>
            <a:r>
              <a:rPr lang="en-US" altLang="zh-CN"/>
              <a:t>Second level</a:t>
            </a:r>
            <a:endParaRPr lang="en-US" altLang="zh-CN"/>
          </a:p>
          <a:p>
            <a:pPr lvl="2"/>
            <a:r>
              <a:rPr lang="en-US" altLang="zh-CN"/>
              <a:t>Third level</a:t>
            </a:r>
            <a:endParaRPr lang="en-US" altLang="zh-CN"/>
          </a:p>
          <a:p>
            <a:pPr lvl="3"/>
            <a:r>
              <a:rPr lang="en-US" altLang="zh-CN"/>
              <a:t>Fourth level</a:t>
            </a:r>
            <a:endParaRPr lang="en-US" altLang="zh-CN"/>
          </a:p>
          <a:p>
            <a:pPr lvl="4"/>
            <a:r>
              <a:rPr lang="en-US" altLang="zh-CN"/>
              <a:t>Fifth level</a:t>
            </a:r>
            <a:endParaRPr lang="zh-CN" altLang="en-US"/>
          </a:p>
        </p:txBody>
      </p:sp>
      <p:sp>
        <p:nvSpPr>
          <p:cNvPr id="7" name="Straight line"/>
          <p:cNvSpPr>
            <a:spLocks/>
          </p:cNvSpPr>
          <p:nvPr/>
        </p:nvSpPr>
        <p:spPr>
          <a:xfrm flipH="1" rot="0">
            <a:off x="394716" y="751313"/>
            <a:ext cx="11402568" cy="0"/>
          </a:xfrm>
          <a:prstGeom prst="line"/>
          <a:noFill/>
          <a:ln w="6350" cmpd="sng" cap="flat">
            <a:solidFill>
              <a:srgbClr val="BFBFBF">
                <a:alpha val="34000"/>
              </a:srgbClr>
            </a:solidFill>
            <a:prstDash val="solid"/>
            <a:round/>
          </a:ln>
        </p:spPr>
      </p:sp>
    </p:spTree>
    <p:extLst>
      <p:ext uri="{BB962C8B-B14F-4D97-AF65-F5344CB8AC3E}">
        <p14:creationId xmlns:p14="http://schemas.microsoft.com/office/powerpoint/2010/main" val="1475360941"/>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lvl1pPr algn="l" defTabSz="914400" eaLnBrk="1" fontAlgn="auto" latinLnBrk="0" hangingPunct="1">
        <a:lnSpc>
          <a:spcPct val="85000"/>
        </a:lnSpc>
        <a:spcBef>
          <a:spcPts val="0"/>
        </a:spcBef>
        <a:buNone/>
        <a:defRPr sz="2800" b="0" kern="1200" spc="0" baseline="0">
          <a:solidFill>
            <a:schemeClr val="tx1"/>
          </a:solidFill>
          <a:latin typeface="Arial Nova Light" pitchFamily="0" charset="0"/>
          <a:ea typeface="宋体" pitchFamily="0" charset="0"/>
          <a:cs typeface="Arial Nova Light" pitchFamily="0" charset="0"/>
        </a:defRPr>
      </a:lvl1pPr>
    </p:titleStyle>
    <p:bodyStyle>
      <a:lvl1pPr marL="0" indent="0" algn="l" defTabSz="914400" eaLnBrk="1" fontAlgn="auto" latinLnBrk="0" hangingPunct="1">
        <a:lnSpc>
          <a:spcPct val="120000"/>
        </a:lnSpc>
        <a:spcBef>
          <a:spcPts val="1000"/>
        </a:spcBef>
        <a:buNone/>
        <a:defRPr sz="1400" kern="1200" spc="0">
          <a:solidFill>
            <a:schemeClr val="tx1"/>
          </a:solidFill>
          <a:latin typeface="Arial Nova Light" pitchFamily="0" charset="0"/>
          <a:ea typeface="宋体" pitchFamily="0" charset="0"/>
          <a:cs typeface="Arial Nova Light" pitchFamily="0" charset="0"/>
        </a:defRPr>
      </a:lvl1pPr>
      <a:lvl2pPr marL="228600" indent="0" algn="l" defTabSz="914400" eaLnBrk="1" fontAlgn="auto" latinLnBrk="0" hangingPunct="1">
        <a:lnSpc>
          <a:spcPct val="120000"/>
        </a:lnSpc>
        <a:spcBef>
          <a:spcPts val="500"/>
        </a:spcBef>
        <a:buNone/>
        <a:defRPr sz="1400" kern="1200" spc="0">
          <a:solidFill>
            <a:schemeClr val="tx1"/>
          </a:solidFill>
          <a:latin typeface="Arial Nova Light" pitchFamily="0" charset="0"/>
          <a:ea typeface="宋体" pitchFamily="0" charset="0"/>
          <a:cs typeface="Arial Nova Light" pitchFamily="0" charset="0"/>
        </a:defRPr>
      </a:lvl2pPr>
      <a:lvl3pPr marL="457200" indent="0" algn="l" defTabSz="914400" eaLnBrk="1" fontAlgn="auto" latinLnBrk="0" hangingPunct="1">
        <a:lnSpc>
          <a:spcPct val="120000"/>
        </a:lnSpc>
        <a:spcBef>
          <a:spcPts val="500"/>
        </a:spcBef>
        <a:buNone/>
        <a:defRPr sz="1400" kern="1200" spc="0">
          <a:solidFill>
            <a:schemeClr val="tx1"/>
          </a:solidFill>
          <a:latin typeface="Arial Nova Light" pitchFamily="0" charset="0"/>
          <a:ea typeface="宋体" pitchFamily="0" charset="0"/>
          <a:cs typeface="Arial Nova Light" pitchFamily="0" charset="0"/>
        </a:defRPr>
      </a:lvl3pPr>
      <a:lvl4pPr marL="685800" indent="0" algn="l" defTabSz="914400" eaLnBrk="1" fontAlgn="auto" latinLnBrk="0" hangingPunct="1">
        <a:lnSpc>
          <a:spcPct val="120000"/>
        </a:lnSpc>
        <a:spcBef>
          <a:spcPts val="500"/>
        </a:spcBef>
        <a:buNone/>
        <a:defRPr sz="1400" kern="1200" spc="0">
          <a:solidFill>
            <a:schemeClr val="tx1"/>
          </a:solidFill>
          <a:latin typeface="Arial Nova Light" pitchFamily="0" charset="0"/>
          <a:ea typeface="宋体" pitchFamily="0" charset="0"/>
          <a:cs typeface="Arial Nova Light" pitchFamily="0" charset="0"/>
        </a:defRPr>
      </a:lvl4pPr>
      <a:lvl5pPr marL="914400" indent="0" algn="l" defTabSz="914400" eaLnBrk="1" fontAlgn="auto" latinLnBrk="0" hangingPunct="1">
        <a:lnSpc>
          <a:spcPct val="120000"/>
        </a:lnSpc>
        <a:spcBef>
          <a:spcPts val="500"/>
        </a:spcBef>
        <a:buNone/>
        <a:defRPr sz="1400" kern="1200" spc="0">
          <a:solidFill>
            <a:schemeClr val="tx1"/>
          </a:solidFill>
          <a:latin typeface="Arial Nova Light" pitchFamily="0" charset="0"/>
          <a:ea typeface="宋体" pitchFamily="0" charset="0"/>
          <a:cs typeface="Arial Nova Light" pitchFamily="0" charset="0"/>
        </a:defRPr>
      </a:lvl5pPr>
      <a:lvl6pPr marL="2514600" indent="-228600" algn="l" defTabSz="914400" eaLnBrk="1" fontAlgn="auto" latinLnBrk="0" hangingPunct="1">
        <a:lnSpc>
          <a:spcPct val="90000"/>
        </a:lnSpc>
        <a:spcBef>
          <a:spcPts val="500"/>
        </a:spcBef>
        <a:buFont typeface="Arial" pitchFamily="34" charset="0"/>
        <a:buChar char="•"/>
        <a:defRPr sz="1800" kern="1200">
          <a:solidFill>
            <a:schemeClr val="tx1"/>
          </a:solidFill>
          <a:latin typeface="Arial Nova Light" pitchFamily="0" charset="0"/>
          <a:ea typeface="宋体" pitchFamily="0" charset="0"/>
          <a:cs typeface="Arial Nova Light" pitchFamily="0" charset="0"/>
        </a:defRPr>
      </a:lvl6pPr>
      <a:lvl7pPr marL="2971800" indent="-228600" algn="l" defTabSz="914400" eaLnBrk="1" fontAlgn="auto" latinLnBrk="0" hangingPunct="1">
        <a:lnSpc>
          <a:spcPct val="90000"/>
        </a:lnSpc>
        <a:spcBef>
          <a:spcPts val="500"/>
        </a:spcBef>
        <a:buFont typeface="Arial" pitchFamily="34" charset="0"/>
        <a:buChar char="•"/>
        <a:defRPr sz="1800" kern="1200">
          <a:solidFill>
            <a:schemeClr val="tx1"/>
          </a:solidFill>
          <a:latin typeface="Arial Nova Light" pitchFamily="0" charset="0"/>
          <a:ea typeface="宋体" pitchFamily="0" charset="0"/>
          <a:cs typeface="Arial Nova Light" pitchFamily="0" charset="0"/>
        </a:defRPr>
      </a:lvl7pPr>
      <a:lvl8pPr marL="3429000" indent="-228600" algn="l" defTabSz="914400" eaLnBrk="1" fontAlgn="auto" latinLnBrk="0" hangingPunct="1">
        <a:lnSpc>
          <a:spcPct val="90000"/>
        </a:lnSpc>
        <a:spcBef>
          <a:spcPts val="500"/>
        </a:spcBef>
        <a:buFont typeface="Arial" pitchFamily="34" charset="0"/>
        <a:buChar char="•"/>
        <a:defRPr sz="1800" kern="1200">
          <a:solidFill>
            <a:schemeClr val="tx1"/>
          </a:solidFill>
          <a:latin typeface="Arial Nova Light" pitchFamily="0" charset="0"/>
          <a:ea typeface="宋体" pitchFamily="0" charset="0"/>
          <a:cs typeface="Arial Nova Light" pitchFamily="0" charset="0"/>
        </a:defRPr>
      </a:lvl8pPr>
      <a:lvl9pPr marL="3429000" indent="-228600" algn="l" defTabSz="914400" eaLnBrk="1" fontAlgn="auto" latinLnBrk="0" hangingPunct="1">
        <a:lnSpc>
          <a:spcPct val="90000"/>
        </a:lnSpc>
        <a:spcBef>
          <a:spcPts val="500"/>
        </a:spcBef>
        <a:buFont typeface="Arial" pitchFamily="34" charset="0"/>
        <a:buChar char="•"/>
        <a:defRPr sz="1800" kern="1200">
          <a:solidFill>
            <a:schemeClr val="tx1"/>
          </a:solidFill>
          <a:latin typeface="Arial Nova Light" pitchFamily="0" charset="0"/>
          <a:ea typeface="宋体" pitchFamily="0" charset="0"/>
          <a:cs typeface="Arial Nova Light" pitchFamily="0" charset="0"/>
        </a:defRPr>
      </a:lvl9pPr>
    </p:body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s>
</file>

<file path=ppt/slides/slide1.xml><?xml version="1.0" encoding="utf-8"?>
<p:sld xmlns:p="http://schemas.openxmlformats.org/presentationml/2006/main" xmlns:r="http://schemas.openxmlformats.org/officeDocument/2006/relationships" xmlns:a="http://schemas.openxmlformats.org/drawingml/2006/main">
  <p:cSld>
    <p:bg>
      <p:bgPr>
        <a:solidFill>
          <a:schemeClr val="bg2"/>
        </a:solidFill>
      </p:bgPr>
    </p:bg>
    <p:spTree>
      <p:nvGrpSpPr>
        <p:cNvPr id="1" name=""/>
        <p:cNvGrpSpPr/>
        <p:nvPr/>
      </p:nvGrpSpPr>
      <p:grpSpPr>
        <a:xfrm>
          <a:off x="0" y="0"/>
          <a:ext cx="0" cy="0"/>
          <a:chOff x="0" y="0"/>
          <a:chExt cx="0" cy="0"/>
        </a:xfrm>
      </p:grpSpPr>
      <p:sp>
        <p:nvSpPr>
          <p:cNvPr id="16" name="Rectangle"/>
          <p:cNvSpPr>
            <a:spLocks/>
          </p:cNvSpPr>
          <p:nvPr/>
        </p:nvSpPr>
        <p:spPr>
          <a:xfrm rot="0">
            <a:off x="382904" y="548640"/>
            <a:ext cx="9875520" cy="193674"/>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000" b="0" i="0" u="none" strike="noStrike" kern="1200" cap="none" spc="0" baseline="0">
                <a:solidFill>
                  <a:srgbClr val="AADCDC"/>
                </a:solidFill>
                <a:latin typeface="Aptos" pitchFamily="0" charset="0"/>
                <a:ea typeface="宋体" pitchFamily="0" charset="0"/>
                <a:cs typeface="Arial Nova Light" pitchFamily="0" charset="0"/>
              </a:rPr>
              <a:t>LCHS7003 </a:t>
            </a:r>
            <a:r>
              <a:rPr lang="en-US" altLang="zh-CN" sz="1000" b="0" i="0" u="none" strike="noStrike" kern="1200" cap="none" spc="0" baseline="0">
                <a:solidFill>
                  <a:srgbClr val="AADCDC"/>
                </a:solidFill>
                <a:latin typeface="Aptos" pitchFamily="0" charset="0"/>
                <a:ea typeface="宋体" pitchFamily="0" charset="0"/>
                <a:cs typeface="Arial Nova Light" pitchFamily="0" charset="0"/>
              </a:rPr>
              <a:t>- </a:t>
            </a:r>
            <a:r>
              <a:rPr lang="en-US" altLang="zh-CN" sz="1000" b="0" i="0" u="none" strike="noStrike" kern="1200" cap="none" spc="0" baseline="0">
                <a:solidFill>
                  <a:srgbClr val="AADCDC"/>
                </a:solidFill>
                <a:latin typeface="Aptos" pitchFamily="0" charset="0"/>
                <a:ea typeface="宋体" pitchFamily="0" charset="0"/>
                <a:cs typeface="Arial Nova Light" pitchFamily="0" charset="0"/>
              </a:rPr>
              <a:t>INDIVIDUAL PRESENTATION</a:t>
            </a:r>
            <a:endParaRPr lang="zh-CN" altLang="en-US" sz="1000" b="0" i="0" u="none" strike="noStrike" kern="1200" cap="none" spc="0" baseline="0">
              <a:solidFill>
                <a:srgbClr val="AADCDC"/>
              </a:solidFill>
              <a:latin typeface="Aptos" pitchFamily="0" charset="0"/>
              <a:ea typeface="宋体" pitchFamily="0" charset="0"/>
              <a:cs typeface="Arial Nova Light" pitchFamily="0" charset="0"/>
            </a:endParaRPr>
          </a:p>
        </p:txBody>
      </p:sp>
      <p:sp>
        <p:nvSpPr>
          <p:cNvPr id="17" name="Rectangle"/>
          <p:cNvSpPr>
            <a:spLocks/>
          </p:cNvSpPr>
          <p:nvPr/>
        </p:nvSpPr>
        <p:spPr>
          <a:xfrm rot="0">
            <a:off x="868680" y="1325880"/>
            <a:ext cx="9875520" cy="56515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3400" b="0" i="0" u="none" strike="noStrike" kern="1200" cap="none" spc="0" baseline="0">
                <a:solidFill>
                  <a:srgbClr val="FFFFFF"/>
                </a:solidFill>
                <a:latin typeface="Aptos" pitchFamily="0" charset="0"/>
                <a:ea typeface="宋体" pitchFamily="0" charset="0"/>
                <a:cs typeface="Arial Nova Light" pitchFamily="0" charset="0"/>
              </a:rPr>
              <a:t>Type 2 Diabetes</a:t>
            </a:r>
            <a:endParaRPr lang="zh-CN" altLang="en-US" sz="3400" b="0" i="0" u="none" strike="noStrike" kern="1200" cap="none" spc="0" baseline="0">
              <a:solidFill>
                <a:srgbClr val="FFFFFF"/>
              </a:solidFill>
              <a:latin typeface="Aptos" pitchFamily="0" charset="0"/>
              <a:ea typeface="宋体" pitchFamily="0" charset="0"/>
              <a:cs typeface="Arial Nova Light" pitchFamily="0" charset="0"/>
            </a:endParaRPr>
          </a:p>
        </p:txBody>
      </p:sp>
      <p:sp>
        <p:nvSpPr>
          <p:cNvPr id="18" name="Rectangle"/>
          <p:cNvSpPr>
            <a:spLocks/>
          </p:cNvSpPr>
          <p:nvPr/>
        </p:nvSpPr>
        <p:spPr>
          <a:xfrm rot="0">
            <a:off x="868680" y="2331720"/>
            <a:ext cx="9875520" cy="73660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2300" b="0" i="0" u="none" strike="noStrike" kern="1200" cap="none" spc="0" baseline="0">
                <a:solidFill>
                  <a:srgbClr val="FFFFFF"/>
                </a:solidFill>
                <a:latin typeface="Aptos" pitchFamily="0" charset="0"/>
                <a:ea typeface="宋体" pitchFamily="0" charset="0"/>
                <a:cs typeface="Arial Nova Light" pitchFamily="0" charset="0"/>
              </a:rPr>
              <a:t>A Whole-Person Approach to Management</a:t>
            </a:r>
            <a:br>
              <a:rPr lang="zh-CN" altLang="en-US" sz="2300" b="0" i="0" u="none" strike="noStrike" kern="1200" cap="none" spc="0" baseline="0">
                <a:solidFill>
                  <a:srgbClr val="FFFFFF"/>
                </a:solidFill>
                <a:latin typeface="Aptos" pitchFamily="0" charset="0"/>
                <a:ea typeface="宋体" pitchFamily="0" charset="0"/>
                <a:cs typeface="Arial Nova Light" pitchFamily="0" charset="0"/>
              </a:rPr>
            </a:br>
            <a:r>
              <a:rPr lang="en-US" altLang="zh-CN" sz="2300" b="0" i="0" u="none" strike="noStrike" kern="1200" cap="none" spc="0" baseline="0">
                <a:solidFill>
                  <a:srgbClr val="FFFFFF"/>
                </a:solidFill>
                <a:latin typeface="Aptos" pitchFamily="0" charset="0"/>
                <a:ea typeface="宋体" pitchFamily="0" charset="0"/>
                <a:cs typeface="Arial Nova Light" pitchFamily="0" charset="0"/>
              </a:rPr>
              <a:t>and Self-Management</a:t>
            </a:r>
            <a:endParaRPr lang="zh-CN" altLang="en-US" sz="2300" b="0" i="0" u="none" strike="noStrike" kern="1200" cap="none" spc="0" baseline="0">
              <a:solidFill>
                <a:srgbClr val="FFFFFF"/>
              </a:solidFill>
              <a:latin typeface="Aptos" pitchFamily="0" charset="0"/>
              <a:ea typeface="宋体" pitchFamily="0" charset="0"/>
              <a:cs typeface="Arial Nova Light" pitchFamily="0" charset="0"/>
            </a:endParaRPr>
          </a:p>
        </p:txBody>
      </p:sp>
      <p:sp>
        <p:nvSpPr>
          <p:cNvPr id="19" name="Rectangle"/>
          <p:cNvSpPr>
            <a:spLocks/>
          </p:cNvSpPr>
          <p:nvPr/>
        </p:nvSpPr>
        <p:spPr>
          <a:xfrm rot="0">
            <a:off x="868680" y="3383279"/>
            <a:ext cx="9875520" cy="21272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150" b="0" i="0" u="none" strike="noStrike" kern="1200" cap="none" spc="0" baseline="0">
                <a:solidFill>
                  <a:srgbClr val="DCE6EB"/>
                </a:solidFill>
                <a:latin typeface="Aptos" pitchFamily="0" charset="0"/>
                <a:ea typeface="宋体" pitchFamily="0" charset="0"/>
                <a:cs typeface="Arial Nova Light" pitchFamily="0" charset="0"/>
              </a:rPr>
              <a:t>Audience: Community nurses and allied health professionals supporting adults with Type 2 diabetes in the UK</a:t>
            </a:r>
            <a:endParaRPr lang="zh-CN" altLang="en-US" sz="1150" b="0" i="0" u="none" strike="noStrike" kern="1200" cap="none" spc="0" baseline="0">
              <a:solidFill>
                <a:srgbClr val="DCE6EB"/>
              </a:solidFill>
              <a:latin typeface="Aptos" pitchFamily="0" charset="0"/>
              <a:ea typeface="宋体" pitchFamily="0" charset="0"/>
              <a:cs typeface="Arial Nova Light" pitchFamily="0" charset="0"/>
            </a:endParaRPr>
          </a:p>
        </p:txBody>
      </p:sp>
      <p:sp>
        <p:nvSpPr>
          <p:cNvPr id="20" name="Rectangle"/>
          <p:cNvSpPr>
            <a:spLocks/>
          </p:cNvSpPr>
          <p:nvPr/>
        </p:nvSpPr>
        <p:spPr>
          <a:xfrm rot="0">
            <a:off x="868680" y="4160520"/>
            <a:ext cx="4389120" cy="21287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050" b="0" i="0" u="none" strike="noStrike" kern="1200" cap="none" spc="0" baseline="0">
                <a:solidFill>
                  <a:srgbClr val="FFFFFF"/>
                </a:solidFill>
                <a:latin typeface="Aptos" pitchFamily="0" charset="0"/>
                <a:ea typeface="宋体" pitchFamily="0" charset="0"/>
                <a:cs typeface="Arial Nova Light" pitchFamily="0" charset="0"/>
              </a:rPr>
              <a:t>Student name: Roshan Kaniyamparampil shibu</a:t>
            </a:r>
            <a:endParaRPr lang="zh-CN" altLang="en-US" sz="1050" b="0" i="0" u="none" strike="noStrike" kern="1200" cap="none" spc="0" baseline="0">
              <a:solidFill>
                <a:srgbClr val="FFFFFF"/>
              </a:solidFill>
              <a:latin typeface="Aptos" pitchFamily="0" charset="0"/>
              <a:ea typeface="宋体" pitchFamily="0" charset="0"/>
              <a:cs typeface="Arial Nova Light" pitchFamily="0" charset="0"/>
            </a:endParaRPr>
          </a:p>
        </p:txBody>
      </p:sp>
      <p:sp>
        <p:nvSpPr>
          <p:cNvPr id="21" name="Rectangle"/>
          <p:cNvSpPr>
            <a:spLocks/>
          </p:cNvSpPr>
          <p:nvPr/>
        </p:nvSpPr>
        <p:spPr>
          <a:xfrm rot="0">
            <a:off x="868680" y="4526280"/>
            <a:ext cx="4389120" cy="21287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050" b="0" i="0" u="none" strike="noStrike" kern="1200" cap="none" spc="0" baseline="0">
                <a:solidFill>
                  <a:srgbClr val="FFFFFF"/>
                </a:solidFill>
                <a:latin typeface="Aptos" pitchFamily="0" charset="0"/>
                <a:ea typeface="宋体" pitchFamily="0" charset="0"/>
                <a:cs typeface="Arial Nova Light" pitchFamily="0" charset="0"/>
              </a:rPr>
              <a:t>Student number: 2532300</a:t>
            </a:r>
            <a:endParaRPr lang="zh-CN" altLang="en-US" sz="1050" b="0" i="0" u="none" strike="noStrike" kern="1200" cap="none" spc="0" baseline="0">
              <a:solidFill>
                <a:srgbClr val="FFFFFF"/>
              </a:solidFill>
              <a:latin typeface="Aptos" pitchFamily="0" charset="0"/>
              <a:ea typeface="宋体" pitchFamily="0" charset="0"/>
              <a:cs typeface="Arial Nova Light" pitchFamily="0" charset="0"/>
            </a:endParaRPr>
          </a:p>
        </p:txBody>
      </p:sp>
      <p:sp>
        <p:nvSpPr>
          <p:cNvPr id="22" name="Rectangle"/>
          <p:cNvSpPr>
            <a:spLocks/>
          </p:cNvSpPr>
          <p:nvPr/>
        </p:nvSpPr>
        <p:spPr>
          <a:xfrm rot="0">
            <a:off x="868680" y="5074920"/>
            <a:ext cx="4389120" cy="21272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050" b="0" i="0" u="none" strike="noStrike" kern="1200" cap="none" spc="0" baseline="0">
                <a:solidFill>
                  <a:srgbClr val="FFFFFF"/>
                </a:solidFill>
                <a:latin typeface="Aptos" pitchFamily="0" charset="0"/>
                <a:ea typeface="宋体" pitchFamily="0" charset="0"/>
                <a:cs typeface="Arial Nova Light" pitchFamily="0" charset="0"/>
              </a:rPr>
              <a:t>Lecturer: Muhammad Khan</a:t>
            </a:r>
            <a:endParaRPr lang="zh-CN" altLang="en-US" sz="1050" b="0" i="0" u="none" strike="noStrike" kern="1200" cap="none" spc="0" baseline="0">
              <a:solidFill>
                <a:srgbClr val="FFFFFF"/>
              </a:solidFill>
              <a:latin typeface="Aptos" pitchFamily="0" charset="0"/>
              <a:ea typeface="宋体" pitchFamily="0" charset="0"/>
              <a:cs typeface="Arial Nova Light" pitchFamily="0" charset="0"/>
            </a:endParaRPr>
          </a:p>
        </p:txBody>
      </p:sp>
    </p:spTree>
    <p:extLst>
      <p:ext uri="{BB962C8B-B14F-4D97-AF65-F5344CB8AC3E}">
        <p14:creationId xmlns:p14="http://schemas.microsoft.com/office/powerpoint/2010/main" val="2133828835"/>
      </p:ext>
    </p:extLst>
  </p:cSld>
  <p:clrMapOvr>
    <a:masterClrMapping/>
  </p:clrMapOvr>
</p:sld>
</file>

<file path=ppt/slides/slide2.xml><?xml version="1.0" encoding="utf-8"?>
<p:sld xmlns:p="http://schemas.openxmlformats.org/presentationml/2006/main" xmlns:r="http://schemas.openxmlformats.org/officeDocument/2006/relationships" xmlns:a="http://schemas.openxmlformats.org/drawingml/2006/main">
  <p:cSld>
    <p:bg>
      <p:bgPr>
        <a:solidFill>
          <a:schemeClr val="bg2"/>
        </a:solidFill>
      </p:bgPr>
    </p:bg>
    <p:spTree>
      <p:nvGrpSpPr>
        <p:cNvPr id="1" name=""/>
        <p:cNvGrpSpPr/>
        <p:nvPr/>
      </p:nvGrpSpPr>
      <p:grpSpPr>
        <a:xfrm>
          <a:off x="0" y="0"/>
          <a:ext cx="0" cy="0"/>
          <a:chOff x="0" y="0"/>
          <a:chExt cx="0" cy="0"/>
        </a:xfrm>
      </p:grpSpPr>
      <p:sp>
        <p:nvSpPr>
          <p:cNvPr id="26" name="Rectangle"/>
          <p:cNvSpPr>
            <a:spLocks/>
          </p:cNvSpPr>
          <p:nvPr/>
        </p:nvSpPr>
        <p:spPr>
          <a:xfrm rot="0">
            <a:off x="0" y="0"/>
            <a:ext cx="12191694" cy="6858000"/>
          </a:xfrm>
          <a:prstGeom prst="rect"/>
          <a:solidFill>
            <a:srgbClr val="FFFFFF"/>
          </a:solidFill>
          <a:ln w="6350" cmpd="sng" cap="flat">
            <a:noFill/>
            <a:prstDash val="solid"/>
            <a:round/>
          </a:ln>
        </p:spPr>
      </p:sp>
      <p:sp>
        <p:nvSpPr>
          <p:cNvPr id="27" name="Rectangle"/>
          <p:cNvSpPr>
            <a:spLocks/>
          </p:cNvSpPr>
          <p:nvPr/>
        </p:nvSpPr>
        <p:spPr>
          <a:xfrm rot="0">
            <a:off x="594360" y="256031"/>
            <a:ext cx="1932051" cy="215265"/>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900" b="0" i="0" u="none" strike="noStrike" kern="1200" cap="none" spc="0" baseline="0">
                <a:solidFill>
                  <a:srgbClr val="167A7C"/>
                </a:solidFill>
                <a:latin typeface="Arial Regular" pitchFamily="0" charset="0"/>
                <a:ea typeface="宋体" pitchFamily="0" charset="0"/>
                <a:cs typeface="Arial Regular" pitchFamily="0" charset="0"/>
              </a:rPr>
              <a:t>CONDITION AND DETERMINANTS</a:t>
            </a:r>
            <a:endParaRPr lang="zh-CN" altLang="en-US" sz="900" b="0" i="0" u="none" strike="noStrike" kern="1200" cap="none" spc="0" baseline="0">
              <a:solidFill>
                <a:srgbClr val="167A7C"/>
              </a:solidFill>
              <a:latin typeface="Arial Regular" pitchFamily="0" charset="0"/>
              <a:ea typeface="宋体" pitchFamily="0" charset="0"/>
              <a:cs typeface="Arial Regular" pitchFamily="0" charset="0"/>
            </a:endParaRPr>
          </a:p>
        </p:txBody>
      </p:sp>
      <p:sp>
        <p:nvSpPr>
          <p:cNvPr id="28" name="Rectangle"/>
          <p:cNvSpPr>
            <a:spLocks/>
          </p:cNvSpPr>
          <p:nvPr/>
        </p:nvSpPr>
        <p:spPr>
          <a:xfrm rot="0">
            <a:off x="594360" y="502919"/>
            <a:ext cx="6739255" cy="462915"/>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2500" b="0" i="0" u="none" strike="noStrike" kern="1200" cap="none" spc="0" baseline="0">
                <a:solidFill>
                  <a:srgbClr val="18344B"/>
                </a:solidFill>
                <a:latin typeface="Arial Regular" pitchFamily="0" charset="0"/>
                <a:ea typeface="宋体" pitchFamily="0" charset="0"/>
                <a:cs typeface="Arial Regular" pitchFamily="0" charset="0"/>
              </a:rPr>
              <a:t>Type 2 diabetes is more than a glucose problem</a:t>
            </a:r>
            <a:endParaRPr lang="zh-CN" altLang="en-US" sz="2500" b="0" i="0" u="none" strike="noStrike" kern="1200" cap="none" spc="0" baseline="0">
              <a:solidFill>
                <a:srgbClr val="18344B"/>
              </a:solidFill>
              <a:latin typeface="Arial Regular" pitchFamily="0" charset="0"/>
              <a:ea typeface="宋体" pitchFamily="0" charset="0"/>
              <a:cs typeface="Arial Regular" pitchFamily="0" charset="0"/>
            </a:endParaRPr>
          </a:p>
        </p:txBody>
      </p:sp>
      <p:sp>
        <p:nvSpPr>
          <p:cNvPr id="29" name="Rectangle"/>
          <p:cNvSpPr>
            <a:spLocks/>
          </p:cNvSpPr>
          <p:nvPr/>
        </p:nvSpPr>
        <p:spPr>
          <a:xfrm rot="0">
            <a:off x="594360" y="1143000"/>
            <a:ext cx="914400" cy="50292"/>
          </a:xfrm>
          <a:prstGeom prst="rect"/>
          <a:solidFill>
            <a:srgbClr val="167A7C"/>
          </a:solidFill>
          <a:ln w="6350" cmpd="sng" cap="flat">
            <a:noFill/>
            <a:prstDash val="solid"/>
            <a:round/>
          </a:ln>
        </p:spPr>
      </p:sp>
      <p:sp>
        <p:nvSpPr>
          <p:cNvPr id="30" name="Rectangle"/>
          <p:cNvSpPr>
            <a:spLocks/>
          </p:cNvSpPr>
          <p:nvPr/>
        </p:nvSpPr>
        <p:spPr>
          <a:xfrm rot="0">
            <a:off x="11351895" y="320040"/>
            <a:ext cx="260984" cy="234315"/>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r">
              <a:lnSpc>
                <a:spcPct val="100000"/>
              </a:lnSpc>
              <a:spcBef>
                <a:spcPts val="0"/>
              </a:spcBef>
              <a:spcAft>
                <a:spcPts val="0"/>
              </a:spcAft>
              <a:buNone/>
            </a:pPr>
            <a:r>
              <a:rPr lang="en-US" altLang="zh-CN" sz="1000" b="0" i="0" u="none" strike="noStrike" kern="1200" cap="none" spc="0" baseline="0">
                <a:solidFill>
                  <a:srgbClr val="5C676F"/>
                </a:solidFill>
                <a:latin typeface="Arial Regular" pitchFamily="0" charset="0"/>
                <a:ea typeface="宋体" pitchFamily="0" charset="0"/>
                <a:cs typeface="Arial Regular" pitchFamily="0" charset="0"/>
              </a:rPr>
              <a:t>2</a:t>
            </a:r>
            <a:endParaRPr lang="zh-CN" altLang="en-US" sz="1000" b="0" i="0" u="none" strike="noStrike" kern="1200" cap="none" spc="0" baseline="0">
              <a:solidFill>
                <a:srgbClr val="5C676F"/>
              </a:solidFill>
              <a:latin typeface="Arial Regular" pitchFamily="0" charset="0"/>
              <a:ea typeface="宋体" pitchFamily="0" charset="0"/>
              <a:cs typeface="Arial Regular" pitchFamily="0" charset="0"/>
            </a:endParaRPr>
          </a:p>
        </p:txBody>
      </p:sp>
      <p:sp>
        <p:nvSpPr>
          <p:cNvPr id="31" name="Rounded rectangle"/>
          <p:cNvSpPr>
            <a:spLocks/>
          </p:cNvSpPr>
          <p:nvPr/>
        </p:nvSpPr>
        <p:spPr>
          <a:xfrm rot="0">
            <a:off x="640080" y="1417320"/>
            <a:ext cx="2514600" cy="1325880"/>
          </a:xfrm>
          <a:prstGeom prst="roundRect">
            <a:avLst>
              <a:gd name="adj" fmla="val 16666"/>
            </a:avLst>
          </a:prstGeom>
          <a:solidFill>
            <a:srgbClr val="E1F2F2"/>
          </a:solidFill>
          <a:ln w="6350" cmpd="sng" cap="flat">
            <a:solidFill>
              <a:srgbClr val="E0E5E8"/>
            </a:solidFill>
            <a:prstDash val="solid"/>
            <a:round/>
          </a:ln>
        </p:spPr>
      </p:sp>
      <p:sp>
        <p:nvSpPr>
          <p:cNvPr id="32" name="Rectangle"/>
          <p:cNvSpPr>
            <a:spLocks/>
          </p:cNvSpPr>
          <p:nvPr/>
        </p:nvSpPr>
        <p:spPr>
          <a:xfrm rot="0">
            <a:off x="777240" y="1554480"/>
            <a:ext cx="320039" cy="32003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800" b="0" i="0" u="none" strike="noStrike" kern="1200" cap="none" spc="0" baseline="0">
                <a:solidFill>
                  <a:srgbClr val="167A7C"/>
                </a:solidFill>
                <a:latin typeface="Arial Regular" pitchFamily="0" charset="0"/>
                <a:ea typeface="宋体" pitchFamily="0" charset="0"/>
                <a:cs typeface="Arial Regular" pitchFamily="0" charset="0"/>
              </a:rPr>
              <a:t>1</a:t>
            </a:r>
            <a:endParaRPr lang="zh-CN" altLang="en-US" sz="1800" b="0" i="0" u="none" strike="noStrike" kern="1200" cap="none" spc="0" baseline="0">
              <a:solidFill>
                <a:srgbClr val="167A7C"/>
              </a:solidFill>
              <a:latin typeface="Arial Regular" pitchFamily="0" charset="0"/>
              <a:ea typeface="宋体" pitchFamily="0" charset="0"/>
              <a:cs typeface="Arial Regular" pitchFamily="0" charset="0"/>
            </a:endParaRPr>
          </a:p>
        </p:txBody>
      </p:sp>
      <p:sp>
        <p:nvSpPr>
          <p:cNvPr id="33" name="Rectangle"/>
          <p:cNvSpPr>
            <a:spLocks/>
          </p:cNvSpPr>
          <p:nvPr/>
        </p:nvSpPr>
        <p:spPr>
          <a:xfrm rot="0">
            <a:off x="1188719" y="1536192"/>
            <a:ext cx="1783080" cy="24130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300" b="0" i="0" u="none" strike="noStrike" kern="1200" cap="none" spc="0" baseline="0">
                <a:solidFill>
                  <a:srgbClr val="18344B"/>
                </a:solidFill>
                <a:latin typeface="Arial Regular" pitchFamily="0" charset="0"/>
                <a:ea typeface="宋体" pitchFamily="0" charset="0"/>
                <a:cs typeface="Arial Regular" pitchFamily="0" charset="0"/>
              </a:rPr>
              <a:t>Insulin resistance</a:t>
            </a:r>
            <a:endParaRPr lang="zh-CN" altLang="en-US" sz="1300" b="0" i="0" u="none" strike="noStrike" kern="1200" cap="none" spc="0" baseline="0">
              <a:solidFill>
                <a:srgbClr val="18344B"/>
              </a:solidFill>
              <a:latin typeface="Arial Regular" pitchFamily="0" charset="0"/>
              <a:ea typeface="宋体" pitchFamily="0" charset="0"/>
              <a:cs typeface="Arial Regular" pitchFamily="0" charset="0"/>
            </a:endParaRPr>
          </a:p>
        </p:txBody>
      </p:sp>
      <p:sp>
        <p:nvSpPr>
          <p:cNvPr id="34" name="Rectangle"/>
          <p:cNvSpPr>
            <a:spLocks/>
          </p:cNvSpPr>
          <p:nvPr/>
        </p:nvSpPr>
        <p:spPr>
          <a:xfrm rot="0">
            <a:off x="777240" y="1901951"/>
            <a:ext cx="2240279" cy="33655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950" b="0" i="0" u="none" strike="noStrike" kern="1200" cap="none" spc="0" baseline="0">
                <a:solidFill>
                  <a:srgbClr val="2A3137"/>
                </a:solidFill>
                <a:latin typeface="Arial Regular" pitchFamily="0" charset="0"/>
                <a:ea typeface="宋体" pitchFamily="0" charset="0"/>
                <a:cs typeface="Arial Regular" pitchFamily="0" charset="0"/>
              </a:rPr>
              <a:t>Reduced insulin action, influenced by adiposity and ectopic fat</a:t>
            </a:r>
            <a:r>
              <a:rPr lang="en-US" altLang="zh-CN" sz="950" b="0" i="0" u="none" strike="noStrike" kern="1200" cap="none" spc="0" baseline="0">
                <a:solidFill>
                  <a:srgbClr val="2A3137"/>
                </a:solidFill>
                <a:latin typeface="Arial Regular" pitchFamily="0" charset="0"/>
                <a:ea typeface="宋体" pitchFamily="0" charset="0"/>
                <a:cs typeface="Arial Regular" pitchFamily="0" charset="0"/>
              </a:rPr>
              <a:t> (</a:t>
            </a:r>
            <a:r>
              <a:rPr lang="en-US" altLang="zh-CN" sz="950" b="0" i="0" u="none" strike="noStrike" kern="1200" cap="none" spc="0" baseline="0">
                <a:solidFill>
                  <a:srgbClr val="2A3137"/>
                </a:solidFill>
                <a:latin typeface="Arial Regular" pitchFamily="0" charset="0"/>
                <a:ea typeface="宋体" pitchFamily="0" charset="0"/>
                <a:cs typeface="Arial Regular" pitchFamily="0" charset="0"/>
              </a:rPr>
              <a:t>Taylor, 2021)</a:t>
            </a:r>
            <a:r>
              <a:rPr lang="en-US" altLang="zh-CN" sz="950" b="0" i="0" u="none" strike="noStrike" kern="1200" cap="none" spc="0" baseline="0">
                <a:solidFill>
                  <a:srgbClr val="2A3137"/>
                </a:solidFill>
                <a:latin typeface="Arial Regular" pitchFamily="0" charset="0"/>
                <a:ea typeface="宋体" pitchFamily="0" charset="0"/>
                <a:cs typeface="Arial Regular" pitchFamily="0" charset="0"/>
              </a:rPr>
              <a:t>.</a:t>
            </a:r>
            <a:endParaRPr lang="zh-CN" altLang="en-US" sz="950" b="0" i="0" u="none" strike="noStrike" kern="1200" cap="none" spc="0" baseline="0">
              <a:solidFill>
                <a:srgbClr val="2A3137"/>
              </a:solidFill>
              <a:latin typeface="Arial Regular" pitchFamily="0" charset="0"/>
              <a:ea typeface="宋体" pitchFamily="0" charset="0"/>
              <a:cs typeface="Arial Regular" pitchFamily="0" charset="0"/>
            </a:endParaRPr>
          </a:p>
        </p:txBody>
      </p:sp>
      <p:sp>
        <p:nvSpPr>
          <p:cNvPr id="35" name="Rounded rectangle"/>
          <p:cNvSpPr>
            <a:spLocks/>
          </p:cNvSpPr>
          <p:nvPr/>
        </p:nvSpPr>
        <p:spPr>
          <a:xfrm rot="0">
            <a:off x="3429000" y="1417320"/>
            <a:ext cx="2514600" cy="1325880"/>
          </a:xfrm>
          <a:prstGeom prst="roundRect">
            <a:avLst>
              <a:gd name="adj" fmla="val 16666"/>
            </a:avLst>
          </a:prstGeom>
          <a:solidFill>
            <a:srgbClr val="E1F2F2"/>
          </a:solidFill>
          <a:ln w="6350" cmpd="sng" cap="flat">
            <a:solidFill>
              <a:srgbClr val="E0E5E8"/>
            </a:solidFill>
            <a:prstDash val="solid"/>
            <a:round/>
          </a:ln>
        </p:spPr>
      </p:sp>
      <p:sp>
        <p:nvSpPr>
          <p:cNvPr id="36" name="Rectangle"/>
          <p:cNvSpPr>
            <a:spLocks/>
          </p:cNvSpPr>
          <p:nvPr/>
        </p:nvSpPr>
        <p:spPr>
          <a:xfrm rot="0">
            <a:off x="3566160" y="1554480"/>
            <a:ext cx="320040" cy="32003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800" b="0" i="0" u="none" strike="noStrike" kern="1200" cap="none" spc="0" baseline="0">
                <a:solidFill>
                  <a:srgbClr val="167A7C"/>
                </a:solidFill>
                <a:latin typeface="Arial Regular" pitchFamily="0" charset="0"/>
                <a:ea typeface="宋体" pitchFamily="0" charset="0"/>
                <a:cs typeface="Arial Regular" pitchFamily="0" charset="0"/>
              </a:rPr>
              <a:t>2</a:t>
            </a:r>
            <a:endParaRPr lang="zh-CN" altLang="en-US" sz="1800" b="0" i="0" u="none" strike="noStrike" kern="1200" cap="none" spc="0" baseline="0">
              <a:solidFill>
                <a:srgbClr val="167A7C"/>
              </a:solidFill>
              <a:latin typeface="Arial Regular" pitchFamily="0" charset="0"/>
              <a:ea typeface="宋体" pitchFamily="0" charset="0"/>
              <a:cs typeface="Arial Regular" pitchFamily="0" charset="0"/>
            </a:endParaRPr>
          </a:p>
        </p:txBody>
      </p:sp>
      <p:sp>
        <p:nvSpPr>
          <p:cNvPr id="37" name="Rectangle"/>
          <p:cNvSpPr>
            <a:spLocks/>
          </p:cNvSpPr>
          <p:nvPr/>
        </p:nvSpPr>
        <p:spPr>
          <a:xfrm rot="0">
            <a:off x="3977639" y="1536192"/>
            <a:ext cx="1783079" cy="24130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300" b="0" i="0" u="none" strike="noStrike" kern="1200" cap="none" spc="0" baseline="0">
                <a:solidFill>
                  <a:srgbClr val="18344B"/>
                </a:solidFill>
                <a:latin typeface="Arial Regular" pitchFamily="0" charset="0"/>
                <a:ea typeface="宋体" pitchFamily="0" charset="0"/>
                <a:cs typeface="Arial Regular" pitchFamily="0" charset="0"/>
              </a:rPr>
              <a:t>Compensation</a:t>
            </a:r>
            <a:endParaRPr lang="zh-CN" altLang="en-US" sz="1300" b="0" i="0" u="none" strike="noStrike" kern="1200" cap="none" spc="0" baseline="0">
              <a:solidFill>
                <a:srgbClr val="18344B"/>
              </a:solidFill>
              <a:latin typeface="Arial Regular" pitchFamily="0" charset="0"/>
              <a:ea typeface="宋体" pitchFamily="0" charset="0"/>
              <a:cs typeface="Arial Regular" pitchFamily="0" charset="0"/>
            </a:endParaRPr>
          </a:p>
        </p:txBody>
      </p:sp>
      <p:sp>
        <p:nvSpPr>
          <p:cNvPr id="38" name="Rectangle"/>
          <p:cNvSpPr>
            <a:spLocks/>
          </p:cNvSpPr>
          <p:nvPr/>
        </p:nvSpPr>
        <p:spPr>
          <a:xfrm rot="0">
            <a:off x="3566160" y="1901951"/>
            <a:ext cx="2240279" cy="33655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950" b="0" i="0" u="none" strike="noStrike" kern="1200" cap="none" spc="0" baseline="0">
                <a:solidFill>
                  <a:srgbClr val="2A3137"/>
                </a:solidFill>
                <a:latin typeface="Arial Regular" pitchFamily="0" charset="0"/>
                <a:ea typeface="宋体" pitchFamily="0" charset="0"/>
                <a:cs typeface="Arial Regular" pitchFamily="0" charset="0"/>
              </a:rPr>
              <a:t>β-cells initially increase insulin secretion to maintain glucose control</a:t>
            </a:r>
            <a:r>
              <a:rPr lang="en-US" altLang="zh-CN" sz="950" b="0" i="0" u="none" strike="noStrike" kern="1200" cap="none" spc="0" baseline="0">
                <a:solidFill>
                  <a:srgbClr val="2A3137"/>
                </a:solidFill>
                <a:latin typeface="Arial Regular" pitchFamily="0" charset="0"/>
                <a:ea typeface="宋体" pitchFamily="0" charset="0"/>
                <a:cs typeface="Arial Regular" pitchFamily="0" charset="0"/>
              </a:rPr>
              <a:t> (</a:t>
            </a:r>
            <a:r>
              <a:rPr lang="en-US" altLang="zh-CN" sz="950" b="0" i="0" u="none" strike="noStrike" kern="1200" cap="none" spc="0" baseline="0">
                <a:solidFill>
                  <a:srgbClr val="2A3137"/>
                </a:solidFill>
                <a:latin typeface="Arial Regular" pitchFamily="0" charset="0"/>
                <a:ea typeface="宋体" pitchFamily="0" charset="0"/>
                <a:cs typeface="Arial Regular" pitchFamily="0" charset="0"/>
              </a:rPr>
              <a:t>Taylor, 2021).</a:t>
            </a:r>
            <a:endParaRPr lang="zh-CN" altLang="en-US" sz="950" b="0" i="0" u="none" strike="noStrike" kern="1200" cap="none" spc="0" baseline="0">
              <a:solidFill>
                <a:srgbClr val="2A3137"/>
              </a:solidFill>
              <a:latin typeface="Arial Regular" pitchFamily="0" charset="0"/>
              <a:ea typeface="宋体" pitchFamily="0" charset="0"/>
              <a:cs typeface="Arial Regular" pitchFamily="0" charset="0"/>
            </a:endParaRPr>
          </a:p>
        </p:txBody>
      </p:sp>
      <p:sp>
        <p:nvSpPr>
          <p:cNvPr id="39" name="Rounded rectangle"/>
          <p:cNvSpPr>
            <a:spLocks/>
          </p:cNvSpPr>
          <p:nvPr/>
        </p:nvSpPr>
        <p:spPr>
          <a:xfrm rot="0">
            <a:off x="6217920" y="1417320"/>
            <a:ext cx="2514600" cy="1325880"/>
          </a:xfrm>
          <a:prstGeom prst="roundRect">
            <a:avLst>
              <a:gd name="adj" fmla="val 16666"/>
            </a:avLst>
          </a:prstGeom>
          <a:solidFill>
            <a:srgbClr val="E1F2F2"/>
          </a:solidFill>
          <a:ln w="6350" cmpd="sng" cap="flat">
            <a:solidFill>
              <a:srgbClr val="E0E5E8"/>
            </a:solidFill>
            <a:prstDash val="solid"/>
            <a:round/>
          </a:ln>
        </p:spPr>
      </p:sp>
      <p:sp>
        <p:nvSpPr>
          <p:cNvPr id="40" name="Rectangle"/>
          <p:cNvSpPr>
            <a:spLocks/>
          </p:cNvSpPr>
          <p:nvPr/>
        </p:nvSpPr>
        <p:spPr>
          <a:xfrm rot="0">
            <a:off x="6355080" y="1554480"/>
            <a:ext cx="320040" cy="32003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800" b="0" i="0" u="none" strike="noStrike" kern="1200" cap="none" spc="0" baseline="0">
                <a:solidFill>
                  <a:srgbClr val="167A7C"/>
                </a:solidFill>
                <a:latin typeface="Arial Regular" pitchFamily="0" charset="0"/>
                <a:ea typeface="宋体" pitchFamily="0" charset="0"/>
                <a:cs typeface="Arial Regular" pitchFamily="0" charset="0"/>
              </a:rPr>
              <a:t>3</a:t>
            </a:r>
            <a:endParaRPr lang="zh-CN" altLang="en-US" sz="1800" b="0" i="0" u="none" strike="noStrike" kern="1200" cap="none" spc="0" baseline="0">
              <a:solidFill>
                <a:srgbClr val="167A7C"/>
              </a:solidFill>
              <a:latin typeface="Arial Regular" pitchFamily="0" charset="0"/>
              <a:ea typeface="宋体" pitchFamily="0" charset="0"/>
              <a:cs typeface="Arial Regular" pitchFamily="0" charset="0"/>
            </a:endParaRPr>
          </a:p>
        </p:txBody>
      </p:sp>
      <p:sp>
        <p:nvSpPr>
          <p:cNvPr id="41" name="Rectangle"/>
          <p:cNvSpPr>
            <a:spLocks/>
          </p:cNvSpPr>
          <p:nvPr/>
        </p:nvSpPr>
        <p:spPr>
          <a:xfrm rot="0">
            <a:off x="6766559" y="1536192"/>
            <a:ext cx="1783079" cy="24130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300" b="0" i="0" u="none" strike="noStrike" kern="1200" cap="none" spc="0" baseline="0">
                <a:solidFill>
                  <a:srgbClr val="18344B"/>
                </a:solidFill>
                <a:latin typeface="Arial Regular" pitchFamily="0" charset="0"/>
                <a:ea typeface="宋体" pitchFamily="0" charset="0"/>
                <a:cs typeface="Arial Regular" pitchFamily="0" charset="0"/>
              </a:rPr>
              <a:t>β-cell decline</a:t>
            </a:r>
            <a:endParaRPr lang="zh-CN" altLang="en-US" sz="1300" b="0" i="0" u="none" strike="noStrike" kern="1200" cap="none" spc="0" baseline="0">
              <a:solidFill>
                <a:srgbClr val="18344B"/>
              </a:solidFill>
              <a:latin typeface="Arial Regular" pitchFamily="0" charset="0"/>
              <a:ea typeface="宋体" pitchFamily="0" charset="0"/>
              <a:cs typeface="Arial Regular" pitchFamily="0" charset="0"/>
            </a:endParaRPr>
          </a:p>
        </p:txBody>
      </p:sp>
      <p:sp>
        <p:nvSpPr>
          <p:cNvPr id="42" name="Rectangle"/>
          <p:cNvSpPr>
            <a:spLocks/>
          </p:cNvSpPr>
          <p:nvPr/>
        </p:nvSpPr>
        <p:spPr>
          <a:xfrm rot="0">
            <a:off x="6355080" y="1901951"/>
            <a:ext cx="2240279" cy="47942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950" b="0" i="0" u="none" strike="noStrike" kern="1200" cap="none" spc="0" baseline="0">
                <a:solidFill>
                  <a:srgbClr val="2A3137"/>
                </a:solidFill>
                <a:latin typeface="Arial Regular" pitchFamily="0" charset="0"/>
                <a:ea typeface="宋体" pitchFamily="0" charset="0"/>
                <a:cs typeface="Arial Regular" pitchFamily="0" charset="0"/>
              </a:rPr>
              <a:t>Progressive loss of secretory capacity contributes to hyperglycaemia</a:t>
            </a:r>
            <a:r>
              <a:rPr lang="en-US" altLang="zh-CN" sz="950" b="0" i="0" u="none" strike="noStrike" kern="1200" cap="none" spc="0" baseline="0">
                <a:solidFill>
                  <a:srgbClr val="2A3137"/>
                </a:solidFill>
                <a:latin typeface="Arial Regular" pitchFamily="0" charset="0"/>
                <a:ea typeface="宋体" pitchFamily="0" charset="0"/>
                <a:cs typeface="Arial Regular" pitchFamily="0" charset="0"/>
              </a:rPr>
              <a:t> (</a:t>
            </a:r>
            <a:r>
              <a:rPr lang="en-US" altLang="zh-CN" sz="950" b="0" i="0" u="none" strike="noStrike" kern="1200" cap="none" spc="0" baseline="0">
                <a:solidFill>
                  <a:srgbClr val="2A3137"/>
                </a:solidFill>
                <a:latin typeface="Arial Regular" pitchFamily="0" charset="0"/>
                <a:ea typeface="宋体" pitchFamily="0" charset="0"/>
                <a:cs typeface="Arial Regular" pitchFamily="0" charset="0"/>
                <a:sym typeface="宋体" pitchFamily="0" charset="0"/>
              </a:rPr>
              <a:t>Taylor, 2021)</a:t>
            </a:r>
            <a:r>
              <a:rPr lang="en-US" altLang="zh-CN" sz="950" b="0" i="0" u="none" strike="noStrike" kern="1200" cap="none" spc="0" baseline="0">
                <a:solidFill>
                  <a:srgbClr val="2A3137"/>
                </a:solidFill>
                <a:latin typeface="Arial Regular" pitchFamily="0" charset="0"/>
                <a:ea typeface="宋体" pitchFamily="0" charset="0"/>
                <a:cs typeface="Arial Regular" pitchFamily="0" charset="0"/>
              </a:rPr>
              <a:t>.</a:t>
            </a:r>
            <a:endParaRPr lang="zh-CN" altLang="en-US" sz="950" b="0" i="0" u="none" strike="noStrike" kern="1200" cap="none" spc="0" baseline="0">
              <a:solidFill>
                <a:srgbClr val="2A3137"/>
              </a:solidFill>
              <a:latin typeface="Arial Regular" pitchFamily="0" charset="0"/>
              <a:ea typeface="宋体" pitchFamily="0" charset="0"/>
              <a:cs typeface="Arial Regular" pitchFamily="0" charset="0"/>
            </a:endParaRPr>
          </a:p>
        </p:txBody>
      </p:sp>
      <p:sp>
        <p:nvSpPr>
          <p:cNvPr id="43" name="Rounded rectangle"/>
          <p:cNvSpPr>
            <a:spLocks/>
          </p:cNvSpPr>
          <p:nvPr/>
        </p:nvSpPr>
        <p:spPr>
          <a:xfrm rot="0">
            <a:off x="9006839" y="1417320"/>
            <a:ext cx="2514600" cy="1325880"/>
          </a:xfrm>
          <a:prstGeom prst="roundRect">
            <a:avLst>
              <a:gd name="adj" fmla="val 16666"/>
            </a:avLst>
          </a:prstGeom>
          <a:solidFill>
            <a:srgbClr val="EEF2F6"/>
          </a:solidFill>
          <a:ln w="6350" cmpd="sng" cap="flat">
            <a:solidFill>
              <a:srgbClr val="E0E5E8"/>
            </a:solidFill>
            <a:prstDash val="solid"/>
            <a:round/>
          </a:ln>
        </p:spPr>
      </p:sp>
      <p:sp>
        <p:nvSpPr>
          <p:cNvPr id="44" name="Rectangle"/>
          <p:cNvSpPr>
            <a:spLocks/>
          </p:cNvSpPr>
          <p:nvPr/>
        </p:nvSpPr>
        <p:spPr>
          <a:xfrm rot="0">
            <a:off x="9143999" y="1554480"/>
            <a:ext cx="320040" cy="32003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800" b="0" i="0" u="none" strike="noStrike" kern="1200" cap="none" spc="0" baseline="0">
                <a:solidFill>
                  <a:srgbClr val="167A7C"/>
                </a:solidFill>
                <a:latin typeface="Arial Regular" pitchFamily="0" charset="0"/>
                <a:ea typeface="宋体" pitchFamily="0" charset="0"/>
                <a:cs typeface="Arial Regular" pitchFamily="0" charset="0"/>
              </a:rPr>
              <a:t>4</a:t>
            </a:r>
            <a:endParaRPr lang="zh-CN" altLang="en-US" sz="1800" b="0" i="0" u="none" strike="noStrike" kern="1200" cap="none" spc="0" baseline="0">
              <a:solidFill>
                <a:srgbClr val="167A7C"/>
              </a:solidFill>
              <a:latin typeface="Arial Regular" pitchFamily="0" charset="0"/>
              <a:ea typeface="宋体" pitchFamily="0" charset="0"/>
              <a:cs typeface="Arial Regular" pitchFamily="0" charset="0"/>
            </a:endParaRPr>
          </a:p>
        </p:txBody>
      </p:sp>
      <p:sp>
        <p:nvSpPr>
          <p:cNvPr id="45" name="Rectangle"/>
          <p:cNvSpPr>
            <a:spLocks/>
          </p:cNvSpPr>
          <p:nvPr/>
        </p:nvSpPr>
        <p:spPr>
          <a:xfrm rot="0">
            <a:off x="9555479" y="1536192"/>
            <a:ext cx="1783080" cy="24130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300" b="0" i="0" u="none" strike="noStrike" kern="1200" cap="none" spc="0" baseline="0">
                <a:solidFill>
                  <a:srgbClr val="18344B"/>
                </a:solidFill>
                <a:latin typeface="Arial Regular" pitchFamily="0" charset="0"/>
                <a:ea typeface="宋体" pitchFamily="0" charset="0"/>
                <a:cs typeface="Arial Regular" pitchFamily="0" charset="0"/>
              </a:rPr>
              <a:t>Multi-system impact</a:t>
            </a:r>
            <a:endParaRPr lang="zh-CN" altLang="en-US" sz="1300" b="0" i="0" u="none" strike="noStrike" kern="1200" cap="none" spc="0" baseline="0">
              <a:solidFill>
                <a:srgbClr val="18344B"/>
              </a:solidFill>
              <a:latin typeface="Arial Regular" pitchFamily="0" charset="0"/>
              <a:ea typeface="宋体" pitchFamily="0" charset="0"/>
              <a:cs typeface="Arial Regular" pitchFamily="0" charset="0"/>
            </a:endParaRPr>
          </a:p>
        </p:txBody>
      </p:sp>
      <p:sp>
        <p:nvSpPr>
          <p:cNvPr id="46" name="Rectangle"/>
          <p:cNvSpPr>
            <a:spLocks/>
          </p:cNvSpPr>
          <p:nvPr/>
        </p:nvSpPr>
        <p:spPr>
          <a:xfrm rot="0">
            <a:off x="9143999" y="1901951"/>
            <a:ext cx="2240279" cy="47942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950" b="0" i="0" u="none" strike="noStrike" kern="1200" cap="none" spc="0" baseline="0">
                <a:solidFill>
                  <a:srgbClr val="2A3137"/>
                </a:solidFill>
                <a:latin typeface="Arial Regular" pitchFamily="0" charset="0"/>
                <a:ea typeface="宋体" pitchFamily="0" charset="0"/>
                <a:cs typeface="Arial Regular" pitchFamily="0" charset="0"/>
              </a:rPr>
              <a:t>Vascular and metabolic complications may develop before diagnosis</a:t>
            </a:r>
            <a:r>
              <a:rPr lang="en-US" altLang="zh-CN" sz="950" b="0" i="0" u="none" strike="noStrike" kern="1200" cap="none" spc="0" baseline="0">
                <a:solidFill>
                  <a:srgbClr val="2A3137"/>
                </a:solidFill>
                <a:latin typeface="Arial Regular" pitchFamily="0" charset="0"/>
                <a:ea typeface="宋体" pitchFamily="0" charset="0"/>
                <a:cs typeface="Arial Regular" pitchFamily="0" charset="0"/>
              </a:rPr>
              <a:t> (</a:t>
            </a:r>
            <a:r>
              <a:rPr lang="en-US" altLang="zh-CN" sz="950" b="0" i="0" u="none" strike="noStrike" kern="1200" cap="none" spc="0" baseline="0">
                <a:solidFill>
                  <a:srgbClr val="2A3137"/>
                </a:solidFill>
                <a:latin typeface="Arial Regular" pitchFamily="0" charset="0"/>
                <a:ea typeface="宋体" pitchFamily="0" charset="0"/>
                <a:cs typeface="Arial Regular" pitchFamily="0" charset="0"/>
                <a:sym typeface="宋体" pitchFamily="0" charset="0"/>
              </a:rPr>
              <a:t>NICE, 2026)</a:t>
            </a:r>
            <a:r>
              <a:rPr lang="en-US" altLang="zh-CN" sz="950" b="0" i="0" u="none" strike="noStrike" kern="1200" cap="none" spc="0" baseline="0">
                <a:solidFill>
                  <a:srgbClr val="2A3137"/>
                </a:solidFill>
                <a:latin typeface="Arial Regular" pitchFamily="0" charset="0"/>
                <a:ea typeface="宋体" pitchFamily="0" charset="0"/>
                <a:cs typeface="Arial Regular" pitchFamily="0" charset="0"/>
                <a:sym typeface="宋体" pitchFamily="0" charset="0"/>
              </a:rPr>
              <a:t>.</a:t>
            </a:r>
            <a:endParaRPr lang="zh-CN" altLang="en-US" sz="950" b="0" i="0" u="none" strike="noStrike" kern="1200" cap="none" spc="0" baseline="0">
              <a:solidFill>
                <a:srgbClr val="2A3137"/>
              </a:solidFill>
              <a:latin typeface="Arial Regular" pitchFamily="0" charset="0"/>
              <a:ea typeface="宋体" pitchFamily="0" charset="0"/>
              <a:cs typeface="Arial Regular" pitchFamily="0" charset="0"/>
            </a:endParaRPr>
          </a:p>
        </p:txBody>
      </p:sp>
      <p:sp>
        <p:nvSpPr>
          <p:cNvPr id="47" name="减去单角的矩形"/>
          <p:cNvSpPr>
            <a:spLocks/>
          </p:cNvSpPr>
          <p:nvPr/>
        </p:nvSpPr>
        <p:spPr>
          <a:xfrm rot="0">
            <a:off x="640080" y="3063239"/>
            <a:ext cx="3474720" cy="2011679"/>
          </a:xfrm>
          <a:prstGeom prst="snip1Rect">
            <a:avLst>
              <a:gd name="adj" fmla="val 16578"/>
            </a:avLst>
          </a:prstGeom>
          <a:solidFill>
            <a:srgbClr val="F6F8F9"/>
          </a:solidFill>
          <a:ln w="6350" cmpd="sng" cap="flat">
            <a:solidFill>
              <a:srgbClr val="E0E5E8"/>
            </a:solidFill>
            <a:prstDash val="solid"/>
            <a:round/>
          </a:ln>
        </p:spPr>
      </p:sp>
      <p:sp>
        <p:nvSpPr>
          <p:cNvPr id="48" name="Rectangle"/>
          <p:cNvSpPr>
            <a:spLocks/>
          </p:cNvSpPr>
          <p:nvPr/>
        </p:nvSpPr>
        <p:spPr>
          <a:xfrm rot="0">
            <a:off x="640080" y="3063239"/>
            <a:ext cx="64007" cy="2011679"/>
          </a:xfrm>
          <a:prstGeom prst="rect"/>
          <a:solidFill>
            <a:srgbClr val="167A7C"/>
          </a:solidFill>
          <a:ln w="6350" cmpd="sng" cap="flat">
            <a:noFill/>
            <a:prstDash val="solid"/>
            <a:round/>
          </a:ln>
        </p:spPr>
      </p:sp>
      <p:sp>
        <p:nvSpPr>
          <p:cNvPr id="49" name="Rectangle"/>
          <p:cNvSpPr>
            <a:spLocks/>
          </p:cNvSpPr>
          <p:nvPr/>
        </p:nvSpPr>
        <p:spPr>
          <a:xfrm rot="0">
            <a:off x="804671" y="3172968"/>
            <a:ext cx="3200400" cy="26034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18344B"/>
                </a:solidFill>
                <a:latin typeface="Arial Regular" pitchFamily="0" charset="0"/>
                <a:ea typeface="宋体" pitchFamily="0" charset="0"/>
                <a:cs typeface="Arial Regular" pitchFamily="0" charset="0"/>
              </a:rPr>
              <a:t>Presentation</a:t>
            </a:r>
            <a:endParaRPr lang="zh-CN" altLang="en-US" sz="1400" b="0" i="0" u="none" strike="noStrike" kern="1200" cap="none" spc="0" baseline="0">
              <a:solidFill>
                <a:srgbClr val="18344B"/>
              </a:solidFill>
              <a:latin typeface="Arial Regular" pitchFamily="0" charset="0"/>
              <a:ea typeface="宋体" pitchFamily="0" charset="0"/>
              <a:cs typeface="Arial Regular" pitchFamily="0" charset="0"/>
            </a:endParaRPr>
          </a:p>
        </p:txBody>
      </p:sp>
      <p:sp>
        <p:nvSpPr>
          <p:cNvPr id="50" name="Rectangle"/>
          <p:cNvSpPr>
            <a:spLocks/>
          </p:cNvSpPr>
          <p:nvPr/>
        </p:nvSpPr>
        <p:spPr>
          <a:xfrm rot="0">
            <a:off x="804671" y="3538728"/>
            <a:ext cx="3200400" cy="5365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150" b="0" i="0" u="none" strike="noStrike" kern="1200" cap="none" spc="0" baseline="0">
                <a:solidFill>
                  <a:srgbClr val="2A3137"/>
                </a:solidFill>
                <a:latin typeface="Arial Regular" pitchFamily="0" charset="0"/>
                <a:ea typeface="宋体" pitchFamily="0" charset="0"/>
                <a:cs typeface="Arial Regular" pitchFamily="0" charset="0"/>
              </a:rPr>
              <a:t>Often asymptomatic. Possible features include thirst, polyuria, fatigue, blurred vision, recurrent infection and slow wound healing</a:t>
            </a:r>
            <a:r>
              <a:rPr lang="en-US" altLang="zh-CN" sz="1150" b="0" i="0" u="none" strike="noStrike" kern="1200" cap="none" spc="0" baseline="0">
                <a:solidFill>
                  <a:srgbClr val="2A3137"/>
                </a:solidFill>
                <a:latin typeface="Arial Regular" pitchFamily="0" charset="0"/>
                <a:ea typeface="宋体" pitchFamily="0" charset="0"/>
                <a:cs typeface="Arial Regular" pitchFamily="0" charset="0"/>
              </a:rPr>
              <a:t> (NICE, 2026)</a:t>
            </a:r>
            <a:r>
              <a:rPr lang="en-US" altLang="zh-CN" sz="1150" b="0" i="0" u="none" strike="noStrike" kern="1200" cap="none" spc="0" baseline="0">
                <a:solidFill>
                  <a:srgbClr val="2A3137"/>
                </a:solidFill>
                <a:latin typeface="Arial Regular" pitchFamily="0" charset="0"/>
                <a:ea typeface="宋体" pitchFamily="0" charset="0"/>
                <a:cs typeface="Arial Regular" pitchFamily="0" charset="0"/>
              </a:rPr>
              <a:t>.</a:t>
            </a:r>
            <a:endParaRPr lang="zh-CN" altLang="en-US" sz="1150" b="0" i="0" u="none" strike="noStrike" kern="1200" cap="none" spc="0" baseline="0">
              <a:solidFill>
                <a:srgbClr val="2A3137"/>
              </a:solidFill>
              <a:latin typeface="Arial Regular" pitchFamily="0" charset="0"/>
              <a:ea typeface="宋体" pitchFamily="0" charset="0"/>
              <a:cs typeface="Arial Regular" pitchFamily="0" charset="0"/>
            </a:endParaRPr>
          </a:p>
        </p:txBody>
      </p:sp>
      <p:sp>
        <p:nvSpPr>
          <p:cNvPr id="51" name="减去单角的矩形"/>
          <p:cNvSpPr>
            <a:spLocks/>
          </p:cNvSpPr>
          <p:nvPr/>
        </p:nvSpPr>
        <p:spPr>
          <a:xfrm rot="0">
            <a:off x="4343400" y="3063239"/>
            <a:ext cx="3474720" cy="2011679"/>
          </a:xfrm>
          <a:prstGeom prst="snip1Rect">
            <a:avLst>
              <a:gd name="adj" fmla="val 16486"/>
            </a:avLst>
          </a:prstGeom>
          <a:solidFill>
            <a:srgbClr val="F6F8F9"/>
          </a:solidFill>
          <a:ln w="6350" cmpd="sng" cap="flat">
            <a:solidFill>
              <a:srgbClr val="E0E5E8"/>
            </a:solidFill>
            <a:prstDash val="solid"/>
            <a:round/>
          </a:ln>
        </p:spPr>
      </p:sp>
      <p:sp>
        <p:nvSpPr>
          <p:cNvPr id="52" name="Rectangle"/>
          <p:cNvSpPr>
            <a:spLocks/>
          </p:cNvSpPr>
          <p:nvPr/>
        </p:nvSpPr>
        <p:spPr>
          <a:xfrm rot="0">
            <a:off x="4343400" y="3063239"/>
            <a:ext cx="64007" cy="2011679"/>
          </a:xfrm>
          <a:prstGeom prst="rect"/>
          <a:solidFill>
            <a:srgbClr val="CD993E"/>
          </a:solidFill>
          <a:ln w="6350" cmpd="sng" cap="flat">
            <a:noFill/>
            <a:prstDash val="solid"/>
            <a:round/>
          </a:ln>
        </p:spPr>
      </p:sp>
      <p:sp>
        <p:nvSpPr>
          <p:cNvPr id="53" name="Rectangle"/>
          <p:cNvSpPr>
            <a:spLocks/>
          </p:cNvSpPr>
          <p:nvPr/>
        </p:nvSpPr>
        <p:spPr>
          <a:xfrm rot="0">
            <a:off x="4507992" y="3172968"/>
            <a:ext cx="3200400" cy="26034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18344B"/>
                </a:solidFill>
                <a:latin typeface="Arial Regular" pitchFamily="0" charset="0"/>
                <a:ea typeface="宋体" pitchFamily="0" charset="0"/>
                <a:cs typeface="Arial Regular" pitchFamily="0" charset="0"/>
              </a:rPr>
              <a:t>Risk is patterned</a:t>
            </a:r>
            <a:endParaRPr lang="zh-CN" altLang="en-US" sz="1400" b="0" i="0" u="none" strike="noStrike" kern="1200" cap="none" spc="0" baseline="0">
              <a:solidFill>
                <a:srgbClr val="18344B"/>
              </a:solidFill>
              <a:latin typeface="Arial Regular" pitchFamily="0" charset="0"/>
              <a:ea typeface="宋体" pitchFamily="0" charset="0"/>
              <a:cs typeface="Arial Regular" pitchFamily="0" charset="0"/>
            </a:endParaRPr>
          </a:p>
        </p:txBody>
      </p:sp>
      <p:sp>
        <p:nvSpPr>
          <p:cNvPr id="54" name="Rectangle"/>
          <p:cNvSpPr>
            <a:spLocks/>
          </p:cNvSpPr>
          <p:nvPr/>
        </p:nvSpPr>
        <p:spPr>
          <a:xfrm rot="0">
            <a:off x="4507992" y="3538728"/>
            <a:ext cx="3200400" cy="69849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150" b="0" i="0" u="none" strike="noStrike" kern="1200" cap="none" spc="0" baseline="0">
                <a:solidFill>
                  <a:srgbClr val="2A3137"/>
                </a:solidFill>
                <a:latin typeface="Arial Regular" pitchFamily="0" charset="0"/>
                <a:ea typeface="宋体" pitchFamily="0" charset="0"/>
                <a:cs typeface="Arial Regular" pitchFamily="0" charset="0"/>
              </a:rPr>
              <a:t>Age and family history interact with adiposity, inactivity and diet, but also with deprivation, food environments, work, housing and access to care</a:t>
            </a:r>
            <a:r>
              <a:rPr lang="en-US" altLang="zh-CN" sz="1150" b="0" i="0" u="none" strike="noStrike" kern="1200" cap="none" spc="0" baseline="0">
                <a:solidFill>
                  <a:srgbClr val="2A3137"/>
                </a:solidFill>
                <a:latin typeface="Arial Regular" pitchFamily="0" charset="0"/>
                <a:ea typeface="宋体" pitchFamily="0" charset="0"/>
                <a:cs typeface="Arial Regular" pitchFamily="0" charset="0"/>
              </a:rPr>
              <a:t> </a:t>
            </a:r>
            <a:r>
              <a:rPr lang="en-US" altLang="zh-CN" sz="1150" b="0" i="0" u="none" strike="noStrike" kern="1200" cap="none" spc="0" baseline="0">
                <a:solidFill>
                  <a:srgbClr val="2A3137"/>
                </a:solidFill>
                <a:latin typeface="Arial Regular" pitchFamily="0" charset="0"/>
                <a:ea typeface="宋体" pitchFamily="0" charset="0"/>
                <a:cs typeface="Arial Regular" pitchFamily="0" charset="0"/>
              </a:rPr>
              <a:t>(Diabetes UK, 2026a; Whyte et al., 2019)</a:t>
            </a:r>
            <a:r>
              <a:rPr lang="en-US" altLang="zh-CN" sz="1150" b="0" i="0" u="none" strike="noStrike" kern="1200" cap="none" spc="0" baseline="0">
                <a:solidFill>
                  <a:srgbClr val="2A3137"/>
                </a:solidFill>
                <a:latin typeface="Arial Regular" pitchFamily="0" charset="0"/>
                <a:ea typeface="宋体" pitchFamily="0" charset="0"/>
                <a:cs typeface="Arial Regular" pitchFamily="0" charset="0"/>
              </a:rPr>
              <a:t>.</a:t>
            </a:r>
            <a:endParaRPr lang="zh-CN" altLang="en-US" sz="1150" b="0" i="0" u="none" strike="noStrike" kern="1200" cap="none" spc="0" baseline="0">
              <a:solidFill>
                <a:srgbClr val="2A3137"/>
              </a:solidFill>
              <a:latin typeface="Arial Regular" pitchFamily="0" charset="0"/>
              <a:ea typeface="宋体" pitchFamily="0" charset="0"/>
              <a:cs typeface="Arial Regular" pitchFamily="0" charset="0"/>
            </a:endParaRPr>
          </a:p>
        </p:txBody>
      </p:sp>
      <p:sp>
        <p:nvSpPr>
          <p:cNvPr id="55" name="减去单角的矩形"/>
          <p:cNvSpPr>
            <a:spLocks/>
          </p:cNvSpPr>
          <p:nvPr/>
        </p:nvSpPr>
        <p:spPr>
          <a:xfrm rot="0">
            <a:off x="8046719" y="3063239"/>
            <a:ext cx="3474720" cy="2011679"/>
          </a:xfrm>
          <a:prstGeom prst="snip1Rect">
            <a:avLst>
              <a:gd name="adj" fmla="val 16865"/>
            </a:avLst>
          </a:prstGeom>
          <a:solidFill>
            <a:srgbClr val="F6F8F9"/>
          </a:solidFill>
          <a:ln w="6350" cmpd="sng" cap="flat">
            <a:solidFill>
              <a:srgbClr val="E0E5E8"/>
            </a:solidFill>
            <a:prstDash val="solid"/>
            <a:round/>
          </a:ln>
        </p:spPr>
      </p:sp>
      <p:sp>
        <p:nvSpPr>
          <p:cNvPr id="56" name="Rectangle"/>
          <p:cNvSpPr>
            <a:spLocks/>
          </p:cNvSpPr>
          <p:nvPr/>
        </p:nvSpPr>
        <p:spPr>
          <a:xfrm rot="0">
            <a:off x="8046719" y="3063239"/>
            <a:ext cx="64007" cy="2011679"/>
          </a:xfrm>
          <a:prstGeom prst="rect"/>
          <a:solidFill>
            <a:srgbClr val="A84444"/>
          </a:solidFill>
          <a:ln w="6350" cmpd="sng" cap="flat">
            <a:noFill/>
            <a:prstDash val="solid"/>
            <a:round/>
          </a:ln>
        </p:spPr>
      </p:sp>
      <p:sp>
        <p:nvSpPr>
          <p:cNvPr id="57" name="Rectangle"/>
          <p:cNvSpPr>
            <a:spLocks/>
          </p:cNvSpPr>
          <p:nvPr/>
        </p:nvSpPr>
        <p:spPr>
          <a:xfrm rot="0">
            <a:off x="8211312" y="3172968"/>
            <a:ext cx="3200400" cy="26034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18344B"/>
                </a:solidFill>
                <a:latin typeface="Arial Regular" pitchFamily="0" charset="0"/>
                <a:ea typeface="宋体" pitchFamily="0" charset="0"/>
                <a:cs typeface="Arial Regular" pitchFamily="0" charset="0"/>
              </a:rPr>
              <a:t>Critical interpretation</a:t>
            </a:r>
            <a:endParaRPr lang="zh-CN" altLang="en-US" sz="1400" b="0" i="0" u="none" strike="noStrike" kern="1200" cap="none" spc="0" baseline="0">
              <a:solidFill>
                <a:srgbClr val="18344B"/>
              </a:solidFill>
              <a:latin typeface="Arial Regular" pitchFamily="0" charset="0"/>
              <a:ea typeface="宋体" pitchFamily="0" charset="0"/>
              <a:cs typeface="Arial Regular" pitchFamily="0" charset="0"/>
            </a:endParaRPr>
          </a:p>
        </p:txBody>
      </p:sp>
      <p:sp>
        <p:nvSpPr>
          <p:cNvPr id="58" name="Rectangle"/>
          <p:cNvSpPr>
            <a:spLocks/>
          </p:cNvSpPr>
          <p:nvPr/>
        </p:nvSpPr>
        <p:spPr>
          <a:xfrm rot="0">
            <a:off x="8211312" y="3538728"/>
            <a:ext cx="3200400" cy="69849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150" b="0" i="0" u="none" strike="noStrike" kern="1200" cap="none" spc="0" baseline="0">
                <a:solidFill>
                  <a:srgbClr val="2A3137"/>
                </a:solidFill>
                <a:latin typeface="Arial Regular" pitchFamily="0" charset="0"/>
                <a:ea typeface="宋体" pitchFamily="0" charset="0"/>
                <a:cs typeface="Arial Regular" pitchFamily="0" charset="0"/>
              </a:rPr>
              <a:t>Framing Type 2 diabetes as a simple ‘lifestyle disease’ can individualise responsibility and obscure structural determinants of risk</a:t>
            </a:r>
            <a:r>
              <a:rPr lang="en-US" altLang="zh-CN" sz="1150" b="0" i="0" u="none" strike="noStrike" kern="1200" cap="none" spc="0" baseline="0">
                <a:solidFill>
                  <a:srgbClr val="2A3137"/>
                </a:solidFill>
                <a:latin typeface="Arial Regular" pitchFamily="0" charset="0"/>
                <a:ea typeface="宋体" pitchFamily="0" charset="0"/>
                <a:cs typeface="Arial Regular" pitchFamily="0" charset="0"/>
              </a:rPr>
              <a:t> </a:t>
            </a:r>
            <a:r>
              <a:rPr lang="en-US" altLang="zh-CN" sz="1150" b="0" i="0" u="none" strike="noStrike" kern="1200" cap="none" spc="0" baseline="0">
                <a:solidFill>
                  <a:srgbClr val="2A3137"/>
                </a:solidFill>
                <a:latin typeface="Arial Regular" pitchFamily="0" charset="0"/>
                <a:ea typeface="宋体" pitchFamily="0" charset="0"/>
                <a:cs typeface="Arial Regular" pitchFamily="0" charset="0"/>
              </a:rPr>
              <a:t>(Diabetes UK, 2026a)</a:t>
            </a:r>
            <a:r>
              <a:rPr lang="en-US" altLang="zh-CN" sz="1150" b="0" i="0" u="none" strike="noStrike" kern="1200" cap="none" spc="0" baseline="0">
                <a:solidFill>
                  <a:srgbClr val="2A3137"/>
                </a:solidFill>
                <a:latin typeface="Arial Regular" pitchFamily="0" charset="0"/>
                <a:ea typeface="宋体" pitchFamily="0" charset="0"/>
                <a:cs typeface="Arial Regular" pitchFamily="0" charset="0"/>
              </a:rPr>
              <a:t>.</a:t>
            </a:r>
            <a:endParaRPr lang="zh-CN" altLang="en-US" sz="1150" b="0" i="0" u="none" strike="noStrike" kern="1200" cap="none" spc="0" baseline="0">
              <a:solidFill>
                <a:srgbClr val="2A3137"/>
              </a:solidFill>
              <a:latin typeface="Arial Regular" pitchFamily="0" charset="0"/>
              <a:ea typeface="宋体" pitchFamily="0" charset="0"/>
              <a:cs typeface="Arial Regular" pitchFamily="0" charset="0"/>
            </a:endParaRPr>
          </a:p>
        </p:txBody>
      </p:sp>
      <p:sp>
        <p:nvSpPr>
          <p:cNvPr id="59" name="Rectangle"/>
          <p:cNvSpPr>
            <a:spLocks/>
          </p:cNvSpPr>
          <p:nvPr/>
        </p:nvSpPr>
        <p:spPr>
          <a:xfrm rot="0">
            <a:off x="594360" y="6510528"/>
            <a:ext cx="2148840" cy="20574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750" b="0" i="0" u="none" strike="noStrike" kern="1200" cap="none" spc="0" baseline="0">
                <a:solidFill>
                  <a:srgbClr val="5C676F"/>
                </a:solidFill>
                <a:latin typeface="Arial Regular" pitchFamily="0" charset="0"/>
                <a:ea typeface="宋体" pitchFamily="0" charset="0"/>
                <a:cs typeface="Arial Regular" pitchFamily="0" charset="0"/>
              </a:rPr>
              <a:t>LCHS7003 • Component 2 • Type 2 diabetes</a:t>
            </a:r>
            <a:endParaRPr lang="zh-CN" altLang="en-US" sz="750" b="0" i="0" u="none" strike="noStrike" kern="1200" cap="none" spc="0" baseline="0">
              <a:solidFill>
                <a:srgbClr val="5C676F"/>
              </a:solidFill>
              <a:latin typeface="Arial Regular" pitchFamily="0" charset="0"/>
              <a:ea typeface="宋体" pitchFamily="0" charset="0"/>
              <a:cs typeface="Arial Regular" pitchFamily="0" charset="0"/>
            </a:endParaRPr>
          </a:p>
        </p:txBody>
      </p:sp>
    </p:spTree>
    <p:extLst>
      <p:ext uri="{BB962C8B-B14F-4D97-AF65-F5344CB8AC3E}">
        <p14:creationId xmlns:p14="http://schemas.microsoft.com/office/powerpoint/2010/main" val="1929098157"/>
      </p:ext>
    </p:extLst>
  </p:cSld>
  <p:clrMapOvr>
    <a:masterClrMapping/>
  </p:clrMapOvr>
</p:sld>
</file>

<file path=ppt/slides/slide3.xml><?xml version="1.0" encoding="utf-8"?>
<p:sld xmlns:p="http://schemas.openxmlformats.org/presentationml/2006/main" xmlns:r="http://schemas.openxmlformats.org/officeDocument/2006/relationships" xmlns:a="http://schemas.openxmlformats.org/drawingml/2006/main">
  <p:cSld>
    <p:bg>
      <p:bgPr>
        <a:solidFill>
          <a:schemeClr val="bg2"/>
        </a:solidFill>
      </p:bgPr>
    </p:bg>
    <p:spTree>
      <p:nvGrpSpPr>
        <p:cNvPr id="1" name=""/>
        <p:cNvGrpSpPr/>
        <p:nvPr/>
      </p:nvGrpSpPr>
      <p:grpSpPr>
        <a:xfrm>
          <a:off x="0" y="0"/>
          <a:ext cx="0" cy="0"/>
          <a:chOff x="0" y="0"/>
          <a:chExt cx="0" cy="0"/>
        </a:xfrm>
      </p:grpSpPr>
      <p:sp>
        <p:nvSpPr>
          <p:cNvPr id="63" name="Rectangle"/>
          <p:cNvSpPr>
            <a:spLocks/>
          </p:cNvSpPr>
          <p:nvPr/>
        </p:nvSpPr>
        <p:spPr>
          <a:xfrm rot="0">
            <a:off x="0" y="0"/>
            <a:ext cx="12191694" cy="6858000"/>
          </a:xfrm>
          <a:prstGeom prst="rect"/>
          <a:solidFill>
            <a:srgbClr val="FFFFFF"/>
          </a:solidFill>
          <a:ln w="6350" cmpd="sng" cap="flat">
            <a:noFill/>
            <a:prstDash val="solid"/>
            <a:round/>
          </a:ln>
        </p:spPr>
      </p:sp>
      <p:sp>
        <p:nvSpPr>
          <p:cNvPr id="64" name="Rectangle"/>
          <p:cNvSpPr>
            <a:spLocks/>
          </p:cNvSpPr>
          <p:nvPr/>
        </p:nvSpPr>
        <p:spPr>
          <a:xfrm rot="0">
            <a:off x="594360" y="256031"/>
            <a:ext cx="1742312" cy="215265"/>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900" b="0" i="0" u="none" strike="noStrike" kern="1200" cap="none" spc="0" baseline="0">
                <a:solidFill>
                  <a:srgbClr val="167A7C"/>
                </a:solidFill>
                <a:latin typeface="Arial Regular" pitchFamily="0" charset="0"/>
                <a:ea typeface="宋体" pitchFamily="0" charset="0"/>
                <a:cs typeface="Arial Regular" pitchFamily="0" charset="0"/>
              </a:rPr>
              <a:t>EPIDEMIOLOGY AND BURDEN</a:t>
            </a:r>
            <a:endParaRPr lang="zh-CN" altLang="en-US" sz="900" b="0" i="0" u="none" strike="noStrike" kern="1200" cap="none" spc="0" baseline="0">
              <a:solidFill>
                <a:srgbClr val="167A7C"/>
              </a:solidFill>
              <a:latin typeface="Arial Regular" pitchFamily="0" charset="0"/>
              <a:ea typeface="宋体" pitchFamily="0" charset="0"/>
              <a:cs typeface="Arial Regular" pitchFamily="0" charset="0"/>
            </a:endParaRPr>
          </a:p>
        </p:txBody>
      </p:sp>
      <p:sp>
        <p:nvSpPr>
          <p:cNvPr id="65" name="Rectangle"/>
          <p:cNvSpPr>
            <a:spLocks/>
          </p:cNvSpPr>
          <p:nvPr/>
        </p:nvSpPr>
        <p:spPr>
          <a:xfrm rot="0">
            <a:off x="594360" y="502919"/>
            <a:ext cx="5926455" cy="462915"/>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2500" b="0" i="0" u="none" strike="noStrike" kern="1200" cap="none" spc="0" baseline="0">
                <a:solidFill>
                  <a:srgbClr val="18344B"/>
                </a:solidFill>
                <a:latin typeface="Arial Regular" pitchFamily="0" charset="0"/>
                <a:ea typeface="宋体" pitchFamily="0" charset="0"/>
                <a:cs typeface="Arial Regular" pitchFamily="0" charset="0"/>
              </a:rPr>
              <a:t>Scale, cost and unequal distribution of risk</a:t>
            </a:r>
            <a:endParaRPr lang="zh-CN" altLang="en-US" sz="2500" b="0" i="0" u="none" strike="noStrike" kern="1200" cap="none" spc="0" baseline="0">
              <a:solidFill>
                <a:srgbClr val="18344B"/>
              </a:solidFill>
              <a:latin typeface="Arial Regular" pitchFamily="0" charset="0"/>
              <a:ea typeface="宋体" pitchFamily="0" charset="0"/>
              <a:cs typeface="Arial Regular" pitchFamily="0" charset="0"/>
            </a:endParaRPr>
          </a:p>
        </p:txBody>
      </p:sp>
      <p:sp>
        <p:nvSpPr>
          <p:cNvPr id="66" name="Rectangle"/>
          <p:cNvSpPr>
            <a:spLocks/>
          </p:cNvSpPr>
          <p:nvPr/>
        </p:nvSpPr>
        <p:spPr>
          <a:xfrm rot="0">
            <a:off x="594360" y="1143000"/>
            <a:ext cx="914400" cy="50292"/>
          </a:xfrm>
          <a:prstGeom prst="rect"/>
          <a:solidFill>
            <a:srgbClr val="167A7C"/>
          </a:solidFill>
          <a:ln w="6350" cmpd="sng" cap="flat">
            <a:noFill/>
            <a:prstDash val="solid"/>
            <a:round/>
          </a:ln>
        </p:spPr>
      </p:sp>
      <p:sp>
        <p:nvSpPr>
          <p:cNvPr id="67" name="Rectangle"/>
          <p:cNvSpPr>
            <a:spLocks/>
          </p:cNvSpPr>
          <p:nvPr/>
        </p:nvSpPr>
        <p:spPr>
          <a:xfrm rot="0">
            <a:off x="11349354" y="320040"/>
            <a:ext cx="263525" cy="234315"/>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r">
              <a:lnSpc>
                <a:spcPct val="100000"/>
              </a:lnSpc>
              <a:spcBef>
                <a:spcPts val="0"/>
              </a:spcBef>
              <a:spcAft>
                <a:spcPts val="0"/>
              </a:spcAft>
              <a:buNone/>
            </a:pPr>
            <a:r>
              <a:rPr lang="en-US" altLang="zh-CN" sz="1000" b="0" i="0" u="none" strike="noStrike" kern="1200" cap="none" spc="0" baseline="0">
                <a:solidFill>
                  <a:srgbClr val="5C676F"/>
                </a:solidFill>
                <a:latin typeface="Arial Regular" pitchFamily="0" charset="0"/>
                <a:ea typeface="宋体" pitchFamily="0" charset="0"/>
                <a:cs typeface="Arial Regular" pitchFamily="0" charset="0"/>
              </a:rPr>
              <a:t>3</a:t>
            </a:r>
            <a:endParaRPr lang="zh-CN" altLang="en-US" sz="1000" b="0" i="0" u="none" strike="noStrike" kern="1200" cap="none" spc="0" baseline="0">
              <a:solidFill>
                <a:srgbClr val="5C676F"/>
              </a:solidFill>
              <a:latin typeface="Arial Regular" pitchFamily="0" charset="0"/>
              <a:ea typeface="宋体" pitchFamily="0" charset="0"/>
              <a:cs typeface="Arial Regular" pitchFamily="0" charset="0"/>
            </a:endParaRPr>
          </a:p>
        </p:txBody>
      </p:sp>
      <p:sp>
        <p:nvSpPr>
          <p:cNvPr id="68" name="Rounded rectangle"/>
          <p:cNvSpPr>
            <a:spLocks/>
          </p:cNvSpPr>
          <p:nvPr/>
        </p:nvSpPr>
        <p:spPr>
          <a:xfrm rot="0">
            <a:off x="640080" y="1417320"/>
            <a:ext cx="2514600" cy="1691640"/>
          </a:xfrm>
          <a:prstGeom prst="roundRect">
            <a:avLst>
              <a:gd name="adj" fmla="val 16666"/>
            </a:avLst>
          </a:prstGeom>
          <a:solidFill>
            <a:srgbClr val="FFFFFF"/>
          </a:solidFill>
          <a:ln w="6350" cmpd="sng" cap="flat">
            <a:solidFill>
              <a:srgbClr val="E0E5E8"/>
            </a:solidFill>
            <a:prstDash val="solid"/>
            <a:round/>
          </a:ln>
        </p:spPr>
      </p:sp>
      <p:sp>
        <p:nvSpPr>
          <p:cNvPr id="69" name="Rectangle"/>
          <p:cNvSpPr>
            <a:spLocks/>
          </p:cNvSpPr>
          <p:nvPr/>
        </p:nvSpPr>
        <p:spPr>
          <a:xfrm rot="0">
            <a:off x="749808" y="1508759"/>
            <a:ext cx="2295144" cy="4222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2500" b="0" i="0" u="none" strike="noStrike" kern="1200" cap="none" spc="0" baseline="0">
                <a:solidFill>
                  <a:srgbClr val="167A7C"/>
                </a:solidFill>
                <a:latin typeface="Arial Regular" pitchFamily="0" charset="0"/>
                <a:ea typeface="宋体" pitchFamily="0" charset="0"/>
                <a:cs typeface="Arial Regular" pitchFamily="0" charset="0"/>
              </a:rPr>
              <a:t>~</a:t>
            </a:r>
            <a:r>
              <a:rPr lang="en-US" altLang="zh-CN" sz="2500" b="0" i="0" u="none" strike="noStrike" kern="1200" cap="none" spc="0" baseline="0">
                <a:solidFill>
                  <a:srgbClr val="167A7C"/>
                </a:solidFill>
                <a:latin typeface="Arial Regular" pitchFamily="0" charset="0"/>
                <a:ea typeface="宋体" pitchFamily="0" charset="0"/>
                <a:cs typeface="Arial Regular" pitchFamily="0" charset="0"/>
              </a:rPr>
              <a:t> </a:t>
            </a:r>
            <a:r>
              <a:rPr lang="en-US" altLang="zh-CN" sz="2500" b="0" i="0" u="none" strike="noStrike" kern="1200" cap="none" spc="0" baseline="0">
                <a:solidFill>
                  <a:srgbClr val="167A7C"/>
                </a:solidFill>
                <a:latin typeface="Arial Regular" pitchFamily="0" charset="0"/>
                <a:ea typeface="宋体" pitchFamily="0" charset="0"/>
                <a:cs typeface="Arial Regular" pitchFamily="0" charset="0"/>
              </a:rPr>
              <a:t>6m</a:t>
            </a:r>
            <a:endParaRPr lang="zh-CN" altLang="en-US" sz="2500" b="0" i="0" u="none" strike="noStrike" kern="1200" cap="none" spc="0" baseline="0">
              <a:solidFill>
                <a:srgbClr val="167A7C"/>
              </a:solidFill>
              <a:latin typeface="Arial Regular" pitchFamily="0" charset="0"/>
              <a:ea typeface="宋体" pitchFamily="0" charset="0"/>
              <a:cs typeface="Arial Regular" pitchFamily="0" charset="0"/>
            </a:endParaRPr>
          </a:p>
        </p:txBody>
      </p:sp>
      <p:sp>
        <p:nvSpPr>
          <p:cNvPr id="70" name="Rectangle"/>
          <p:cNvSpPr>
            <a:spLocks/>
          </p:cNvSpPr>
          <p:nvPr/>
        </p:nvSpPr>
        <p:spPr>
          <a:xfrm rot="0">
            <a:off x="749808" y="2075688"/>
            <a:ext cx="2295144" cy="41275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200" b="0" i="0" u="none" strike="noStrike" kern="1200" cap="none" spc="0" baseline="0">
                <a:solidFill>
                  <a:srgbClr val="18344B"/>
                </a:solidFill>
                <a:latin typeface="Arial Regular" pitchFamily="0" charset="0"/>
                <a:ea typeface="宋体" pitchFamily="0" charset="0"/>
                <a:cs typeface="Arial Regular" pitchFamily="0" charset="0"/>
              </a:rPr>
              <a:t>people in the UK live with diabetes</a:t>
            </a:r>
            <a:endParaRPr lang="zh-CN" altLang="en-US" sz="1200" b="0" i="0" u="none" strike="noStrike" kern="1200" cap="none" spc="0" baseline="0">
              <a:solidFill>
                <a:srgbClr val="18344B"/>
              </a:solidFill>
              <a:latin typeface="Arial Regular" pitchFamily="0" charset="0"/>
              <a:ea typeface="宋体" pitchFamily="0" charset="0"/>
              <a:cs typeface="Arial Regular" pitchFamily="0" charset="0"/>
            </a:endParaRPr>
          </a:p>
        </p:txBody>
      </p:sp>
      <p:sp>
        <p:nvSpPr>
          <p:cNvPr id="71" name="Rectangle"/>
          <p:cNvSpPr>
            <a:spLocks/>
          </p:cNvSpPr>
          <p:nvPr/>
        </p:nvSpPr>
        <p:spPr>
          <a:xfrm rot="0">
            <a:off x="749808" y="2777871"/>
            <a:ext cx="2295144" cy="16573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750" b="0" i="0" u="none" strike="noStrike" kern="1200" cap="none" spc="0" baseline="0">
                <a:solidFill>
                  <a:srgbClr val="5C676F"/>
                </a:solidFill>
                <a:latin typeface="Arial Regular" pitchFamily="0" charset="0"/>
                <a:ea typeface="宋体" pitchFamily="0" charset="0"/>
                <a:cs typeface="Arial Regular" pitchFamily="0" charset="0"/>
              </a:rPr>
              <a:t>Diabetes UK, 2026</a:t>
            </a:r>
            <a:r>
              <a:rPr lang="en-US" altLang="zh-CN" sz="750" b="0" i="0" u="none" strike="noStrike" kern="1200" cap="none" spc="0" baseline="0">
                <a:solidFill>
                  <a:srgbClr val="5C676F"/>
                </a:solidFill>
                <a:latin typeface="Arial Regular" pitchFamily="0" charset="0"/>
                <a:ea typeface="宋体" pitchFamily="0" charset="0"/>
                <a:cs typeface="Arial Regular" pitchFamily="0" charset="0"/>
              </a:rPr>
              <a:t>a</a:t>
            </a:r>
            <a:endParaRPr lang="zh-CN" altLang="en-US" sz="750" b="0" i="0" u="none" strike="noStrike" kern="1200" cap="none" spc="0" baseline="0">
              <a:solidFill>
                <a:srgbClr val="5C676F"/>
              </a:solidFill>
              <a:latin typeface="Arial Regular" pitchFamily="0" charset="0"/>
              <a:ea typeface="宋体" pitchFamily="0" charset="0"/>
              <a:cs typeface="Arial Regular" pitchFamily="0" charset="0"/>
            </a:endParaRPr>
          </a:p>
        </p:txBody>
      </p:sp>
      <p:sp>
        <p:nvSpPr>
          <p:cNvPr id="72" name="Rounded rectangle"/>
          <p:cNvSpPr>
            <a:spLocks/>
          </p:cNvSpPr>
          <p:nvPr/>
        </p:nvSpPr>
        <p:spPr>
          <a:xfrm rot="0">
            <a:off x="3337560" y="1417320"/>
            <a:ext cx="2514600" cy="1691640"/>
          </a:xfrm>
          <a:prstGeom prst="roundRect">
            <a:avLst>
              <a:gd name="adj" fmla="val 16666"/>
            </a:avLst>
          </a:prstGeom>
          <a:solidFill>
            <a:srgbClr val="FFFFFF"/>
          </a:solidFill>
          <a:ln w="6350" cmpd="sng" cap="flat">
            <a:solidFill>
              <a:srgbClr val="E0E5E8"/>
            </a:solidFill>
            <a:prstDash val="solid"/>
            <a:round/>
          </a:ln>
        </p:spPr>
      </p:sp>
      <p:sp>
        <p:nvSpPr>
          <p:cNvPr id="73" name="Rectangle"/>
          <p:cNvSpPr>
            <a:spLocks/>
          </p:cNvSpPr>
          <p:nvPr/>
        </p:nvSpPr>
        <p:spPr>
          <a:xfrm rot="0">
            <a:off x="3447288" y="1508759"/>
            <a:ext cx="2295144" cy="4222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2500" b="0" i="0" u="none" strike="noStrike" kern="1200" cap="none" spc="0" baseline="0">
                <a:solidFill>
                  <a:srgbClr val="167A7C"/>
                </a:solidFill>
                <a:latin typeface="Arial Regular" pitchFamily="0" charset="0"/>
                <a:ea typeface="宋体" pitchFamily="0" charset="0"/>
                <a:cs typeface="Arial Regular" pitchFamily="0" charset="0"/>
              </a:rPr>
              <a:t>~</a:t>
            </a:r>
            <a:r>
              <a:rPr lang="en-US" altLang="zh-CN" sz="2500" b="0" i="0" u="none" strike="noStrike" kern="1200" cap="none" spc="0" baseline="0">
                <a:solidFill>
                  <a:srgbClr val="167A7C"/>
                </a:solidFill>
                <a:latin typeface="Arial Regular" pitchFamily="0" charset="0"/>
                <a:ea typeface="宋体" pitchFamily="0" charset="0"/>
                <a:cs typeface="Arial Regular" pitchFamily="0" charset="0"/>
              </a:rPr>
              <a:t> </a:t>
            </a:r>
            <a:r>
              <a:rPr lang="en-US" altLang="zh-CN" sz="2500" b="0" i="0" u="none" strike="noStrike" kern="1200" cap="none" spc="0" baseline="0">
                <a:solidFill>
                  <a:srgbClr val="167A7C"/>
                </a:solidFill>
                <a:latin typeface="Arial Regular" pitchFamily="0" charset="0"/>
                <a:ea typeface="宋体" pitchFamily="0" charset="0"/>
                <a:cs typeface="Arial Regular" pitchFamily="0" charset="0"/>
              </a:rPr>
              <a:t>90%</a:t>
            </a:r>
            <a:endParaRPr lang="zh-CN" altLang="en-US" sz="2500" b="0" i="0" u="none" strike="noStrike" kern="1200" cap="none" spc="0" baseline="0">
              <a:solidFill>
                <a:srgbClr val="167A7C"/>
              </a:solidFill>
              <a:latin typeface="Arial Regular" pitchFamily="0" charset="0"/>
              <a:ea typeface="宋体" pitchFamily="0" charset="0"/>
              <a:cs typeface="Arial Regular" pitchFamily="0" charset="0"/>
            </a:endParaRPr>
          </a:p>
        </p:txBody>
      </p:sp>
      <p:sp>
        <p:nvSpPr>
          <p:cNvPr id="74" name="Rectangle"/>
          <p:cNvSpPr>
            <a:spLocks/>
          </p:cNvSpPr>
          <p:nvPr/>
        </p:nvSpPr>
        <p:spPr>
          <a:xfrm rot="0">
            <a:off x="3447288" y="2075688"/>
            <a:ext cx="2295144" cy="235961"/>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200" b="0" i="0" u="none" strike="noStrike" kern="1200" cap="none" spc="0" baseline="0">
                <a:solidFill>
                  <a:srgbClr val="18344B"/>
                </a:solidFill>
                <a:latin typeface="Arial Regular" pitchFamily="0" charset="0"/>
                <a:ea typeface="宋体" pitchFamily="0" charset="0"/>
                <a:cs typeface="Arial Regular" pitchFamily="0" charset="0"/>
              </a:rPr>
              <a:t>of diabetes is Type 2</a:t>
            </a:r>
            <a:endParaRPr lang="zh-CN" altLang="en-US" sz="1200" b="0" i="0" u="none" strike="noStrike" kern="1200" cap="none" spc="0" baseline="0">
              <a:solidFill>
                <a:srgbClr val="18344B"/>
              </a:solidFill>
              <a:latin typeface="Arial Regular" pitchFamily="0" charset="0"/>
              <a:ea typeface="宋体" pitchFamily="0" charset="0"/>
              <a:cs typeface="Arial Regular" pitchFamily="0" charset="0"/>
            </a:endParaRPr>
          </a:p>
        </p:txBody>
      </p:sp>
      <p:sp>
        <p:nvSpPr>
          <p:cNvPr id="75" name="Rectangle"/>
          <p:cNvSpPr>
            <a:spLocks/>
          </p:cNvSpPr>
          <p:nvPr/>
        </p:nvSpPr>
        <p:spPr>
          <a:xfrm rot="0">
            <a:off x="3447288" y="2777871"/>
            <a:ext cx="2295144" cy="16573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750" b="0" i="0" u="none" strike="noStrike" kern="1200" cap="none" spc="0" baseline="0">
                <a:solidFill>
                  <a:srgbClr val="5C676F"/>
                </a:solidFill>
                <a:latin typeface="Arial Regular" pitchFamily="0" charset="0"/>
                <a:ea typeface="宋体" pitchFamily="0" charset="0"/>
                <a:cs typeface="Arial Regular" pitchFamily="0" charset="0"/>
              </a:rPr>
              <a:t>Diabetes UK, 2026</a:t>
            </a:r>
            <a:r>
              <a:rPr lang="en-US" altLang="zh-CN" sz="750" b="0" i="0" u="none" strike="noStrike" kern="1200" cap="none" spc="0" baseline="0">
                <a:solidFill>
                  <a:srgbClr val="5C676F"/>
                </a:solidFill>
                <a:latin typeface="Arial Regular" pitchFamily="0" charset="0"/>
                <a:ea typeface="宋体" pitchFamily="0" charset="0"/>
                <a:cs typeface="Arial Regular" pitchFamily="0" charset="0"/>
              </a:rPr>
              <a:t>a</a:t>
            </a:r>
            <a:endParaRPr lang="zh-CN" altLang="en-US" sz="750" b="0" i="0" u="none" strike="noStrike" kern="1200" cap="none" spc="0" baseline="0">
              <a:solidFill>
                <a:srgbClr val="5C676F"/>
              </a:solidFill>
              <a:latin typeface="Arial Regular" pitchFamily="0" charset="0"/>
              <a:ea typeface="宋体" pitchFamily="0" charset="0"/>
              <a:cs typeface="Arial Regular" pitchFamily="0" charset="0"/>
            </a:endParaRPr>
          </a:p>
        </p:txBody>
      </p:sp>
      <p:sp>
        <p:nvSpPr>
          <p:cNvPr id="76" name="Rounded rectangle"/>
          <p:cNvSpPr>
            <a:spLocks/>
          </p:cNvSpPr>
          <p:nvPr/>
        </p:nvSpPr>
        <p:spPr>
          <a:xfrm rot="0">
            <a:off x="6035039" y="1417320"/>
            <a:ext cx="2514600" cy="1691640"/>
          </a:xfrm>
          <a:prstGeom prst="roundRect">
            <a:avLst>
              <a:gd name="adj" fmla="val 16666"/>
            </a:avLst>
          </a:prstGeom>
          <a:solidFill>
            <a:srgbClr val="FFFFFF"/>
          </a:solidFill>
          <a:ln w="6350" cmpd="sng" cap="flat">
            <a:solidFill>
              <a:srgbClr val="E0E5E8"/>
            </a:solidFill>
            <a:prstDash val="solid"/>
            <a:round/>
          </a:ln>
        </p:spPr>
      </p:sp>
      <p:sp>
        <p:nvSpPr>
          <p:cNvPr id="77" name="Rectangle"/>
          <p:cNvSpPr>
            <a:spLocks/>
          </p:cNvSpPr>
          <p:nvPr/>
        </p:nvSpPr>
        <p:spPr>
          <a:xfrm rot="0">
            <a:off x="6144768" y="1508759"/>
            <a:ext cx="2295144" cy="4222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2500" b="0" i="0" u="none" strike="noStrike" kern="1200" cap="none" spc="0" baseline="0">
                <a:solidFill>
                  <a:srgbClr val="CD993E"/>
                </a:solidFill>
                <a:latin typeface="Arial Regular" pitchFamily="0" charset="0"/>
                <a:ea typeface="宋体" pitchFamily="0" charset="0"/>
                <a:cs typeface="Arial Regular" pitchFamily="0" charset="0"/>
              </a:rPr>
              <a:t>£</a:t>
            </a:r>
            <a:r>
              <a:rPr lang="en-US" altLang="zh-CN" sz="2500" b="0" i="0" u="none" strike="noStrike" kern="1200" cap="none" spc="0" baseline="0">
                <a:solidFill>
                  <a:srgbClr val="CD993E"/>
                </a:solidFill>
                <a:latin typeface="Arial Regular" pitchFamily="0" charset="0"/>
                <a:ea typeface="宋体" pitchFamily="0" charset="0"/>
                <a:cs typeface="Arial Regular" pitchFamily="0" charset="0"/>
              </a:rPr>
              <a:t> </a:t>
            </a:r>
            <a:r>
              <a:rPr lang="en-US" altLang="zh-CN" sz="2500" b="0" i="0" u="none" strike="noStrike" kern="1200" cap="none" spc="0" baseline="0">
                <a:solidFill>
                  <a:srgbClr val="CD993E"/>
                </a:solidFill>
                <a:latin typeface="Arial Regular" pitchFamily="0" charset="0"/>
                <a:ea typeface="宋体" pitchFamily="0" charset="0"/>
                <a:cs typeface="Arial Regular" pitchFamily="0" charset="0"/>
              </a:rPr>
              <a:t>10.7bn</a:t>
            </a:r>
            <a:endParaRPr lang="zh-CN" altLang="en-US" sz="2500" b="0" i="0" u="none" strike="noStrike" kern="1200" cap="none" spc="0" baseline="0">
              <a:solidFill>
                <a:srgbClr val="CD993E"/>
              </a:solidFill>
              <a:latin typeface="Arial Regular" pitchFamily="0" charset="0"/>
              <a:ea typeface="宋体" pitchFamily="0" charset="0"/>
              <a:cs typeface="Arial Regular" pitchFamily="0" charset="0"/>
            </a:endParaRPr>
          </a:p>
        </p:txBody>
      </p:sp>
      <p:sp>
        <p:nvSpPr>
          <p:cNvPr id="78" name="Rectangle"/>
          <p:cNvSpPr>
            <a:spLocks/>
          </p:cNvSpPr>
          <p:nvPr/>
        </p:nvSpPr>
        <p:spPr>
          <a:xfrm rot="0">
            <a:off x="6144768" y="2075688"/>
            <a:ext cx="2295144" cy="41275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200" b="0" i="0" u="none" strike="noStrike" kern="1200" cap="none" spc="0" baseline="0">
                <a:solidFill>
                  <a:srgbClr val="18344B"/>
                </a:solidFill>
                <a:latin typeface="Arial Regular" pitchFamily="0" charset="0"/>
                <a:ea typeface="宋体" pitchFamily="0" charset="0"/>
                <a:cs typeface="Arial Regular" pitchFamily="0" charset="0"/>
              </a:rPr>
              <a:t>estimated annual UK diabetes cost</a:t>
            </a:r>
            <a:endParaRPr lang="zh-CN" altLang="en-US" sz="1200" b="0" i="0" u="none" strike="noStrike" kern="1200" cap="none" spc="0" baseline="0">
              <a:solidFill>
                <a:srgbClr val="18344B"/>
              </a:solidFill>
              <a:latin typeface="Arial Regular" pitchFamily="0" charset="0"/>
              <a:ea typeface="宋体" pitchFamily="0" charset="0"/>
              <a:cs typeface="Arial Regular" pitchFamily="0" charset="0"/>
            </a:endParaRPr>
          </a:p>
        </p:txBody>
      </p:sp>
      <p:sp>
        <p:nvSpPr>
          <p:cNvPr id="79" name="Rectangle"/>
          <p:cNvSpPr>
            <a:spLocks/>
          </p:cNvSpPr>
          <p:nvPr/>
        </p:nvSpPr>
        <p:spPr>
          <a:xfrm rot="0">
            <a:off x="6144768" y="2777871"/>
            <a:ext cx="2295144" cy="16573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750" b="0" i="0" u="none" strike="noStrike" kern="1200" cap="none" spc="0" baseline="0">
                <a:solidFill>
                  <a:srgbClr val="5C676F"/>
                </a:solidFill>
                <a:latin typeface="Arial Regular" pitchFamily="0" charset="0"/>
                <a:ea typeface="宋体" pitchFamily="0" charset="0"/>
                <a:cs typeface="Arial Regular" pitchFamily="0" charset="0"/>
              </a:rPr>
              <a:t>Diabetes UK, 2026</a:t>
            </a:r>
            <a:r>
              <a:rPr lang="en-US" altLang="zh-CN" sz="750" b="0" i="0" u="none" strike="noStrike" kern="1200" cap="none" spc="0" baseline="0">
                <a:solidFill>
                  <a:srgbClr val="5C676F"/>
                </a:solidFill>
                <a:latin typeface="Arial Regular" pitchFamily="0" charset="0"/>
                <a:ea typeface="宋体" pitchFamily="0" charset="0"/>
                <a:cs typeface="Arial Regular" pitchFamily="0" charset="0"/>
              </a:rPr>
              <a:t>a</a:t>
            </a:r>
            <a:endParaRPr lang="zh-CN" altLang="en-US" sz="750" b="0" i="0" u="none" strike="noStrike" kern="1200" cap="none" spc="0" baseline="0">
              <a:solidFill>
                <a:srgbClr val="5C676F"/>
              </a:solidFill>
              <a:latin typeface="Arial Regular" pitchFamily="0" charset="0"/>
              <a:ea typeface="宋体" pitchFamily="0" charset="0"/>
              <a:cs typeface="Arial Regular" pitchFamily="0" charset="0"/>
            </a:endParaRPr>
          </a:p>
        </p:txBody>
      </p:sp>
      <p:sp>
        <p:nvSpPr>
          <p:cNvPr id="80" name="Rounded rectangle"/>
          <p:cNvSpPr>
            <a:spLocks/>
          </p:cNvSpPr>
          <p:nvPr/>
        </p:nvSpPr>
        <p:spPr>
          <a:xfrm rot="0">
            <a:off x="8732520" y="1417320"/>
            <a:ext cx="2514600" cy="1691640"/>
          </a:xfrm>
          <a:prstGeom prst="roundRect">
            <a:avLst>
              <a:gd name="adj" fmla="val 16666"/>
            </a:avLst>
          </a:prstGeom>
          <a:solidFill>
            <a:srgbClr val="FFFFFF"/>
          </a:solidFill>
          <a:ln w="6350" cmpd="sng" cap="flat">
            <a:solidFill>
              <a:srgbClr val="E0E5E8"/>
            </a:solidFill>
            <a:prstDash val="solid"/>
            <a:round/>
          </a:ln>
        </p:spPr>
      </p:sp>
      <p:sp>
        <p:nvSpPr>
          <p:cNvPr id="81" name="Rectangle"/>
          <p:cNvSpPr>
            <a:spLocks/>
          </p:cNvSpPr>
          <p:nvPr/>
        </p:nvSpPr>
        <p:spPr>
          <a:xfrm rot="0">
            <a:off x="8842248" y="1508759"/>
            <a:ext cx="2295144" cy="4222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2500" b="0" i="0" u="none" strike="noStrike" kern="1200" cap="none" spc="0" baseline="0">
                <a:solidFill>
                  <a:srgbClr val="A84444"/>
                </a:solidFill>
                <a:latin typeface="Arial Regular" pitchFamily="0" charset="0"/>
                <a:ea typeface="宋体" pitchFamily="0" charset="0"/>
                <a:cs typeface="Arial Regular" pitchFamily="0" charset="0"/>
              </a:rPr>
              <a:t>45.2%</a:t>
            </a:r>
            <a:endParaRPr lang="zh-CN" altLang="en-US" sz="2500" b="0" i="0" u="none" strike="noStrike" kern="1200" cap="none" spc="0" baseline="0">
              <a:solidFill>
                <a:srgbClr val="A84444"/>
              </a:solidFill>
              <a:latin typeface="Arial Regular" pitchFamily="0" charset="0"/>
              <a:ea typeface="宋体" pitchFamily="0" charset="0"/>
              <a:cs typeface="Arial Regular" pitchFamily="0" charset="0"/>
            </a:endParaRPr>
          </a:p>
        </p:txBody>
      </p:sp>
      <p:sp>
        <p:nvSpPr>
          <p:cNvPr id="82" name="Rectangle"/>
          <p:cNvSpPr>
            <a:spLocks/>
          </p:cNvSpPr>
          <p:nvPr/>
        </p:nvSpPr>
        <p:spPr>
          <a:xfrm rot="0">
            <a:off x="8842248" y="2075688"/>
            <a:ext cx="2295144" cy="41275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200" b="0" i="0" u="none" strike="noStrike" kern="1200" cap="none" spc="0" baseline="0">
                <a:solidFill>
                  <a:srgbClr val="18344B"/>
                </a:solidFill>
                <a:latin typeface="Arial Regular" pitchFamily="0" charset="0"/>
                <a:ea typeface="宋体" pitchFamily="0" charset="0"/>
                <a:cs typeface="Arial Regular" pitchFamily="0" charset="0"/>
              </a:rPr>
              <a:t>with Type 2/other diabetes achieved all 3 treatment targets</a:t>
            </a:r>
            <a:endParaRPr lang="zh-CN" altLang="en-US" sz="1200" b="0" i="0" u="none" strike="noStrike" kern="1200" cap="none" spc="0" baseline="0">
              <a:solidFill>
                <a:srgbClr val="18344B"/>
              </a:solidFill>
              <a:latin typeface="Arial Regular" pitchFamily="0" charset="0"/>
              <a:ea typeface="宋体" pitchFamily="0" charset="0"/>
              <a:cs typeface="Arial Regular" pitchFamily="0" charset="0"/>
            </a:endParaRPr>
          </a:p>
        </p:txBody>
      </p:sp>
      <p:sp>
        <p:nvSpPr>
          <p:cNvPr id="83" name="Rectangle"/>
          <p:cNvSpPr>
            <a:spLocks/>
          </p:cNvSpPr>
          <p:nvPr/>
        </p:nvSpPr>
        <p:spPr>
          <a:xfrm rot="0">
            <a:off x="8842248" y="2777871"/>
            <a:ext cx="2295144" cy="16509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750" b="0" i="0" u="none" strike="noStrike" kern="1200" cap="none" spc="0" baseline="0">
                <a:solidFill>
                  <a:srgbClr val="5C676F"/>
                </a:solidFill>
                <a:latin typeface="Arial Regular" pitchFamily="0" charset="0"/>
                <a:ea typeface="宋体" pitchFamily="0" charset="0"/>
                <a:cs typeface="Arial Regular" pitchFamily="0" charset="0"/>
              </a:rPr>
              <a:t>OHID, 2026</a:t>
            </a:r>
            <a:endParaRPr lang="zh-CN" altLang="en-US" sz="750" b="0" i="0" u="none" strike="noStrike" kern="1200" cap="none" spc="0" baseline="0">
              <a:solidFill>
                <a:srgbClr val="5C676F"/>
              </a:solidFill>
              <a:latin typeface="Arial Regular" pitchFamily="0" charset="0"/>
              <a:ea typeface="宋体" pitchFamily="0" charset="0"/>
              <a:cs typeface="Arial Regular" pitchFamily="0" charset="0"/>
            </a:endParaRPr>
          </a:p>
        </p:txBody>
      </p:sp>
      <p:sp>
        <p:nvSpPr>
          <p:cNvPr id="84" name="Rounded rectangle"/>
          <p:cNvSpPr>
            <a:spLocks/>
          </p:cNvSpPr>
          <p:nvPr/>
        </p:nvSpPr>
        <p:spPr>
          <a:xfrm rot="0">
            <a:off x="640080" y="3429000"/>
            <a:ext cx="5212080" cy="1920239"/>
          </a:xfrm>
          <a:prstGeom prst="roundRect">
            <a:avLst>
              <a:gd name="adj" fmla="val 16666"/>
            </a:avLst>
          </a:prstGeom>
          <a:solidFill>
            <a:srgbClr val="F6F8F9"/>
          </a:solidFill>
          <a:ln w="6350" cmpd="sng" cap="flat">
            <a:solidFill>
              <a:srgbClr val="E0E5E8"/>
            </a:solidFill>
            <a:prstDash val="solid"/>
            <a:round/>
          </a:ln>
        </p:spPr>
      </p:sp>
      <p:sp>
        <p:nvSpPr>
          <p:cNvPr id="85" name="Rectangle"/>
          <p:cNvSpPr>
            <a:spLocks/>
          </p:cNvSpPr>
          <p:nvPr/>
        </p:nvSpPr>
        <p:spPr>
          <a:xfrm rot="0">
            <a:off x="804671" y="3538728"/>
            <a:ext cx="4937760" cy="26034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18344B"/>
                </a:solidFill>
                <a:latin typeface="Arial Regular" pitchFamily="0" charset="0"/>
                <a:ea typeface="宋体" pitchFamily="0" charset="0"/>
                <a:cs typeface="Arial Regular" pitchFamily="0" charset="0"/>
              </a:rPr>
              <a:t>Clinical and personal burden</a:t>
            </a:r>
            <a:endParaRPr lang="zh-CN" altLang="en-US" sz="1400" b="0" i="0" u="none" strike="noStrike" kern="1200" cap="none" spc="0" baseline="0">
              <a:solidFill>
                <a:srgbClr val="18344B"/>
              </a:solidFill>
              <a:latin typeface="Arial Regular" pitchFamily="0" charset="0"/>
              <a:ea typeface="宋体" pitchFamily="0" charset="0"/>
              <a:cs typeface="Arial Regular" pitchFamily="0" charset="0"/>
            </a:endParaRPr>
          </a:p>
        </p:txBody>
      </p:sp>
      <p:sp>
        <p:nvSpPr>
          <p:cNvPr id="86" name="Rectangle"/>
          <p:cNvSpPr>
            <a:spLocks/>
          </p:cNvSpPr>
          <p:nvPr/>
        </p:nvSpPr>
        <p:spPr>
          <a:xfrm rot="0">
            <a:off x="804671" y="3904487"/>
            <a:ext cx="4937760" cy="100330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600" b="0" i="0" u="none" strike="noStrike" kern="1200" cap="none" spc="0" baseline="0">
                <a:solidFill>
                  <a:srgbClr val="2A3137"/>
                </a:solidFill>
                <a:latin typeface="Arial Regular" pitchFamily="0" charset="0"/>
                <a:ea typeface="宋体" pitchFamily="0" charset="0"/>
                <a:cs typeface="Arial Regular" pitchFamily="0" charset="0"/>
              </a:rPr>
              <a:t>Globally, 830m live with diabetes (WHO, 2024). Complications span cardiovascular, renal, eye and foot disease (Diabetes UK, 2024); families absorb lost earnings and unpaid caring (Diabetes UK, 2026b).</a:t>
            </a:r>
            <a:endParaRPr lang="zh-CN" altLang="en-US" sz="1600" b="0" i="0" u="none" strike="noStrike" kern="1200" cap="none" spc="0" baseline="0">
              <a:solidFill>
                <a:srgbClr val="2A3137"/>
              </a:solidFill>
              <a:latin typeface="Arial Regular" pitchFamily="0" charset="0"/>
              <a:ea typeface="宋体" pitchFamily="0" charset="0"/>
              <a:cs typeface="Arial Regular" pitchFamily="0" charset="0"/>
            </a:endParaRPr>
          </a:p>
        </p:txBody>
      </p:sp>
      <p:sp>
        <p:nvSpPr>
          <p:cNvPr id="87" name="Rounded rectangle"/>
          <p:cNvSpPr>
            <a:spLocks/>
          </p:cNvSpPr>
          <p:nvPr/>
        </p:nvSpPr>
        <p:spPr>
          <a:xfrm rot="0">
            <a:off x="6080760" y="3429000"/>
            <a:ext cx="5212081" cy="1920239"/>
          </a:xfrm>
          <a:prstGeom prst="roundRect">
            <a:avLst>
              <a:gd name="adj" fmla="val 16666"/>
            </a:avLst>
          </a:prstGeom>
          <a:solidFill>
            <a:srgbClr val="F6F8F9"/>
          </a:solidFill>
          <a:ln w="6350" cmpd="sng" cap="flat">
            <a:solidFill>
              <a:srgbClr val="E0E5E8"/>
            </a:solidFill>
            <a:prstDash val="solid"/>
            <a:round/>
          </a:ln>
        </p:spPr>
      </p:sp>
      <p:sp>
        <p:nvSpPr>
          <p:cNvPr id="88" name="Rectangle"/>
          <p:cNvSpPr>
            <a:spLocks/>
          </p:cNvSpPr>
          <p:nvPr/>
        </p:nvSpPr>
        <p:spPr>
          <a:xfrm rot="0">
            <a:off x="6245352" y="3538728"/>
            <a:ext cx="4937760" cy="26034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18344B"/>
                </a:solidFill>
                <a:latin typeface="Arial Regular" pitchFamily="0" charset="0"/>
                <a:ea typeface="宋体" pitchFamily="0" charset="0"/>
                <a:cs typeface="Arial Regular" pitchFamily="0" charset="0"/>
              </a:rPr>
              <a:t>Inequality is the analytical thread</a:t>
            </a:r>
            <a:endParaRPr lang="zh-CN" altLang="en-US" sz="1400" b="0" i="0" u="none" strike="noStrike" kern="1200" cap="none" spc="0" baseline="0">
              <a:solidFill>
                <a:srgbClr val="18344B"/>
              </a:solidFill>
              <a:latin typeface="Arial Regular" pitchFamily="0" charset="0"/>
              <a:ea typeface="宋体" pitchFamily="0" charset="0"/>
              <a:cs typeface="Arial Regular" pitchFamily="0" charset="0"/>
            </a:endParaRPr>
          </a:p>
        </p:txBody>
      </p:sp>
      <p:sp>
        <p:nvSpPr>
          <p:cNvPr id="89" name="Rectangle"/>
          <p:cNvSpPr>
            <a:spLocks/>
          </p:cNvSpPr>
          <p:nvPr/>
        </p:nvSpPr>
        <p:spPr>
          <a:xfrm rot="0">
            <a:off x="6245352" y="3904487"/>
            <a:ext cx="4937760" cy="100330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600" b="0" i="0" u="none" strike="noStrike" kern="1200" cap="none" spc="0" baseline="0">
                <a:solidFill>
                  <a:srgbClr val="2A3137"/>
                </a:solidFill>
                <a:latin typeface="Arial Regular" pitchFamily="0" charset="0"/>
                <a:ea typeface="宋体" pitchFamily="0" charset="0"/>
                <a:cs typeface="Arial Regular" pitchFamily="0" charset="0"/>
              </a:rPr>
              <a:t>In England, only 58.2% of people with Type 2 and other diabetes received eight reported care processes in 2024/25</a:t>
            </a:r>
            <a:r>
              <a:rPr lang="en-US" altLang="zh-CN" sz="1600" b="0" i="0" u="none" strike="noStrike" kern="1200" cap="none" spc="0" baseline="0">
                <a:solidFill>
                  <a:srgbClr val="2A3137"/>
                </a:solidFill>
                <a:latin typeface="Arial Regular" pitchFamily="0" charset="0"/>
                <a:ea typeface="宋体" pitchFamily="0" charset="0"/>
                <a:cs typeface="Arial Regular" pitchFamily="0" charset="0"/>
              </a:rPr>
              <a:t> </a:t>
            </a:r>
            <a:r>
              <a:rPr lang="en-US" altLang="zh-CN" sz="1600" b="0" i="0" u="none" strike="noStrike" kern="1200" cap="none" spc="0" baseline="0">
                <a:solidFill>
                  <a:srgbClr val="2A3137"/>
                </a:solidFill>
                <a:latin typeface="Arial Regular" pitchFamily="0" charset="0"/>
                <a:ea typeface="宋体" pitchFamily="0" charset="0"/>
                <a:cs typeface="Arial Regular" pitchFamily="0" charset="0"/>
              </a:rPr>
              <a:t>(OHID, 2026) and deprived </a:t>
            </a:r>
            <a:r>
              <a:rPr lang="en-US" altLang="zh-CN" sz="1600" b="0" i="0" u="none" strike="noStrike" kern="1200" cap="none" spc="0" baseline="0">
                <a:solidFill>
                  <a:srgbClr val="2A3137"/>
                </a:solidFill>
                <a:latin typeface="Arial Regular" pitchFamily="0" charset="0"/>
                <a:ea typeface="宋体" pitchFamily="0" charset="0"/>
                <a:cs typeface="Arial Regular" pitchFamily="0" charset="0"/>
                <a:sym typeface="宋体" pitchFamily="0" charset="0"/>
              </a:rPr>
              <a:t>population receive </a:t>
            </a:r>
            <a:r>
              <a:rPr lang="en-US" altLang="zh-CN" sz="1600" b="0" i="0" u="none" strike="noStrike" kern="1200" cap="none" spc="0" baseline="0">
                <a:solidFill>
                  <a:srgbClr val="2A3137"/>
                </a:solidFill>
                <a:latin typeface="Arial Regular" pitchFamily="0" charset="0"/>
                <a:ea typeface="宋体" pitchFamily="0" charset="0"/>
                <a:cs typeface="Arial Regular" pitchFamily="0" charset="0"/>
              </a:rPr>
              <a:t>less monitoring (Whyte et al., 2019).</a:t>
            </a:r>
            <a:endParaRPr lang="zh-CN" altLang="en-US" sz="1600" b="0" i="0" u="none" strike="noStrike" kern="1200" cap="none" spc="0" baseline="0">
              <a:solidFill>
                <a:srgbClr val="2A3137"/>
              </a:solidFill>
              <a:latin typeface="Arial Regular" pitchFamily="0" charset="0"/>
              <a:ea typeface="宋体" pitchFamily="0" charset="0"/>
              <a:cs typeface="Arial Regular" pitchFamily="0" charset="0"/>
            </a:endParaRPr>
          </a:p>
        </p:txBody>
      </p:sp>
      <p:sp>
        <p:nvSpPr>
          <p:cNvPr id="90" name="Rectangle"/>
          <p:cNvSpPr>
            <a:spLocks/>
          </p:cNvSpPr>
          <p:nvPr/>
        </p:nvSpPr>
        <p:spPr>
          <a:xfrm rot="0">
            <a:off x="685800" y="5623560"/>
            <a:ext cx="10607040" cy="52704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600" b="0" i="0" u="none" strike="noStrike" kern="1200" cap="none" spc="0" baseline="0">
                <a:solidFill>
                  <a:srgbClr val="18344B"/>
                </a:solidFill>
                <a:latin typeface="Arial Regular" pitchFamily="0" charset="0"/>
                <a:ea typeface="宋体" pitchFamily="0" charset="0"/>
                <a:cs typeface="Arial Regular" pitchFamily="0" charset="0"/>
              </a:rPr>
              <a:t>Public-health implication: improving the average outcome is insufficient if access, uptake and follow-up remain socially patterned</a:t>
            </a:r>
            <a:r>
              <a:rPr lang="en-US" altLang="zh-CN" sz="1600" b="0" i="0" u="none" strike="noStrike" kern="1200" cap="none" spc="0" baseline="0">
                <a:solidFill>
                  <a:srgbClr val="18344B"/>
                </a:solidFill>
                <a:latin typeface="Arial Regular" pitchFamily="0" charset="0"/>
                <a:ea typeface="宋体" pitchFamily="0" charset="0"/>
                <a:cs typeface="Arial Regular" pitchFamily="0" charset="0"/>
              </a:rPr>
              <a:t> </a:t>
            </a:r>
            <a:r>
              <a:rPr lang="en-US" altLang="zh-CN" sz="1600" b="0" i="0" u="none" strike="noStrike" kern="1200" cap="none" spc="0" baseline="0">
                <a:solidFill>
                  <a:srgbClr val="18344B"/>
                </a:solidFill>
                <a:latin typeface="Arial Regular" pitchFamily="0" charset="0"/>
                <a:ea typeface="宋体" pitchFamily="0" charset="0"/>
                <a:cs typeface="Arial Regular" pitchFamily="0" charset="0"/>
              </a:rPr>
              <a:t>(Ravindrarajah et al., 2025).</a:t>
            </a:r>
            <a:endParaRPr lang="zh-CN" altLang="en-US" sz="1600" b="0" i="0" u="none" strike="noStrike" kern="1200" cap="none" spc="0" baseline="0">
              <a:solidFill>
                <a:srgbClr val="18344B"/>
              </a:solidFill>
              <a:latin typeface="Arial Regular" pitchFamily="0" charset="0"/>
              <a:ea typeface="宋体" pitchFamily="0" charset="0"/>
              <a:cs typeface="Arial Regular" pitchFamily="0" charset="0"/>
            </a:endParaRPr>
          </a:p>
        </p:txBody>
      </p:sp>
      <p:sp>
        <p:nvSpPr>
          <p:cNvPr id="91" name="Rectangle"/>
          <p:cNvSpPr>
            <a:spLocks/>
          </p:cNvSpPr>
          <p:nvPr/>
        </p:nvSpPr>
        <p:spPr>
          <a:xfrm rot="0">
            <a:off x="594360" y="6510528"/>
            <a:ext cx="2148840" cy="20574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750" b="0" i="0" u="none" strike="noStrike" kern="1200" cap="none" spc="0" baseline="0">
                <a:solidFill>
                  <a:srgbClr val="5C676F"/>
                </a:solidFill>
                <a:latin typeface="Arial Regular" pitchFamily="0" charset="0"/>
                <a:ea typeface="宋体" pitchFamily="0" charset="0"/>
                <a:cs typeface="Arial Regular" pitchFamily="0" charset="0"/>
              </a:rPr>
              <a:t>LCHS7003 • Component 2 • Type 2 diabetes</a:t>
            </a:r>
            <a:endParaRPr lang="zh-CN" altLang="en-US" sz="750" b="0" i="0" u="none" strike="noStrike" kern="1200" cap="none" spc="0" baseline="0">
              <a:solidFill>
                <a:srgbClr val="5C676F"/>
              </a:solidFill>
              <a:latin typeface="Arial Regular" pitchFamily="0" charset="0"/>
              <a:ea typeface="宋体" pitchFamily="0" charset="0"/>
              <a:cs typeface="Arial Regular" pitchFamily="0" charset="0"/>
            </a:endParaRPr>
          </a:p>
        </p:txBody>
      </p:sp>
    </p:spTree>
    <p:extLst>
      <p:ext uri="{BB962C8B-B14F-4D97-AF65-F5344CB8AC3E}">
        <p14:creationId xmlns:p14="http://schemas.microsoft.com/office/powerpoint/2010/main" val="1869524778"/>
      </p:ext>
    </p:extLst>
  </p:cSld>
  <p:clrMapOvr>
    <a:masterClrMapping/>
  </p:clrMapOvr>
</p:sld>
</file>

<file path=ppt/slides/slide4.xml><?xml version="1.0" encoding="utf-8"?>
<p:sld xmlns:p="http://schemas.openxmlformats.org/presentationml/2006/main" xmlns:r="http://schemas.openxmlformats.org/officeDocument/2006/relationships" xmlns:a="http://schemas.openxmlformats.org/drawingml/2006/main">
  <p:cSld>
    <p:bg>
      <p:bgPr>
        <a:solidFill>
          <a:schemeClr val="bg2"/>
        </a:solidFill>
      </p:bgPr>
    </p:bg>
    <p:spTree>
      <p:nvGrpSpPr>
        <p:cNvPr id="1" name=""/>
        <p:cNvGrpSpPr/>
        <p:nvPr/>
      </p:nvGrpSpPr>
      <p:grpSpPr>
        <a:xfrm>
          <a:off x="0" y="0"/>
          <a:ext cx="0" cy="0"/>
          <a:chOff x="0" y="0"/>
          <a:chExt cx="0" cy="0"/>
        </a:xfrm>
      </p:grpSpPr>
      <p:sp>
        <p:nvSpPr>
          <p:cNvPr id="95" name="Rectangle"/>
          <p:cNvSpPr>
            <a:spLocks/>
          </p:cNvSpPr>
          <p:nvPr/>
        </p:nvSpPr>
        <p:spPr>
          <a:xfrm rot="0">
            <a:off x="0" y="0"/>
            <a:ext cx="12191694" cy="6858000"/>
          </a:xfrm>
          <a:prstGeom prst="rect"/>
          <a:solidFill>
            <a:srgbClr val="FFFFFF"/>
          </a:solidFill>
          <a:ln w="6350" cmpd="sng" cap="flat">
            <a:noFill/>
            <a:prstDash val="solid"/>
            <a:round/>
          </a:ln>
        </p:spPr>
      </p:sp>
      <p:sp>
        <p:nvSpPr>
          <p:cNvPr id="96" name="Rectangle"/>
          <p:cNvSpPr>
            <a:spLocks/>
          </p:cNvSpPr>
          <p:nvPr/>
        </p:nvSpPr>
        <p:spPr>
          <a:xfrm rot="0">
            <a:off x="594360" y="256031"/>
            <a:ext cx="2325243" cy="215265"/>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900" b="0" i="0" u="none" strike="noStrike" kern="1200" cap="none" spc="0" baseline="0">
                <a:solidFill>
                  <a:srgbClr val="167A7C"/>
                </a:solidFill>
                <a:latin typeface="Aptos" pitchFamily="0" charset="0"/>
                <a:ea typeface="宋体" pitchFamily="0" charset="0"/>
                <a:cs typeface="Arial Nova Light" pitchFamily="0" charset="0"/>
              </a:rPr>
              <a:t>DIAGNOSIS AND BASELINE ASSESSMENT</a:t>
            </a:r>
            <a:endParaRPr lang="zh-CN" altLang="en-US" sz="900" b="0" i="0" u="none" strike="noStrike" kern="1200" cap="none" spc="0" baseline="0">
              <a:solidFill>
                <a:srgbClr val="167A7C"/>
              </a:solidFill>
              <a:latin typeface="Aptos" pitchFamily="0" charset="0"/>
              <a:ea typeface="宋体" pitchFamily="0" charset="0"/>
              <a:cs typeface="Arial Nova Light" pitchFamily="0" charset="0"/>
            </a:endParaRPr>
          </a:p>
        </p:txBody>
      </p:sp>
      <p:sp>
        <p:nvSpPr>
          <p:cNvPr id="97" name="Rectangle"/>
          <p:cNvSpPr>
            <a:spLocks/>
          </p:cNvSpPr>
          <p:nvPr/>
        </p:nvSpPr>
        <p:spPr>
          <a:xfrm rot="0">
            <a:off x="594360" y="502919"/>
            <a:ext cx="6929755" cy="462915"/>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2500" b="0" i="0" u="none" strike="noStrike" kern="1200" cap="none" spc="0" baseline="0">
                <a:solidFill>
                  <a:srgbClr val="18344B"/>
                </a:solidFill>
                <a:latin typeface="Aptos Display" pitchFamily="0" charset="0"/>
                <a:ea typeface="宋体" pitchFamily="0" charset="0"/>
                <a:cs typeface="Arial Nova Light" pitchFamily="0" charset="0"/>
              </a:rPr>
              <a:t>Diagnosis is the start of assessment</a:t>
            </a:r>
            <a:r>
              <a:rPr lang="en-US" altLang="zh-CN" sz="2500" b="0" i="0" u="none" strike="noStrike" kern="1200" cap="none" spc="0" baseline="0">
                <a:solidFill>
                  <a:srgbClr val="18344B"/>
                </a:solidFill>
                <a:latin typeface="Aptos Display" pitchFamily="0" charset="0"/>
                <a:ea typeface="宋体" pitchFamily="0" charset="0"/>
                <a:cs typeface="Arial Nova Light" pitchFamily="0" charset="0"/>
              </a:rPr>
              <a:t> -</a:t>
            </a:r>
            <a:r>
              <a:rPr lang="en-US" altLang="zh-CN" sz="2500" b="0" i="0" u="none" strike="noStrike" kern="1200" cap="none" spc="0" baseline="0">
                <a:solidFill>
                  <a:srgbClr val="18344B"/>
                </a:solidFill>
                <a:latin typeface="Aptos Display" pitchFamily="0" charset="0"/>
                <a:ea typeface="宋体" pitchFamily="0" charset="0"/>
                <a:cs typeface="Arial Nova Light" pitchFamily="0" charset="0"/>
              </a:rPr>
              <a:t> not the end</a:t>
            </a:r>
            <a:endParaRPr lang="zh-CN" altLang="en-US" sz="2500" b="0" i="0" u="none" strike="noStrike" kern="1200" cap="none" spc="0" baseline="0">
              <a:solidFill>
                <a:srgbClr val="18344B"/>
              </a:solidFill>
              <a:latin typeface="Aptos Display" pitchFamily="0" charset="0"/>
              <a:ea typeface="宋体" pitchFamily="0" charset="0"/>
              <a:cs typeface="Arial Nova Light" pitchFamily="0" charset="0"/>
            </a:endParaRPr>
          </a:p>
        </p:txBody>
      </p:sp>
      <p:sp>
        <p:nvSpPr>
          <p:cNvPr id="98" name="Rectangle"/>
          <p:cNvSpPr>
            <a:spLocks/>
          </p:cNvSpPr>
          <p:nvPr/>
        </p:nvSpPr>
        <p:spPr>
          <a:xfrm rot="0">
            <a:off x="594360" y="1143000"/>
            <a:ext cx="914400" cy="50292"/>
          </a:xfrm>
          <a:prstGeom prst="rect"/>
          <a:solidFill>
            <a:srgbClr val="167A7C"/>
          </a:solidFill>
          <a:ln w="6350" cmpd="sng" cap="flat">
            <a:noFill/>
            <a:prstDash val="solid"/>
            <a:round/>
          </a:ln>
        </p:spPr>
      </p:sp>
      <p:sp>
        <p:nvSpPr>
          <p:cNvPr id="99" name="Rectangle"/>
          <p:cNvSpPr>
            <a:spLocks/>
          </p:cNvSpPr>
          <p:nvPr/>
        </p:nvSpPr>
        <p:spPr>
          <a:xfrm rot="0">
            <a:off x="11341735" y="320040"/>
            <a:ext cx="271144" cy="234315"/>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r">
              <a:lnSpc>
                <a:spcPct val="100000"/>
              </a:lnSpc>
              <a:spcBef>
                <a:spcPts val="0"/>
              </a:spcBef>
              <a:spcAft>
                <a:spcPts val="0"/>
              </a:spcAft>
              <a:buNone/>
            </a:pPr>
            <a:r>
              <a:rPr lang="en-US" altLang="zh-CN" sz="1000" b="0" i="0" u="none" strike="noStrike" kern="1200" cap="none" spc="0" baseline="0">
                <a:solidFill>
                  <a:srgbClr val="5C676F"/>
                </a:solidFill>
                <a:latin typeface="Aptos" pitchFamily="0" charset="0"/>
                <a:ea typeface="宋体" pitchFamily="0" charset="0"/>
                <a:cs typeface="Arial Nova Light" pitchFamily="0" charset="0"/>
              </a:rPr>
              <a:t>4</a:t>
            </a:r>
            <a:endParaRPr lang="zh-CN" altLang="en-US" sz="1000" b="0" i="0" u="none" strike="noStrike" kern="1200" cap="none" spc="0" baseline="0">
              <a:solidFill>
                <a:srgbClr val="5C676F"/>
              </a:solidFill>
              <a:latin typeface="Aptos" pitchFamily="0" charset="0"/>
              <a:ea typeface="宋体" pitchFamily="0" charset="0"/>
              <a:cs typeface="Arial Nova Light" pitchFamily="0" charset="0"/>
            </a:endParaRPr>
          </a:p>
        </p:txBody>
      </p:sp>
      <p:sp>
        <p:nvSpPr>
          <p:cNvPr id="100" name="Rounded rectangle"/>
          <p:cNvSpPr>
            <a:spLocks/>
          </p:cNvSpPr>
          <p:nvPr/>
        </p:nvSpPr>
        <p:spPr>
          <a:xfrm rot="0">
            <a:off x="594360" y="1417320"/>
            <a:ext cx="2560320" cy="1234440"/>
          </a:xfrm>
          <a:prstGeom prst="roundRect">
            <a:avLst>
              <a:gd name="adj" fmla="val 16666"/>
            </a:avLst>
          </a:prstGeom>
          <a:solidFill>
            <a:srgbClr val="E1F2F2"/>
          </a:solidFill>
          <a:ln w="6350" cmpd="sng" cap="flat">
            <a:solidFill>
              <a:srgbClr val="E0E5E8"/>
            </a:solidFill>
            <a:prstDash val="solid"/>
            <a:round/>
          </a:ln>
        </p:spPr>
      </p:sp>
      <p:sp>
        <p:nvSpPr>
          <p:cNvPr id="101" name="Rectangle"/>
          <p:cNvSpPr>
            <a:spLocks/>
          </p:cNvSpPr>
          <p:nvPr/>
        </p:nvSpPr>
        <p:spPr>
          <a:xfrm rot="0">
            <a:off x="704088" y="1554480"/>
            <a:ext cx="2331720" cy="1936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167A7C"/>
                </a:solidFill>
                <a:latin typeface="Aptos" pitchFamily="0" charset="0"/>
                <a:ea typeface="宋体" pitchFamily="0" charset="0"/>
                <a:cs typeface="Arial Nova Light" pitchFamily="0" charset="0"/>
              </a:rPr>
              <a:t>CASE-FIND</a:t>
            </a:r>
            <a:endParaRPr lang="zh-CN" altLang="en-US" sz="1000" b="0" i="0" u="none" strike="noStrike" kern="1200" cap="none" spc="0" baseline="0">
              <a:solidFill>
                <a:srgbClr val="167A7C"/>
              </a:solidFill>
              <a:latin typeface="Aptos" pitchFamily="0" charset="0"/>
              <a:ea typeface="宋体" pitchFamily="0" charset="0"/>
              <a:cs typeface="Arial Nova Light" pitchFamily="0" charset="0"/>
            </a:endParaRPr>
          </a:p>
        </p:txBody>
      </p:sp>
      <p:sp>
        <p:nvSpPr>
          <p:cNvPr id="102" name="Rectangle"/>
          <p:cNvSpPr>
            <a:spLocks/>
          </p:cNvSpPr>
          <p:nvPr/>
        </p:nvSpPr>
        <p:spPr>
          <a:xfrm rot="0">
            <a:off x="731520" y="1901951"/>
            <a:ext cx="2286000" cy="41275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Symptoms, NHS Health Check or risk assessment</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 </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(NICE, 2026)</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103" name="Rounded rectangle"/>
          <p:cNvSpPr>
            <a:spLocks/>
          </p:cNvSpPr>
          <p:nvPr/>
        </p:nvSpPr>
        <p:spPr>
          <a:xfrm rot="0">
            <a:off x="3474720" y="1417320"/>
            <a:ext cx="2560319" cy="1234440"/>
          </a:xfrm>
          <a:prstGeom prst="roundRect">
            <a:avLst>
              <a:gd name="adj" fmla="val 16666"/>
            </a:avLst>
          </a:prstGeom>
          <a:solidFill>
            <a:srgbClr val="E1F2F2"/>
          </a:solidFill>
          <a:ln w="6350" cmpd="sng" cap="flat">
            <a:solidFill>
              <a:srgbClr val="E0E5E8"/>
            </a:solidFill>
            <a:prstDash val="solid"/>
            <a:round/>
          </a:ln>
        </p:spPr>
      </p:sp>
      <p:sp>
        <p:nvSpPr>
          <p:cNvPr id="104" name="Rectangle"/>
          <p:cNvSpPr>
            <a:spLocks/>
          </p:cNvSpPr>
          <p:nvPr/>
        </p:nvSpPr>
        <p:spPr>
          <a:xfrm rot="0">
            <a:off x="3584448" y="1554480"/>
            <a:ext cx="2331720" cy="1936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167A7C"/>
                </a:solidFill>
                <a:latin typeface="Aptos" pitchFamily="0" charset="0"/>
                <a:ea typeface="宋体" pitchFamily="0" charset="0"/>
                <a:cs typeface="Arial Nova Light" pitchFamily="0" charset="0"/>
              </a:rPr>
              <a:t>TEST</a:t>
            </a:r>
            <a:endParaRPr lang="zh-CN" altLang="en-US" sz="1000" b="0" i="0" u="none" strike="noStrike" kern="1200" cap="none" spc="0" baseline="0">
              <a:solidFill>
                <a:srgbClr val="167A7C"/>
              </a:solidFill>
              <a:latin typeface="Aptos" pitchFamily="0" charset="0"/>
              <a:ea typeface="宋体" pitchFamily="0" charset="0"/>
              <a:cs typeface="Arial Nova Light" pitchFamily="0" charset="0"/>
            </a:endParaRPr>
          </a:p>
        </p:txBody>
      </p:sp>
      <p:sp>
        <p:nvSpPr>
          <p:cNvPr id="105" name="Rectangle"/>
          <p:cNvSpPr>
            <a:spLocks/>
          </p:cNvSpPr>
          <p:nvPr/>
        </p:nvSpPr>
        <p:spPr>
          <a:xfrm rot="0">
            <a:off x="3611879" y="1901951"/>
            <a:ext cx="2286000" cy="593724"/>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Venous HbA1c; ≥48 mmol/mol (6.5%) diagnostic</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 </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(WHO, 2011; NICE, 2026)</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106" name="Rounded rectangle"/>
          <p:cNvSpPr>
            <a:spLocks/>
          </p:cNvSpPr>
          <p:nvPr/>
        </p:nvSpPr>
        <p:spPr>
          <a:xfrm rot="0">
            <a:off x="6355080" y="1417320"/>
            <a:ext cx="2560320" cy="1234440"/>
          </a:xfrm>
          <a:prstGeom prst="roundRect">
            <a:avLst>
              <a:gd name="adj" fmla="val 16666"/>
            </a:avLst>
          </a:prstGeom>
          <a:solidFill>
            <a:srgbClr val="E1F2F2"/>
          </a:solidFill>
          <a:ln w="6350" cmpd="sng" cap="flat">
            <a:solidFill>
              <a:srgbClr val="E0E5E8"/>
            </a:solidFill>
            <a:prstDash val="solid"/>
            <a:round/>
          </a:ln>
        </p:spPr>
      </p:sp>
      <p:sp>
        <p:nvSpPr>
          <p:cNvPr id="107" name="Rectangle"/>
          <p:cNvSpPr>
            <a:spLocks/>
          </p:cNvSpPr>
          <p:nvPr/>
        </p:nvSpPr>
        <p:spPr>
          <a:xfrm rot="0">
            <a:off x="6464808" y="1554480"/>
            <a:ext cx="2331720" cy="1936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167A7C"/>
                </a:solidFill>
                <a:latin typeface="Aptos" pitchFamily="0" charset="0"/>
                <a:ea typeface="宋体" pitchFamily="0" charset="0"/>
                <a:cs typeface="Arial Nova Light" pitchFamily="0" charset="0"/>
              </a:rPr>
              <a:t>CONFIRM</a:t>
            </a:r>
            <a:endParaRPr lang="zh-CN" altLang="en-US" sz="1000" b="0" i="0" u="none" strike="noStrike" kern="1200" cap="none" spc="0" baseline="0">
              <a:solidFill>
                <a:srgbClr val="167A7C"/>
              </a:solidFill>
              <a:latin typeface="Aptos" pitchFamily="0" charset="0"/>
              <a:ea typeface="宋体" pitchFamily="0" charset="0"/>
              <a:cs typeface="Arial Nova Light" pitchFamily="0" charset="0"/>
            </a:endParaRPr>
          </a:p>
        </p:txBody>
      </p:sp>
      <p:sp>
        <p:nvSpPr>
          <p:cNvPr id="108" name="Rectangle"/>
          <p:cNvSpPr>
            <a:spLocks/>
          </p:cNvSpPr>
          <p:nvPr/>
        </p:nvSpPr>
        <p:spPr>
          <a:xfrm rot="0">
            <a:off x="6492240" y="1901951"/>
            <a:ext cx="2286000" cy="593724"/>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Repeat in asymptomatic people; use glucose when HbA1c is unsuitable</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 </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(WHO, 2011)</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109" name="Rounded rectangle"/>
          <p:cNvSpPr>
            <a:spLocks/>
          </p:cNvSpPr>
          <p:nvPr/>
        </p:nvSpPr>
        <p:spPr>
          <a:xfrm rot="0">
            <a:off x="9235440" y="1417320"/>
            <a:ext cx="2560320" cy="1234440"/>
          </a:xfrm>
          <a:prstGeom prst="roundRect">
            <a:avLst>
              <a:gd name="adj" fmla="val 16666"/>
            </a:avLst>
          </a:prstGeom>
          <a:solidFill>
            <a:srgbClr val="EEF2F6"/>
          </a:solidFill>
          <a:ln w="6350" cmpd="sng" cap="flat">
            <a:solidFill>
              <a:srgbClr val="E0E5E8"/>
            </a:solidFill>
            <a:prstDash val="solid"/>
            <a:round/>
          </a:ln>
        </p:spPr>
      </p:sp>
      <p:sp>
        <p:nvSpPr>
          <p:cNvPr id="110" name="Rectangle"/>
          <p:cNvSpPr>
            <a:spLocks/>
          </p:cNvSpPr>
          <p:nvPr/>
        </p:nvSpPr>
        <p:spPr>
          <a:xfrm rot="0">
            <a:off x="9345167" y="1554480"/>
            <a:ext cx="2331720" cy="1936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167A7C"/>
                </a:solidFill>
                <a:latin typeface="Aptos" pitchFamily="0" charset="0"/>
                <a:ea typeface="宋体" pitchFamily="0" charset="0"/>
                <a:cs typeface="Arial Nova Light" pitchFamily="0" charset="0"/>
              </a:rPr>
              <a:t>DIFFERENTIATE</a:t>
            </a:r>
            <a:endParaRPr lang="zh-CN" altLang="en-US" sz="1000" b="0" i="0" u="none" strike="noStrike" kern="1200" cap="none" spc="0" baseline="0">
              <a:solidFill>
                <a:srgbClr val="167A7C"/>
              </a:solidFill>
              <a:latin typeface="Aptos" pitchFamily="0" charset="0"/>
              <a:ea typeface="宋体" pitchFamily="0" charset="0"/>
              <a:cs typeface="Arial Nova Light" pitchFamily="0" charset="0"/>
            </a:endParaRPr>
          </a:p>
        </p:txBody>
      </p:sp>
      <p:sp>
        <p:nvSpPr>
          <p:cNvPr id="111" name="Rectangle"/>
          <p:cNvSpPr>
            <a:spLocks/>
          </p:cNvSpPr>
          <p:nvPr/>
        </p:nvSpPr>
        <p:spPr>
          <a:xfrm rot="0">
            <a:off x="9372600" y="1901951"/>
            <a:ext cx="2285999" cy="77470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Consider Type 1, monogenic, pancreatic or drug-induced diabetes when atypical</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 </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(NICE, 2026) </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112" name="Rectangle"/>
          <p:cNvSpPr>
            <a:spLocks/>
          </p:cNvSpPr>
          <p:nvPr/>
        </p:nvSpPr>
        <p:spPr>
          <a:xfrm rot="0">
            <a:off x="640080" y="2971799"/>
            <a:ext cx="5212080" cy="2698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500" b="0" i="0" u="none" strike="noStrike" kern="1200" cap="none" spc="0" baseline="0">
                <a:solidFill>
                  <a:srgbClr val="18344B"/>
                </a:solidFill>
                <a:latin typeface="Aptos" pitchFamily="0" charset="0"/>
                <a:ea typeface="宋体" pitchFamily="0" charset="0"/>
                <a:cs typeface="Arial Nova Light" pitchFamily="0" charset="0"/>
              </a:rPr>
              <a:t>Baseline assessment after diagnosis</a:t>
            </a:r>
            <a:endParaRPr lang="zh-CN" altLang="en-US" sz="15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13" name="Rounded rectangle"/>
          <p:cNvSpPr>
            <a:spLocks/>
          </p:cNvSpPr>
          <p:nvPr/>
        </p:nvSpPr>
        <p:spPr>
          <a:xfrm rot="0">
            <a:off x="640080" y="3383279"/>
            <a:ext cx="2560320" cy="685800"/>
          </a:xfrm>
          <a:prstGeom prst="roundRect">
            <a:avLst>
              <a:gd name="adj" fmla="val 16666"/>
            </a:avLst>
          </a:prstGeom>
          <a:solidFill>
            <a:srgbClr val="F6F8F9"/>
          </a:solidFill>
          <a:ln w="6350" cmpd="sng" cap="flat">
            <a:solidFill>
              <a:srgbClr val="E0E5E8"/>
            </a:solidFill>
            <a:prstDash val="solid"/>
            <a:round/>
          </a:ln>
        </p:spPr>
      </p:sp>
      <p:sp>
        <p:nvSpPr>
          <p:cNvPr id="114" name="Rectangle"/>
          <p:cNvSpPr>
            <a:spLocks/>
          </p:cNvSpPr>
          <p:nvPr/>
        </p:nvSpPr>
        <p:spPr>
          <a:xfrm rot="0">
            <a:off x="640080" y="3383279"/>
            <a:ext cx="64007" cy="685800"/>
          </a:xfrm>
          <a:prstGeom prst="rect"/>
          <a:solidFill>
            <a:srgbClr val="167A7C"/>
          </a:solidFill>
          <a:ln w="6350" cmpd="sng" cap="flat">
            <a:noFill/>
            <a:prstDash val="solid"/>
            <a:round/>
          </a:ln>
        </p:spPr>
      </p:sp>
      <p:sp>
        <p:nvSpPr>
          <p:cNvPr id="115" name="Rectangle"/>
          <p:cNvSpPr>
            <a:spLocks/>
          </p:cNvSpPr>
          <p:nvPr/>
        </p:nvSpPr>
        <p:spPr>
          <a:xfrm rot="0">
            <a:off x="804671" y="3493008"/>
            <a:ext cx="2286000" cy="21272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050" b="0" i="0" u="none" strike="noStrike" kern="1200" cap="none" spc="0" baseline="0">
                <a:solidFill>
                  <a:srgbClr val="18344B"/>
                </a:solidFill>
                <a:latin typeface="Aptos" pitchFamily="0" charset="0"/>
                <a:ea typeface="宋体" pitchFamily="0" charset="0"/>
                <a:cs typeface="Arial Nova Light" pitchFamily="0" charset="0"/>
              </a:rPr>
              <a:t>Cardiovascular</a:t>
            </a:r>
            <a:endParaRPr lang="zh-CN" altLang="en-US" sz="105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16" name="Rectangle"/>
          <p:cNvSpPr>
            <a:spLocks/>
          </p:cNvSpPr>
          <p:nvPr/>
        </p:nvSpPr>
        <p:spPr>
          <a:xfrm rot="0">
            <a:off x="804671" y="3684592"/>
            <a:ext cx="2286000" cy="41274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BP, lipids, smoking and risk assessment</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 </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(NICE, 2023)</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117" name="Rounded rectangle"/>
          <p:cNvSpPr>
            <a:spLocks/>
          </p:cNvSpPr>
          <p:nvPr/>
        </p:nvSpPr>
        <p:spPr>
          <a:xfrm rot="0">
            <a:off x="3383279" y="3383279"/>
            <a:ext cx="2560320" cy="685800"/>
          </a:xfrm>
          <a:prstGeom prst="roundRect">
            <a:avLst>
              <a:gd name="adj" fmla="val 16666"/>
            </a:avLst>
          </a:prstGeom>
          <a:solidFill>
            <a:srgbClr val="F6F8F9"/>
          </a:solidFill>
          <a:ln w="6350" cmpd="sng" cap="flat">
            <a:solidFill>
              <a:srgbClr val="E0E5E8"/>
            </a:solidFill>
            <a:prstDash val="solid"/>
            <a:round/>
          </a:ln>
        </p:spPr>
      </p:sp>
      <p:sp>
        <p:nvSpPr>
          <p:cNvPr id="118" name="Rectangle"/>
          <p:cNvSpPr>
            <a:spLocks/>
          </p:cNvSpPr>
          <p:nvPr/>
        </p:nvSpPr>
        <p:spPr>
          <a:xfrm rot="0">
            <a:off x="3383279" y="3383279"/>
            <a:ext cx="64007" cy="685800"/>
          </a:xfrm>
          <a:prstGeom prst="rect"/>
          <a:solidFill>
            <a:srgbClr val="CD993E"/>
          </a:solidFill>
          <a:ln w="6350" cmpd="sng" cap="flat">
            <a:noFill/>
            <a:prstDash val="solid"/>
            <a:round/>
          </a:ln>
        </p:spPr>
      </p:sp>
      <p:sp>
        <p:nvSpPr>
          <p:cNvPr id="119" name="Rectangle"/>
          <p:cNvSpPr>
            <a:spLocks/>
          </p:cNvSpPr>
          <p:nvPr/>
        </p:nvSpPr>
        <p:spPr>
          <a:xfrm rot="0">
            <a:off x="3547872" y="3493008"/>
            <a:ext cx="2286000" cy="21272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050" b="0" i="0" u="none" strike="noStrike" kern="1200" cap="none" spc="0" baseline="0">
                <a:solidFill>
                  <a:srgbClr val="18344B"/>
                </a:solidFill>
                <a:latin typeface="Aptos" pitchFamily="0" charset="0"/>
                <a:ea typeface="宋体" pitchFamily="0" charset="0"/>
                <a:cs typeface="Arial Nova Light" pitchFamily="0" charset="0"/>
              </a:rPr>
              <a:t>Renal</a:t>
            </a:r>
            <a:endParaRPr lang="zh-CN" altLang="en-US" sz="105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20" name="Rectangle"/>
          <p:cNvSpPr>
            <a:spLocks/>
          </p:cNvSpPr>
          <p:nvPr/>
        </p:nvSpPr>
        <p:spPr>
          <a:xfrm rot="0">
            <a:off x="3547872" y="3684592"/>
            <a:ext cx="2286000" cy="2317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eGFR + urine ACR</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 </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(NICE, 2021b)</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121" name="Rounded rectangle"/>
          <p:cNvSpPr>
            <a:spLocks/>
          </p:cNvSpPr>
          <p:nvPr/>
        </p:nvSpPr>
        <p:spPr>
          <a:xfrm rot="0">
            <a:off x="640080" y="4206240"/>
            <a:ext cx="2560320" cy="685799"/>
          </a:xfrm>
          <a:prstGeom prst="roundRect">
            <a:avLst>
              <a:gd name="adj" fmla="val 16666"/>
            </a:avLst>
          </a:prstGeom>
          <a:solidFill>
            <a:srgbClr val="F6F8F9"/>
          </a:solidFill>
          <a:ln w="6350" cmpd="sng" cap="flat">
            <a:solidFill>
              <a:srgbClr val="E0E5E8"/>
            </a:solidFill>
            <a:prstDash val="solid"/>
            <a:round/>
          </a:ln>
        </p:spPr>
      </p:sp>
      <p:sp>
        <p:nvSpPr>
          <p:cNvPr id="122" name="Rectangle"/>
          <p:cNvSpPr>
            <a:spLocks/>
          </p:cNvSpPr>
          <p:nvPr/>
        </p:nvSpPr>
        <p:spPr>
          <a:xfrm rot="0">
            <a:off x="640080" y="4206240"/>
            <a:ext cx="64007" cy="685799"/>
          </a:xfrm>
          <a:prstGeom prst="rect"/>
          <a:solidFill>
            <a:srgbClr val="167A7C"/>
          </a:solidFill>
          <a:ln w="6350" cmpd="sng" cap="flat">
            <a:noFill/>
            <a:prstDash val="solid"/>
            <a:round/>
          </a:ln>
        </p:spPr>
      </p:sp>
      <p:sp>
        <p:nvSpPr>
          <p:cNvPr id="123" name="Rectangle"/>
          <p:cNvSpPr>
            <a:spLocks/>
          </p:cNvSpPr>
          <p:nvPr/>
        </p:nvSpPr>
        <p:spPr>
          <a:xfrm rot="0">
            <a:off x="804671" y="4315968"/>
            <a:ext cx="2286000" cy="21272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050" b="0" i="0" u="none" strike="noStrike" kern="1200" cap="none" spc="0" baseline="0">
                <a:solidFill>
                  <a:srgbClr val="18344B"/>
                </a:solidFill>
                <a:latin typeface="Aptos" pitchFamily="0" charset="0"/>
                <a:ea typeface="宋体" pitchFamily="0" charset="0"/>
                <a:cs typeface="Arial Nova Light" pitchFamily="0" charset="0"/>
              </a:rPr>
              <a:t>Eyes / feet</a:t>
            </a:r>
            <a:endParaRPr lang="zh-CN" altLang="en-US" sz="105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24" name="Rectangle"/>
          <p:cNvSpPr>
            <a:spLocks/>
          </p:cNvSpPr>
          <p:nvPr/>
        </p:nvSpPr>
        <p:spPr>
          <a:xfrm rot="0">
            <a:off x="804671" y="4507552"/>
            <a:ext cx="2286000" cy="41274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Retinal screening + foot-risk assessment</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 (NICE, 2026)</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125" name="Rounded rectangle"/>
          <p:cNvSpPr>
            <a:spLocks/>
          </p:cNvSpPr>
          <p:nvPr/>
        </p:nvSpPr>
        <p:spPr>
          <a:xfrm rot="0">
            <a:off x="3383279" y="4206240"/>
            <a:ext cx="2560320" cy="685799"/>
          </a:xfrm>
          <a:prstGeom prst="roundRect">
            <a:avLst>
              <a:gd name="adj" fmla="val 16666"/>
            </a:avLst>
          </a:prstGeom>
          <a:solidFill>
            <a:srgbClr val="F6F8F9"/>
          </a:solidFill>
          <a:ln w="6350" cmpd="sng" cap="flat">
            <a:solidFill>
              <a:srgbClr val="E0E5E8"/>
            </a:solidFill>
            <a:prstDash val="solid"/>
            <a:round/>
          </a:ln>
        </p:spPr>
      </p:sp>
      <p:sp>
        <p:nvSpPr>
          <p:cNvPr id="126" name="Rectangle"/>
          <p:cNvSpPr>
            <a:spLocks/>
          </p:cNvSpPr>
          <p:nvPr/>
        </p:nvSpPr>
        <p:spPr>
          <a:xfrm rot="0">
            <a:off x="3383279" y="4206240"/>
            <a:ext cx="64007" cy="685799"/>
          </a:xfrm>
          <a:prstGeom prst="rect"/>
          <a:solidFill>
            <a:srgbClr val="CD993E"/>
          </a:solidFill>
          <a:ln w="6350" cmpd="sng" cap="flat">
            <a:noFill/>
            <a:prstDash val="solid"/>
            <a:round/>
          </a:ln>
        </p:spPr>
      </p:sp>
      <p:sp>
        <p:nvSpPr>
          <p:cNvPr id="127" name="Rectangle"/>
          <p:cNvSpPr>
            <a:spLocks/>
          </p:cNvSpPr>
          <p:nvPr/>
        </p:nvSpPr>
        <p:spPr>
          <a:xfrm rot="0">
            <a:off x="3547872" y="4315968"/>
            <a:ext cx="2286000" cy="21272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050" b="0" i="0" u="none" strike="noStrike" kern="1200" cap="none" spc="0" baseline="0">
                <a:solidFill>
                  <a:srgbClr val="18344B"/>
                </a:solidFill>
                <a:latin typeface="Aptos" pitchFamily="0" charset="0"/>
                <a:ea typeface="宋体" pitchFamily="0" charset="0"/>
                <a:cs typeface="Arial Nova Light" pitchFamily="0" charset="0"/>
              </a:rPr>
              <a:t>Metabolic</a:t>
            </a:r>
            <a:endParaRPr lang="zh-CN" altLang="en-US" sz="105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28" name="Rectangle"/>
          <p:cNvSpPr>
            <a:spLocks/>
          </p:cNvSpPr>
          <p:nvPr/>
        </p:nvSpPr>
        <p:spPr>
          <a:xfrm rot="0">
            <a:off x="3547872" y="4507552"/>
            <a:ext cx="2286000" cy="41274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HbA1c, weight/BMI and obesity assessment</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 </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(NICE, 2025)</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129" name="Rounded rectangle"/>
          <p:cNvSpPr>
            <a:spLocks/>
          </p:cNvSpPr>
          <p:nvPr/>
        </p:nvSpPr>
        <p:spPr>
          <a:xfrm rot="0">
            <a:off x="640080" y="5029200"/>
            <a:ext cx="2560320" cy="986789"/>
          </a:xfrm>
          <a:prstGeom prst="roundRect">
            <a:avLst>
              <a:gd name="adj" fmla="val 16666"/>
            </a:avLst>
          </a:prstGeom>
          <a:solidFill>
            <a:srgbClr val="F6F8F9"/>
          </a:solidFill>
          <a:ln w="6350" cmpd="sng" cap="flat">
            <a:solidFill>
              <a:srgbClr val="E0E5E8"/>
            </a:solidFill>
            <a:prstDash val="solid"/>
            <a:round/>
          </a:ln>
        </p:spPr>
      </p:sp>
      <p:sp>
        <p:nvSpPr>
          <p:cNvPr id="130" name="Rectangle"/>
          <p:cNvSpPr>
            <a:spLocks/>
          </p:cNvSpPr>
          <p:nvPr/>
        </p:nvSpPr>
        <p:spPr>
          <a:xfrm rot="0">
            <a:off x="640080" y="5029200"/>
            <a:ext cx="76200" cy="986789"/>
          </a:xfrm>
          <a:prstGeom prst="rect"/>
          <a:solidFill>
            <a:srgbClr val="167A7C"/>
          </a:solidFill>
          <a:ln w="6350" cmpd="sng" cap="flat">
            <a:noFill/>
            <a:prstDash val="solid"/>
            <a:round/>
          </a:ln>
        </p:spPr>
      </p:sp>
      <p:sp>
        <p:nvSpPr>
          <p:cNvPr id="131" name="Rectangle"/>
          <p:cNvSpPr>
            <a:spLocks/>
          </p:cNvSpPr>
          <p:nvPr/>
        </p:nvSpPr>
        <p:spPr>
          <a:xfrm rot="0">
            <a:off x="804671" y="5138927"/>
            <a:ext cx="2286000" cy="21272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050" b="0" i="0" u="none" strike="noStrike" kern="1200" cap="none" spc="0" baseline="0">
                <a:solidFill>
                  <a:srgbClr val="18344B"/>
                </a:solidFill>
                <a:latin typeface="Aptos" pitchFamily="0" charset="0"/>
                <a:ea typeface="宋体" pitchFamily="0" charset="0"/>
                <a:cs typeface="Arial Nova Light" pitchFamily="0" charset="0"/>
              </a:rPr>
              <a:t>Psychosocial</a:t>
            </a:r>
            <a:endParaRPr lang="zh-CN" altLang="en-US" sz="105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32" name="Rectangle"/>
          <p:cNvSpPr>
            <a:spLocks/>
          </p:cNvSpPr>
          <p:nvPr/>
        </p:nvSpPr>
        <p:spPr>
          <a:xfrm rot="0">
            <a:off x="804671" y="5330512"/>
            <a:ext cx="2286000" cy="59372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Distress, mood, health literacy, food/financial security</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 </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(Perrin et al., 2017)</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133" name="Rounded rectangle"/>
          <p:cNvSpPr>
            <a:spLocks/>
          </p:cNvSpPr>
          <p:nvPr/>
        </p:nvSpPr>
        <p:spPr>
          <a:xfrm rot="0">
            <a:off x="3383279" y="5029200"/>
            <a:ext cx="2560320" cy="1005840"/>
          </a:xfrm>
          <a:prstGeom prst="roundRect">
            <a:avLst>
              <a:gd name="adj" fmla="val 16666"/>
            </a:avLst>
          </a:prstGeom>
          <a:solidFill>
            <a:srgbClr val="F6F8F9"/>
          </a:solidFill>
          <a:ln w="6350" cmpd="sng" cap="flat">
            <a:solidFill>
              <a:srgbClr val="E0E5E8"/>
            </a:solidFill>
            <a:prstDash val="solid"/>
            <a:round/>
          </a:ln>
        </p:spPr>
      </p:sp>
      <p:sp>
        <p:nvSpPr>
          <p:cNvPr id="134" name="Rectangle"/>
          <p:cNvSpPr>
            <a:spLocks/>
          </p:cNvSpPr>
          <p:nvPr/>
        </p:nvSpPr>
        <p:spPr>
          <a:xfrm flipH="1" rot="0">
            <a:off x="3382645" y="5029200"/>
            <a:ext cx="76200" cy="1005840"/>
          </a:xfrm>
          <a:prstGeom prst="rect"/>
          <a:solidFill>
            <a:srgbClr val="CD993E"/>
          </a:solidFill>
          <a:ln w="6350" cmpd="sng" cap="flat">
            <a:noFill/>
            <a:prstDash val="solid"/>
            <a:round/>
          </a:ln>
        </p:spPr>
      </p:sp>
      <p:sp>
        <p:nvSpPr>
          <p:cNvPr id="135" name="Rectangle"/>
          <p:cNvSpPr>
            <a:spLocks/>
          </p:cNvSpPr>
          <p:nvPr/>
        </p:nvSpPr>
        <p:spPr>
          <a:xfrm rot="0">
            <a:off x="3547872" y="5138927"/>
            <a:ext cx="2286000" cy="21272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050" b="0" i="0" u="none" strike="noStrike" kern="1200" cap="none" spc="0" baseline="0">
                <a:solidFill>
                  <a:srgbClr val="18344B"/>
                </a:solidFill>
                <a:latin typeface="Aptos" pitchFamily="0" charset="0"/>
                <a:ea typeface="宋体" pitchFamily="0" charset="0"/>
                <a:cs typeface="Arial Nova Light" pitchFamily="0" charset="0"/>
              </a:rPr>
              <a:t>Context</a:t>
            </a:r>
            <a:endParaRPr lang="zh-CN" altLang="en-US" sz="105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36" name="Rectangle"/>
          <p:cNvSpPr>
            <a:spLocks/>
          </p:cNvSpPr>
          <p:nvPr/>
        </p:nvSpPr>
        <p:spPr>
          <a:xfrm rot="0">
            <a:off x="3547872" y="5330512"/>
            <a:ext cx="2286000" cy="59372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Work, caring roles, culture, language and digital access</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 multimorbidity </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(NICE, 2016)</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137" name="Rounded rectangle"/>
          <p:cNvSpPr>
            <a:spLocks/>
          </p:cNvSpPr>
          <p:nvPr/>
        </p:nvSpPr>
        <p:spPr>
          <a:xfrm rot="0">
            <a:off x="6263640" y="3063239"/>
            <a:ext cx="5257800" cy="2514599"/>
          </a:xfrm>
          <a:prstGeom prst="roundRect">
            <a:avLst>
              <a:gd name="adj" fmla="val 16666"/>
            </a:avLst>
          </a:prstGeom>
          <a:solidFill>
            <a:srgbClr val="F6F8F9"/>
          </a:solidFill>
          <a:ln w="6350" cmpd="sng" cap="flat">
            <a:solidFill>
              <a:srgbClr val="E0E5E8"/>
            </a:solidFill>
            <a:prstDash val="solid"/>
            <a:round/>
          </a:ln>
        </p:spPr>
      </p:sp>
      <p:sp>
        <p:nvSpPr>
          <p:cNvPr id="138" name="Rectangle"/>
          <p:cNvSpPr>
            <a:spLocks/>
          </p:cNvSpPr>
          <p:nvPr/>
        </p:nvSpPr>
        <p:spPr>
          <a:xfrm rot="0">
            <a:off x="6428231" y="3172968"/>
            <a:ext cx="4983480" cy="24129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300" b="0" i="0" u="none" strike="noStrike" kern="1200" cap="none" spc="0" baseline="0">
                <a:solidFill>
                  <a:srgbClr val="18344B"/>
                </a:solidFill>
                <a:latin typeface="Aptos" pitchFamily="0" charset="0"/>
                <a:ea typeface="宋体" pitchFamily="0" charset="0"/>
                <a:cs typeface="Arial Nova Light" pitchFamily="0" charset="0"/>
              </a:rPr>
              <a:t>Implementation gap</a:t>
            </a:r>
            <a:endParaRPr lang="zh-CN" altLang="en-US" sz="13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39" name="Rectangle"/>
          <p:cNvSpPr>
            <a:spLocks/>
          </p:cNvSpPr>
          <p:nvPr/>
        </p:nvSpPr>
        <p:spPr>
          <a:xfrm rot="0">
            <a:off x="6428231" y="3538728"/>
            <a:ext cx="4983480" cy="124142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600" b="0" i="0" u="none" strike="noStrike" kern="1200" cap="none" spc="0" baseline="0">
                <a:solidFill>
                  <a:srgbClr val="2A3137"/>
                </a:solidFill>
                <a:latin typeface="Aptos" pitchFamily="0" charset="0"/>
                <a:ea typeface="宋体" pitchFamily="0" charset="0"/>
                <a:cs typeface="Arial Nova Light" pitchFamily="0" charset="0"/>
              </a:rPr>
              <a:t>NICE describes 9 key care processes. </a:t>
            </a:r>
            <a:endParaRPr lang="en-US" altLang="zh-CN" sz="16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0"/>
              </a:spcAft>
              <a:buNone/>
            </a:pPr>
            <a:r>
              <a:rPr lang="en-US" altLang="zh-CN" sz="1600" b="0" i="0" u="none" strike="noStrike" kern="1200" cap="none" spc="0" baseline="0">
                <a:solidFill>
                  <a:srgbClr val="2A3137"/>
                </a:solidFill>
                <a:latin typeface="Aptos" pitchFamily="0" charset="0"/>
                <a:ea typeface="宋体" pitchFamily="0" charset="0"/>
                <a:cs typeface="Arial Nova Light" pitchFamily="0" charset="0"/>
              </a:rPr>
              <a:t>The 2024/25 OHID release reports 8 because retinal-screening data were unavailable for that release. </a:t>
            </a:r>
            <a:endParaRPr lang="en-US" altLang="zh-CN" sz="16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0"/>
              </a:spcAft>
              <a:buNone/>
            </a:pPr>
            <a:r>
              <a:rPr lang="en-US" altLang="zh-CN" sz="1600" b="0" i="0" u="none" strike="noStrike" kern="1200" cap="none" spc="0" baseline="0">
                <a:solidFill>
                  <a:srgbClr val="2A3137"/>
                </a:solidFill>
                <a:latin typeface="Aptos" pitchFamily="0" charset="0"/>
                <a:ea typeface="宋体" pitchFamily="0" charset="0"/>
                <a:cs typeface="Arial Nova Light" pitchFamily="0" charset="0"/>
              </a:rPr>
              <a:t>58.2% received those 8 processes; 45.2% achieved all 3 treatment targets.</a:t>
            </a:r>
            <a:endParaRPr lang="zh-CN" altLang="en-US" sz="16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140" name="Rectangle"/>
          <p:cNvSpPr>
            <a:spLocks/>
          </p:cNvSpPr>
          <p:nvPr/>
        </p:nvSpPr>
        <p:spPr>
          <a:xfrm rot="0">
            <a:off x="6382512" y="5596128"/>
            <a:ext cx="4937759" cy="43180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300" b="0" i="0" u="none" strike="noStrike" kern="1200" cap="none" spc="0" baseline="0">
                <a:solidFill>
                  <a:srgbClr val="18344B"/>
                </a:solidFill>
                <a:latin typeface="Aptos" pitchFamily="0" charset="0"/>
                <a:ea typeface="宋体" pitchFamily="0" charset="0"/>
                <a:cs typeface="Arial Nova Light" pitchFamily="0" charset="0"/>
              </a:rPr>
              <a:t>Whole-person assessment asks: what clinical risks, practical barriers and personal priorities will shape care</a:t>
            </a:r>
            <a:r>
              <a:rPr lang="en-US" altLang="zh-CN" sz="1300" b="0" i="0" u="none" strike="noStrike" kern="1200" cap="none" spc="0" baseline="0">
                <a:solidFill>
                  <a:srgbClr val="18344B"/>
                </a:solidFill>
                <a:latin typeface="Aptos" pitchFamily="0" charset="0"/>
                <a:ea typeface="宋体" pitchFamily="0" charset="0"/>
                <a:cs typeface="Arial Nova Light" pitchFamily="0" charset="0"/>
              </a:rPr>
              <a:t> </a:t>
            </a:r>
            <a:r>
              <a:rPr lang="en-US" altLang="zh-CN" sz="1300" b="0" i="0" u="none" strike="noStrike" kern="1200" cap="none" spc="0" baseline="0">
                <a:solidFill>
                  <a:srgbClr val="18344B"/>
                </a:solidFill>
                <a:latin typeface="Aptos" pitchFamily="0" charset="0"/>
                <a:ea typeface="宋体" pitchFamily="0" charset="0"/>
                <a:cs typeface="Arial Nova Light" pitchFamily="0" charset="0"/>
              </a:rPr>
              <a:t>(NHS England, 2019)?</a:t>
            </a:r>
            <a:endParaRPr lang="zh-CN" altLang="en-US" sz="13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41" name="Rectangle"/>
          <p:cNvSpPr>
            <a:spLocks/>
          </p:cNvSpPr>
          <p:nvPr/>
        </p:nvSpPr>
        <p:spPr>
          <a:xfrm rot="0">
            <a:off x="594360" y="6510528"/>
            <a:ext cx="2148840" cy="20574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750" b="0" i="0" u="none" strike="noStrike" kern="1200" cap="none" spc="0" baseline="0">
                <a:solidFill>
                  <a:srgbClr val="5C676F"/>
                </a:solidFill>
                <a:latin typeface="Aptos" pitchFamily="0" charset="0"/>
                <a:ea typeface="宋体" pitchFamily="0" charset="0"/>
                <a:cs typeface="Arial Nova Light" pitchFamily="0" charset="0"/>
              </a:rPr>
              <a:t>LCHS7003 • Component 2 • Type 2 diabetes</a:t>
            </a:r>
            <a:endParaRPr lang="zh-CN" altLang="en-US" sz="750" b="0" i="0" u="none" strike="noStrike" kern="1200" cap="none" spc="0" baseline="0">
              <a:solidFill>
                <a:srgbClr val="5C676F"/>
              </a:solidFill>
              <a:latin typeface="Aptos" pitchFamily="0" charset="0"/>
              <a:ea typeface="宋体" pitchFamily="0" charset="0"/>
              <a:cs typeface="Arial Nova Light" pitchFamily="0" charset="0"/>
            </a:endParaRPr>
          </a:p>
        </p:txBody>
      </p:sp>
    </p:spTree>
    <p:extLst>
      <p:ext uri="{BB962C8B-B14F-4D97-AF65-F5344CB8AC3E}">
        <p14:creationId xmlns:p14="http://schemas.microsoft.com/office/powerpoint/2010/main" val="1265388234"/>
      </p:ext>
    </p:extLst>
  </p:cSld>
  <p:clrMapOvr>
    <a:masterClrMapping/>
  </p:clrMapOvr>
</p:sld>
</file>

<file path=ppt/slides/slide5.xml><?xml version="1.0" encoding="utf-8"?>
<p:sld xmlns:p="http://schemas.openxmlformats.org/presentationml/2006/main" xmlns:r="http://schemas.openxmlformats.org/officeDocument/2006/relationships" xmlns:a="http://schemas.openxmlformats.org/drawingml/2006/main">
  <p:cSld>
    <p:bg>
      <p:bgPr>
        <a:solidFill>
          <a:schemeClr val="bg2"/>
        </a:solidFill>
      </p:bgPr>
    </p:bg>
    <p:spTree>
      <p:nvGrpSpPr>
        <p:cNvPr id="1" name=""/>
        <p:cNvGrpSpPr/>
        <p:nvPr/>
      </p:nvGrpSpPr>
      <p:grpSpPr>
        <a:xfrm>
          <a:off x="0" y="0"/>
          <a:ext cx="0" cy="0"/>
          <a:chOff x="0" y="0"/>
          <a:chExt cx="0" cy="0"/>
        </a:xfrm>
      </p:grpSpPr>
      <p:sp>
        <p:nvSpPr>
          <p:cNvPr id="145" name="Rectangle"/>
          <p:cNvSpPr>
            <a:spLocks/>
          </p:cNvSpPr>
          <p:nvPr/>
        </p:nvSpPr>
        <p:spPr>
          <a:xfrm rot="0">
            <a:off x="0" y="0"/>
            <a:ext cx="12191694" cy="6858000"/>
          </a:xfrm>
          <a:prstGeom prst="rect"/>
          <a:solidFill>
            <a:srgbClr val="FFFFFF"/>
          </a:solidFill>
          <a:ln w="6350" cmpd="sng" cap="flat">
            <a:noFill/>
            <a:prstDash val="solid"/>
            <a:round/>
          </a:ln>
        </p:spPr>
      </p:sp>
      <p:sp>
        <p:nvSpPr>
          <p:cNvPr id="146" name="Rectangle"/>
          <p:cNvSpPr>
            <a:spLocks/>
          </p:cNvSpPr>
          <p:nvPr/>
        </p:nvSpPr>
        <p:spPr>
          <a:xfrm rot="0">
            <a:off x="594360" y="256031"/>
            <a:ext cx="1564005" cy="215265"/>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900" b="0" i="0" u="none" strike="noStrike" kern="1200" cap="none" spc="0" baseline="0">
                <a:solidFill>
                  <a:srgbClr val="167A7C"/>
                </a:solidFill>
                <a:latin typeface="Aptos" pitchFamily="0" charset="0"/>
                <a:ea typeface="宋体" pitchFamily="0" charset="0"/>
                <a:cs typeface="Arial Nova Light" pitchFamily="0" charset="0"/>
              </a:rPr>
              <a:t>CURRENT NICE PATHWAY</a:t>
            </a:r>
            <a:endParaRPr lang="zh-CN" altLang="en-US" sz="900" b="0" i="0" u="none" strike="noStrike" kern="1200" cap="none" spc="0" baseline="0">
              <a:solidFill>
                <a:srgbClr val="167A7C"/>
              </a:solidFill>
              <a:latin typeface="Aptos" pitchFamily="0" charset="0"/>
              <a:ea typeface="宋体" pitchFamily="0" charset="0"/>
              <a:cs typeface="Arial Nova Light" pitchFamily="0" charset="0"/>
            </a:endParaRPr>
          </a:p>
        </p:txBody>
      </p:sp>
      <p:sp>
        <p:nvSpPr>
          <p:cNvPr id="147" name="Rectangle"/>
          <p:cNvSpPr>
            <a:spLocks/>
          </p:cNvSpPr>
          <p:nvPr/>
        </p:nvSpPr>
        <p:spPr>
          <a:xfrm rot="0">
            <a:off x="594360" y="502919"/>
            <a:ext cx="8187055" cy="462915"/>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2500" b="0" i="0" u="none" strike="noStrike" kern="1200" cap="none" spc="0" baseline="0">
                <a:solidFill>
                  <a:srgbClr val="18344B"/>
                </a:solidFill>
                <a:latin typeface="Aptos Display" pitchFamily="0" charset="0"/>
                <a:ea typeface="宋体" pitchFamily="0" charset="0"/>
                <a:cs typeface="Arial Nova Light" pitchFamily="0" charset="0"/>
              </a:rPr>
              <a:t>UK management: from glucose control to organ protection</a:t>
            </a:r>
            <a:endParaRPr lang="zh-CN" altLang="en-US" sz="2500" b="0" i="0" u="none" strike="noStrike" kern="1200" cap="none" spc="0" baseline="0">
              <a:solidFill>
                <a:srgbClr val="18344B"/>
              </a:solidFill>
              <a:latin typeface="Aptos Display" pitchFamily="0" charset="0"/>
              <a:ea typeface="宋体" pitchFamily="0" charset="0"/>
              <a:cs typeface="Arial Nova Light" pitchFamily="0" charset="0"/>
            </a:endParaRPr>
          </a:p>
        </p:txBody>
      </p:sp>
      <p:sp>
        <p:nvSpPr>
          <p:cNvPr id="148" name="Rectangle"/>
          <p:cNvSpPr>
            <a:spLocks/>
          </p:cNvSpPr>
          <p:nvPr/>
        </p:nvSpPr>
        <p:spPr>
          <a:xfrm rot="0">
            <a:off x="594360" y="1143000"/>
            <a:ext cx="914400" cy="50292"/>
          </a:xfrm>
          <a:prstGeom prst="rect"/>
          <a:solidFill>
            <a:srgbClr val="167A7C"/>
          </a:solidFill>
          <a:ln w="6350" cmpd="sng" cap="flat">
            <a:noFill/>
            <a:prstDash val="solid"/>
            <a:round/>
          </a:ln>
        </p:spPr>
      </p:sp>
      <p:sp>
        <p:nvSpPr>
          <p:cNvPr id="149" name="Rectangle"/>
          <p:cNvSpPr>
            <a:spLocks/>
          </p:cNvSpPr>
          <p:nvPr/>
        </p:nvSpPr>
        <p:spPr>
          <a:xfrm rot="0">
            <a:off x="11346815" y="320040"/>
            <a:ext cx="266064" cy="234315"/>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r">
              <a:lnSpc>
                <a:spcPct val="100000"/>
              </a:lnSpc>
              <a:spcBef>
                <a:spcPts val="0"/>
              </a:spcBef>
              <a:spcAft>
                <a:spcPts val="0"/>
              </a:spcAft>
              <a:buNone/>
            </a:pPr>
            <a:r>
              <a:rPr lang="en-US" altLang="zh-CN" sz="1000" b="0" i="0" u="none" strike="noStrike" kern="1200" cap="none" spc="0" baseline="0">
                <a:solidFill>
                  <a:srgbClr val="5C676F"/>
                </a:solidFill>
                <a:latin typeface="Aptos" pitchFamily="0" charset="0"/>
                <a:ea typeface="宋体" pitchFamily="0" charset="0"/>
                <a:cs typeface="Arial Nova Light" pitchFamily="0" charset="0"/>
              </a:rPr>
              <a:t>5</a:t>
            </a:r>
            <a:endParaRPr lang="zh-CN" altLang="en-US" sz="1000" b="0" i="0" u="none" strike="noStrike" kern="1200" cap="none" spc="0" baseline="0">
              <a:solidFill>
                <a:srgbClr val="5C676F"/>
              </a:solidFill>
              <a:latin typeface="Aptos" pitchFamily="0" charset="0"/>
              <a:ea typeface="宋体" pitchFamily="0" charset="0"/>
              <a:cs typeface="Arial Nova Light" pitchFamily="0" charset="0"/>
            </a:endParaRPr>
          </a:p>
        </p:txBody>
      </p:sp>
      <p:sp>
        <p:nvSpPr>
          <p:cNvPr id="150" name="Rectangle"/>
          <p:cNvSpPr>
            <a:spLocks/>
          </p:cNvSpPr>
          <p:nvPr/>
        </p:nvSpPr>
        <p:spPr>
          <a:xfrm rot="0">
            <a:off x="640080" y="1417320"/>
            <a:ext cx="3429000" cy="1874519"/>
          </a:xfrm>
          <a:prstGeom prst="rect"/>
          <a:solidFill>
            <a:srgbClr val="F6F8F9"/>
          </a:solidFill>
          <a:ln w="6350" cmpd="sng" cap="flat">
            <a:solidFill>
              <a:srgbClr val="E0E5E8"/>
            </a:solidFill>
            <a:prstDash val="solid"/>
            <a:round/>
          </a:ln>
        </p:spPr>
      </p:sp>
      <p:sp>
        <p:nvSpPr>
          <p:cNvPr id="151" name="Rectangle"/>
          <p:cNvSpPr>
            <a:spLocks/>
          </p:cNvSpPr>
          <p:nvPr/>
        </p:nvSpPr>
        <p:spPr>
          <a:xfrm rot="0">
            <a:off x="640080" y="1417320"/>
            <a:ext cx="64007" cy="1874519"/>
          </a:xfrm>
          <a:prstGeom prst="rect"/>
          <a:solidFill>
            <a:srgbClr val="167A7C"/>
          </a:solidFill>
          <a:ln w="6350" cmpd="sng" cap="flat">
            <a:noFill/>
            <a:prstDash val="solid"/>
            <a:round/>
          </a:ln>
        </p:spPr>
      </p:sp>
      <p:sp>
        <p:nvSpPr>
          <p:cNvPr id="152" name="Rectangle"/>
          <p:cNvSpPr>
            <a:spLocks/>
          </p:cNvSpPr>
          <p:nvPr/>
        </p:nvSpPr>
        <p:spPr>
          <a:xfrm rot="0">
            <a:off x="804671" y="1527047"/>
            <a:ext cx="3154680" cy="24130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300" b="0" i="0" u="none" strike="noStrike" kern="1200" cap="none" spc="0" baseline="0">
                <a:solidFill>
                  <a:srgbClr val="18344B"/>
                </a:solidFill>
                <a:latin typeface="Aptos" pitchFamily="0" charset="0"/>
                <a:ea typeface="宋体" pitchFamily="0" charset="0"/>
                <a:cs typeface="Arial Nova Light" pitchFamily="0" charset="0"/>
              </a:rPr>
              <a:t>Most adults without relevant comorbidity</a:t>
            </a:r>
            <a:endParaRPr lang="zh-CN" altLang="en-US" sz="13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53" name="Rectangle"/>
          <p:cNvSpPr>
            <a:spLocks/>
          </p:cNvSpPr>
          <p:nvPr/>
        </p:nvSpPr>
        <p:spPr>
          <a:xfrm rot="0">
            <a:off x="804671" y="1892808"/>
            <a:ext cx="3154680" cy="67945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2A3137"/>
                </a:solidFill>
                <a:latin typeface="Aptos" pitchFamily="0" charset="0"/>
                <a:ea typeface="宋体" pitchFamily="0" charset="0"/>
                <a:cs typeface="Arial Nova Light" pitchFamily="0" charset="0"/>
              </a:rPr>
              <a:t>NICE NG28 (2026): modified-release metformin + SGLT2 inhibitor from diagnosis.</a:t>
            </a:r>
            <a:endParaRPr lang="zh-CN" altLang="en-US" sz="14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154" name="Rectangle"/>
          <p:cNvSpPr>
            <a:spLocks/>
          </p:cNvSpPr>
          <p:nvPr/>
        </p:nvSpPr>
        <p:spPr>
          <a:xfrm rot="0">
            <a:off x="4389120" y="1417320"/>
            <a:ext cx="3429000" cy="1874519"/>
          </a:xfrm>
          <a:prstGeom prst="rect"/>
          <a:solidFill>
            <a:srgbClr val="F6F8F9"/>
          </a:solidFill>
          <a:ln w="6350" cmpd="sng" cap="flat">
            <a:solidFill>
              <a:srgbClr val="E0E5E8"/>
            </a:solidFill>
            <a:prstDash val="solid"/>
            <a:round/>
          </a:ln>
        </p:spPr>
      </p:sp>
      <p:sp>
        <p:nvSpPr>
          <p:cNvPr id="155" name="Rectangle"/>
          <p:cNvSpPr>
            <a:spLocks/>
          </p:cNvSpPr>
          <p:nvPr/>
        </p:nvSpPr>
        <p:spPr>
          <a:xfrm rot="0">
            <a:off x="4389120" y="1417320"/>
            <a:ext cx="64007" cy="1874519"/>
          </a:xfrm>
          <a:prstGeom prst="rect"/>
          <a:solidFill>
            <a:srgbClr val="CD993E"/>
          </a:solidFill>
          <a:ln w="6350" cmpd="sng" cap="flat">
            <a:noFill/>
            <a:prstDash val="solid"/>
            <a:round/>
          </a:ln>
        </p:spPr>
      </p:sp>
      <p:sp>
        <p:nvSpPr>
          <p:cNvPr id="156" name="Rectangle"/>
          <p:cNvSpPr>
            <a:spLocks/>
          </p:cNvSpPr>
          <p:nvPr/>
        </p:nvSpPr>
        <p:spPr>
          <a:xfrm rot="0">
            <a:off x="4553712" y="1527047"/>
            <a:ext cx="3154680" cy="24130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300" b="0" i="0" u="none" strike="noStrike" kern="1200" cap="none" spc="0" baseline="0">
                <a:solidFill>
                  <a:srgbClr val="18344B"/>
                </a:solidFill>
                <a:latin typeface="Aptos" pitchFamily="0" charset="0"/>
                <a:ea typeface="宋体" pitchFamily="0" charset="0"/>
                <a:cs typeface="Arial Nova Light" pitchFamily="0" charset="0"/>
              </a:rPr>
              <a:t>Established ASCVD</a:t>
            </a:r>
            <a:endParaRPr lang="zh-CN" altLang="en-US" sz="13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57" name="Rectangle"/>
          <p:cNvSpPr>
            <a:spLocks/>
          </p:cNvSpPr>
          <p:nvPr/>
        </p:nvSpPr>
        <p:spPr>
          <a:xfrm rot="0">
            <a:off x="4553712" y="1892808"/>
            <a:ext cx="3154680" cy="67945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2A3137"/>
                </a:solidFill>
                <a:latin typeface="Aptos" pitchFamily="0" charset="0"/>
                <a:ea typeface="宋体" pitchFamily="0" charset="0"/>
                <a:cs typeface="Arial Nova Light" pitchFamily="0" charset="0"/>
              </a:rPr>
              <a:t>Metformin + SGLT2 inhibitor + subcutaneous semaglutide as first-line combination.</a:t>
            </a:r>
            <a:endParaRPr lang="zh-CN" altLang="en-US" sz="14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158" name="Rectangle"/>
          <p:cNvSpPr>
            <a:spLocks/>
          </p:cNvSpPr>
          <p:nvPr/>
        </p:nvSpPr>
        <p:spPr>
          <a:xfrm rot="0">
            <a:off x="8138160" y="1417320"/>
            <a:ext cx="3429000" cy="1874519"/>
          </a:xfrm>
          <a:prstGeom prst="rect"/>
          <a:solidFill>
            <a:srgbClr val="F6F8F9"/>
          </a:solidFill>
          <a:ln w="6350" cmpd="sng" cap="flat">
            <a:solidFill>
              <a:srgbClr val="E0E5E8"/>
            </a:solidFill>
            <a:prstDash val="solid"/>
            <a:round/>
          </a:ln>
        </p:spPr>
      </p:sp>
      <p:sp>
        <p:nvSpPr>
          <p:cNvPr id="159" name="Rectangle"/>
          <p:cNvSpPr>
            <a:spLocks/>
          </p:cNvSpPr>
          <p:nvPr/>
        </p:nvSpPr>
        <p:spPr>
          <a:xfrm rot="0">
            <a:off x="8138160" y="1417320"/>
            <a:ext cx="64007" cy="1874519"/>
          </a:xfrm>
          <a:prstGeom prst="rect"/>
          <a:solidFill>
            <a:srgbClr val="A84444"/>
          </a:solidFill>
          <a:ln w="6350" cmpd="sng" cap="flat">
            <a:noFill/>
            <a:prstDash val="solid"/>
            <a:round/>
          </a:ln>
        </p:spPr>
      </p:sp>
      <p:sp>
        <p:nvSpPr>
          <p:cNvPr id="160" name="Rectangle"/>
          <p:cNvSpPr>
            <a:spLocks/>
          </p:cNvSpPr>
          <p:nvPr/>
        </p:nvSpPr>
        <p:spPr>
          <a:xfrm rot="0">
            <a:off x="8302752" y="1527047"/>
            <a:ext cx="3154679" cy="24130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300" b="0" i="0" u="none" strike="noStrike" kern="1200" cap="none" spc="0" baseline="0">
                <a:solidFill>
                  <a:srgbClr val="18344B"/>
                </a:solidFill>
                <a:latin typeface="Aptos" pitchFamily="0" charset="0"/>
                <a:ea typeface="宋体" pitchFamily="0" charset="0"/>
                <a:cs typeface="Arial Nova Light" pitchFamily="0" charset="0"/>
              </a:rPr>
              <a:t>Comorbidity changes the pathway</a:t>
            </a:r>
            <a:endParaRPr lang="zh-CN" altLang="en-US" sz="13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61" name="Rectangle"/>
          <p:cNvSpPr>
            <a:spLocks/>
          </p:cNvSpPr>
          <p:nvPr/>
        </p:nvSpPr>
        <p:spPr>
          <a:xfrm rot="0">
            <a:off x="8302752" y="1892808"/>
            <a:ext cx="3154679" cy="109855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2A3137"/>
                </a:solidFill>
                <a:latin typeface="Aptos" pitchFamily="0" charset="0"/>
                <a:ea typeface="宋体" pitchFamily="0" charset="0"/>
                <a:cs typeface="Arial Nova Light" pitchFamily="0" charset="0"/>
              </a:rPr>
              <a:t>Different pathways apply for CKD (NICE, 2021b), heart failure, obesity (NICE, 2025), early-onset Type 2 diabetes and frailty (NICE, 2026).</a:t>
            </a:r>
            <a:endParaRPr lang="en-US" altLang="zh-CN" sz="14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0"/>
              </a:spcAft>
              <a:buNone/>
            </a:pPr>
            <a:endParaRPr lang="zh-CN" altLang="en-US" sz="14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162" name="Rectangle"/>
          <p:cNvSpPr>
            <a:spLocks/>
          </p:cNvSpPr>
          <p:nvPr/>
        </p:nvSpPr>
        <p:spPr>
          <a:xfrm rot="0">
            <a:off x="640080" y="3566160"/>
            <a:ext cx="10881359" cy="24129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300" b="0" i="0" u="none" strike="noStrike" kern="1200" cap="none" spc="0" baseline="0">
                <a:solidFill>
                  <a:srgbClr val="18344B"/>
                </a:solidFill>
                <a:latin typeface="Aptos" pitchFamily="0" charset="0"/>
                <a:ea typeface="宋体" pitchFamily="0" charset="0"/>
                <a:cs typeface="Arial Nova Light" pitchFamily="0" charset="0"/>
              </a:rPr>
              <a:t>Seven clinical tracks recognised in the 2026 NG28 pathway</a:t>
            </a:r>
            <a:endParaRPr lang="zh-CN" altLang="en-US" sz="13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63" name="Rounded rectangle"/>
          <p:cNvSpPr>
            <a:spLocks/>
          </p:cNvSpPr>
          <p:nvPr/>
        </p:nvSpPr>
        <p:spPr>
          <a:xfrm rot="0">
            <a:off x="594360" y="3977639"/>
            <a:ext cx="1481328" cy="658368"/>
          </a:xfrm>
          <a:prstGeom prst="roundRect">
            <a:avLst>
              <a:gd name="adj" fmla="val 16666"/>
            </a:avLst>
          </a:prstGeom>
          <a:solidFill>
            <a:srgbClr val="F6F8F9"/>
          </a:solidFill>
          <a:ln w="6350" cmpd="sng" cap="flat">
            <a:solidFill>
              <a:srgbClr val="E0E5E8"/>
            </a:solidFill>
            <a:prstDash val="solid"/>
            <a:round/>
          </a:ln>
        </p:spPr>
      </p:sp>
      <p:sp>
        <p:nvSpPr>
          <p:cNvPr id="164" name="Rectangle"/>
          <p:cNvSpPr>
            <a:spLocks/>
          </p:cNvSpPr>
          <p:nvPr/>
        </p:nvSpPr>
        <p:spPr>
          <a:xfrm rot="0">
            <a:off x="630650" y="4142233"/>
            <a:ext cx="1389888" cy="1936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18344B"/>
                </a:solidFill>
                <a:latin typeface="Aptos" pitchFamily="0" charset="0"/>
                <a:ea typeface="宋体" pitchFamily="0" charset="0"/>
                <a:cs typeface="Arial Nova Light" pitchFamily="0" charset="0"/>
              </a:rPr>
              <a:t>No relevant comorbidity</a:t>
            </a:r>
            <a:endParaRPr lang="zh-CN" altLang="en-US" sz="10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65" name="Rounded rectangle"/>
          <p:cNvSpPr>
            <a:spLocks/>
          </p:cNvSpPr>
          <p:nvPr/>
        </p:nvSpPr>
        <p:spPr>
          <a:xfrm rot="0">
            <a:off x="2221992" y="3977639"/>
            <a:ext cx="1481328" cy="658368"/>
          </a:xfrm>
          <a:prstGeom prst="roundRect">
            <a:avLst>
              <a:gd name="adj" fmla="val 16666"/>
            </a:avLst>
          </a:prstGeom>
          <a:solidFill>
            <a:srgbClr val="F6F8F9"/>
          </a:solidFill>
          <a:ln w="6350" cmpd="sng" cap="flat">
            <a:solidFill>
              <a:srgbClr val="E0E5E8"/>
            </a:solidFill>
            <a:prstDash val="solid"/>
            <a:round/>
          </a:ln>
        </p:spPr>
      </p:sp>
      <p:sp>
        <p:nvSpPr>
          <p:cNvPr id="166" name="Rectangle"/>
          <p:cNvSpPr>
            <a:spLocks/>
          </p:cNvSpPr>
          <p:nvPr/>
        </p:nvSpPr>
        <p:spPr>
          <a:xfrm rot="0">
            <a:off x="2267712" y="4220304"/>
            <a:ext cx="1389888" cy="1936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18344B"/>
                </a:solidFill>
                <a:latin typeface="Aptos" pitchFamily="0" charset="0"/>
                <a:ea typeface="宋体" pitchFamily="0" charset="0"/>
                <a:cs typeface="Arial Nova Light" pitchFamily="0" charset="0"/>
              </a:rPr>
              <a:t>Obesity</a:t>
            </a:r>
            <a:endParaRPr lang="zh-CN" altLang="en-US" sz="10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67" name="Rounded rectangle"/>
          <p:cNvSpPr>
            <a:spLocks/>
          </p:cNvSpPr>
          <p:nvPr/>
        </p:nvSpPr>
        <p:spPr>
          <a:xfrm rot="0">
            <a:off x="3849623" y="3977639"/>
            <a:ext cx="1481327" cy="658368"/>
          </a:xfrm>
          <a:prstGeom prst="roundRect">
            <a:avLst>
              <a:gd name="adj" fmla="val 16666"/>
            </a:avLst>
          </a:prstGeom>
          <a:solidFill>
            <a:srgbClr val="F6F8F9"/>
          </a:solidFill>
          <a:ln w="6350" cmpd="sng" cap="flat">
            <a:solidFill>
              <a:srgbClr val="E0E5E8"/>
            </a:solidFill>
            <a:prstDash val="solid"/>
            <a:round/>
          </a:ln>
        </p:spPr>
      </p:sp>
      <p:sp>
        <p:nvSpPr>
          <p:cNvPr id="168" name="Rectangle"/>
          <p:cNvSpPr>
            <a:spLocks/>
          </p:cNvSpPr>
          <p:nvPr/>
        </p:nvSpPr>
        <p:spPr>
          <a:xfrm rot="0">
            <a:off x="3895344" y="4220304"/>
            <a:ext cx="1389887" cy="1936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18344B"/>
                </a:solidFill>
                <a:latin typeface="Aptos" pitchFamily="0" charset="0"/>
                <a:ea typeface="宋体" pitchFamily="0" charset="0"/>
                <a:cs typeface="Arial Nova Light" pitchFamily="0" charset="0"/>
              </a:rPr>
              <a:t>CKD</a:t>
            </a:r>
            <a:endParaRPr lang="zh-CN" altLang="en-US" sz="10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69" name="Rounded rectangle"/>
          <p:cNvSpPr>
            <a:spLocks/>
          </p:cNvSpPr>
          <p:nvPr/>
        </p:nvSpPr>
        <p:spPr>
          <a:xfrm rot="0">
            <a:off x="5477256" y="3977639"/>
            <a:ext cx="1481328" cy="658368"/>
          </a:xfrm>
          <a:prstGeom prst="roundRect">
            <a:avLst>
              <a:gd name="adj" fmla="val 16666"/>
            </a:avLst>
          </a:prstGeom>
          <a:solidFill>
            <a:srgbClr val="F6F8F9"/>
          </a:solidFill>
          <a:ln w="6350" cmpd="sng" cap="flat">
            <a:solidFill>
              <a:srgbClr val="E0E5E8"/>
            </a:solidFill>
            <a:prstDash val="solid"/>
            <a:round/>
          </a:ln>
        </p:spPr>
      </p:sp>
      <p:sp>
        <p:nvSpPr>
          <p:cNvPr id="170" name="Rectangle"/>
          <p:cNvSpPr>
            <a:spLocks/>
          </p:cNvSpPr>
          <p:nvPr/>
        </p:nvSpPr>
        <p:spPr>
          <a:xfrm rot="0">
            <a:off x="5522976" y="4220304"/>
            <a:ext cx="1389888" cy="1936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18344B"/>
                </a:solidFill>
                <a:latin typeface="Aptos" pitchFamily="0" charset="0"/>
                <a:ea typeface="宋体" pitchFamily="0" charset="0"/>
                <a:cs typeface="Arial Nova Light" pitchFamily="0" charset="0"/>
              </a:rPr>
              <a:t>Early-onset</a:t>
            </a:r>
            <a:endParaRPr lang="zh-CN" altLang="en-US" sz="10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71" name="Rounded rectangle"/>
          <p:cNvSpPr>
            <a:spLocks/>
          </p:cNvSpPr>
          <p:nvPr/>
        </p:nvSpPr>
        <p:spPr>
          <a:xfrm rot="0">
            <a:off x="7104888" y="3977639"/>
            <a:ext cx="1481328" cy="658368"/>
          </a:xfrm>
          <a:prstGeom prst="roundRect">
            <a:avLst>
              <a:gd name="adj" fmla="val 16666"/>
            </a:avLst>
          </a:prstGeom>
          <a:solidFill>
            <a:srgbClr val="F6F8F9"/>
          </a:solidFill>
          <a:ln w="6350" cmpd="sng" cap="flat">
            <a:solidFill>
              <a:srgbClr val="E0E5E8"/>
            </a:solidFill>
            <a:prstDash val="solid"/>
            <a:round/>
          </a:ln>
        </p:spPr>
      </p:sp>
      <p:sp>
        <p:nvSpPr>
          <p:cNvPr id="172" name="Rectangle"/>
          <p:cNvSpPr>
            <a:spLocks/>
          </p:cNvSpPr>
          <p:nvPr/>
        </p:nvSpPr>
        <p:spPr>
          <a:xfrm rot="0">
            <a:off x="7150608" y="4220304"/>
            <a:ext cx="1389888" cy="1936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18344B"/>
                </a:solidFill>
                <a:latin typeface="Aptos" pitchFamily="0" charset="0"/>
                <a:ea typeface="宋体" pitchFamily="0" charset="0"/>
                <a:cs typeface="Arial Nova Light" pitchFamily="0" charset="0"/>
              </a:rPr>
              <a:t>Heart failure</a:t>
            </a:r>
            <a:endParaRPr lang="zh-CN" altLang="en-US" sz="10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73" name="Rounded rectangle"/>
          <p:cNvSpPr>
            <a:spLocks/>
          </p:cNvSpPr>
          <p:nvPr/>
        </p:nvSpPr>
        <p:spPr>
          <a:xfrm rot="0">
            <a:off x="8732520" y="3977639"/>
            <a:ext cx="1481327" cy="658368"/>
          </a:xfrm>
          <a:prstGeom prst="roundRect">
            <a:avLst>
              <a:gd name="adj" fmla="val 16666"/>
            </a:avLst>
          </a:prstGeom>
          <a:solidFill>
            <a:srgbClr val="F6F8F9"/>
          </a:solidFill>
          <a:ln w="6350" cmpd="sng" cap="flat">
            <a:solidFill>
              <a:srgbClr val="E0E5E8"/>
            </a:solidFill>
            <a:prstDash val="solid"/>
            <a:round/>
          </a:ln>
        </p:spPr>
      </p:sp>
      <p:sp>
        <p:nvSpPr>
          <p:cNvPr id="174" name="Rectangle"/>
          <p:cNvSpPr>
            <a:spLocks/>
          </p:cNvSpPr>
          <p:nvPr/>
        </p:nvSpPr>
        <p:spPr>
          <a:xfrm rot="0">
            <a:off x="8778240" y="4220304"/>
            <a:ext cx="1389888" cy="1936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18344B"/>
                </a:solidFill>
                <a:latin typeface="Aptos" pitchFamily="0" charset="0"/>
                <a:ea typeface="宋体" pitchFamily="0" charset="0"/>
                <a:cs typeface="Arial Nova Light" pitchFamily="0" charset="0"/>
              </a:rPr>
              <a:t>ASCVD</a:t>
            </a:r>
            <a:endParaRPr lang="zh-CN" altLang="en-US" sz="10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75" name="Rounded rectangle"/>
          <p:cNvSpPr>
            <a:spLocks/>
          </p:cNvSpPr>
          <p:nvPr/>
        </p:nvSpPr>
        <p:spPr>
          <a:xfrm rot="0">
            <a:off x="10360152" y="3977639"/>
            <a:ext cx="1481327" cy="658368"/>
          </a:xfrm>
          <a:prstGeom prst="roundRect">
            <a:avLst>
              <a:gd name="adj" fmla="val 16666"/>
            </a:avLst>
          </a:prstGeom>
          <a:solidFill>
            <a:srgbClr val="F6F8F9"/>
          </a:solidFill>
          <a:ln w="6350" cmpd="sng" cap="flat">
            <a:solidFill>
              <a:srgbClr val="E0E5E8"/>
            </a:solidFill>
            <a:prstDash val="solid"/>
            <a:round/>
          </a:ln>
        </p:spPr>
      </p:sp>
      <p:sp>
        <p:nvSpPr>
          <p:cNvPr id="176" name="Rectangle"/>
          <p:cNvSpPr>
            <a:spLocks/>
          </p:cNvSpPr>
          <p:nvPr/>
        </p:nvSpPr>
        <p:spPr>
          <a:xfrm rot="0">
            <a:off x="10405872" y="4220304"/>
            <a:ext cx="1389888" cy="1936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18344B"/>
                </a:solidFill>
                <a:latin typeface="Aptos" pitchFamily="0" charset="0"/>
                <a:ea typeface="宋体" pitchFamily="0" charset="0"/>
                <a:cs typeface="Arial Nova Light" pitchFamily="0" charset="0"/>
              </a:rPr>
              <a:t>Frailty</a:t>
            </a:r>
            <a:endParaRPr lang="zh-CN" altLang="en-US" sz="10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77" name="单圆角矩形"/>
          <p:cNvSpPr>
            <a:spLocks/>
          </p:cNvSpPr>
          <p:nvPr/>
        </p:nvSpPr>
        <p:spPr>
          <a:xfrm rot="0">
            <a:off x="640080" y="4892040"/>
            <a:ext cx="5166360" cy="1097279"/>
          </a:xfrm>
          <a:prstGeom prst="round1Rect">
            <a:avLst>
              <a:gd name="adj" fmla="val 17023"/>
            </a:avLst>
          </a:prstGeom>
          <a:solidFill>
            <a:srgbClr val="F6F8F9"/>
          </a:solidFill>
          <a:ln w="6350" cmpd="sng" cap="flat">
            <a:solidFill>
              <a:srgbClr val="E0E5E8"/>
            </a:solidFill>
            <a:prstDash val="solid"/>
            <a:round/>
          </a:ln>
        </p:spPr>
      </p:sp>
      <p:sp>
        <p:nvSpPr>
          <p:cNvPr id="178" name="Rectangle"/>
          <p:cNvSpPr>
            <a:spLocks/>
          </p:cNvSpPr>
          <p:nvPr/>
        </p:nvSpPr>
        <p:spPr>
          <a:xfrm rot="0">
            <a:off x="640080" y="4892040"/>
            <a:ext cx="64007" cy="1097279"/>
          </a:xfrm>
          <a:prstGeom prst="rect"/>
          <a:solidFill>
            <a:srgbClr val="167A7C"/>
          </a:solidFill>
          <a:ln w="6350" cmpd="sng" cap="flat">
            <a:noFill/>
            <a:prstDash val="solid"/>
            <a:round/>
          </a:ln>
        </p:spPr>
      </p:sp>
      <p:sp>
        <p:nvSpPr>
          <p:cNvPr id="179" name="Rectangle"/>
          <p:cNvSpPr>
            <a:spLocks/>
          </p:cNvSpPr>
          <p:nvPr/>
        </p:nvSpPr>
        <p:spPr>
          <a:xfrm rot="0">
            <a:off x="804671" y="5001768"/>
            <a:ext cx="4892040" cy="21272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150" b="0" i="0" u="none" strike="noStrike" kern="1200" cap="none" spc="0" baseline="0">
                <a:solidFill>
                  <a:srgbClr val="18344B"/>
                </a:solidFill>
                <a:latin typeface="Aptos" pitchFamily="0" charset="0"/>
                <a:ea typeface="宋体" pitchFamily="0" charset="0"/>
                <a:cs typeface="Arial Nova Light" pitchFamily="0" charset="0"/>
              </a:rPr>
              <a:t>Evidence and equity</a:t>
            </a:r>
            <a:endParaRPr lang="zh-CN" altLang="en-US" sz="115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80" name="Rectangle"/>
          <p:cNvSpPr>
            <a:spLocks/>
          </p:cNvSpPr>
          <p:nvPr/>
        </p:nvSpPr>
        <p:spPr>
          <a:xfrm rot="0">
            <a:off x="804671" y="5367526"/>
            <a:ext cx="4892040" cy="59372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The 2026 guideline emphasizes cardiovascular and renal protection and instructs services to monitor and address inequalities in SGLT2 uptake</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 (NICE, 2026)</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181" name="单圆角矩形"/>
          <p:cNvSpPr>
            <a:spLocks/>
          </p:cNvSpPr>
          <p:nvPr/>
        </p:nvSpPr>
        <p:spPr>
          <a:xfrm rot="0">
            <a:off x="6080760" y="4892040"/>
            <a:ext cx="5440679" cy="1097279"/>
          </a:xfrm>
          <a:prstGeom prst="round1Rect">
            <a:avLst>
              <a:gd name="adj" fmla="val 17032"/>
            </a:avLst>
          </a:prstGeom>
          <a:solidFill>
            <a:srgbClr val="F6F8F9"/>
          </a:solidFill>
          <a:ln w="6350" cmpd="sng" cap="flat">
            <a:solidFill>
              <a:srgbClr val="E0E5E8"/>
            </a:solidFill>
            <a:prstDash val="solid"/>
            <a:round/>
          </a:ln>
        </p:spPr>
      </p:sp>
      <p:sp>
        <p:nvSpPr>
          <p:cNvPr id="182" name="Rectangle"/>
          <p:cNvSpPr>
            <a:spLocks/>
          </p:cNvSpPr>
          <p:nvPr/>
        </p:nvSpPr>
        <p:spPr>
          <a:xfrm rot="0">
            <a:off x="6080760" y="4892040"/>
            <a:ext cx="64007" cy="1097279"/>
          </a:xfrm>
          <a:prstGeom prst="rect"/>
          <a:solidFill>
            <a:srgbClr val="CD993E"/>
          </a:solidFill>
          <a:ln w="6350" cmpd="sng" cap="flat">
            <a:noFill/>
            <a:prstDash val="solid"/>
            <a:round/>
          </a:ln>
        </p:spPr>
      </p:sp>
      <p:sp>
        <p:nvSpPr>
          <p:cNvPr id="183" name="Rectangle"/>
          <p:cNvSpPr>
            <a:spLocks/>
          </p:cNvSpPr>
          <p:nvPr/>
        </p:nvSpPr>
        <p:spPr>
          <a:xfrm rot="0">
            <a:off x="6245352" y="5001768"/>
            <a:ext cx="5166360" cy="21272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150" b="0" i="0" u="none" strike="noStrike" kern="1200" cap="none" spc="0" baseline="0">
                <a:solidFill>
                  <a:srgbClr val="18344B"/>
                </a:solidFill>
                <a:latin typeface="Aptos" pitchFamily="0" charset="0"/>
                <a:ea typeface="宋体" pitchFamily="0" charset="0"/>
                <a:cs typeface="Arial Nova Light" pitchFamily="0" charset="0"/>
              </a:rPr>
              <a:t>Clinical judgement remains essential</a:t>
            </a:r>
            <a:endParaRPr lang="zh-CN" altLang="en-US" sz="115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84" name="Rectangle"/>
          <p:cNvSpPr>
            <a:spLocks/>
          </p:cNvSpPr>
          <p:nvPr/>
        </p:nvSpPr>
        <p:spPr>
          <a:xfrm rot="0">
            <a:off x="6245225" y="5367655"/>
            <a:ext cx="5440044" cy="77470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Consider treatment burden, adverse effects, frailty, sick-day advice and ketone monitoring in acute illness (MHRA, 2020), and the person's preferences; individualise rather than prescribe by algorithm alone (NICE, 2021a).</a:t>
            </a:r>
            <a:endParaRPr lang="en-US" altLang="zh-CN" sz="12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0"/>
              </a:spcAft>
              <a:buNone/>
            </a:pP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185" name="Rectangle"/>
          <p:cNvSpPr>
            <a:spLocks/>
          </p:cNvSpPr>
          <p:nvPr/>
        </p:nvSpPr>
        <p:spPr>
          <a:xfrm rot="0">
            <a:off x="594360" y="6510528"/>
            <a:ext cx="2148840" cy="20574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750" b="0" i="0" u="none" strike="noStrike" kern="1200" cap="none" spc="0" baseline="0">
                <a:solidFill>
                  <a:srgbClr val="5C676F"/>
                </a:solidFill>
                <a:latin typeface="Aptos" pitchFamily="0" charset="0"/>
                <a:ea typeface="宋体" pitchFamily="0" charset="0"/>
                <a:cs typeface="Arial Nova Light" pitchFamily="0" charset="0"/>
              </a:rPr>
              <a:t>LCHS7003 • Component 2 • Type 2 diabetes</a:t>
            </a:r>
            <a:endParaRPr lang="zh-CN" altLang="en-US" sz="750" b="0" i="0" u="none" strike="noStrike" kern="1200" cap="none" spc="0" baseline="0">
              <a:solidFill>
                <a:srgbClr val="5C676F"/>
              </a:solidFill>
              <a:latin typeface="Aptos" pitchFamily="0" charset="0"/>
              <a:ea typeface="宋体" pitchFamily="0" charset="0"/>
              <a:cs typeface="Arial Nova Light" pitchFamily="0" charset="0"/>
            </a:endParaRPr>
          </a:p>
        </p:txBody>
      </p:sp>
    </p:spTree>
    <p:extLst>
      <p:ext uri="{BB962C8B-B14F-4D97-AF65-F5344CB8AC3E}">
        <p14:creationId xmlns:p14="http://schemas.microsoft.com/office/powerpoint/2010/main" val="1987511092"/>
      </p:ext>
    </p:extLst>
  </p:cSld>
  <p:clrMapOvr>
    <a:masterClrMapping/>
  </p:clrMapOvr>
</p:sld>
</file>

<file path=ppt/slides/slide6.xml><?xml version="1.0" encoding="utf-8"?>
<p:sld xmlns:p="http://schemas.openxmlformats.org/presentationml/2006/main" xmlns:r="http://schemas.openxmlformats.org/officeDocument/2006/relationships" xmlns:a="http://schemas.openxmlformats.org/drawingml/2006/main">
  <p:cSld>
    <p:bg>
      <p:bgPr>
        <a:solidFill>
          <a:schemeClr val="bg2"/>
        </a:solidFill>
      </p:bgPr>
    </p:bg>
    <p:spTree>
      <p:nvGrpSpPr>
        <p:cNvPr id="1" name=""/>
        <p:cNvGrpSpPr/>
        <p:nvPr/>
      </p:nvGrpSpPr>
      <p:grpSpPr>
        <a:xfrm>
          <a:off x="0" y="0"/>
          <a:ext cx="0" cy="0"/>
          <a:chOff x="0" y="0"/>
          <a:chExt cx="0" cy="0"/>
        </a:xfrm>
      </p:grpSpPr>
      <p:sp>
        <p:nvSpPr>
          <p:cNvPr id="189" name="Rectangle"/>
          <p:cNvSpPr>
            <a:spLocks/>
          </p:cNvSpPr>
          <p:nvPr/>
        </p:nvSpPr>
        <p:spPr>
          <a:xfrm rot="0">
            <a:off x="0" y="0"/>
            <a:ext cx="12191694" cy="6858000"/>
          </a:xfrm>
          <a:prstGeom prst="rect"/>
          <a:solidFill>
            <a:srgbClr val="FFFFFF"/>
          </a:solidFill>
          <a:ln w="6350" cmpd="sng" cap="flat">
            <a:noFill/>
            <a:prstDash val="solid"/>
            <a:round/>
          </a:ln>
        </p:spPr>
      </p:sp>
      <p:sp>
        <p:nvSpPr>
          <p:cNvPr id="190" name="Rectangle"/>
          <p:cNvSpPr>
            <a:spLocks/>
          </p:cNvSpPr>
          <p:nvPr/>
        </p:nvSpPr>
        <p:spPr>
          <a:xfrm rot="0">
            <a:off x="594360" y="256031"/>
            <a:ext cx="2137791" cy="215265"/>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900" b="0" i="0" u="none" strike="noStrike" kern="1200" cap="none" spc="0" baseline="0">
                <a:solidFill>
                  <a:srgbClr val="167A7C"/>
                </a:solidFill>
                <a:latin typeface="Aptos" pitchFamily="0" charset="0"/>
                <a:ea typeface="宋体" pitchFamily="0" charset="0"/>
                <a:cs typeface="Arial Nova Light" pitchFamily="0" charset="0"/>
              </a:rPr>
              <a:t>PREVENTION AND IMPLEMENTATION</a:t>
            </a:r>
            <a:endParaRPr lang="zh-CN" altLang="en-US" sz="900" b="0" i="0" u="none" strike="noStrike" kern="1200" cap="none" spc="0" baseline="0">
              <a:solidFill>
                <a:srgbClr val="167A7C"/>
              </a:solidFill>
              <a:latin typeface="Aptos" pitchFamily="0" charset="0"/>
              <a:ea typeface="宋体" pitchFamily="0" charset="0"/>
              <a:cs typeface="Arial Nova Light" pitchFamily="0" charset="0"/>
            </a:endParaRPr>
          </a:p>
        </p:txBody>
      </p:sp>
      <p:sp>
        <p:nvSpPr>
          <p:cNvPr id="191" name="Rectangle"/>
          <p:cNvSpPr>
            <a:spLocks/>
          </p:cNvSpPr>
          <p:nvPr/>
        </p:nvSpPr>
        <p:spPr>
          <a:xfrm rot="0">
            <a:off x="594360" y="502919"/>
            <a:ext cx="8504555" cy="462915"/>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2500" b="0" i="0" u="none" strike="noStrike" kern="1200" cap="none" spc="0" baseline="0">
                <a:solidFill>
                  <a:srgbClr val="18344B"/>
                </a:solidFill>
                <a:latin typeface="Aptos Display" pitchFamily="0" charset="0"/>
                <a:ea typeface="宋体" pitchFamily="0" charset="0"/>
                <a:cs typeface="Arial Nova Light" pitchFamily="0" charset="0"/>
              </a:rPr>
              <a:t>Prevention and remission: efficacy does not guarantee reach</a:t>
            </a:r>
            <a:endParaRPr lang="zh-CN" altLang="en-US" sz="2500" b="0" i="0" u="none" strike="noStrike" kern="1200" cap="none" spc="0" baseline="0">
              <a:solidFill>
                <a:srgbClr val="18344B"/>
              </a:solidFill>
              <a:latin typeface="Aptos Display" pitchFamily="0" charset="0"/>
              <a:ea typeface="宋体" pitchFamily="0" charset="0"/>
              <a:cs typeface="Arial Nova Light" pitchFamily="0" charset="0"/>
            </a:endParaRPr>
          </a:p>
        </p:txBody>
      </p:sp>
      <p:sp>
        <p:nvSpPr>
          <p:cNvPr id="192" name="Rectangle"/>
          <p:cNvSpPr>
            <a:spLocks/>
          </p:cNvSpPr>
          <p:nvPr/>
        </p:nvSpPr>
        <p:spPr>
          <a:xfrm rot="0">
            <a:off x="594360" y="1143000"/>
            <a:ext cx="914400" cy="50292"/>
          </a:xfrm>
          <a:prstGeom prst="rect"/>
          <a:solidFill>
            <a:srgbClr val="167A7C"/>
          </a:solidFill>
          <a:ln w="6350" cmpd="sng" cap="flat">
            <a:noFill/>
            <a:prstDash val="solid"/>
            <a:round/>
          </a:ln>
        </p:spPr>
      </p:sp>
      <p:sp>
        <p:nvSpPr>
          <p:cNvPr id="193" name="Rectangle"/>
          <p:cNvSpPr>
            <a:spLocks/>
          </p:cNvSpPr>
          <p:nvPr/>
        </p:nvSpPr>
        <p:spPr>
          <a:xfrm rot="0">
            <a:off x="11344274" y="320040"/>
            <a:ext cx="268605" cy="234315"/>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r">
              <a:lnSpc>
                <a:spcPct val="100000"/>
              </a:lnSpc>
              <a:spcBef>
                <a:spcPts val="0"/>
              </a:spcBef>
              <a:spcAft>
                <a:spcPts val="0"/>
              </a:spcAft>
              <a:buNone/>
            </a:pPr>
            <a:r>
              <a:rPr lang="en-US" altLang="zh-CN" sz="1000" b="0" i="0" u="none" strike="noStrike" kern="1200" cap="none" spc="0" baseline="0">
                <a:solidFill>
                  <a:srgbClr val="5C676F"/>
                </a:solidFill>
                <a:latin typeface="Aptos" pitchFamily="0" charset="0"/>
                <a:ea typeface="宋体" pitchFamily="0" charset="0"/>
                <a:cs typeface="Arial Nova Light" pitchFamily="0" charset="0"/>
              </a:rPr>
              <a:t>6</a:t>
            </a:r>
            <a:endParaRPr lang="zh-CN" altLang="en-US" sz="1000" b="0" i="0" u="none" strike="noStrike" kern="1200" cap="none" spc="0" baseline="0">
              <a:solidFill>
                <a:srgbClr val="5C676F"/>
              </a:solidFill>
              <a:latin typeface="Aptos" pitchFamily="0" charset="0"/>
              <a:ea typeface="宋体" pitchFamily="0" charset="0"/>
              <a:cs typeface="Arial Nova Light" pitchFamily="0" charset="0"/>
            </a:endParaRPr>
          </a:p>
        </p:txBody>
      </p:sp>
      <p:sp>
        <p:nvSpPr>
          <p:cNvPr id="194" name="减去单角的矩形"/>
          <p:cNvSpPr>
            <a:spLocks/>
          </p:cNvSpPr>
          <p:nvPr/>
        </p:nvSpPr>
        <p:spPr>
          <a:xfrm rot="0">
            <a:off x="640080" y="1417320"/>
            <a:ext cx="5303520" cy="2057400"/>
          </a:xfrm>
          <a:prstGeom prst="snip1Rect">
            <a:avLst>
              <a:gd name="adj" fmla="val 16671"/>
            </a:avLst>
          </a:prstGeom>
          <a:solidFill>
            <a:srgbClr val="F6F8F9"/>
          </a:solidFill>
          <a:ln w="6350" cmpd="sng" cap="flat">
            <a:solidFill>
              <a:srgbClr val="E0E5E8"/>
            </a:solidFill>
            <a:prstDash val="solid"/>
            <a:round/>
          </a:ln>
        </p:spPr>
      </p:sp>
      <p:sp>
        <p:nvSpPr>
          <p:cNvPr id="195" name="Rectangle"/>
          <p:cNvSpPr>
            <a:spLocks/>
          </p:cNvSpPr>
          <p:nvPr/>
        </p:nvSpPr>
        <p:spPr>
          <a:xfrm rot="0">
            <a:off x="640080" y="1417320"/>
            <a:ext cx="64007" cy="2057400"/>
          </a:xfrm>
          <a:prstGeom prst="rect"/>
          <a:solidFill>
            <a:srgbClr val="167A7C"/>
          </a:solidFill>
          <a:ln w="6350" cmpd="sng" cap="flat">
            <a:noFill/>
            <a:prstDash val="solid"/>
            <a:round/>
          </a:ln>
        </p:spPr>
      </p:sp>
      <p:sp>
        <p:nvSpPr>
          <p:cNvPr id="196" name="Rectangle"/>
          <p:cNvSpPr>
            <a:spLocks/>
          </p:cNvSpPr>
          <p:nvPr/>
        </p:nvSpPr>
        <p:spPr>
          <a:xfrm rot="0">
            <a:off x="804671" y="1527047"/>
            <a:ext cx="5029200" cy="26035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18344B"/>
                </a:solidFill>
                <a:latin typeface="Aptos" pitchFamily="0" charset="0"/>
                <a:ea typeface="宋体" pitchFamily="0" charset="0"/>
                <a:cs typeface="Arial Nova Light" pitchFamily="0" charset="0"/>
              </a:rPr>
              <a:t>PREVENTION</a:t>
            </a:r>
            <a:endParaRPr lang="zh-CN" altLang="en-US" sz="14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197" name="Rectangle"/>
          <p:cNvSpPr>
            <a:spLocks/>
          </p:cNvSpPr>
          <p:nvPr/>
        </p:nvSpPr>
        <p:spPr>
          <a:xfrm rot="0">
            <a:off x="804671" y="1892808"/>
            <a:ext cx="5029200" cy="102235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100" b="0" i="0" u="none" strike="noStrike" kern="1200" cap="none" spc="0" baseline="0">
                <a:solidFill>
                  <a:srgbClr val="2A3137"/>
                </a:solidFill>
                <a:latin typeface="Aptos" pitchFamily="0" charset="0"/>
                <a:ea typeface="宋体" pitchFamily="0" charset="0"/>
                <a:cs typeface="Arial Nova Light" pitchFamily="0" charset="0"/>
              </a:rPr>
              <a:t>Intensive lifestyle intervention reduced progression to Type 2 diabetes by 42–58% in landmark trials (Tuomilehto et al., 2001; Knowler et al., 2002; Gong et al., 2019), pooled at 53% (Uusitupa et al., 2019). NHS Diabetes Prevention Programme effectiveness is smaller but still significant: HR 0.80, 95% CI 0.73–0.87 (Ravindrarajah et al., 2023); mean weight loss 2.3 kg (Valabhji et al., 2020).</a:t>
            </a:r>
            <a:endParaRPr lang="en-US" altLang="zh-CN" sz="11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0"/>
              </a:spcAft>
              <a:buNone/>
            </a:pPr>
            <a:endParaRPr lang="zh-CN" altLang="en-US" sz="11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198" name="减去单角的矩形"/>
          <p:cNvSpPr>
            <a:spLocks/>
          </p:cNvSpPr>
          <p:nvPr/>
        </p:nvSpPr>
        <p:spPr>
          <a:xfrm rot="0">
            <a:off x="6172200" y="1417320"/>
            <a:ext cx="5349239" cy="2057400"/>
          </a:xfrm>
          <a:prstGeom prst="snip1Rect">
            <a:avLst>
              <a:gd name="adj" fmla="val 16490"/>
            </a:avLst>
          </a:prstGeom>
          <a:solidFill>
            <a:srgbClr val="F6F8F9"/>
          </a:solidFill>
          <a:ln w="6350" cmpd="sng" cap="flat">
            <a:solidFill>
              <a:srgbClr val="E0E5E8"/>
            </a:solidFill>
            <a:prstDash val="solid"/>
            <a:round/>
          </a:ln>
        </p:spPr>
      </p:sp>
      <p:sp>
        <p:nvSpPr>
          <p:cNvPr id="199" name="Rectangle"/>
          <p:cNvSpPr>
            <a:spLocks/>
          </p:cNvSpPr>
          <p:nvPr/>
        </p:nvSpPr>
        <p:spPr>
          <a:xfrm rot="0">
            <a:off x="6172200" y="1417320"/>
            <a:ext cx="64007" cy="2057400"/>
          </a:xfrm>
          <a:prstGeom prst="rect"/>
          <a:solidFill>
            <a:srgbClr val="CD993E"/>
          </a:solidFill>
          <a:ln w="6350" cmpd="sng" cap="flat">
            <a:noFill/>
            <a:prstDash val="solid"/>
            <a:round/>
          </a:ln>
        </p:spPr>
      </p:sp>
      <p:sp>
        <p:nvSpPr>
          <p:cNvPr id="200" name="Rectangle"/>
          <p:cNvSpPr>
            <a:spLocks/>
          </p:cNvSpPr>
          <p:nvPr/>
        </p:nvSpPr>
        <p:spPr>
          <a:xfrm rot="0">
            <a:off x="6336792" y="1527047"/>
            <a:ext cx="5074920" cy="26035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18344B"/>
                </a:solidFill>
                <a:latin typeface="Aptos" pitchFamily="0" charset="0"/>
                <a:ea typeface="宋体" pitchFamily="0" charset="0"/>
                <a:cs typeface="Arial Nova Light" pitchFamily="0" charset="0"/>
              </a:rPr>
              <a:t>REMISSION</a:t>
            </a:r>
            <a:endParaRPr lang="zh-CN" altLang="en-US" sz="14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01" name="Rectangle"/>
          <p:cNvSpPr>
            <a:spLocks/>
          </p:cNvSpPr>
          <p:nvPr/>
        </p:nvSpPr>
        <p:spPr>
          <a:xfrm rot="0">
            <a:off x="6336792" y="1892808"/>
            <a:ext cx="5074920" cy="69850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100" b="0" i="0" u="none" strike="noStrike" kern="1200" cap="none" spc="0" baseline="0">
                <a:solidFill>
                  <a:srgbClr val="2A3137"/>
                </a:solidFill>
                <a:latin typeface="Aptos" pitchFamily="0" charset="0"/>
                <a:ea typeface="宋体" pitchFamily="0" charset="0"/>
                <a:cs typeface="Arial Nova Light" pitchFamily="0" charset="0"/>
              </a:rPr>
              <a:t>DiRECT: 46% remission at 12 months and 36% at 24 months (Lean et al., 2018, 2019). NHS Path to Remission: 32% of eligible completers with two HbA1c results - 145 of 7,540 people referred, under 2% (Valabhji et al., 2024).</a:t>
            </a:r>
            <a:endParaRPr lang="en-US" altLang="zh-CN" sz="11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0"/>
              </a:spcAft>
              <a:buNone/>
            </a:pPr>
            <a:endParaRPr lang="zh-CN" altLang="en-US" sz="11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202" name="Rectangle"/>
          <p:cNvSpPr>
            <a:spLocks/>
          </p:cNvSpPr>
          <p:nvPr/>
        </p:nvSpPr>
        <p:spPr>
          <a:xfrm rot="0">
            <a:off x="640080" y="3794760"/>
            <a:ext cx="10881359" cy="26034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400" b="0" i="0" u="none" strike="noStrike" kern="1200" cap="none" spc="0" baseline="0">
                <a:solidFill>
                  <a:srgbClr val="18344B"/>
                </a:solidFill>
                <a:latin typeface="Aptos" pitchFamily="0" charset="0"/>
                <a:ea typeface="宋体" pitchFamily="0" charset="0"/>
                <a:cs typeface="Arial Nova Light" pitchFamily="0" charset="0"/>
              </a:rPr>
              <a:t>Where effectiveness is lost</a:t>
            </a:r>
            <a:endParaRPr lang="zh-CN" altLang="en-US" sz="14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03" name="Rounded rectangle"/>
          <p:cNvSpPr>
            <a:spLocks/>
          </p:cNvSpPr>
          <p:nvPr/>
        </p:nvSpPr>
        <p:spPr>
          <a:xfrm rot="0">
            <a:off x="1470577" y="4279392"/>
            <a:ext cx="2743200" cy="960119"/>
          </a:xfrm>
          <a:prstGeom prst="roundRect">
            <a:avLst>
              <a:gd name="adj" fmla="val 16666"/>
            </a:avLst>
          </a:prstGeom>
          <a:solidFill>
            <a:srgbClr val="E1F2F2"/>
          </a:solidFill>
          <a:ln w="6350" cmpd="sng" cap="flat">
            <a:solidFill>
              <a:srgbClr val="E0E5E8"/>
            </a:solidFill>
            <a:prstDash val="solid"/>
            <a:round/>
          </a:ln>
        </p:spPr>
      </p:sp>
      <p:sp>
        <p:nvSpPr>
          <p:cNvPr id="204" name="Rectangle"/>
          <p:cNvSpPr>
            <a:spLocks/>
          </p:cNvSpPr>
          <p:nvPr/>
        </p:nvSpPr>
        <p:spPr>
          <a:xfrm rot="0">
            <a:off x="1543729" y="4407408"/>
            <a:ext cx="2596896" cy="1936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18344B"/>
                </a:solidFill>
                <a:latin typeface="Aptos" pitchFamily="0" charset="0"/>
                <a:ea typeface="宋体" pitchFamily="0" charset="0"/>
                <a:cs typeface="Arial Nova Light" pitchFamily="0" charset="0"/>
              </a:rPr>
              <a:t>Evidence</a:t>
            </a:r>
            <a:endParaRPr lang="zh-CN" altLang="en-US" sz="10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05" name="Rectangle"/>
          <p:cNvSpPr>
            <a:spLocks/>
          </p:cNvSpPr>
          <p:nvPr/>
        </p:nvSpPr>
        <p:spPr>
          <a:xfrm rot="0">
            <a:off x="1543729" y="4700016"/>
            <a:ext cx="2596896" cy="21272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100" b="0" i="0" u="none" strike="noStrike" kern="1200" cap="none" spc="0" baseline="0">
                <a:solidFill>
                  <a:srgbClr val="2A3137"/>
                </a:solidFill>
                <a:latin typeface="Aptos" pitchFamily="0" charset="0"/>
                <a:ea typeface="宋体" pitchFamily="0" charset="0"/>
                <a:cs typeface="Arial Nova Light" pitchFamily="0" charset="0"/>
              </a:rPr>
              <a:t>controlled trials / selected participants</a:t>
            </a:r>
            <a:endParaRPr lang="zh-CN" altLang="en-US" sz="11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206" name="Rounded rectangle"/>
          <p:cNvSpPr>
            <a:spLocks/>
          </p:cNvSpPr>
          <p:nvPr/>
        </p:nvSpPr>
        <p:spPr>
          <a:xfrm rot="0">
            <a:off x="4378369" y="4279392"/>
            <a:ext cx="2331720" cy="960119"/>
          </a:xfrm>
          <a:prstGeom prst="roundRect">
            <a:avLst>
              <a:gd name="adj" fmla="val 16666"/>
            </a:avLst>
          </a:prstGeom>
          <a:solidFill>
            <a:srgbClr val="E8F0F4"/>
          </a:solidFill>
          <a:ln w="6350" cmpd="sng" cap="flat">
            <a:solidFill>
              <a:srgbClr val="E0E5E8"/>
            </a:solidFill>
            <a:prstDash val="solid"/>
            <a:round/>
          </a:ln>
        </p:spPr>
      </p:sp>
      <p:sp>
        <p:nvSpPr>
          <p:cNvPr id="207" name="Rectangle"/>
          <p:cNvSpPr>
            <a:spLocks/>
          </p:cNvSpPr>
          <p:nvPr/>
        </p:nvSpPr>
        <p:spPr>
          <a:xfrm rot="0">
            <a:off x="4451521" y="4407408"/>
            <a:ext cx="2185414" cy="1936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18344B"/>
                </a:solidFill>
                <a:latin typeface="Aptos" pitchFamily="0" charset="0"/>
                <a:ea typeface="宋体" pitchFamily="0" charset="0"/>
                <a:cs typeface="Arial Nova Light" pitchFamily="0" charset="0"/>
              </a:rPr>
              <a:t>Access</a:t>
            </a:r>
            <a:endParaRPr lang="zh-CN" altLang="en-US" sz="10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08" name="Rectangle"/>
          <p:cNvSpPr>
            <a:spLocks/>
          </p:cNvSpPr>
          <p:nvPr/>
        </p:nvSpPr>
        <p:spPr>
          <a:xfrm rot="0">
            <a:off x="4451521" y="4700016"/>
            <a:ext cx="2185414" cy="37464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100" b="0" i="0" u="none" strike="noStrike" kern="1200" cap="none" spc="0" baseline="0">
                <a:solidFill>
                  <a:srgbClr val="2A3137"/>
                </a:solidFill>
                <a:latin typeface="Aptos" pitchFamily="0" charset="0"/>
                <a:ea typeface="宋体" pitchFamily="0" charset="0"/>
                <a:cs typeface="Arial Nova Light" pitchFamily="0" charset="0"/>
              </a:rPr>
              <a:t>referral + eligibility + service availability</a:t>
            </a:r>
            <a:r>
              <a:rPr lang="en-US" altLang="zh-CN" sz="1100" b="0" i="0" u="none" strike="noStrike" kern="1200" cap="none" spc="0" baseline="0">
                <a:solidFill>
                  <a:srgbClr val="2A3137"/>
                </a:solidFill>
                <a:latin typeface="Aptos" pitchFamily="0" charset="0"/>
                <a:ea typeface="宋体" pitchFamily="0" charset="0"/>
                <a:cs typeface="Arial Nova Light" pitchFamily="0" charset="0"/>
              </a:rPr>
              <a:t> </a:t>
            </a:r>
            <a:r>
              <a:rPr lang="en-US" altLang="zh-CN" sz="1100" b="0" i="0" u="none" strike="noStrike" kern="1200" cap="none" spc="0" baseline="0">
                <a:solidFill>
                  <a:srgbClr val="2A3137"/>
                </a:solidFill>
                <a:latin typeface="Aptos" pitchFamily="0" charset="0"/>
                <a:ea typeface="宋体" pitchFamily="0" charset="0"/>
                <a:cs typeface="Arial Nova Light" pitchFamily="0" charset="0"/>
              </a:rPr>
              <a:t>(Stokes et al., 2019)</a:t>
            </a:r>
            <a:endParaRPr lang="zh-CN" altLang="en-US" sz="11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209" name="Rounded rectangle"/>
          <p:cNvSpPr>
            <a:spLocks/>
          </p:cNvSpPr>
          <p:nvPr/>
        </p:nvSpPr>
        <p:spPr>
          <a:xfrm rot="0">
            <a:off x="6874681" y="4279392"/>
            <a:ext cx="1920240" cy="960119"/>
          </a:xfrm>
          <a:prstGeom prst="roundRect">
            <a:avLst>
              <a:gd name="adj" fmla="val 16666"/>
            </a:avLst>
          </a:prstGeom>
          <a:solidFill>
            <a:srgbClr val="EFEBDE"/>
          </a:solidFill>
          <a:ln w="6350" cmpd="sng" cap="flat">
            <a:solidFill>
              <a:srgbClr val="E0E5E8"/>
            </a:solidFill>
            <a:prstDash val="solid"/>
            <a:round/>
          </a:ln>
        </p:spPr>
      </p:sp>
      <p:sp>
        <p:nvSpPr>
          <p:cNvPr id="210" name="Rectangle"/>
          <p:cNvSpPr>
            <a:spLocks/>
          </p:cNvSpPr>
          <p:nvPr/>
        </p:nvSpPr>
        <p:spPr>
          <a:xfrm rot="0">
            <a:off x="6947832" y="4407408"/>
            <a:ext cx="1773935" cy="1936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18344B"/>
                </a:solidFill>
                <a:latin typeface="Aptos" pitchFamily="0" charset="0"/>
                <a:ea typeface="宋体" pitchFamily="0" charset="0"/>
                <a:cs typeface="Arial Nova Light" pitchFamily="0" charset="0"/>
              </a:rPr>
              <a:t>Engagement</a:t>
            </a:r>
            <a:endParaRPr lang="zh-CN" altLang="en-US" sz="10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11" name="Rectangle"/>
          <p:cNvSpPr>
            <a:spLocks/>
          </p:cNvSpPr>
          <p:nvPr/>
        </p:nvSpPr>
        <p:spPr>
          <a:xfrm rot="0">
            <a:off x="6947832" y="4700016"/>
            <a:ext cx="1773935" cy="5365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100" b="0" i="0" u="none" strike="noStrike" kern="1200" cap="none" spc="0" baseline="0">
                <a:solidFill>
                  <a:srgbClr val="2A3137"/>
                </a:solidFill>
                <a:latin typeface="Aptos" pitchFamily="0" charset="0"/>
                <a:ea typeface="宋体" pitchFamily="0" charset="0"/>
                <a:cs typeface="Arial Nova Light" pitchFamily="0" charset="0"/>
              </a:rPr>
              <a:t>attendance + retention + acceptability</a:t>
            </a:r>
            <a:r>
              <a:rPr lang="en-US" altLang="zh-CN" sz="1100" b="0" i="0" u="none" strike="noStrike" kern="1200" cap="none" spc="0" baseline="0">
                <a:solidFill>
                  <a:srgbClr val="2A3137"/>
                </a:solidFill>
                <a:latin typeface="Aptos" pitchFamily="0" charset="0"/>
                <a:ea typeface="宋体" pitchFamily="0" charset="0"/>
                <a:cs typeface="Arial Nova Light" pitchFamily="0" charset="0"/>
              </a:rPr>
              <a:t> </a:t>
            </a:r>
            <a:r>
              <a:rPr lang="en-US" altLang="zh-CN" sz="1100" b="0" i="0" u="none" strike="noStrike" kern="1200" cap="none" spc="0" baseline="0">
                <a:solidFill>
                  <a:srgbClr val="2A3137"/>
                </a:solidFill>
                <a:latin typeface="Aptos" pitchFamily="0" charset="0"/>
                <a:ea typeface="宋体" pitchFamily="0" charset="0"/>
                <a:cs typeface="Arial Nova Light" pitchFamily="0" charset="0"/>
              </a:rPr>
              <a:t>(Howarth et al., 2020)</a:t>
            </a:r>
            <a:endParaRPr lang="zh-CN" altLang="en-US" sz="11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212" name="Rounded rectangle"/>
          <p:cNvSpPr>
            <a:spLocks/>
          </p:cNvSpPr>
          <p:nvPr/>
        </p:nvSpPr>
        <p:spPr>
          <a:xfrm rot="0">
            <a:off x="8959512" y="4279392"/>
            <a:ext cx="1508759" cy="960119"/>
          </a:xfrm>
          <a:prstGeom prst="roundRect">
            <a:avLst>
              <a:gd name="adj" fmla="val 16666"/>
            </a:avLst>
          </a:prstGeom>
          <a:solidFill>
            <a:srgbClr val="EEE1E1"/>
          </a:solidFill>
          <a:ln w="6350" cmpd="sng" cap="flat">
            <a:solidFill>
              <a:srgbClr val="E0E5E8"/>
            </a:solidFill>
            <a:prstDash val="solid"/>
            <a:round/>
          </a:ln>
        </p:spPr>
      </p:sp>
      <p:sp>
        <p:nvSpPr>
          <p:cNvPr id="213" name="Rectangle"/>
          <p:cNvSpPr>
            <a:spLocks/>
          </p:cNvSpPr>
          <p:nvPr/>
        </p:nvSpPr>
        <p:spPr>
          <a:xfrm rot="0">
            <a:off x="9032664" y="4407408"/>
            <a:ext cx="1362455" cy="19367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18344B"/>
                </a:solidFill>
                <a:latin typeface="Aptos" pitchFamily="0" charset="0"/>
                <a:ea typeface="宋体" pitchFamily="0" charset="0"/>
                <a:cs typeface="Arial Nova Light" pitchFamily="0" charset="0"/>
              </a:rPr>
              <a:t>Outcome</a:t>
            </a:r>
            <a:endParaRPr lang="zh-CN" altLang="en-US" sz="10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14" name="Rectangle"/>
          <p:cNvSpPr>
            <a:spLocks/>
          </p:cNvSpPr>
          <p:nvPr/>
        </p:nvSpPr>
        <p:spPr>
          <a:xfrm rot="0">
            <a:off x="9032664" y="4700016"/>
            <a:ext cx="1362455" cy="37464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100" b="0" i="0" u="none" strike="noStrike" kern="1200" cap="none" spc="0" baseline="0">
                <a:solidFill>
                  <a:srgbClr val="2A3137"/>
                </a:solidFill>
                <a:latin typeface="Aptos" pitchFamily="0" charset="0"/>
                <a:ea typeface="宋体" pitchFamily="0" charset="0"/>
                <a:cs typeface="Arial Nova Light" pitchFamily="0" charset="0"/>
              </a:rPr>
              <a:t>benefit at population scale</a:t>
            </a:r>
            <a:endParaRPr lang="zh-CN" altLang="en-US" sz="11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215" name="Rectangle"/>
          <p:cNvSpPr>
            <a:spLocks/>
          </p:cNvSpPr>
          <p:nvPr/>
        </p:nvSpPr>
        <p:spPr>
          <a:xfrm rot="0">
            <a:off x="822960" y="5577840"/>
            <a:ext cx="10515600" cy="62230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250" b="0" i="0" u="none" strike="noStrike" kern="1200" cap="none" spc="0" baseline="0">
                <a:solidFill>
                  <a:srgbClr val="18344B"/>
                </a:solidFill>
                <a:latin typeface="Aptos" pitchFamily="0" charset="0"/>
                <a:ea typeface="宋体" pitchFamily="0" charset="0"/>
                <a:cs typeface="Arial Nova Light" pitchFamily="0" charset="0"/>
              </a:rPr>
              <a:t>Critical judgement: an intervention that is effective but poorly reached has limited population impact only 7.5% of those offered structured education attended within a year (Brunton, Cotterill and Wilson, 2024), and may widen inequalities if uptake is socially patterned (Ravindrarajah et al., 2025).</a:t>
            </a:r>
            <a:endParaRPr lang="en-US" altLang="zh-CN" sz="1250" b="0" i="0" u="none" strike="noStrike" kern="1200" cap="none" spc="0" baseline="0">
              <a:solidFill>
                <a:srgbClr val="18344B"/>
              </a:solidFill>
              <a:latin typeface="Aptos" pitchFamily="0" charset="0"/>
              <a:ea typeface="宋体" pitchFamily="0" charset="0"/>
              <a:cs typeface="Arial Nova Light" pitchFamily="0" charset="0"/>
            </a:endParaRPr>
          </a:p>
          <a:p>
            <a:pPr marL="0" indent="0" algn="ctr">
              <a:lnSpc>
                <a:spcPct val="100000"/>
              </a:lnSpc>
              <a:spcBef>
                <a:spcPts val="0"/>
              </a:spcBef>
              <a:spcAft>
                <a:spcPts val="0"/>
              </a:spcAft>
              <a:buNone/>
            </a:pPr>
            <a:endParaRPr lang="zh-CN" altLang="en-US" sz="125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16" name="Rectangle"/>
          <p:cNvSpPr>
            <a:spLocks/>
          </p:cNvSpPr>
          <p:nvPr/>
        </p:nvSpPr>
        <p:spPr>
          <a:xfrm rot="0">
            <a:off x="594360" y="6510528"/>
            <a:ext cx="2148840" cy="20574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750" b="0" i="0" u="none" strike="noStrike" kern="1200" cap="none" spc="0" baseline="0">
                <a:solidFill>
                  <a:srgbClr val="5C676F"/>
                </a:solidFill>
                <a:latin typeface="Aptos" pitchFamily="0" charset="0"/>
                <a:ea typeface="宋体" pitchFamily="0" charset="0"/>
                <a:cs typeface="Arial Nova Light" pitchFamily="0" charset="0"/>
              </a:rPr>
              <a:t>LCHS7003 • Component 2 • Type 2 diabetes</a:t>
            </a:r>
            <a:endParaRPr lang="zh-CN" altLang="en-US" sz="750" b="0" i="0" u="none" strike="noStrike" kern="1200" cap="none" spc="0" baseline="0">
              <a:solidFill>
                <a:srgbClr val="5C676F"/>
              </a:solidFill>
              <a:latin typeface="Aptos" pitchFamily="0" charset="0"/>
              <a:ea typeface="宋体" pitchFamily="0" charset="0"/>
              <a:cs typeface="Arial Nova Light" pitchFamily="0" charset="0"/>
            </a:endParaRPr>
          </a:p>
        </p:txBody>
      </p:sp>
    </p:spTree>
    <p:extLst>
      <p:ext uri="{BB962C8B-B14F-4D97-AF65-F5344CB8AC3E}">
        <p14:creationId xmlns:p14="http://schemas.microsoft.com/office/powerpoint/2010/main" val="952895592"/>
      </p:ext>
    </p:extLst>
  </p:cSld>
  <p:clrMapOvr>
    <a:masterClrMapping/>
  </p:clrMapOvr>
</p:sld>
</file>

<file path=ppt/slides/slide7.xml><?xml version="1.0" encoding="utf-8"?>
<p:sld xmlns:p="http://schemas.openxmlformats.org/presentationml/2006/main" xmlns:r="http://schemas.openxmlformats.org/officeDocument/2006/relationships" xmlns:a="http://schemas.openxmlformats.org/drawingml/2006/main">
  <p:cSld>
    <p:bg>
      <p:bgPr>
        <a:solidFill>
          <a:schemeClr val="bg2"/>
        </a:solidFill>
      </p:bgPr>
    </p:bg>
    <p:spTree>
      <p:nvGrpSpPr>
        <p:cNvPr id="1" name=""/>
        <p:cNvGrpSpPr/>
        <p:nvPr/>
      </p:nvGrpSpPr>
      <p:grpSpPr>
        <a:xfrm>
          <a:off x="0" y="0"/>
          <a:ext cx="0" cy="0"/>
          <a:chOff x="0" y="0"/>
          <a:chExt cx="0" cy="0"/>
        </a:xfrm>
      </p:grpSpPr>
      <p:sp>
        <p:nvSpPr>
          <p:cNvPr id="220" name="Rectangle"/>
          <p:cNvSpPr>
            <a:spLocks/>
          </p:cNvSpPr>
          <p:nvPr/>
        </p:nvSpPr>
        <p:spPr>
          <a:xfrm rot="0">
            <a:off x="0" y="0"/>
            <a:ext cx="12191694" cy="6858000"/>
          </a:xfrm>
          <a:prstGeom prst="rect"/>
          <a:solidFill>
            <a:srgbClr val="FFFFFF"/>
          </a:solidFill>
          <a:ln w="6350" cmpd="sng" cap="flat">
            <a:noFill/>
            <a:prstDash val="solid"/>
            <a:round/>
          </a:ln>
        </p:spPr>
      </p:sp>
      <p:sp>
        <p:nvSpPr>
          <p:cNvPr id="221" name="Rectangle"/>
          <p:cNvSpPr>
            <a:spLocks/>
          </p:cNvSpPr>
          <p:nvPr/>
        </p:nvSpPr>
        <p:spPr>
          <a:xfrm rot="0">
            <a:off x="594360" y="256031"/>
            <a:ext cx="2525050" cy="230832"/>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900" b="0" i="0" u="none" strike="noStrike" kern="1200" cap="none" spc="0" baseline="0">
                <a:solidFill>
                  <a:srgbClr val="167A7C"/>
                </a:solidFill>
                <a:latin typeface="Aptos" pitchFamily="0" charset="0"/>
                <a:ea typeface="宋体" pitchFamily="0" charset="0"/>
                <a:cs typeface="Arial Nova Light" pitchFamily="0" charset="0"/>
              </a:rPr>
              <a:t>PSYCHOLOGICAL AND SOCIAL DIMENSIONS</a:t>
            </a:r>
            <a:endParaRPr lang="zh-CN" altLang="en-US" sz="900" b="0" i="0" u="none" strike="noStrike" kern="1200" cap="none" spc="0" baseline="0">
              <a:solidFill>
                <a:srgbClr val="167A7C"/>
              </a:solidFill>
              <a:latin typeface="Aptos" pitchFamily="0" charset="0"/>
              <a:ea typeface="宋体" pitchFamily="0" charset="0"/>
              <a:cs typeface="Arial Nova Light" pitchFamily="0" charset="0"/>
            </a:endParaRPr>
          </a:p>
        </p:txBody>
      </p:sp>
      <p:sp>
        <p:nvSpPr>
          <p:cNvPr id="222" name="Rectangle"/>
          <p:cNvSpPr>
            <a:spLocks/>
          </p:cNvSpPr>
          <p:nvPr/>
        </p:nvSpPr>
        <p:spPr>
          <a:xfrm rot="0">
            <a:off x="594360" y="502919"/>
            <a:ext cx="10789920" cy="59436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2500" b="0" i="0" u="none" strike="noStrike" kern="1200" cap="none" spc="0" baseline="0">
                <a:solidFill>
                  <a:srgbClr val="18344B"/>
                </a:solidFill>
                <a:latin typeface="Aptos Display" pitchFamily="0" charset="0"/>
                <a:ea typeface="宋体" pitchFamily="0" charset="0"/>
                <a:cs typeface="Arial Nova Light" pitchFamily="0" charset="0"/>
              </a:rPr>
              <a:t>Living with diabetes: distress, treatment burden and coping</a:t>
            </a:r>
            <a:endParaRPr lang="zh-CN" altLang="en-US" sz="2500" b="0" i="0" u="none" strike="noStrike" kern="1200" cap="none" spc="0" baseline="0">
              <a:solidFill>
                <a:srgbClr val="18344B"/>
              </a:solidFill>
              <a:latin typeface="Aptos Display" pitchFamily="0" charset="0"/>
              <a:ea typeface="宋体" pitchFamily="0" charset="0"/>
              <a:cs typeface="Arial Nova Light" pitchFamily="0" charset="0"/>
            </a:endParaRPr>
          </a:p>
        </p:txBody>
      </p:sp>
      <p:sp>
        <p:nvSpPr>
          <p:cNvPr id="223" name="Rectangle"/>
          <p:cNvSpPr>
            <a:spLocks/>
          </p:cNvSpPr>
          <p:nvPr/>
        </p:nvSpPr>
        <p:spPr>
          <a:xfrm rot="0">
            <a:off x="594360" y="1143000"/>
            <a:ext cx="914400" cy="50292"/>
          </a:xfrm>
          <a:prstGeom prst="rect"/>
          <a:solidFill>
            <a:srgbClr val="167A7C"/>
          </a:solidFill>
          <a:ln w="6350" cmpd="sng" cap="flat">
            <a:noFill/>
            <a:prstDash val="solid"/>
            <a:round/>
          </a:ln>
        </p:spPr>
      </p:sp>
      <p:sp>
        <p:nvSpPr>
          <p:cNvPr id="224" name="Rectangle"/>
          <p:cNvSpPr>
            <a:spLocks/>
          </p:cNvSpPr>
          <p:nvPr/>
        </p:nvSpPr>
        <p:spPr>
          <a:xfrm rot="0">
            <a:off x="11201399" y="320040"/>
            <a:ext cx="411480" cy="27432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r">
              <a:lnSpc>
                <a:spcPct val="100000"/>
              </a:lnSpc>
              <a:spcBef>
                <a:spcPts val="0"/>
              </a:spcBef>
              <a:spcAft>
                <a:spcPts val="0"/>
              </a:spcAft>
              <a:buNone/>
            </a:pPr>
            <a:r>
              <a:rPr lang="en-US" altLang="zh-CN" sz="1000" b="0" i="0" u="none" strike="noStrike" kern="1200" cap="none" spc="0" baseline="0">
                <a:solidFill>
                  <a:srgbClr val="5C676F"/>
                </a:solidFill>
                <a:latin typeface="Aptos" pitchFamily="0" charset="0"/>
                <a:ea typeface="宋体" pitchFamily="0" charset="0"/>
                <a:cs typeface="Arial Nova Light" pitchFamily="0" charset="0"/>
              </a:rPr>
              <a:t>7</a:t>
            </a:r>
            <a:endParaRPr lang="zh-CN" altLang="en-US" sz="1000" b="0" i="0" u="none" strike="noStrike" kern="1200" cap="none" spc="0" baseline="0">
              <a:solidFill>
                <a:srgbClr val="5C676F"/>
              </a:solidFill>
              <a:latin typeface="Aptos" pitchFamily="0" charset="0"/>
              <a:ea typeface="宋体" pitchFamily="0" charset="0"/>
              <a:cs typeface="Arial Nova Light" pitchFamily="0" charset="0"/>
            </a:endParaRPr>
          </a:p>
        </p:txBody>
      </p:sp>
      <p:sp>
        <p:nvSpPr>
          <p:cNvPr id="225" name="Rounded rectangle"/>
          <p:cNvSpPr>
            <a:spLocks/>
          </p:cNvSpPr>
          <p:nvPr/>
        </p:nvSpPr>
        <p:spPr>
          <a:xfrm rot="0">
            <a:off x="685800" y="1417320"/>
            <a:ext cx="2560320" cy="1737359"/>
          </a:xfrm>
          <a:prstGeom prst="roundRect">
            <a:avLst>
              <a:gd name="adj" fmla="val 16666"/>
            </a:avLst>
          </a:prstGeom>
          <a:solidFill>
            <a:srgbClr val="FFFFFF"/>
          </a:solidFill>
          <a:ln w="6350" cmpd="sng" cap="flat">
            <a:solidFill>
              <a:srgbClr val="E0E5E8"/>
            </a:solidFill>
            <a:prstDash val="solid"/>
            <a:round/>
          </a:ln>
        </p:spPr>
      </p:sp>
      <p:sp>
        <p:nvSpPr>
          <p:cNvPr id="226" name="Rectangle"/>
          <p:cNvSpPr>
            <a:spLocks/>
          </p:cNvSpPr>
          <p:nvPr/>
        </p:nvSpPr>
        <p:spPr>
          <a:xfrm rot="0">
            <a:off x="795528" y="1508759"/>
            <a:ext cx="2340863" cy="50291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2500" b="0" i="0" u="none" strike="noStrike" kern="1200" cap="none" spc="0" baseline="0">
                <a:solidFill>
                  <a:srgbClr val="A84444"/>
                </a:solidFill>
                <a:latin typeface="Aptos" pitchFamily="0" charset="0"/>
                <a:ea typeface="宋体" pitchFamily="0" charset="0"/>
                <a:cs typeface="Arial Nova Light" pitchFamily="0" charset="0"/>
              </a:rPr>
              <a:t>36%</a:t>
            </a:r>
            <a:endParaRPr lang="zh-CN" altLang="en-US" sz="2500" b="0" i="0" u="none" strike="noStrike" kern="1200" cap="none" spc="0" baseline="0">
              <a:solidFill>
                <a:srgbClr val="A84444"/>
              </a:solidFill>
              <a:latin typeface="Aptos" pitchFamily="0" charset="0"/>
              <a:ea typeface="宋体" pitchFamily="0" charset="0"/>
              <a:cs typeface="Arial Nova Light" pitchFamily="0" charset="0"/>
            </a:endParaRPr>
          </a:p>
        </p:txBody>
      </p:sp>
      <p:sp>
        <p:nvSpPr>
          <p:cNvPr id="227" name="Rectangle"/>
          <p:cNvSpPr>
            <a:spLocks/>
          </p:cNvSpPr>
          <p:nvPr/>
        </p:nvSpPr>
        <p:spPr>
          <a:xfrm rot="0">
            <a:off x="795528" y="2075688"/>
            <a:ext cx="2340863" cy="50291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50" b="0" i="0" u="none" strike="noStrike" kern="1200" cap="none" spc="0" baseline="0">
                <a:solidFill>
                  <a:srgbClr val="18344B"/>
                </a:solidFill>
                <a:latin typeface="Aptos" pitchFamily="0" charset="0"/>
                <a:ea typeface="宋体" pitchFamily="0" charset="0"/>
                <a:cs typeface="Arial Nova Light" pitchFamily="0" charset="0"/>
              </a:rPr>
              <a:t>pooled estimate of clinically significant diabetes distress in Type 2 diabetes</a:t>
            </a:r>
            <a:endParaRPr lang="zh-CN" altLang="en-US" sz="105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28" name="Rectangle"/>
          <p:cNvSpPr>
            <a:spLocks/>
          </p:cNvSpPr>
          <p:nvPr/>
        </p:nvSpPr>
        <p:spPr>
          <a:xfrm rot="0">
            <a:off x="795528" y="2551176"/>
            <a:ext cx="2340863" cy="32004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750" b="0" i="0" u="none" strike="noStrike" kern="1200" cap="none" spc="0" baseline="0">
                <a:solidFill>
                  <a:srgbClr val="5C676F"/>
                </a:solidFill>
                <a:latin typeface="Aptos" pitchFamily="0" charset="0"/>
                <a:ea typeface="宋体" pitchFamily="0" charset="0"/>
                <a:cs typeface="Arial Nova Light" pitchFamily="0" charset="0"/>
              </a:rPr>
              <a:t>Perrin et al., 2017</a:t>
            </a:r>
            <a:endParaRPr lang="zh-CN" altLang="en-US" sz="750" b="0" i="0" u="none" strike="noStrike" kern="1200" cap="none" spc="0" baseline="0">
              <a:solidFill>
                <a:srgbClr val="5C676F"/>
              </a:solidFill>
              <a:latin typeface="Aptos" pitchFamily="0" charset="0"/>
              <a:ea typeface="宋体" pitchFamily="0" charset="0"/>
              <a:cs typeface="Arial Nova Light" pitchFamily="0" charset="0"/>
            </a:endParaRPr>
          </a:p>
        </p:txBody>
      </p:sp>
      <p:sp>
        <p:nvSpPr>
          <p:cNvPr id="229" name="Rounded rectangle"/>
          <p:cNvSpPr>
            <a:spLocks/>
          </p:cNvSpPr>
          <p:nvPr/>
        </p:nvSpPr>
        <p:spPr>
          <a:xfrm rot="0">
            <a:off x="3520440" y="1417320"/>
            <a:ext cx="3703319" cy="1737359"/>
          </a:xfrm>
          <a:prstGeom prst="roundRect">
            <a:avLst>
              <a:gd name="adj" fmla="val 16666"/>
            </a:avLst>
          </a:prstGeom>
          <a:solidFill>
            <a:srgbClr val="F6F8F9"/>
          </a:solidFill>
          <a:ln w="6350" cmpd="sng" cap="flat">
            <a:solidFill>
              <a:srgbClr val="E0E5E8"/>
            </a:solidFill>
            <a:prstDash val="solid"/>
            <a:round/>
          </a:ln>
        </p:spPr>
      </p:sp>
      <p:sp>
        <p:nvSpPr>
          <p:cNvPr id="230" name="Rectangle"/>
          <p:cNvSpPr>
            <a:spLocks/>
          </p:cNvSpPr>
          <p:nvPr/>
        </p:nvSpPr>
        <p:spPr>
          <a:xfrm rot="0">
            <a:off x="3520440" y="1417320"/>
            <a:ext cx="64007" cy="1737359"/>
          </a:xfrm>
          <a:prstGeom prst="rect"/>
          <a:solidFill>
            <a:srgbClr val="167A7C"/>
          </a:solidFill>
          <a:ln w="6350" cmpd="sng" cap="flat">
            <a:noFill/>
            <a:prstDash val="solid"/>
            <a:round/>
          </a:ln>
        </p:spPr>
      </p:sp>
      <p:sp>
        <p:nvSpPr>
          <p:cNvPr id="231" name="Rectangle"/>
          <p:cNvSpPr>
            <a:spLocks/>
          </p:cNvSpPr>
          <p:nvPr/>
        </p:nvSpPr>
        <p:spPr>
          <a:xfrm rot="0">
            <a:off x="3685032" y="1527047"/>
            <a:ext cx="3429000" cy="32003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300" b="0" i="0" u="none" strike="noStrike" kern="1200" cap="none" spc="0" baseline="0">
                <a:solidFill>
                  <a:srgbClr val="18344B"/>
                </a:solidFill>
                <a:latin typeface="Aptos" pitchFamily="0" charset="0"/>
                <a:ea typeface="宋体" pitchFamily="0" charset="0"/>
                <a:cs typeface="Arial Nova Light" pitchFamily="0" charset="0"/>
              </a:rPr>
              <a:t>Distress ≠ depression</a:t>
            </a:r>
            <a:endParaRPr lang="zh-CN" altLang="en-US" sz="13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32" name="Rectangle"/>
          <p:cNvSpPr>
            <a:spLocks/>
          </p:cNvSpPr>
          <p:nvPr/>
        </p:nvSpPr>
        <p:spPr>
          <a:xfrm rot="0">
            <a:off x="3685032" y="1892808"/>
            <a:ext cx="3429000" cy="78930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Diabetes distress is the emotional burden of living with diabetes and its regimen. It overlaps with depression but is not synonymous with it</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 (</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Skinner, Joensen and Parkin, 2020).</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233" name="Rounded rectangle"/>
          <p:cNvSpPr>
            <a:spLocks/>
          </p:cNvSpPr>
          <p:nvPr/>
        </p:nvSpPr>
        <p:spPr>
          <a:xfrm rot="0">
            <a:off x="7498079" y="1417320"/>
            <a:ext cx="3977638" cy="1737359"/>
          </a:xfrm>
          <a:prstGeom prst="roundRect">
            <a:avLst>
              <a:gd name="adj" fmla="val 16666"/>
            </a:avLst>
          </a:prstGeom>
          <a:solidFill>
            <a:srgbClr val="F6F8F9"/>
          </a:solidFill>
          <a:ln w="6350" cmpd="sng" cap="flat">
            <a:solidFill>
              <a:srgbClr val="E0E5E8"/>
            </a:solidFill>
            <a:prstDash val="solid"/>
            <a:round/>
          </a:ln>
        </p:spPr>
      </p:sp>
      <p:sp>
        <p:nvSpPr>
          <p:cNvPr id="234" name="Rectangle"/>
          <p:cNvSpPr>
            <a:spLocks/>
          </p:cNvSpPr>
          <p:nvPr/>
        </p:nvSpPr>
        <p:spPr>
          <a:xfrm rot="0">
            <a:off x="7498079" y="1417320"/>
            <a:ext cx="64007" cy="1737359"/>
          </a:xfrm>
          <a:prstGeom prst="rect"/>
          <a:solidFill>
            <a:srgbClr val="CD993E"/>
          </a:solidFill>
          <a:ln w="6350" cmpd="sng" cap="flat">
            <a:noFill/>
            <a:prstDash val="solid"/>
            <a:round/>
          </a:ln>
        </p:spPr>
      </p:sp>
      <p:sp>
        <p:nvSpPr>
          <p:cNvPr id="235" name="Rectangle"/>
          <p:cNvSpPr>
            <a:spLocks/>
          </p:cNvSpPr>
          <p:nvPr/>
        </p:nvSpPr>
        <p:spPr>
          <a:xfrm rot="0">
            <a:off x="7662671" y="1527047"/>
            <a:ext cx="3703320" cy="32003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300" b="0" i="0" u="none" strike="noStrike" kern="1200" cap="none" spc="0" baseline="0">
                <a:solidFill>
                  <a:srgbClr val="18344B"/>
                </a:solidFill>
                <a:latin typeface="Aptos" pitchFamily="0" charset="0"/>
                <a:ea typeface="宋体" pitchFamily="0" charset="0"/>
                <a:cs typeface="Arial Nova Light" pitchFamily="0" charset="0"/>
              </a:rPr>
              <a:t>Why it matters</a:t>
            </a:r>
            <a:endParaRPr lang="zh-CN" altLang="en-US" sz="13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36" name="Rectangle"/>
          <p:cNvSpPr>
            <a:spLocks/>
          </p:cNvSpPr>
          <p:nvPr/>
        </p:nvSpPr>
        <p:spPr>
          <a:xfrm rot="0">
            <a:off x="7662671" y="1892808"/>
            <a:ext cx="3703320" cy="97409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Distress is associated with poorer self-management and glycaemic outcomes (Perrin et al., 2017; Skinner, Joensen and Parkin, 2020). Screening should lead to a conversation and appropriate support, not simply a label.</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237" name="Rectangle"/>
          <p:cNvSpPr>
            <a:spLocks/>
          </p:cNvSpPr>
          <p:nvPr/>
        </p:nvSpPr>
        <p:spPr>
          <a:xfrm rot="0">
            <a:off x="685800" y="3520440"/>
            <a:ext cx="5212080" cy="27432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18344B"/>
                </a:solidFill>
                <a:latin typeface="Aptos" pitchFamily="0" charset="0"/>
                <a:ea typeface="宋体" pitchFamily="0" charset="0"/>
                <a:cs typeface="Arial Nova Light" pitchFamily="0" charset="0"/>
              </a:rPr>
              <a:t>Where stress can come from</a:t>
            </a:r>
            <a:endParaRPr lang="zh-CN" altLang="en-US" sz="14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38" name="Rectangle"/>
          <p:cNvSpPr>
            <a:spLocks/>
          </p:cNvSpPr>
          <p:nvPr/>
        </p:nvSpPr>
        <p:spPr>
          <a:xfrm rot="0">
            <a:off x="731520" y="3886200"/>
            <a:ext cx="5212080" cy="1059264"/>
          </a:xfrm>
          <a:prstGeom prst="rect"/>
          <a:noFill/>
          <a:ln w="12700" cmpd="sng" cap="flat">
            <a:noFill/>
            <a:prstDash val="solid"/>
            <a:miter/>
          </a:ln>
        </p:spPr>
        <p:txBody>
          <a:bodyPr vert="horz" wrap="square" lIns="25400" tIns="25400" rIns="25400" bIns="25400" anchor="t" anchorCtr="0">
            <a:prstTxWarp prst="textNoShape"/>
            <a:spAutoFit/>
          </a:bodyPr>
          <a:lstStyle/>
          <a:p>
            <a:pPr marL="171450" indent="-171450" algn="l">
              <a:lnSpc>
                <a:spcPct val="100000"/>
              </a:lnSpc>
              <a:spcBef>
                <a:spcPts val="0"/>
              </a:spcBef>
              <a:spcAft>
                <a:spcPts val="700"/>
              </a:spcAft>
              <a:buFont typeface="Arial" pitchFamily="34" charset="0"/>
              <a:buChar char="•"/>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Treatment burden: medicines, monitoring, appointments and sick-day rules</a:t>
            </a:r>
            <a:endParaRPr lang="en-US" altLang="zh-CN" sz="1200" b="0" i="0" u="none" strike="noStrike" kern="1200" cap="none" spc="0" baseline="0">
              <a:solidFill>
                <a:srgbClr val="2A3137"/>
              </a:solidFill>
              <a:latin typeface="Aptos" pitchFamily="0" charset="0"/>
              <a:ea typeface="宋体" pitchFamily="0" charset="0"/>
              <a:cs typeface="Arial Nova Light" pitchFamily="0" charset="0"/>
            </a:endParaRPr>
          </a:p>
          <a:p>
            <a:pPr marL="171450" indent="-171450" algn="l">
              <a:lnSpc>
                <a:spcPct val="100000"/>
              </a:lnSpc>
              <a:spcBef>
                <a:spcPts val="0"/>
              </a:spcBef>
              <a:spcAft>
                <a:spcPts val="700"/>
              </a:spcAft>
              <a:buFont typeface="Arial" pitchFamily="34" charset="0"/>
              <a:buChar char="•"/>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Stigma, blame and ‘non-compliant’ language</a:t>
            </a:r>
            <a:endParaRPr lang="en-US" altLang="zh-CN" sz="1200" b="0" i="0" u="none" strike="noStrike" kern="1200" cap="none" spc="0" baseline="0">
              <a:solidFill>
                <a:srgbClr val="2A3137"/>
              </a:solidFill>
              <a:latin typeface="Aptos" pitchFamily="0" charset="0"/>
              <a:ea typeface="宋体" pitchFamily="0" charset="0"/>
              <a:cs typeface="Arial Nova Light" pitchFamily="0" charset="0"/>
            </a:endParaRPr>
          </a:p>
          <a:p>
            <a:pPr marL="171450" indent="-171450" algn="l">
              <a:lnSpc>
                <a:spcPct val="100000"/>
              </a:lnSpc>
              <a:spcBef>
                <a:spcPts val="0"/>
              </a:spcBef>
              <a:spcAft>
                <a:spcPts val="700"/>
              </a:spcAft>
              <a:buFont typeface="Arial" pitchFamily="34" charset="0"/>
              <a:buChar char="•"/>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Financial strain, food insecurity and work pressures</a:t>
            </a:r>
            <a:endParaRPr lang="en-US" altLang="zh-CN" sz="1200" b="0" i="0" u="none" strike="noStrike" kern="1200" cap="none" spc="0" baseline="0">
              <a:solidFill>
                <a:srgbClr val="2A3137"/>
              </a:solidFill>
              <a:latin typeface="Aptos" pitchFamily="0" charset="0"/>
              <a:ea typeface="宋体" pitchFamily="0" charset="0"/>
              <a:cs typeface="Arial Nova Light" pitchFamily="0" charset="0"/>
            </a:endParaRPr>
          </a:p>
          <a:p>
            <a:pPr marL="171450" indent="-171450" algn="l">
              <a:lnSpc>
                <a:spcPct val="100000"/>
              </a:lnSpc>
              <a:spcBef>
                <a:spcPts val="0"/>
              </a:spcBef>
              <a:spcAft>
                <a:spcPts val="700"/>
              </a:spcAft>
              <a:buFont typeface="Arial" pitchFamily="34" charset="0"/>
              <a:buChar char="•"/>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Fear of complications and uncertainty about the future</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239" name="Rectangle"/>
          <p:cNvSpPr>
            <a:spLocks/>
          </p:cNvSpPr>
          <p:nvPr/>
        </p:nvSpPr>
        <p:spPr>
          <a:xfrm rot="0">
            <a:off x="6172200" y="3520440"/>
            <a:ext cx="5303520" cy="27432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18344B"/>
                </a:solidFill>
                <a:latin typeface="Aptos" pitchFamily="0" charset="0"/>
                <a:ea typeface="宋体" pitchFamily="0" charset="0"/>
                <a:cs typeface="Arial Nova Light" pitchFamily="0" charset="0"/>
              </a:rPr>
              <a:t>Professional response</a:t>
            </a:r>
            <a:endParaRPr lang="zh-CN" altLang="en-US" sz="14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40" name="Rectangle"/>
          <p:cNvSpPr>
            <a:spLocks/>
          </p:cNvSpPr>
          <p:nvPr/>
        </p:nvSpPr>
        <p:spPr>
          <a:xfrm rot="0">
            <a:off x="6217920" y="3886200"/>
            <a:ext cx="5120641" cy="1058544"/>
          </a:xfrm>
          <a:prstGeom prst="rect"/>
          <a:noFill/>
          <a:ln w="12700" cmpd="sng" cap="flat">
            <a:noFill/>
            <a:prstDash val="solid"/>
            <a:miter/>
          </a:ln>
        </p:spPr>
        <p:txBody>
          <a:bodyPr vert="horz" wrap="square" lIns="25400" tIns="25400" rIns="25400" bIns="25400" anchor="t" anchorCtr="0">
            <a:prstTxWarp prst="textNoShape"/>
            <a:spAutoFit/>
          </a:bodyPr>
          <a:lstStyle/>
          <a:p>
            <a:pPr marL="171450" indent="-171450" algn="l">
              <a:lnSpc>
                <a:spcPct val="100000"/>
              </a:lnSpc>
              <a:spcBef>
                <a:spcPts val="0"/>
              </a:spcBef>
              <a:spcAft>
                <a:spcPts val="700"/>
              </a:spcAft>
              <a:buFont typeface="Arial" pitchFamily="34" charset="0"/>
              <a:buChar char="•"/>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Use validated tools where appropriate, but </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prioritise</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 dialogue</a:t>
            </a:r>
            <a:endParaRPr lang="en-US" altLang="zh-CN" sz="1200" b="0" i="0" u="none" strike="noStrike" kern="1200" cap="none" spc="0" baseline="0">
              <a:solidFill>
                <a:srgbClr val="2A3137"/>
              </a:solidFill>
              <a:latin typeface="Aptos" pitchFamily="0" charset="0"/>
              <a:ea typeface="宋体" pitchFamily="0" charset="0"/>
              <a:cs typeface="Arial Nova Light" pitchFamily="0" charset="0"/>
            </a:endParaRPr>
          </a:p>
          <a:p>
            <a:pPr marL="171450" indent="-171450" algn="l">
              <a:lnSpc>
                <a:spcPct val="100000"/>
              </a:lnSpc>
              <a:spcBef>
                <a:spcPts val="0"/>
              </a:spcBef>
              <a:spcAft>
                <a:spcPts val="700"/>
              </a:spcAft>
              <a:buFont typeface="Arial" pitchFamily="34" charset="0"/>
              <a:buChar char="•"/>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Use </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non-judgemental</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 language and teach-back</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 (</a:t>
            </a: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NHS England, 2018)</a:t>
            </a:r>
            <a:endParaRPr lang="en-US" altLang="zh-CN" sz="1200" b="0" i="0" u="none" strike="noStrike" kern="1200" cap="none" spc="0" baseline="0">
              <a:solidFill>
                <a:srgbClr val="2A3137"/>
              </a:solidFill>
              <a:latin typeface="Aptos" pitchFamily="0" charset="0"/>
              <a:ea typeface="宋体" pitchFamily="0" charset="0"/>
              <a:cs typeface="Arial Nova Light" pitchFamily="0" charset="0"/>
            </a:endParaRPr>
          </a:p>
          <a:p>
            <a:pPr marL="171450" indent="-171450" algn="l">
              <a:lnSpc>
                <a:spcPct val="100000"/>
              </a:lnSpc>
              <a:spcBef>
                <a:spcPts val="0"/>
              </a:spcBef>
              <a:spcAft>
                <a:spcPts val="700"/>
              </a:spcAft>
              <a:buFont typeface="Arial" pitchFamily="34" charset="0"/>
              <a:buChar char="•"/>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Co-produce achievable goals and coping strategies</a:t>
            </a:r>
            <a:endParaRPr lang="en-US" altLang="zh-CN" sz="1200" b="0" i="0" u="none" strike="noStrike" kern="1200" cap="none" spc="0" baseline="0">
              <a:solidFill>
                <a:srgbClr val="2A3137"/>
              </a:solidFill>
              <a:latin typeface="Aptos" pitchFamily="0" charset="0"/>
              <a:ea typeface="宋体" pitchFamily="0" charset="0"/>
              <a:cs typeface="Arial Nova Light" pitchFamily="0" charset="0"/>
            </a:endParaRPr>
          </a:p>
          <a:p>
            <a:pPr marL="171450" indent="-171450" algn="l">
              <a:lnSpc>
                <a:spcPct val="100000"/>
              </a:lnSpc>
              <a:spcBef>
                <a:spcPts val="0"/>
              </a:spcBef>
              <a:spcAft>
                <a:spcPts val="700"/>
              </a:spcAft>
              <a:buFont typeface="Arial" pitchFamily="34" charset="0"/>
              <a:buChar char="•"/>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Escalate to psychological or social support when needed</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241" name="Rectangle"/>
          <p:cNvSpPr>
            <a:spLocks/>
          </p:cNvSpPr>
          <p:nvPr/>
        </p:nvSpPr>
        <p:spPr>
          <a:xfrm rot="0">
            <a:off x="777240" y="5623560"/>
            <a:ext cx="10561320" cy="434974"/>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250" b="0" i="0" u="none" strike="noStrike" kern="1200" cap="none" spc="0" baseline="0">
                <a:solidFill>
                  <a:srgbClr val="18344B"/>
                </a:solidFill>
                <a:latin typeface="Aptos" pitchFamily="0" charset="0"/>
                <a:ea typeface="宋体" pitchFamily="0" charset="0"/>
                <a:cs typeface="Arial Nova Light" pitchFamily="0" charset="0"/>
              </a:rPr>
              <a:t>Critical point: self-management support fails when the ‘work’ of diabetes exceeds the person's emotional, social or practical capacity</a:t>
            </a:r>
            <a:r>
              <a:rPr lang="en-US" altLang="zh-CN" sz="1250" b="0" i="0" u="none" strike="noStrike" kern="1200" cap="none" spc="0" baseline="0">
                <a:solidFill>
                  <a:srgbClr val="18344B"/>
                </a:solidFill>
                <a:latin typeface="Aptos" pitchFamily="0" charset="0"/>
                <a:ea typeface="宋体" pitchFamily="0" charset="0"/>
                <a:cs typeface="Arial Nova Light" pitchFamily="0" charset="0"/>
              </a:rPr>
              <a:t> </a:t>
            </a:r>
            <a:r>
              <a:rPr lang="en-US" altLang="zh-CN" sz="1250" b="0" i="0" u="none" strike="noStrike" kern="1200" cap="none" spc="0" baseline="0">
                <a:solidFill>
                  <a:srgbClr val="18344B"/>
                </a:solidFill>
                <a:latin typeface="Aptos" pitchFamily="0" charset="0"/>
                <a:ea typeface="宋体" pitchFamily="0" charset="0"/>
                <a:cs typeface="Arial Nova Light" pitchFamily="0" charset="0"/>
              </a:rPr>
              <a:t>(NHS England, 2026b)</a:t>
            </a:r>
            <a:r>
              <a:rPr lang="en-US" altLang="zh-CN" sz="1250" b="0" i="0" u="none" strike="noStrike" kern="1200" cap="none" spc="0" baseline="0">
                <a:solidFill>
                  <a:srgbClr val="18344B"/>
                </a:solidFill>
                <a:latin typeface="Aptos" pitchFamily="0" charset="0"/>
                <a:ea typeface="宋体" pitchFamily="0" charset="0"/>
                <a:cs typeface="Arial Nova Light" pitchFamily="0" charset="0"/>
              </a:rPr>
              <a:t>.</a:t>
            </a:r>
            <a:endParaRPr lang="zh-CN" altLang="en-US" sz="125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42" name="Rectangle"/>
          <p:cNvSpPr>
            <a:spLocks/>
          </p:cNvSpPr>
          <p:nvPr/>
        </p:nvSpPr>
        <p:spPr>
          <a:xfrm rot="0">
            <a:off x="594360" y="6510528"/>
            <a:ext cx="10881359" cy="18288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750" b="0" i="0" u="none" strike="noStrike" kern="1200" cap="none" spc="0" baseline="0">
                <a:solidFill>
                  <a:srgbClr val="5C676F"/>
                </a:solidFill>
                <a:latin typeface="Aptos" pitchFamily="0" charset="0"/>
                <a:ea typeface="宋体" pitchFamily="0" charset="0"/>
                <a:cs typeface="Arial Nova Light" pitchFamily="0" charset="0"/>
              </a:rPr>
              <a:t>LCHS7003 • Component 2 • Type 2 diabetes</a:t>
            </a:r>
            <a:endParaRPr lang="zh-CN" altLang="en-US" sz="750" b="0" i="0" u="none" strike="noStrike" kern="1200" cap="none" spc="0" baseline="0">
              <a:solidFill>
                <a:srgbClr val="5C676F"/>
              </a:solidFill>
              <a:latin typeface="Aptos" pitchFamily="0" charset="0"/>
              <a:ea typeface="宋体" pitchFamily="0" charset="0"/>
              <a:cs typeface="Arial Nova Light" pitchFamily="0" charset="0"/>
            </a:endParaRPr>
          </a:p>
        </p:txBody>
      </p:sp>
      <p:sp>
        <p:nvSpPr>
          <p:cNvPr id="243" name="Rectangle"/>
          <p:cNvSpPr>
            <a:spLocks/>
          </p:cNvSpPr>
          <p:nvPr/>
        </p:nvSpPr>
        <p:spPr>
          <a:xfrm rot="0">
            <a:off x="5820156" y="3566160"/>
            <a:ext cx="47244" cy="1526540"/>
          </a:xfrm>
          <a:prstGeom prst="rect"/>
          <a:solidFill>
            <a:schemeClr val="bg1"/>
          </a:solidFill>
          <a:ln w="6350" cmpd="sng" cap="flat">
            <a:noFill/>
            <a:prstDash val="solid"/>
            <a:round/>
          </a:ln>
        </p:spPr>
      </p:sp>
    </p:spTree>
    <p:extLst>
      <p:ext uri="{BB962C8B-B14F-4D97-AF65-F5344CB8AC3E}">
        <p14:creationId xmlns:p14="http://schemas.microsoft.com/office/powerpoint/2010/main" val="101706319"/>
      </p:ext>
    </p:extLst>
  </p:cSld>
  <p:clrMapOvr>
    <a:masterClrMapping/>
  </p:clrMapOvr>
</p:sld>
</file>

<file path=ppt/slides/slide8.xml><?xml version="1.0" encoding="utf-8"?>
<p:sld xmlns:p="http://schemas.openxmlformats.org/presentationml/2006/main" xmlns:r="http://schemas.openxmlformats.org/officeDocument/2006/relationships" xmlns:a="http://schemas.openxmlformats.org/drawingml/2006/main">
  <p:cSld>
    <p:bg>
      <p:bgPr>
        <a:solidFill>
          <a:schemeClr val="bg2"/>
        </a:solidFill>
      </p:bgPr>
    </p:bg>
    <p:spTree>
      <p:nvGrpSpPr>
        <p:cNvPr id="1" name=""/>
        <p:cNvGrpSpPr/>
        <p:nvPr/>
      </p:nvGrpSpPr>
      <p:grpSpPr>
        <a:xfrm>
          <a:off x="0" y="0"/>
          <a:ext cx="0" cy="0"/>
          <a:chOff x="0" y="0"/>
          <a:chExt cx="0" cy="0"/>
        </a:xfrm>
      </p:grpSpPr>
      <p:sp>
        <p:nvSpPr>
          <p:cNvPr id="247" name="Rectangle"/>
          <p:cNvSpPr>
            <a:spLocks/>
          </p:cNvSpPr>
          <p:nvPr/>
        </p:nvSpPr>
        <p:spPr>
          <a:xfrm rot="0">
            <a:off x="0" y="0"/>
            <a:ext cx="12191694" cy="6858000"/>
          </a:xfrm>
          <a:prstGeom prst="rect"/>
          <a:solidFill>
            <a:srgbClr val="FFFFFF"/>
          </a:solidFill>
          <a:ln w="6350" cmpd="sng" cap="flat">
            <a:noFill/>
            <a:prstDash val="solid"/>
            <a:round/>
          </a:ln>
        </p:spPr>
      </p:sp>
      <p:sp>
        <p:nvSpPr>
          <p:cNvPr id="248" name="Rectangle"/>
          <p:cNvSpPr>
            <a:spLocks/>
          </p:cNvSpPr>
          <p:nvPr/>
        </p:nvSpPr>
        <p:spPr>
          <a:xfrm rot="0">
            <a:off x="594360" y="256031"/>
            <a:ext cx="2013693" cy="230832"/>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900" b="0" i="0" u="none" strike="noStrike" kern="1200" cap="none" spc="0" baseline="0">
                <a:solidFill>
                  <a:srgbClr val="167A7C"/>
                </a:solidFill>
                <a:latin typeface="Aptos" pitchFamily="0" charset="0"/>
                <a:ea typeface="宋体" pitchFamily="0" charset="0"/>
                <a:cs typeface="Arial Nova Light" pitchFamily="0" charset="0"/>
              </a:rPr>
              <a:t>SKILLS, VALUES AND BEHAVIOURS</a:t>
            </a:r>
            <a:endParaRPr lang="zh-CN" altLang="en-US" sz="900" b="0" i="0" u="none" strike="noStrike" kern="1200" cap="none" spc="0" baseline="0">
              <a:solidFill>
                <a:srgbClr val="167A7C"/>
              </a:solidFill>
              <a:latin typeface="Aptos" pitchFamily="0" charset="0"/>
              <a:ea typeface="宋体" pitchFamily="0" charset="0"/>
              <a:cs typeface="Arial Nova Light" pitchFamily="0" charset="0"/>
            </a:endParaRPr>
          </a:p>
        </p:txBody>
      </p:sp>
      <p:sp>
        <p:nvSpPr>
          <p:cNvPr id="249" name="Rectangle"/>
          <p:cNvSpPr>
            <a:spLocks/>
          </p:cNvSpPr>
          <p:nvPr/>
        </p:nvSpPr>
        <p:spPr>
          <a:xfrm rot="0">
            <a:off x="594360" y="502919"/>
            <a:ext cx="10789920" cy="59436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2500" b="0" i="0" u="none" strike="noStrike" kern="1200" cap="none" spc="0" baseline="0">
                <a:solidFill>
                  <a:srgbClr val="18344B"/>
                </a:solidFill>
                <a:latin typeface="Aptos Display" pitchFamily="0" charset="0"/>
                <a:ea typeface="宋体" pitchFamily="0" charset="0"/>
                <a:cs typeface="Arial Nova Light" pitchFamily="0" charset="0"/>
              </a:rPr>
              <a:t>Co-production: from information-giving to shared power</a:t>
            </a:r>
            <a:endParaRPr lang="zh-CN" altLang="en-US" sz="2500" b="0" i="0" u="none" strike="noStrike" kern="1200" cap="none" spc="0" baseline="0">
              <a:solidFill>
                <a:srgbClr val="18344B"/>
              </a:solidFill>
              <a:latin typeface="Aptos Display" pitchFamily="0" charset="0"/>
              <a:ea typeface="宋体" pitchFamily="0" charset="0"/>
              <a:cs typeface="Arial Nova Light" pitchFamily="0" charset="0"/>
            </a:endParaRPr>
          </a:p>
        </p:txBody>
      </p:sp>
      <p:sp>
        <p:nvSpPr>
          <p:cNvPr id="250" name="Rectangle"/>
          <p:cNvSpPr>
            <a:spLocks/>
          </p:cNvSpPr>
          <p:nvPr/>
        </p:nvSpPr>
        <p:spPr>
          <a:xfrm rot="0">
            <a:off x="594360" y="1143000"/>
            <a:ext cx="914400" cy="50292"/>
          </a:xfrm>
          <a:prstGeom prst="rect"/>
          <a:solidFill>
            <a:srgbClr val="167A7C"/>
          </a:solidFill>
          <a:ln w="6350" cmpd="sng" cap="flat">
            <a:noFill/>
            <a:prstDash val="solid"/>
            <a:round/>
          </a:ln>
        </p:spPr>
      </p:sp>
      <p:sp>
        <p:nvSpPr>
          <p:cNvPr id="251" name="Rectangle"/>
          <p:cNvSpPr>
            <a:spLocks/>
          </p:cNvSpPr>
          <p:nvPr/>
        </p:nvSpPr>
        <p:spPr>
          <a:xfrm rot="0">
            <a:off x="11201399" y="320040"/>
            <a:ext cx="411480" cy="27432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r">
              <a:lnSpc>
                <a:spcPct val="100000"/>
              </a:lnSpc>
              <a:spcBef>
                <a:spcPts val="0"/>
              </a:spcBef>
              <a:spcAft>
                <a:spcPts val="0"/>
              </a:spcAft>
              <a:buNone/>
            </a:pPr>
            <a:r>
              <a:rPr lang="en-US" altLang="zh-CN" sz="1000" b="0" i="0" u="none" strike="noStrike" kern="1200" cap="none" spc="0" baseline="0">
                <a:solidFill>
                  <a:srgbClr val="5C676F"/>
                </a:solidFill>
                <a:latin typeface="Aptos" pitchFamily="0" charset="0"/>
                <a:ea typeface="宋体" pitchFamily="0" charset="0"/>
                <a:cs typeface="Arial Nova Light" pitchFamily="0" charset="0"/>
              </a:rPr>
              <a:t>8</a:t>
            </a:r>
            <a:endParaRPr lang="zh-CN" altLang="en-US" sz="1000" b="0" i="0" u="none" strike="noStrike" kern="1200" cap="none" spc="0" baseline="0">
              <a:solidFill>
                <a:srgbClr val="5C676F"/>
              </a:solidFill>
              <a:latin typeface="Aptos" pitchFamily="0" charset="0"/>
              <a:ea typeface="宋体" pitchFamily="0" charset="0"/>
              <a:cs typeface="Arial Nova Light" pitchFamily="0" charset="0"/>
            </a:endParaRPr>
          </a:p>
        </p:txBody>
      </p:sp>
      <p:sp>
        <p:nvSpPr>
          <p:cNvPr id="252" name="减去单角的矩形"/>
          <p:cNvSpPr>
            <a:spLocks/>
          </p:cNvSpPr>
          <p:nvPr/>
        </p:nvSpPr>
        <p:spPr>
          <a:xfrm rot="0">
            <a:off x="640080" y="1417320"/>
            <a:ext cx="3337560" cy="2057400"/>
          </a:xfrm>
          <a:prstGeom prst="snip1Rect">
            <a:avLst>
              <a:gd name="adj" fmla="val 16486"/>
            </a:avLst>
          </a:prstGeom>
          <a:solidFill>
            <a:srgbClr val="F6F8F9"/>
          </a:solidFill>
          <a:ln w="6350" cmpd="sng" cap="flat">
            <a:solidFill>
              <a:srgbClr val="E0E5E8"/>
            </a:solidFill>
            <a:prstDash val="solid"/>
            <a:round/>
          </a:ln>
        </p:spPr>
      </p:sp>
      <p:sp>
        <p:nvSpPr>
          <p:cNvPr id="253" name="Rectangle"/>
          <p:cNvSpPr>
            <a:spLocks/>
          </p:cNvSpPr>
          <p:nvPr/>
        </p:nvSpPr>
        <p:spPr>
          <a:xfrm rot="0">
            <a:off x="640080" y="1417320"/>
            <a:ext cx="64007" cy="2057400"/>
          </a:xfrm>
          <a:prstGeom prst="rect"/>
          <a:solidFill>
            <a:srgbClr val="5C676F"/>
          </a:solidFill>
          <a:ln w="6350" cmpd="sng" cap="flat">
            <a:noFill/>
            <a:prstDash val="solid"/>
            <a:round/>
          </a:ln>
        </p:spPr>
      </p:sp>
      <p:sp>
        <p:nvSpPr>
          <p:cNvPr id="254" name="Rectangle"/>
          <p:cNvSpPr>
            <a:spLocks/>
          </p:cNvSpPr>
          <p:nvPr/>
        </p:nvSpPr>
        <p:spPr>
          <a:xfrm rot="0">
            <a:off x="804671" y="1527047"/>
            <a:ext cx="3063239" cy="32003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300" b="0" i="0" u="none" strike="noStrike" kern="1200" cap="none" spc="0" baseline="0">
                <a:solidFill>
                  <a:srgbClr val="18344B"/>
                </a:solidFill>
                <a:latin typeface="Aptos" pitchFamily="0" charset="0"/>
                <a:ea typeface="宋体" pitchFamily="0" charset="0"/>
                <a:cs typeface="Arial Nova Light" pitchFamily="0" charset="0"/>
              </a:rPr>
              <a:t>1 • Information-giving</a:t>
            </a:r>
            <a:endParaRPr lang="zh-CN" altLang="en-US" sz="13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55" name="Rectangle"/>
          <p:cNvSpPr>
            <a:spLocks/>
          </p:cNvSpPr>
          <p:nvPr/>
        </p:nvSpPr>
        <p:spPr>
          <a:xfrm rot="0">
            <a:off x="804671" y="1892808"/>
            <a:ext cx="3063239" cy="1490471"/>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050" b="0" i="0" u="none" strike="noStrike" kern="1200" cap="none" spc="0" baseline="0">
                <a:solidFill>
                  <a:srgbClr val="2A3137"/>
                </a:solidFill>
                <a:latin typeface="Aptos" pitchFamily="0" charset="0"/>
                <a:ea typeface="宋体" pitchFamily="0" charset="0"/>
                <a:cs typeface="Arial Nova Light" pitchFamily="0" charset="0"/>
              </a:rPr>
              <a:t>Professional expertise is communicated to the patient. Necessary, but the relationship remains largely one-directional.</a:t>
            </a:r>
            <a:endParaRPr lang="zh-CN" altLang="en-US" sz="105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256" name="减去单角的矩形"/>
          <p:cNvSpPr>
            <a:spLocks/>
          </p:cNvSpPr>
          <p:nvPr/>
        </p:nvSpPr>
        <p:spPr>
          <a:xfrm rot="0">
            <a:off x="4434840" y="1417320"/>
            <a:ext cx="3337560" cy="2057400"/>
          </a:xfrm>
          <a:prstGeom prst="snip1Rect">
            <a:avLst>
              <a:gd name="adj" fmla="val 16675"/>
            </a:avLst>
          </a:prstGeom>
          <a:solidFill>
            <a:srgbClr val="F6F8F9"/>
          </a:solidFill>
          <a:ln w="6350" cmpd="sng" cap="flat">
            <a:solidFill>
              <a:srgbClr val="E0E5E8"/>
            </a:solidFill>
            <a:prstDash val="solid"/>
            <a:round/>
          </a:ln>
        </p:spPr>
      </p:sp>
      <p:sp>
        <p:nvSpPr>
          <p:cNvPr id="257" name="Rectangle"/>
          <p:cNvSpPr>
            <a:spLocks/>
          </p:cNvSpPr>
          <p:nvPr/>
        </p:nvSpPr>
        <p:spPr>
          <a:xfrm rot="0">
            <a:off x="4434840" y="1417320"/>
            <a:ext cx="64007" cy="2057400"/>
          </a:xfrm>
          <a:prstGeom prst="rect"/>
          <a:solidFill>
            <a:srgbClr val="167A7C"/>
          </a:solidFill>
          <a:ln w="6350" cmpd="sng" cap="flat">
            <a:noFill/>
            <a:prstDash val="solid"/>
            <a:round/>
          </a:ln>
        </p:spPr>
      </p:sp>
      <p:sp>
        <p:nvSpPr>
          <p:cNvPr id="258" name="Rectangle"/>
          <p:cNvSpPr>
            <a:spLocks/>
          </p:cNvSpPr>
          <p:nvPr/>
        </p:nvSpPr>
        <p:spPr>
          <a:xfrm rot="0">
            <a:off x="4599431" y="1527047"/>
            <a:ext cx="3063239" cy="32003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300" b="0" i="0" u="none" strike="noStrike" kern="1200" cap="none" spc="0" baseline="0">
                <a:solidFill>
                  <a:srgbClr val="18344B"/>
                </a:solidFill>
                <a:latin typeface="Aptos" pitchFamily="0" charset="0"/>
                <a:ea typeface="宋体" pitchFamily="0" charset="0"/>
                <a:cs typeface="Arial Nova Light" pitchFamily="0" charset="0"/>
              </a:rPr>
              <a:t>2 • Shared decision-making</a:t>
            </a:r>
            <a:endParaRPr lang="zh-CN" altLang="en-US" sz="13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59" name="Rectangle"/>
          <p:cNvSpPr>
            <a:spLocks/>
          </p:cNvSpPr>
          <p:nvPr/>
        </p:nvSpPr>
        <p:spPr>
          <a:xfrm rot="0">
            <a:off x="4599431" y="1892808"/>
            <a:ext cx="3063239" cy="535304"/>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050" b="0" i="0" u="none" strike="noStrike" kern="1200" cap="none" spc="0" baseline="0">
                <a:solidFill>
                  <a:srgbClr val="2A3137"/>
                </a:solidFill>
                <a:latin typeface="Aptos" pitchFamily="0" charset="0"/>
                <a:ea typeface="宋体" pitchFamily="0" charset="0"/>
                <a:cs typeface="Arial Nova Light" pitchFamily="0" charset="0"/>
              </a:rPr>
              <a:t>Options, benefits, risks and preferences are discussed; a decision is reached together (NICE, 2021a).</a:t>
            </a:r>
            <a:endParaRPr lang="zh-CN" altLang="en-US" sz="105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260" name="减去单角的矩形"/>
          <p:cNvSpPr>
            <a:spLocks/>
          </p:cNvSpPr>
          <p:nvPr/>
        </p:nvSpPr>
        <p:spPr>
          <a:xfrm rot="0">
            <a:off x="8229600" y="1417320"/>
            <a:ext cx="3291840" cy="2057400"/>
          </a:xfrm>
          <a:prstGeom prst="snip1Rect">
            <a:avLst>
              <a:gd name="adj" fmla="val 16490"/>
            </a:avLst>
          </a:prstGeom>
          <a:solidFill>
            <a:srgbClr val="F6F8F9"/>
          </a:solidFill>
          <a:ln w="6350" cmpd="sng" cap="flat">
            <a:solidFill>
              <a:srgbClr val="E0E5E8"/>
            </a:solidFill>
            <a:prstDash val="solid"/>
            <a:round/>
          </a:ln>
        </p:spPr>
      </p:sp>
      <p:sp>
        <p:nvSpPr>
          <p:cNvPr id="261" name="Rectangle"/>
          <p:cNvSpPr>
            <a:spLocks/>
          </p:cNvSpPr>
          <p:nvPr/>
        </p:nvSpPr>
        <p:spPr>
          <a:xfrm rot="0">
            <a:off x="8229600" y="1417320"/>
            <a:ext cx="64007" cy="2057400"/>
          </a:xfrm>
          <a:prstGeom prst="rect"/>
          <a:solidFill>
            <a:srgbClr val="CD993E"/>
          </a:solidFill>
          <a:ln w="6350" cmpd="sng" cap="flat">
            <a:noFill/>
            <a:prstDash val="solid"/>
            <a:round/>
          </a:ln>
        </p:spPr>
      </p:sp>
      <p:sp>
        <p:nvSpPr>
          <p:cNvPr id="262" name="Rectangle"/>
          <p:cNvSpPr>
            <a:spLocks/>
          </p:cNvSpPr>
          <p:nvPr/>
        </p:nvSpPr>
        <p:spPr>
          <a:xfrm rot="0">
            <a:off x="8394192" y="1527047"/>
            <a:ext cx="3017519" cy="32003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300" b="0" i="0" u="none" strike="noStrike" kern="1200" cap="none" spc="0" baseline="0">
                <a:solidFill>
                  <a:srgbClr val="18344B"/>
                </a:solidFill>
                <a:latin typeface="Aptos" pitchFamily="0" charset="0"/>
                <a:ea typeface="宋体" pitchFamily="0" charset="0"/>
                <a:cs typeface="Arial Nova Light" pitchFamily="0" charset="0"/>
              </a:rPr>
              <a:t>3 • Co-production</a:t>
            </a:r>
            <a:endParaRPr lang="zh-CN" altLang="en-US" sz="13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63" name="Rectangle"/>
          <p:cNvSpPr>
            <a:spLocks/>
          </p:cNvSpPr>
          <p:nvPr/>
        </p:nvSpPr>
        <p:spPr>
          <a:xfrm rot="0">
            <a:off x="8394192" y="1892808"/>
            <a:ext cx="3017519" cy="535304"/>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050" b="0" i="0" u="none" strike="noStrike" kern="1200" cap="none" spc="0" baseline="0">
                <a:solidFill>
                  <a:srgbClr val="2A3137"/>
                </a:solidFill>
                <a:latin typeface="Aptos" pitchFamily="0" charset="0"/>
                <a:ea typeface="宋体" pitchFamily="0" charset="0"/>
                <a:cs typeface="Arial Nova Light" pitchFamily="0" charset="0"/>
              </a:rPr>
              <a:t>Professional knowledge and lived experience jointly shape goals, care and improvement (Ocloo and Matthews, 2016).</a:t>
            </a:r>
            <a:endParaRPr lang="zh-CN" altLang="en-US" sz="105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264" name="Rectangle"/>
          <p:cNvSpPr>
            <a:spLocks/>
          </p:cNvSpPr>
          <p:nvPr/>
        </p:nvSpPr>
        <p:spPr>
          <a:xfrm rot="0">
            <a:off x="640080" y="3749039"/>
            <a:ext cx="3383279" cy="32004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18344B"/>
                </a:solidFill>
                <a:latin typeface="Aptos" pitchFamily="0" charset="0"/>
                <a:ea typeface="宋体" pitchFamily="0" charset="0"/>
                <a:cs typeface="Arial Nova Light" pitchFamily="0" charset="0"/>
              </a:rPr>
              <a:t>Skills</a:t>
            </a:r>
            <a:endParaRPr lang="zh-CN" altLang="en-US" sz="14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65" name="Rectangle"/>
          <p:cNvSpPr>
            <a:spLocks/>
          </p:cNvSpPr>
          <p:nvPr/>
        </p:nvSpPr>
        <p:spPr>
          <a:xfrm rot="0">
            <a:off x="685800" y="4114800"/>
            <a:ext cx="3337560" cy="985397"/>
          </a:xfrm>
          <a:prstGeom prst="rect"/>
          <a:noFill/>
          <a:ln w="12700" cmpd="sng" cap="flat">
            <a:noFill/>
            <a:prstDash val="solid"/>
            <a:miter/>
          </a:ln>
        </p:spPr>
        <p:txBody>
          <a:bodyPr vert="horz" wrap="square" lIns="25400" tIns="25400" rIns="25400" bIns="25400" anchor="t" anchorCtr="0">
            <a:prstTxWarp prst="textNoShape"/>
            <a:spAutoFit/>
          </a:bodyPr>
          <a:lstStyle/>
          <a:p>
            <a:pPr marL="171450" indent="-171450" algn="l">
              <a:lnSpc>
                <a:spcPct val="100000"/>
              </a:lnSpc>
              <a:spcBef>
                <a:spcPts val="0"/>
              </a:spcBef>
              <a:spcAft>
                <a:spcPts val="700"/>
              </a:spcAft>
              <a:buFont typeface="Arial" pitchFamily="34" charset="0"/>
              <a:buChar char="•"/>
            </a:pPr>
            <a:r>
              <a:rPr lang="en-US" altLang="zh-CN" sz="1080" b="0" i="0" u="none" strike="noStrike" kern="1200" cap="none" spc="0" baseline="0">
                <a:solidFill>
                  <a:srgbClr val="2A3137"/>
                </a:solidFill>
                <a:latin typeface="Aptos" pitchFamily="0" charset="0"/>
                <a:ea typeface="宋体" pitchFamily="0" charset="0"/>
                <a:cs typeface="Arial Nova Light" pitchFamily="0" charset="0"/>
              </a:rPr>
              <a:t>Active listening</a:t>
            </a:r>
            <a:endParaRPr lang="en-US" altLang="zh-CN" sz="1080" b="0" i="0" u="none" strike="noStrike" kern="1200" cap="none" spc="0" baseline="0">
              <a:solidFill>
                <a:srgbClr val="2A3137"/>
              </a:solidFill>
              <a:latin typeface="Aptos" pitchFamily="0" charset="0"/>
              <a:ea typeface="宋体" pitchFamily="0" charset="0"/>
              <a:cs typeface="Arial Nova Light" pitchFamily="0" charset="0"/>
            </a:endParaRPr>
          </a:p>
          <a:p>
            <a:pPr marL="171450" indent="-171450" algn="l">
              <a:lnSpc>
                <a:spcPct val="100000"/>
              </a:lnSpc>
              <a:spcBef>
                <a:spcPts val="0"/>
              </a:spcBef>
              <a:spcAft>
                <a:spcPts val="700"/>
              </a:spcAft>
              <a:buFont typeface="Arial" pitchFamily="34" charset="0"/>
              <a:buChar char="•"/>
            </a:pPr>
            <a:r>
              <a:rPr lang="en-US" altLang="zh-CN" sz="1080" b="0" i="0" u="none" strike="noStrike" kern="1200" cap="none" spc="0" baseline="0">
                <a:solidFill>
                  <a:srgbClr val="2A3137"/>
                </a:solidFill>
                <a:latin typeface="Aptos" pitchFamily="0" charset="0"/>
                <a:ea typeface="宋体" pitchFamily="0" charset="0"/>
                <a:cs typeface="Arial Nova Light" pitchFamily="0" charset="0"/>
              </a:rPr>
              <a:t>Teach-back and risk communication</a:t>
            </a:r>
            <a:endParaRPr lang="en-US" altLang="zh-CN" sz="1080" b="0" i="0" u="none" strike="noStrike" kern="1200" cap="none" spc="0" baseline="0">
              <a:solidFill>
                <a:srgbClr val="2A3137"/>
              </a:solidFill>
              <a:latin typeface="Aptos" pitchFamily="0" charset="0"/>
              <a:ea typeface="宋体" pitchFamily="0" charset="0"/>
              <a:cs typeface="Arial Nova Light" pitchFamily="0" charset="0"/>
            </a:endParaRPr>
          </a:p>
          <a:p>
            <a:pPr marL="171450" indent="-171450" algn="l">
              <a:lnSpc>
                <a:spcPct val="100000"/>
              </a:lnSpc>
              <a:spcBef>
                <a:spcPts val="0"/>
              </a:spcBef>
              <a:spcAft>
                <a:spcPts val="700"/>
              </a:spcAft>
              <a:buFont typeface="Arial" pitchFamily="34" charset="0"/>
              <a:buChar char="•"/>
            </a:pPr>
            <a:r>
              <a:rPr lang="en-US" altLang="zh-CN" sz="1080" b="0" i="0" u="none" strike="noStrike" kern="1200" cap="none" spc="0" baseline="0">
                <a:solidFill>
                  <a:srgbClr val="2A3137"/>
                </a:solidFill>
                <a:latin typeface="Aptos" pitchFamily="0" charset="0"/>
                <a:ea typeface="宋体" pitchFamily="0" charset="0"/>
                <a:cs typeface="Arial Nova Light" pitchFamily="0" charset="0"/>
              </a:rPr>
              <a:t>Motivational and collaborative conversations</a:t>
            </a:r>
            <a:endParaRPr lang="en-US" altLang="zh-CN" sz="1080" b="0" i="0" u="none" strike="noStrike" kern="1200" cap="none" spc="0" baseline="0">
              <a:solidFill>
                <a:srgbClr val="2A3137"/>
              </a:solidFill>
              <a:latin typeface="Aptos" pitchFamily="0" charset="0"/>
              <a:ea typeface="宋体" pitchFamily="0" charset="0"/>
              <a:cs typeface="Arial Nova Light" pitchFamily="0" charset="0"/>
            </a:endParaRPr>
          </a:p>
          <a:p>
            <a:pPr marL="171450" indent="-171450" algn="l">
              <a:lnSpc>
                <a:spcPct val="100000"/>
              </a:lnSpc>
              <a:spcBef>
                <a:spcPts val="0"/>
              </a:spcBef>
              <a:spcAft>
                <a:spcPts val="700"/>
              </a:spcAft>
              <a:buFont typeface="Arial" pitchFamily="34" charset="0"/>
              <a:buChar char="•"/>
            </a:pPr>
            <a:r>
              <a:rPr lang="en-US" altLang="zh-CN" sz="1080" b="0" i="0" u="none" strike="noStrike" kern="1200" cap="none" spc="0" baseline="0">
                <a:solidFill>
                  <a:srgbClr val="2A3137"/>
                </a:solidFill>
                <a:latin typeface="Aptos" pitchFamily="0" charset="0"/>
                <a:ea typeface="宋体" pitchFamily="0" charset="0"/>
                <a:cs typeface="Arial Nova Light" pitchFamily="0" charset="0"/>
              </a:rPr>
              <a:t>Goal negotiation</a:t>
            </a:r>
            <a:endParaRPr lang="zh-CN" altLang="en-US" sz="108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266" name="Rectangle"/>
          <p:cNvSpPr>
            <a:spLocks/>
          </p:cNvSpPr>
          <p:nvPr/>
        </p:nvSpPr>
        <p:spPr>
          <a:xfrm rot="0">
            <a:off x="4434840" y="3749039"/>
            <a:ext cx="3383280" cy="32004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18344B"/>
                </a:solidFill>
                <a:latin typeface="Aptos" pitchFamily="0" charset="0"/>
                <a:ea typeface="宋体" pitchFamily="0" charset="0"/>
                <a:cs typeface="Arial Nova Light" pitchFamily="0" charset="0"/>
              </a:rPr>
              <a:t>Values</a:t>
            </a:r>
            <a:endParaRPr lang="zh-CN" altLang="en-US" sz="14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67" name="Rectangle"/>
          <p:cNvSpPr>
            <a:spLocks/>
          </p:cNvSpPr>
          <p:nvPr/>
        </p:nvSpPr>
        <p:spPr>
          <a:xfrm rot="0">
            <a:off x="4480560" y="4114800"/>
            <a:ext cx="3337559" cy="985397"/>
          </a:xfrm>
          <a:prstGeom prst="rect"/>
          <a:noFill/>
          <a:ln w="12700" cmpd="sng" cap="flat">
            <a:noFill/>
            <a:prstDash val="solid"/>
            <a:miter/>
          </a:ln>
        </p:spPr>
        <p:txBody>
          <a:bodyPr vert="horz" wrap="square" lIns="25400" tIns="25400" rIns="25400" bIns="25400" anchor="t" anchorCtr="0">
            <a:prstTxWarp prst="textNoShape"/>
            <a:spAutoFit/>
          </a:bodyPr>
          <a:lstStyle/>
          <a:p>
            <a:pPr marL="171450" indent="-171450" algn="l">
              <a:lnSpc>
                <a:spcPct val="100000"/>
              </a:lnSpc>
              <a:spcBef>
                <a:spcPts val="0"/>
              </a:spcBef>
              <a:spcAft>
                <a:spcPts val="700"/>
              </a:spcAft>
              <a:buFont typeface="Arial" pitchFamily="34" charset="0"/>
              <a:buChar char="•"/>
            </a:pPr>
            <a:r>
              <a:rPr lang="en-US" altLang="zh-CN" sz="1080" b="0" i="0" u="none" strike="noStrike" kern="1200" cap="none" spc="0" baseline="0">
                <a:solidFill>
                  <a:srgbClr val="2A3137"/>
                </a:solidFill>
                <a:latin typeface="Aptos" pitchFamily="0" charset="0"/>
                <a:ea typeface="宋体" pitchFamily="0" charset="0"/>
                <a:cs typeface="Arial Nova Light" pitchFamily="0" charset="0"/>
              </a:rPr>
              <a:t>Respect and dignity</a:t>
            </a:r>
            <a:endParaRPr lang="en-US" altLang="zh-CN" sz="1080" b="0" i="0" u="none" strike="noStrike" kern="1200" cap="none" spc="0" baseline="0">
              <a:solidFill>
                <a:srgbClr val="2A3137"/>
              </a:solidFill>
              <a:latin typeface="Aptos" pitchFamily="0" charset="0"/>
              <a:ea typeface="宋体" pitchFamily="0" charset="0"/>
              <a:cs typeface="Arial Nova Light" pitchFamily="0" charset="0"/>
            </a:endParaRPr>
          </a:p>
          <a:p>
            <a:pPr marL="171450" indent="-171450" algn="l">
              <a:lnSpc>
                <a:spcPct val="100000"/>
              </a:lnSpc>
              <a:spcBef>
                <a:spcPts val="0"/>
              </a:spcBef>
              <a:spcAft>
                <a:spcPts val="700"/>
              </a:spcAft>
              <a:buFont typeface="Arial" pitchFamily="34" charset="0"/>
              <a:buChar char="•"/>
            </a:pPr>
            <a:r>
              <a:rPr lang="en-US" altLang="zh-CN" sz="1080" b="0" i="0" u="none" strike="noStrike" kern="1200" cap="none" spc="0" baseline="0">
                <a:solidFill>
                  <a:srgbClr val="2A3137"/>
                </a:solidFill>
                <a:latin typeface="Aptos" pitchFamily="0" charset="0"/>
                <a:ea typeface="宋体" pitchFamily="0" charset="0"/>
                <a:cs typeface="Arial Nova Light" pitchFamily="0" charset="0"/>
              </a:rPr>
              <a:t>Autonomy</a:t>
            </a:r>
            <a:endParaRPr lang="en-US" altLang="zh-CN" sz="1080" b="0" i="0" u="none" strike="noStrike" kern="1200" cap="none" spc="0" baseline="0">
              <a:solidFill>
                <a:srgbClr val="2A3137"/>
              </a:solidFill>
              <a:latin typeface="Aptos" pitchFamily="0" charset="0"/>
              <a:ea typeface="宋体" pitchFamily="0" charset="0"/>
              <a:cs typeface="Arial Nova Light" pitchFamily="0" charset="0"/>
            </a:endParaRPr>
          </a:p>
          <a:p>
            <a:pPr marL="171450" indent="-171450" algn="l">
              <a:lnSpc>
                <a:spcPct val="100000"/>
              </a:lnSpc>
              <a:spcBef>
                <a:spcPts val="0"/>
              </a:spcBef>
              <a:spcAft>
                <a:spcPts val="700"/>
              </a:spcAft>
              <a:buFont typeface="Arial" pitchFamily="34" charset="0"/>
              <a:buChar char="•"/>
            </a:pPr>
            <a:r>
              <a:rPr lang="en-US" altLang="zh-CN" sz="1080" b="0" i="0" u="none" strike="noStrike" kern="1200" cap="none" spc="0" baseline="0">
                <a:solidFill>
                  <a:srgbClr val="2A3137"/>
                </a:solidFill>
                <a:latin typeface="Aptos" pitchFamily="0" charset="0"/>
                <a:ea typeface="宋体" pitchFamily="0" charset="0"/>
                <a:cs typeface="Arial Nova Light" pitchFamily="0" charset="0"/>
              </a:rPr>
              <a:t>Non-judgement</a:t>
            </a:r>
            <a:endParaRPr lang="en-US" altLang="zh-CN" sz="1080" b="0" i="0" u="none" strike="noStrike" kern="1200" cap="none" spc="0" baseline="0">
              <a:solidFill>
                <a:srgbClr val="2A3137"/>
              </a:solidFill>
              <a:latin typeface="Aptos" pitchFamily="0" charset="0"/>
              <a:ea typeface="宋体" pitchFamily="0" charset="0"/>
              <a:cs typeface="Arial Nova Light" pitchFamily="0" charset="0"/>
            </a:endParaRPr>
          </a:p>
          <a:p>
            <a:pPr marL="171450" indent="-171450" algn="l">
              <a:lnSpc>
                <a:spcPct val="100000"/>
              </a:lnSpc>
              <a:spcBef>
                <a:spcPts val="0"/>
              </a:spcBef>
              <a:spcAft>
                <a:spcPts val="700"/>
              </a:spcAft>
              <a:buFont typeface="Arial" pitchFamily="34" charset="0"/>
              <a:buChar char="•"/>
            </a:pPr>
            <a:r>
              <a:rPr lang="en-US" altLang="zh-CN" sz="1080" b="0" i="0" u="none" strike="noStrike" kern="1200" cap="none" spc="0" baseline="0">
                <a:solidFill>
                  <a:srgbClr val="2A3137"/>
                </a:solidFill>
                <a:latin typeface="Aptos" pitchFamily="0" charset="0"/>
                <a:ea typeface="宋体" pitchFamily="0" charset="0"/>
                <a:cs typeface="Arial Nova Light" pitchFamily="0" charset="0"/>
              </a:rPr>
              <a:t>Recognition of lived expertise</a:t>
            </a:r>
            <a:endParaRPr lang="zh-CN" altLang="en-US" sz="108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268" name="Rectangle"/>
          <p:cNvSpPr>
            <a:spLocks/>
          </p:cNvSpPr>
          <p:nvPr/>
        </p:nvSpPr>
        <p:spPr>
          <a:xfrm rot="0">
            <a:off x="8229600" y="3749039"/>
            <a:ext cx="3291840" cy="32004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18344B"/>
                </a:solidFill>
                <a:latin typeface="Aptos" pitchFamily="0" charset="0"/>
                <a:ea typeface="宋体" pitchFamily="0" charset="0"/>
                <a:cs typeface="Arial Nova Light" pitchFamily="0" charset="0"/>
              </a:rPr>
              <a:t>Behaviours</a:t>
            </a:r>
            <a:endParaRPr lang="zh-CN" altLang="en-US" sz="14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69" name="Rectangle"/>
          <p:cNvSpPr>
            <a:spLocks/>
          </p:cNvSpPr>
          <p:nvPr/>
        </p:nvSpPr>
        <p:spPr>
          <a:xfrm rot="0">
            <a:off x="8275320" y="4114800"/>
            <a:ext cx="3246119" cy="985397"/>
          </a:xfrm>
          <a:prstGeom prst="rect"/>
          <a:noFill/>
          <a:ln w="12700" cmpd="sng" cap="flat">
            <a:noFill/>
            <a:prstDash val="solid"/>
            <a:miter/>
          </a:ln>
        </p:spPr>
        <p:txBody>
          <a:bodyPr vert="horz" wrap="square" lIns="25400" tIns="25400" rIns="25400" bIns="25400" anchor="t" anchorCtr="0">
            <a:prstTxWarp prst="textNoShape"/>
            <a:spAutoFit/>
          </a:bodyPr>
          <a:lstStyle/>
          <a:p>
            <a:pPr marL="171450" indent="-171450" algn="l">
              <a:lnSpc>
                <a:spcPct val="100000"/>
              </a:lnSpc>
              <a:spcBef>
                <a:spcPts val="0"/>
              </a:spcBef>
              <a:spcAft>
                <a:spcPts val="700"/>
              </a:spcAft>
              <a:buFont typeface="Arial" pitchFamily="34" charset="0"/>
              <a:buChar char="•"/>
            </a:pPr>
            <a:r>
              <a:rPr lang="en-US" altLang="zh-CN" sz="1080" b="0" i="0" u="none" strike="noStrike" kern="1200" cap="none" spc="0" baseline="0">
                <a:solidFill>
                  <a:srgbClr val="2A3137"/>
                </a:solidFill>
                <a:latin typeface="Aptos" pitchFamily="0" charset="0"/>
                <a:ea typeface="宋体" pitchFamily="0" charset="0"/>
                <a:cs typeface="Arial Nova Light" pitchFamily="0" charset="0"/>
              </a:rPr>
              <a:t>Ask before advising</a:t>
            </a:r>
            <a:endParaRPr lang="en-US" altLang="zh-CN" sz="1080" b="0" i="0" u="none" strike="noStrike" kern="1200" cap="none" spc="0" baseline="0">
              <a:solidFill>
                <a:srgbClr val="2A3137"/>
              </a:solidFill>
              <a:latin typeface="Aptos" pitchFamily="0" charset="0"/>
              <a:ea typeface="宋体" pitchFamily="0" charset="0"/>
              <a:cs typeface="Arial Nova Light" pitchFamily="0" charset="0"/>
            </a:endParaRPr>
          </a:p>
          <a:p>
            <a:pPr marL="171450" indent="-171450" algn="l">
              <a:lnSpc>
                <a:spcPct val="100000"/>
              </a:lnSpc>
              <a:spcBef>
                <a:spcPts val="0"/>
              </a:spcBef>
              <a:spcAft>
                <a:spcPts val="700"/>
              </a:spcAft>
              <a:buFont typeface="Arial" pitchFamily="34" charset="0"/>
              <a:buChar char="•"/>
            </a:pPr>
            <a:r>
              <a:rPr lang="en-US" altLang="zh-CN" sz="1080" b="0" i="0" u="none" strike="noStrike" kern="1200" cap="none" spc="0" baseline="0">
                <a:solidFill>
                  <a:srgbClr val="2A3137"/>
                </a:solidFill>
                <a:latin typeface="Aptos" pitchFamily="0" charset="0"/>
                <a:ea typeface="宋体" pitchFamily="0" charset="0"/>
                <a:cs typeface="Arial Nova Light" pitchFamily="0" charset="0"/>
              </a:rPr>
              <a:t>Make power visible</a:t>
            </a:r>
            <a:endParaRPr lang="en-US" altLang="zh-CN" sz="1080" b="0" i="0" u="none" strike="noStrike" kern="1200" cap="none" spc="0" baseline="0">
              <a:solidFill>
                <a:srgbClr val="2A3137"/>
              </a:solidFill>
              <a:latin typeface="Aptos" pitchFamily="0" charset="0"/>
              <a:ea typeface="宋体" pitchFamily="0" charset="0"/>
              <a:cs typeface="Arial Nova Light" pitchFamily="0" charset="0"/>
            </a:endParaRPr>
          </a:p>
          <a:p>
            <a:pPr marL="171450" indent="-171450" algn="l">
              <a:lnSpc>
                <a:spcPct val="100000"/>
              </a:lnSpc>
              <a:spcBef>
                <a:spcPts val="0"/>
              </a:spcBef>
              <a:spcAft>
                <a:spcPts val="700"/>
              </a:spcAft>
              <a:buFont typeface="Arial" pitchFamily="34" charset="0"/>
              <a:buChar char="•"/>
            </a:pPr>
            <a:r>
              <a:rPr lang="en-US" altLang="zh-CN" sz="1080" b="0" i="0" u="none" strike="noStrike" kern="1200" cap="none" spc="0" baseline="0">
                <a:solidFill>
                  <a:srgbClr val="2A3137"/>
                </a:solidFill>
                <a:latin typeface="Aptos" pitchFamily="0" charset="0"/>
                <a:ea typeface="宋体" pitchFamily="0" charset="0"/>
                <a:cs typeface="Arial Nova Light" pitchFamily="0" charset="0"/>
              </a:rPr>
              <a:t>Adapt to culture and literacy</a:t>
            </a:r>
            <a:endParaRPr lang="en-US" altLang="zh-CN" sz="1080" b="0" i="0" u="none" strike="noStrike" kern="1200" cap="none" spc="0" baseline="0">
              <a:solidFill>
                <a:srgbClr val="2A3137"/>
              </a:solidFill>
              <a:latin typeface="Aptos" pitchFamily="0" charset="0"/>
              <a:ea typeface="宋体" pitchFamily="0" charset="0"/>
              <a:cs typeface="Arial Nova Light" pitchFamily="0" charset="0"/>
            </a:endParaRPr>
          </a:p>
          <a:p>
            <a:pPr marL="171450" indent="-171450" algn="l">
              <a:lnSpc>
                <a:spcPct val="100000"/>
              </a:lnSpc>
              <a:spcBef>
                <a:spcPts val="0"/>
              </a:spcBef>
              <a:spcAft>
                <a:spcPts val="700"/>
              </a:spcAft>
              <a:buFont typeface="Arial" pitchFamily="34" charset="0"/>
              <a:buChar char="•"/>
            </a:pPr>
            <a:r>
              <a:rPr lang="en-US" altLang="zh-CN" sz="1080" b="0" i="0" u="none" strike="noStrike" kern="1200" cap="none" spc="0" baseline="0">
                <a:solidFill>
                  <a:srgbClr val="2A3137"/>
                </a:solidFill>
                <a:latin typeface="Aptos" pitchFamily="0" charset="0"/>
                <a:ea typeface="宋体" pitchFamily="0" charset="0"/>
                <a:cs typeface="Arial Nova Light" pitchFamily="0" charset="0"/>
              </a:rPr>
              <a:t>Review decisions collaboratively</a:t>
            </a:r>
            <a:endParaRPr lang="zh-CN" altLang="en-US" sz="108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270" name="Rectangle"/>
          <p:cNvSpPr>
            <a:spLocks/>
          </p:cNvSpPr>
          <p:nvPr/>
        </p:nvSpPr>
        <p:spPr>
          <a:xfrm rot="0">
            <a:off x="822960" y="5403850"/>
            <a:ext cx="10469880" cy="79946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220" b="0" i="0" u="none" strike="noStrike" kern="1200" cap="none" spc="0" baseline="0">
                <a:solidFill>
                  <a:srgbClr val="18344B"/>
                </a:solidFill>
                <a:latin typeface="Aptos" pitchFamily="0" charset="0"/>
                <a:ea typeface="宋体" pitchFamily="0" charset="0"/>
                <a:cs typeface="Arial Nova Light" pitchFamily="0" charset="0"/>
              </a:rPr>
              <a:t>Critical limitation: involvement is frequently narrow and tokenistic (Ocloo and Matthews, 2016), and can transfer unpaid labour to patients while leaving gatekeeping intact (Oliver, Kothari and Mays, 2019). Constrained by time, continuity, workforce capacity and service-level power, co-production is a system property as well as a consultation skill.</a:t>
            </a:r>
            <a:endParaRPr lang="en-US" altLang="zh-CN" sz="1220" b="0" i="0" u="none" strike="noStrike" kern="1200" cap="none" spc="0" baseline="0">
              <a:solidFill>
                <a:srgbClr val="18344B"/>
              </a:solidFill>
              <a:latin typeface="Aptos" pitchFamily="0" charset="0"/>
              <a:ea typeface="宋体" pitchFamily="0" charset="0"/>
              <a:cs typeface="Arial Nova Light" pitchFamily="0" charset="0"/>
            </a:endParaRPr>
          </a:p>
          <a:p>
            <a:pPr marL="0" indent="0" algn="ctr">
              <a:lnSpc>
                <a:spcPct val="100000"/>
              </a:lnSpc>
              <a:spcBef>
                <a:spcPts val="0"/>
              </a:spcBef>
              <a:spcAft>
                <a:spcPts val="0"/>
              </a:spcAft>
              <a:buNone/>
            </a:pPr>
            <a:endParaRPr lang="zh-CN" altLang="en-US" sz="122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71" name="Rectangle"/>
          <p:cNvSpPr>
            <a:spLocks/>
          </p:cNvSpPr>
          <p:nvPr/>
        </p:nvSpPr>
        <p:spPr>
          <a:xfrm rot="0">
            <a:off x="594360" y="6510528"/>
            <a:ext cx="10881359" cy="18288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750" b="0" i="0" u="none" strike="noStrike" kern="1200" cap="none" spc="0" baseline="0">
                <a:solidFill>
                  <a:srgbClr val="5C676F"/>
                </a:solidFill>
                <a:latin typeface="Aptos" pitchFamily="0" charset="0"/>
                <a:ea typeface="宋体" pitchFamily="0" charset="0"/>
                <a:cs typeface="Arial Nova Light" pitchFamily="0" charset="0"/>
              </a:rPr>
              <a:t>LCHS7003 • Component 2 • Type 2 diabetes</a:t>
            </a:r>
            <a:endParaRPr lang="zh-CN" altLang="en-US" sz="750" b="0" i="0" u="none" strike="noStrike" kern="1200" cap="none" spc="0" baseline="0">
              <a:solidFill>
                <a:srgbClr val="5C676F"/>
              </a:solidFill>
              <a:latin typeface="Aptos" pitchFamily="0" charset="0"/>
              <a:ea typeface="宋体" pitchFamily="0" charset="0"/>
              <a:cs typeface="Arial Nova Light" pitchFamily="0" charset="0"/>
            </a:endParaRPr>
          </a:p>
        </p:txBody>
      </p:sp>
    </p:spTree>
    <p:extLst>
      <p:ext uri="{BB962C8B-B14F-4D97-AF65-F5344CB8AC3E}">
        <p14:creationId xmlns:p14="http://schemas.microsoft.com/office/powerpoint/2010/main" val="1235320973"/>
      </p:ext>
    </p:extLst>
  </p:cSld>
  <p:clrMapOvr>
    <a:masterClrMapping/>
  </p:clrMapOvr>
</p:sld>
</file>

<file path=ppt/slides/slide9.xml><?xml version="1.0" encoding="utf-8"?>
<p:sld xmlns:p="http://schemas.openxmlformats.org/presentationml/2006/main" xmlns:r="http://schemas.openxmlformats.org/officeDocument/2006/relationships" xmlns:a="http://schemas.openxmlformats.org/drawingml/2006/main">
  <p:cSld>
    <p:bg>
      <p:bgPr>
        <a:solidFill>
          <a:schemeClr val="bg2"/>
        </a:solidFill>
      </p:bgPr>
    </p:bg>
    <p:spTree>
      <p:nvGrpSpPr>
        <p:cNvPr id="1" name=""/>
        <p:cNvGrpSpPr/>
        <p:nvPr/>
      </p:nvGrpSpPr>
      <p:grpSpPr>
        <a:xfrm>
          <a:off x="0" y="0"/>
          <a:ext cx="0" cy="0"/>
          <a:chOff x="0" y="0"/>
          <a:chExt cx="0" cy="0"/>
        </a:xfrm>
      </p:grpSpPr>
      <p:sp>
        <p:nvSpPr>
          <p:cNvPr id="275" name="Rectangle"/>
          <p:cNvSpPr>
            <a:spLocks/>
          </p:cNvSpPr>
          <p:nvPr/>
        </p:nvSpPr>
        <p:spPr>
          <a:xfrm rot="0">
            <a:off x="0" y="0"/>
            <a:ext cx="12191694" cy="6858000"/>
          </a:xfrm>
          <a:prstGeom prst="rect"/>
          <a:solidFill>
            <a:srgbClr val="FFFFFF"/>
          </a:solidFill>
          <a:ln w="6350" cmpd="sng" cap="flat">
            <a:noFill/>
            <a:prstDash val="solid"/>
            <a:round/>
          </a:ln>
        </p:spPr>
      </p:sp>
      <p:sp>
        <p:nvSpPr>
          <p:cNvPr id="276" name="Rectangle"/>
          <p:cNvSpPr>
            <a:spLocks/>
          </p:cNvSpPr>
          <p:nvPr/>
        </p:nvSpPr>
        <p:spPr>
          <a:xfrm rot="0">
            <a:off x="594360" y="256031"/>
            <a:ext cx="1930336" cy="230832"/>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900" b="0" i="0" u="none" strike="noStrike" kern="1200" cap="none" spc="0" baseline="0">
                <a:solidFill>
                  <a:srgbClr val="167A7C"/>
                </a:solidFill>
                <a:latin typeface="Aptos" pitchFamily="0" charset="0"/>
                <a:ea typeface="宋体" pitchFamily="0" charset="0"/>
                <a:cs typeface="Arial Nova Light" pitchFamily="0" charset="0"/>
              </a:rPr>
              <a:t>SIX INTER-LINKED COMPONENTS</a:t>
            </a:r>
            <a:endParaRPr lang="zh-CN" altLang="en-US" sz="900" b="0" i="0" u="none" strike="noStrike" kern="1200" cap="none" spc="0" baseline="0">
              <a:solidFill>
                <a:srgbClr val="167A7C"/>
              </a:solidFill>
              <a:latin typeface="Aptos" pitchFamily="0" charset="0"/>
              <a:ea typeface="宋体" pitchFamily="0" charset="0"/>
              <a:cs typeface="Arial Nova Light" pitchFamily="0" charset="0"/>
            </a:endParaRPr>
          </a:p>
        </p:txBody>
      </p:sp>
      <p:sp>
        <p:nvSpPr>
          <p:cNvPr id="277" name="Rectangle"/>
          <p:cNvSpPr>
            <a:spLocks/>
          </p:cNvSpPr>
          <p:nvPr/>
        </p:nvSpPr>
        <p:spPr>
          <a:xfrm rot="0">
            <a:off x="594360" y="502919"/>
            <a:ext cx="10789920" cy="59436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2500" b="0" i="0" u="none" strike="noStrike" kern="1200" cap="none" spc="0" baseline="0">
                <a:solidFill>
                  <a:srgbClr val="18344B"/>
                </a:solidFill>
                <a:latin typeface="Aptos Display" pitchFamily="0" charset="0"/>
                <a:ea typeface="宋体" pitchFamily="0" charset="0"/>
                <a:cs typeface="Arial Nova Light" pitchFamily="0" charset="0"/>
              </a:rPr>
              <a:t>The NHS Comprehensive Model of Personalised Care</a:t>
            </a:r>
            <a:endParaRPr lang="zh-CN" altLang="en-US" sz="2500" b="0" i="0" u="none" strike="noStrike" kern="1200" cap="none" spc="0" baseline="0">
              <a:solidFill>
                <a:srgbClr val="18344B"/>
              </a:solidFill>
              <a:latin typeface="Aptos Display" pitchFamily="0" charset="0"/>
              <a:ea typeface="宋体" pitchFamily="0" charset="0"/>
              <a:cs typeface="Arial Nova Light" pitchFamily="0" charset="0"/>
            </a:endParaRPr>
          </a:p>
        </p:txBody>
      </p:sp>
      <p:sp>
        <p:nvSpPr>
          <p:cNvPr id="278" name="Rectangle"/>
          <p:cNvSpPr>
            <a:spLocks/>
          </p:cNvSpPr>
          <p:nvPr/>
        </p:nvSpPr>
        <p:spPr>
          <a:xfrm rot="0">
            <a:off x="594360" y="1143000"/>
            <a:ext cx="914400" cy="50292"/>
          </a:xfrm>
          <a:prstGeom prst="rect"/>
          <a:solidFill>
            <a:srgbClr val="167A7C"/>
          </a:solidFill>
          <a:ln w="6350" cmpd="sng" cap="flat">
            <a:noFill/>
            <a:prstDash val="solid"/>
            <a:round/>
          </a:ln>
        </p:spPr>
      </p:sp>
      <p:sp>
        <p:nvSpPr>
          <p:cNvPr id="279" name="Rectangle"/>
          <p:cNvSpPr>
            <a:spLocks/>
          </p:cNvSpPr>
          <p:nvPr/>
        </p:nvSpPr>
        <p:spPr>
          <a:xfrm rot="0">
            <a:off x="11201399" y="320040"/>
            <a:ext cx="411480" cy="27432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r">
              <a:lnSpc>
                <a:spcPct val="100000"/>
              </a:lnSpc>
              <a:spcBef>
                <a:spcPts val="0"/>
              </a:spcBef>
              <a:spcAft>
                <a:spcPts val="0"/>
              </a:spcAft>
              <a:buNone/>
            </a:pPr>
            <a:r>
              <a:rPr lang="en-US" altLang="zh-CN" sz="1000" b="0" i="0" u="none" strike="noStrike" kern="1200" cap="none" spc="0" baseline="0">
                <a:solidFill>
                  <a:srgbClr val="5C676F"/>
                </a:solidFill>
                <a:latin typeface="Aptos" pitchFamily="0" charset="0"/>
                <a:ea typeface="宋体" pitchFamily="0" charset="0"/>
                <a:cs typeface="Arial Nova Light" pitchFamily="0" charset="0"/>
              </a:rPr>
              <a:t>9</a:t>
            </a:r>
            <a:endParaRPr lang="zh-CN" altLang="en-US" sz="1000" b="0" i="0" u="none" strike="noStrike" kern="1200" cap="none" spc="0" baseline="0">
              <a:solidFill>
                <a:srgbClr val="5C676F"/>
              </a:solidFill>
              <a:latin typeface="Aptos" pitchFamily="0" charset="0"/>
              <a:ea typeface="宋体" pitchFamily="0" charset="0"/>
              <a:cs typeface="Arial Nova Light" pitchFamily="0" charset="0"/>
            </a:endParaRPr>
          </a:p>
        </p:txBody>
      </p:sp>
      <p:sp>
        <p:nvSpPr>
          <p:cNvPr id="280" name="减去对角的矩形"/>
          <p:cNvSpPr>
            <a:spLocks/>
          </p:cNvSpPr>
          <p:nvPr/>
        </p:nvSpPr>
        <p:spPr>
          <a:xfrm rot="0">
            <a:off x="640080" y="1417320"/>
            <a:ext cx="3429000" cy="1508759"/>
          </a:xfrm>
          <a:prstGeom prst="snip2DiagRect">
            <a:avLst>
              <a:gd name="adj1" fmla="val 0"/>
              <a:gd name="adj2" fmla="val 16546"/>
            </a:avLst>
          </a:prstGeom>
          <a:solidFill>
            <a:srgbClr val="E1F2F2"/>
          </a:solidFill>
          <a:ln w="6350" cmpd="sng" cap="flat">
            <a:solidFill>
              <a:srgbClr val="E0E5E8"/>
            </a:solidFill>
            <a:prstDash val="solid"/>
            <a:round/>
          </a:ln>
        </p:spPr>
      </p:sp>
      <p:sp>
        <p:nvSpPr>
          <p:cNvPr id="281" name="Rectangle"/>
          <p:cNvSpPr>
            <a:spLocks/>
          </p:cNvSpPr>
          <p:nvPr/>
        </p:nvSpPr>
        <p:spPr>
          <a:xfrm rot="0">
            <a:off x="804671" y="1539048"/>
            <a:ext cx="411480" cy="41147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800" b="0" i="0" u="none" strike="noStrike" kern="1200" cap="none" spc="0" baseline="0">
                <a:solidFill>
                  <a:srgbClr val="167A7C"/>
                </a:solidFill>
                <a:latin typeface="Aptos" pitchFamily="0" charset="0"/>
                <a:ea typeface="宋体" pitchFamily="0" charset="0"/>
                <a:cs typeface="Arial Nova Light" pitchFamily="0" charset="0"/>
              </a:rPr>
              <a:t>1</a:t>
            </a:r>
            <a:endParaRPr lang="zh-CN" altLang="en-US" sz="1800" b="0" i="0" u="none" strike="noStrike" kern="1200" cap="none" spc="0" baseline="0">
              <a:solidFill>
                <a:srgbClr val="167A7C"/>
              </a:solidFill>
              <a:latin typeface="Aptos" pitchFamily="0" charset="0"/>
              <a:ea typeface="宋体" pitchFamily="0" charset="0"/>
              <a:cs typeface="Arial Nova Light" pitchFamily="0" charset="0"/>
            </a:endParaRPr>
          </a:p>
        </p:txBody>
      </p:sp>
      <p:sp>
        <p:nvSpPr>
          <p:cNvPr id="282" name="Rectangle"/>
          <p:cNvSpPr>
            <a:spLocks/>
          </p:cNvSpPr>
          <p:nvPr/>
        </p:nvSpPr>
        <p:spPr>
          <a:xfrm rot="0">
            <a:off x="1298448" y="1581911"/>
            <a:ext cx="2514600" cy="26673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18344B"/>
                </a:solidFill>
                <a:latin typeface="Aptos" pitchFamily="0" charset="0"/>
                <a:ea typeface="宋体" pitchFamily="0" charset="0"/>
                <a:cs typeface="Arial Nova Light" pitchFamily="0" charset="0"/>
              </a:rPr>
              <a:t>Shared decision-making</a:t>
            </a:r>
            <a:endParaRPr lang="zh-CN" altLang="en-US" sz="14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83" name="Rectangle"/>
          <p:cNvSpPr>
            <a:spLocks/>
          </p:cNvSpPr>
          <p:nvPr/>
        </p:nvSpPr>
        <p:spPr>
          <a:xfrm rot="0">
            <a:off x="804671" y="2103120"/>
            <a:ext cx="3017519" cy="235961"/>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Options + evidence + preferences</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284" name="减去对角的矩形"/>
          <p:cNvSpPr>
            <a:spLocks/>
          </p:cNvSpPr>
          <p:nvPr/>
        </p:nvSpPr>
        <p:spPr>
          <a:xfrm rot="0">
            <a:off x="4434840" y="1417320"/>
            <a:ext cx="3429000" cy="1508759"/>
          </a:xfrm>
          <a:prstGeom prst="snip2DiagRect">
            <a:avLst>
              <a:gd name="adj1" fmla="val 0"/>
              <a:gd name="adj2" fmla="val 16800"/>
            </a:avLst>
          </a:prstGeom>
          <a:solidFill>
            <a:srgbClr val="E1F2F2"/>
          </a:solidFill>
          <a:ln w="6350" cmpd="sng" cap="flat">
            <a:solidFill>
              <a:srgbClr val="E0E5E8"/>
            </a:solidFill>
            <a:prstDash val="solid"/>
            <a:round/>
          </a:ln>
        </p:spPr>
      </p:sp>
      <p:sp>
        <p:nvSpPr>
          <p:cNvPr id="285" name="Rectangle"/>
          <p:cNvSpPr>
            <a:spLocks/>
          </p:cNvSpPr>
          <p:nvPr/>
        </p:nvSpPr>
        <p:spPr>
          <a:xfrm rot="0">
            <a:off x="4599432" y="1539048"/>
            <a:ext cx="411479" cy="41147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800" b="0" i="0" u="none" strike="noStrike" kern="1200" cap="none" spc="0" baseline="0">
                <a:solidFill>
                  <a:srgbClr val="167A7C"/>
                </a:solidFill>
                <a:latin typeface="Aptos" pitchFamily="0" charset="0"/>
                <a:ea typeface="宋体" pitchFamily="0" charset="0"/>
                <a:cs typeface="Arial Nova Light" pitchFamily="0" charset="0"/>
              </a:rPr>
              <a:t>2</a:t>
            </a:r>
            <a:endParaRPr lang="zh-CN" altLang="en-US" sz="1800" b="0" i="0" u="none" strike="noStrike" kern="1200" cap="none" spc="0" baseline="0">
              <a:solidFill>
                <a:srgbClr val="167A7C"/>
              </a:solidFill>
              <a:latin typeface="Aptos" pitchFamily="0" charset="0"/>
              <a:ea typeface="宋体" pitchFamily="0" charset="0"/>
              <a:cs typeface="Arial Nova Light" pitchFamily="0" charset="0"/>
            </a:endParaRPr>
          </a:p>
        </p:txBody>
      </p:sp>
      <p:sp>
        <p:nvSpPr>
          <p:cNvPr id="286" name="Rectangle"/>
          <p:cNvSpPr>
            <a:spLocks/>
          </p:cNvSpPr>
          <p:nvPr/>
        </p:nvSpPr>
        <p:spPr>
          <a:xfrm rot="0">
            <a:off x="5093208" y="1581911"/>
            <a:ext cx="2514600" cy="482183"/>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18344B"/>
                </a:solidFill>
                <a:latin typeface="Aptos" pitchFamily="0" charset="0"/>
                <a:ea typeface="宋体" pitchFamily="0" charset="0"/>
                <a:cs typeface="Arial Nova Light" pitchFamily="0" charset="0"/>
              </a:rPr>
              <a:t>Personalised care &amp; support planning</a:t>
            </a:r>
            <a:endParaRPr lang="zh-CN" altLang="en-US" sz="14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87" name="Rectangle"/>
          <p:cNvSpPr>
            <a:spLocks/>
          </p:cNvSpPr>
          <p:nvPr/>
        </p:nvSpPr>
        <p:spPr>
          <a:xfrm rot="0">
            <a:off x="4599432" y="2103120"/>
            <a:ext cx="3017519" cy="235961"/>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‘What matters’ + goals + review</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288" name="减去对角的矩形"/>
          <p:cNvSpPr>
            <a:spLocks/>
          </p:cNvSpPr>
          <p:nvPr/>
        </p:nvSpPr>
        <p:spPr>
          <a:xfrm rot="0">
            <a:off x="8229600" y="1417320"/>
            <a:ext cx="3428999" cy="1508759"/>
          </a:xfrm>
          <a:prstGeom prst="snip2DiagRect">
            <a:avLst>
              <a:gd name="adj1" fmla="val 0"/>
              <a:gd name="adj2" fmla="val 16425"/>
            </a:avLst>
          </a:prstGeom>
          <a:solidFill>
            <a:srgbClr val="E1F2F2"/>
          </a:solidFill>
          <a:ln w="6350" cmpd="sng" cap="flat">
            <a:solidFill>
              <a:srgbClr val="E0E5E8"/>
            </a:solidFill>
            <a:prstDash val="solid"/>
            <a:round/>
          </a:ln>
        </p:spPr>
      </p:sp>
      <p:sp>
        <p:nvSpPr>
          <p:cNvPr id="289" name="Rectangle"/>
          <p:cNvSpPr>
            <a:spLocks/>
          </p:cNvSpPr>
          <p:nvPr/>
        </p:nvSpPr>
        <p:spPr>
          <a:xfrm rot="0">
            <a:off x="8394192" y="1539048"/>
            <a:ext cx="411480" cy="41147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800" b="0" i="0" u="none" strike="noStrike" kern="1200" cap="none" spc="0" baseline="0">
                <a:solidFill>
                  <a:srgbClr val="167A7C"/>
                </a:solidFill>
                <a:latin typeface="Aptos" pitchFamily="0" charset="0"/>
                <a:ea typeface="宋体" pitchFamily="0" charset="0"/>
                <a:cs typeface="Arial Nova Light" pitchFamily="0" charset="0"/>
              </a:rPr>
              <a:t>3</a:t>
            </a:r>
            <a:endParaRPr lang="zh-CN" altLang="en-US" sz="1800" b="0" i="0" u="none" strike="noStrike" kern="1200" cap="none" spc="0" baseline="0">
              <a:solidFill>
                <a:srgbClr val="167A7C"/>
              </a:solidFill>
              <a:latin typeface="Aptos" pitchFamily="0" charset="0"/>
              <a:ea typeface="宋体" pitchFamily="0" charset="0"/>
              <a:cs typeface="Arial Nova Light" pitchFamily="0" charset="0"/>
            </a:endParaRPr>
          </a:p>
        </p:txBody>
      </p:sp>
      <p:sp>
        <p:nvSpPr>
          <p:cNvPr id="290" name="Rectangle"/>
          <p:cNvSpPr>
            <a:spLocks/>
          </p:cNvSpPr>
          <p:nvPr/>
        </p:nvSpPr>
        <p:spPr>
          <a:xfrm rot="0">
            <a:off x="8887968" y="1581911"/>
            <a:ext cx="2514600" cy="26673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18344B"/>
                </a:solidFill>
                <a:latin typeface="Aptos" pitchFamily="0" charset="0"/>
                <a:ea typeface="宋体" pitchFamily="0" charset="0"/>
                <a:cs typeface="Arial Nova Light" pitchFamily="0" charset="0"/>
              </a:rPr>
              <a:t>Enabling choice</a:t>
            </a:r>
            <a:endParaRPr lang="zh-CN" altLang="en-US" sz="14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91" name="Rectangle"/>
          <p:cNvSpPr>
            <a:spLocks/>
          </p:cNvSpPr>
          <p:nvPr/>
        </p:nvSpPr>
        <p:spPr>
          <a:xfrm rot="0">
            <a:off x="8394192" y="2103120"/>
            <a:ext cx="3017519" cy="235961"/>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Choice of services/providers where available</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292" name="减去对角的矩形"/>
          <p:cNvSpPr>
            <a:spLocks/>
          </p:cNvSpPr>
          <p:nvPr/>
        </p:nvSpPr>
        <p:spPr>
          <a:xfrm rot="0">
            <a:off x="640080" y="3291839"/>
            <a:ext cx="3429000" cy="1508759"/>
          </a:xfrm>
          <a:prstGeom prst="snip2DiagRect">
            <a:avLst>
              <a:gd name="adj1" fmla="val 0"/>
              <a:gd name="adj2" fmla="val 16546"/>
            </a:avLst>
          </a:prstGeom>
          <a:solidFill>
            <a:srgbClr val="F6F8F9"/>
          </a:solidFill>
          <a:ln w="6350" cmpd="sng" cap="flat">
            <a:solidFill>
              <a:srgbClr val="E0E5E8"/>
            </a:solidFill>
            <a:prstDash val="solid"/>
            <a:round/>
          </a:ln>
        </p:spPr>
      </p:sp>
      <p:sp>
        <p:nvSpPr>
          <p:cNvPr id="293" name="Rectangle"/>
          <p:cNvSpPr>
            <a:spLocks/>
          </p:cNvSpPr>
          <p:nvPr/>
        </p:nvSpPr>
        <p:spPr>
          <a:xfrm rot="0">
            <a:off x="804671" y="3413568"/>
            <a:ext cx="411480" cy="41147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800" b="0" i="0" u="none" strike="noStrike" kern="1200" cap="none" spc="0" baseline="0">
                <a:solidFill>
                  <a:srgbClr val="167A7C"/>
                </a:solidFill>
                <a:latin typeface="Aptos" pitchFamily="0" charset="0"/>
                <a:ea typeface="宋体" pitchFamily="0" charset="0"/>
                <a:cs typeface="Arial Nova Light" pitchFamily="0" charset="0"/>
              </a:rPr>
              <a:t>4</a:t>
            </a:r>
            <a:endParaRPr lang="zh-CN" altLang="en-US" sz="1800" b="0" i="0" u="none" strike="noStrike" kern="1200" cap="none" spc="0" baseline="0">
              <a:solidFill>
                <a:srgbClr val="167A7C"/>
              </a:solidFill>
              <a:latin typeface="Aptos" pitchFamily="0" charset="0"/>
              <a:ea typeface="宋体" pitchFamily="0" charset="0"/>
              <a:cs typeface="Arial Nova Light" pitchFamily="0" charset="0"/>
            </a:endParaRPr>
          </a:p>
        </p:txBody>
      </p:sp>
      <p:sp>
        <p:nvSpPr>
          <p:cNvPr id="294" name="Rectangle"/>
          <p:cNvSpPr>
            <a:spLocks/>
          </p:cNvSpPr>
          <p:nvPr/>
        </p:nvSpPr>
        <p:spPr>
          <a:xfrm rot="0">
            <a:off x="1298448" y="3456431"/>
            <a:ext cx="2514600" cy="482183"/>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18344B"/>
                </a:solidFill>
                <a:latin typeface="Aptos" pitchFamily="0" charset="0"/>
                <a:ea typeface="宋体" pitchFamily="0" charset="0"/>
                <a:cs typeface="Arial Nova Light" pitchFamily="0" charset="0"/>
              </a:rPr>
              <a:t>Social prescribing &amp; community support</a:t>
            </a:r>
            <a:endParaRPr lang="zh-CN" altLang="en-US" sz="14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95" name="Rectangle"/>
          <p:cNvSpPr>
            <a:spLocks/>
          </p:cNvSpPr>
          <p:nvPr/>
        </p:nvSpPr>
        <p:spPr>
          <a:xfrm rot="0">
            <a:off x="804671" y="3977639"/>
            <a:ext cx="3017519" cy="235961"/>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Connect health with community assets</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296" name="减去对角的矩形"/>
          <p:cNvSpPr>
            <a:spLocks/>
          </p:cNvSpPr>
          <p:nvPr/>
        </p:nvSpPr>
        <p:spPr>
          <a:xfrm rot="0">
            <a:off x="4434840" y="3291839"/>
            <a:ext cx="3429000" cy="1508759"/>
          </a:xfrm>
          <a:prstGeom prst="snip2DiagRect">
            <a:avLst>
              <a:gd name="adj1" fmla="val 0"/>
              <a:gd name="adj2" fmla="val 16800"/>
            </a:avLst>
          </a:prstGeom>
          <a:solidFill>
            <a:srgbClr val="F6F8F9"/>
          </a:solidFill>
          <a:ln w="6350" cmpd="sng" cap="flat">
            <a:solidFill>
              <a:srgbClr val="E0E5E8"/>
            </a:solidFill>
            <a:prstDash val="solid"/>
            <a:round/>
          </a:ln>
        </p:spPr>
      </p:sp>
      <p:sp>
        <p:nvSpPr>
          <p:cNvPr id="297" name="Rectangle"/>
          <p:cNvSpPr>
            <a:spLocks/>
          </p:cNvSpPr>
          <p:nvPr/>
        </p:nvSpPr>
        <p:spPr>
          <a:xfrm rot="0">
            <a:off x="4599432" y="3413568"/>
            <a:ext cx="411479" cy="41147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800" b="0" i="0" u="none" strike="noStrike" kern="1200" cap="none" spc="0" baseline="0">
                <a:solidFill>
                  <a:srgbClr val="167A7C"/>
                </a:solidFill>
                <a:latin typeface="Aptos" pitchFamily="0" charset="0"/>
                <a:ea typeface="宋体" pitchFamily="0" charset="0"/>
                <a:cs typeface="Arial Nova Light" pitchFamily="0" charset="0"/>
              </a:rPr>
              <a:t>5</a:t>
            </a:r>
            <a:endParaRPr lang="zh-CN" altLang="en-US" sz="1800" b="0" i="0" u="none" strike="noStrike" kern="1200" cap="none" spc="0" baseline="0">
              <a:solidFill>
                <a:srgbClr val="167A7C"/>
              </a:solidFill>
              <a:latin typeface="Aptos" pitchFamily="0" charset="0"/>
              <a:ea typeface="宋体" pitchFamily="0" charset="0"/>
              <a:cs typeface="Arial Nova Light" pitchFamily="0" charset="0"/>
            </a:endParaRPr>
          </a:p>
        </p:txBody>
      </p:sp>
      <p:sp>
        <p:nvSpPr>
          <p:cNvPr id="298" name="Rectangle"/>
          <p:cNvSpPr>
            <a:spLocks/>
          </p:cNvSpPr>
          <p:nvPr/>
        </p:nvSpPr>
        <p:spPr>
          <a:xfrm rot="0">
            <a:off x="5093208" y="3456431"/>
            <a:ext cx="2514600" cy="26674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18344B"/>
                </a:solidFill>
                <a:latin typeface="Aptos" pitchFamily="0" charset="0"/>
                <a:ea typeface="宋体" pitchFamily="0" charset="0"/>
                <a:cs typeface="Arial Nova Light" pitchFamily="0" charset="0"/>
              </a:rPr>
              <a:t>Supported self-management</a:t>
            </a:r>
            <a:endParaRPr lang="zh-CN" altLang="en-US" sz="14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299" name="Rectangle"/>
          <p:cNvSpPr>
            <a:spLocks/>
          </p:cNvSpPr>
          <p:nvPr/>
        </p:nvSpPr>
        <p:spPr>
          <a:xfrm rot="0">
            <a:off x="4599432" y="3977639"/>
            <a:ext cx="3017519" cy="235961"/>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Knowledge + skills + confidence</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00" name="减去对角的矩形"/>
          <p:cNvSpPr>
            <a:spLocks/>
          </p:cNvSpPr>
          <p:nvPr/>
        </p:nvSpPr>
        <p:spPr>
          <a:xfrm rot="0">
            <a:off x="8229600" y="3291839"/>
            <a:ext cx="3428999" cy="1508759"/>
          </a:xfrm>
          <a:prstGeom prst="snip2DiagRect">
            <a:avLst>
              <a:gd name="adj1" fmla="val 0"/>
              <a:gd name="adj2" fmla="val 16425"/>
            </a:avLst>
          </a:prstGeom>
          <a:solidFill>
            <a:srgbClr val="F6F8F9"/>
          </a:solidFill>
          <a:ln w="6350" cmpd="sng" cap="flat">
            <a:solidFill>
              <a:srgbClr val="E0E5E8"/>
            </a:solidFill>
            <a:prstDash val="solid"/>
            <a:round/>
          </a:ln>
        </p:spPr>
      </p:sp>
      <p:sp>
        <p:nvSpPr>
          <p:cNvPr id="301" name="Rectangle"/>
          <p:cNvSpPr>
            <a:spLocks/>
          </p:cNvSpPr>
          <p:nvPr/>
        </p:nvSpPr>
        <p:spPr>
          <a:xfrm rot="0">
            <a:off x="8394192" y="3413568"/>
            <a:ext cx="411480" cy="41147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800" b="0" i="0" u="none" strike="noStrike" kern="1200" cap="none" spc="0" baseline="0">
                <a:solidFill>
                  <a:srgbClr val="167A7C"/>
                </a:solidFill>
                <a:latin typeface="Aptos" pitchFamily="0" charset="0"/>
                <a:ea typeface="宋体" pitchFamily="0" charset="0"/>
                <a:cs typeface="Arial Nova Light" pitchFamily="0" charset="0"/>
              </a:rPr>
              <a:t>6</a:t>
            </a:r>
            <a:endParaRPr lang="zh-CN" altLang="en-US" sz="1800" b="0" i="0" u="none" strike="noStrike" kern="1200" cap="none" spc="0" baseline="0">
              <a:solidFill>
                <a:srgbClr val="167A7C"/>
              </a:solidFill>
              <a:latin typeface="Aptos" pitchFamily="0" charset="0"/>
              <a:ea typeface="宋体" pitchFamily="0" charset="0"/>
              <a:cs typeface="Arial Nova Light" pitchFamily="0" charset="0"/>
            </a:endParaRPr>
          </a:p>
        </p:txBody>
      </p:sp>
      <p:sp>
        <p:nvSpPr>
          <p:cNvPr id="302" name="Rectangle"/>
          <p:cNvSpPr>
            <a:spLocks/>
          </p:cNvSpPr>
          <p:nvPr/>
        </p:nvSpPr>
        <p:spPr>
          <a:xfrm rot="0">
            <a:off x="8887968" y="3456431"/>
            <a:ext cx="2514600" cy="26674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400" b="0" i="0" u="none" strike="noStrike" kern="1200" cap="none" spc="0" baseline="0">
                <a:solidFill>
                  <a:srgbClr val="18344B"/>
                </a:solidFill>
                <a:latin typeface="Aptos" pitchFamily="0" charset="0"/>
                <a:ea typeface="宋体" pitchFamily="0" charset="0"/>
                <a:cs typeface="Arial Nova Light" pitchFamily="0" charset="0"/>
              </a:rPr>
              <a:t>Personal / integrated budgets</a:t>
            </a:r>
            <a:endParaRPr lang="zh-CN" altLang="en-US" sz="14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303" name="Rectangle"/>
          <p:cNvSpPr>
            <a:spLocks/>
          </p:cNvSpPr>
          <p:nvPr/>
        </p:nvSpPr>
        <p:spPr>
          <a:xfrm rot="0">
            <a:off x="8394192" y="3977639"/>
            <a:ext cx="3017519" cy="235961"/>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Greater choice and control where eligible</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04" name="Rectangle"/>
          <p:cNvSpPr>
            <a:spLocks/>
          </p:cNvSpPr>
          <p:nvPr/>
        </p:nvSpPr>
        <p:spPr>
          <a:xfrm rot="0">
            <a:off x="731520" y="5303520"/>
            <a:ext cx="10789920" cy="79946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220" b="0" i="0" u="none" strike="noStrike" kern="1200" cap="none" spc="0" baseline="0">
                <a:solidFill>
                  <a:srgbClr val="18344B"/>
                </a:solidFill>
                <a:latin typeface="Aptos" pitchFamily="0" charset="0"/>
                <a:ea typeface="宋体" pitchFamily="0" charset="0"/>
                <a:cs typeface="Arial Nova Light" pitchFamily="0" charset="0"/>
              </a:rPr>
              <a:t>NHS England (2019; 2026a) describes these as six evidence-based, inter-linked components, and identifies co-production, workforce engagement and system leadership as important enablers. Supported self-management is defined as building knowledge, skills and confidence (NHS England, 2026b).</a:t>
            </a:r>
            <a:endParaRPr lang="en-US" altLang="zh-CN" sz="1220" b="0" i="0" u="none" strike="noStrike" kern="1200" cap="none" spc="0" baseline="0">
              <a:solidFill>
                <a:srgbClr val="18344B"/>
              </a:solidFill>
              <a:latin typeface="Aptos" pitchFamily="0" charset="0"/>
              <a:ea typeface="宋体" pitchFamily="0" charset="0"/>
              <a:cs typeface="Arial Nova Light" pitchFamily="0" charset="0"/>
            </a:endParaRPr>
          </a:p>
          <a:p>
            <a:pPr marL="0" indent="0" algn="ctr">
              <a:lnSpc>
                <a:spcPct val="100000"/>
              </a:lnSpc>
              <a:spcBef>
                <a:spcPts val="0"/>
              </a:spcBef>
              <a:spcAft>
                <a:spcPts val="0"/>
              </a:spcAft>
              <a:buNone/>
            </a:pPr>
            <a:endParaRPr lang="zh-CN" altLang="en-US" sz="122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305" name="Rectangle"/>
          <p:cNvSpPr>
            <a:spLocks/>
          </p:cNvSpPr>
          <p:nvPr/>
        </p:nvSpPr>
        <p:spPr>
          <a:xfrm rot="0">
            <a:off x="594360" y="6510528"/>
            <a:ext cx="10881359" cy="18288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750" b="0" i="0" u="none" strike="noStrike" kern="1200" cap="none" spc="0" baseline="0">
                <a:solidFill>
                  <a:srgbClr val="5C676F"/>
                </a:solidFill>
                <a:latin typeface="Aptos" pitchFamily="0" charset="0"/>
                <a:ea typeface="宋体" pitchFamily="0" charset="0"/>
                <a:cs typeface="Arial Nova Light" pitchFamily="0" charset="0"/>
              </a:rPr>
              <a:t>LCHS7003 • Component 2 • Type 2 diabetes</a:t>
            </a:r>
            <a:endParaRPr lang="zh-CN" altLang="en-US" sz="750" b="0" i="0" u="none" strike="noStrike" kern="1200" cap="none" spc="0" baseline="0">
              <a:solidFill>
                <a:srgbClr val="5C676F"/>
              </a:solidFill>
              <a:latin typeface="Aptos" pitchFamily="0" charset="0"/>
              <a:ea typeface="宋体" pitchFamily="0" charset="0"/>
              <a:cs typeface="Arial Nova Light" pitchFamily="0" charset="0"/>
            </a:endParaRPr>
          </a:p>
        </p:txBody>
      </p:sp>
    </p:spTree>
    <p:extLst>
      <p:ext uri="{BB962C8B-B14F-4D97-AF65-F5344CB8AC3E}">
        <p14:creationId xmlns:p14="http://schemas.microsoft.com/office/powerpoint/2010/main" val="325332849"/>
      </p:ext>
    </p:extLst>
  </p:cSld>
  <p:clrMapOvr>
    <a:masterClrMapping/>
  </p:clrMapOvr>
</p:sld>
</file>

<file path=ppt/slides/slide10.xml><?xml version="1.0" encoding="utf-8"?>
<p:sld xmlns:p="http://schemas.openxmlformats.org/presentationml/2006/main" xmlns:r="http://schemas.openxmlformats.org/officeDocument/2006/relationships" xmlns:a="http://schemas.openxmlformats.org/drawingml/2006/main">
  <p:cSld>
    <p:bg>
      <p:bgPr>
        <a:solidFill>
          <a:schemeClr val="bg2"/>
        </a:solidFill>
      </p:bgPr>
    </p:bg>
    <p:spTree>
      <p:nvGrpSpPr>
        <p:cNvPr id="1" name=""/>
        <p:cNvGrpSpPr/>
        <p:nvPr/>
      </p:nvGrpSpPr>
      <p:grpSpPr>
        <a:xfrm>
          <a:off x="0" y="0"/>
          <a:ext cx="0" cy="0"/>
          <a:chOff x="0" y="0"/>
          <a:chExt cx="0" cy="0"/>
        </a:xfrm>
      </p:grpSpPr>
      <p:sp>
        <p:nvSpPr>
          <p:cNvPr id="309" name="Rectangle"/>
          <p:cNvSpPr>
            <a:spLocks/>
          </p:cNvSpPr>
          <p:nvPr/>
        </p:nvSpPr>
        <p:spPr>
          <a:xfrm rot="0">
            <a:off x="0" y="0"/>
            <a:ext cx="12191694" cy="6858000"/>
          </a:xfrm>
          <a:prstGeom prst="rect"/>
          <a:solidFill>
            <a:srgbClr val="FFFFFF"/>
          </a:solidFill>
          <a:ln w="6350" cmpd="sng" cap="flat">
            <a:noFill/>
            <a:prstDash val="solid"/>
            <a:round/>
          </a:ln>
        </p:spPr>
      </p:sp>
      <p:sp>
        <p:nvSpPr>
          <p:cNvPr id="310" name="Rectangle"/>
          <p:cNvSpPr>
            <a:spLocks/>
          </p:cNvSpPr>
          <p:nvPr/>
        </p:nvSpPr>
        <p:spPr>
          <a:xfrm rot="0">
            <a:off x="594360" y="256031"/>
            <a:ext cx="2662908" cy="230832"/>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900" b="0" i="0" u="none" strike="noStrike" kern="1200" cap="none" spc="0" baseline="0">
                <a:solidFill>
                  <a:srgbClr val="167A7C"/>
                </a:solidFill>
                <a:latin typeface="Aptos" pitchFamily="0" charset="0"/>
                <a:ea typeface="宋体" pitchFamily="0" charset="0"/>
                <a:cs typeface="Arial Nova Light" pitchFamily="0" charset="0"/>
              </a:rPr>
              <a:t>FROM FRAMEWORK TO COMMUNITY PRACTICE</a:t>
            </a:r>
            <a:endParaRPr lang="zh-CN" altLang="en-US" sz="900" b="0" i="0" u="none" strike="noStrike" kern="1200" cap="none" spc="0" baseline="0">
              <a:solidFill>
                <a:srgbClr val="167A7C"/>
              </a:solidFill>
              <a:latin typeface="Aptos" pitchFamily="0" charset="0"/>
              <a:ea typeface="宋体" pitchFamily="0" charset="0"/>
              <a:cs typeface="Arial Nova Light" pitchFamily="0" charset="0"/>
            </a:endParaRPr>
          </a:p>
        </p:txBody>
      </p:sp>
      <p:sp>
        <p:nvSpPr>
          <p:cNvPr id="311" name="Rectangle"/>
          <p:cNvSpPr>
            <a:spLocks/>
          </p:cNvSpPr>
          <p:nvPr/>
        </p:nvSpPr>
        <p:spPr>
          <a:xfrm rot="0">
            <a:off x="594360" y="502919"/>
            <a:ext cx="10789920" cy="59436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2500" b="0" i="0" u="none" strike="noStrike" kern="1200" cap="none" spc="0" baseline="0">
                <a:solidFill>
                  <a:srgbClr val="18344B"/>
                </a:solidFill>
                <a:latin typeface="Aptos Display" pitchFamily="0" charset="0"/>
                <a:ea typeface="宋体" pitchFamily="0" charset="0"/>
                <a:cs typeface="Arial Nova Light" pitchFamily="0" charset="0"/>
              </a:rPr>
              <a:t>Applying all six components to Type 2 diabetes</a:t>
            </a:r>
            <a:endParaRPr lang="zh-CN" altLang="en-US" sz="2500" b="0" i="0" u="none" strike="noStrike" kern="1200" cap="none" spc="0" baseline="0">
              <a:solidFill>
                <a:srgbClr val="18344B"/>
              </a:solidFill>
              <a:latin typeface="Aptos Display" pitchFamily="0" charset="0"/>
              <a:ea typeface="宋体" pitchFamily="0" charset="0"/>
              <a:cs typeface="Arial Nova Light" pitchFamily="0" charset="0"/>
            </a:endParaRPr>
          </a:p>
        </p:txBody>
      </p:sp>
      <p:sp>
        <p:nvSpPr>
          <p:cNvPr id="312" name="Rectangle"/>
          <p:cNvSpPr>
            <a:spLocks/>
          </p:cNvSpPr>
          <p:nvPr/>
        </p:nvSpPr>
        <p:spPr>
          <a:xfrm rot="0">
            <a:off x="594360" y="1143000"/>
            <a:ext cx="914400" cy="50292"/>
          </a:xfrm>
          <a:prstGeom prst="rect"/>
          <a:solidFill>
            <a:srgbClr val="167A7C"/>
          </a:solidFill>
          <a:ln w="6350" cmpd="sng" cap="flat">
            <a:noFill/>
            <a:prstDash val="solid"/>
            <a:round/>
          </a:ln>
        </p:spPr>
      </p:sp>
      <p:sp>
        <p:nvSpPr>
          <p:cNvPr id="313" name="Rectangle"/>
          <p:cNvSpPr>
            <a:spLocks/>
          </p:cNvSpPr>
          <p:nvPr/>
        </p:nvSpPr>
        <p:spPr>
          <a:xfrm rot="0">
            <a:off x="11201399" y="320040"/>
            <a:ext cx="411480" cy="27432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r">
              <a:lnSpc>
                <a:spcPct val="100000"/>
              </a:lnSpc>
              <a:spcBef>
                <a:spcPts val="0"/>
              </a:spcBef>
              <a:spcAft>
                <a:spcPts val="0"/>
              </a:spcAft>
              <a:buNone/>
            </a:pPr>
            <a:r>
              <a:rPr lang="en-US" altLang="zh-CN" sz="1000" b="0" i="0" u="none" strike="noStrike" kern="1200" cap="none" spc="0" baseline="0">
                <a:solidFill>
                  <a:srgbClr val="5C676F"/>
                </a:solidFill>
                <a:latin typeface="Aptos" pitchFamily="0" charset="0"/>
                <a:ea typeface="宋体" pitchFamily="0" charset="0"/>
                <a:cs typeface="Arial Nova Light" pitchFamily="0" charset="0"/>
              </a:rPr>
              <a:t>10</a:t>
            </a:r>
            <a:endParaRPr lang="zh-CN" altLang="en-US" sz="1000" b="0" i="0" u="none" strike="noStrike" kern="1200" cap="none" spc="0" baseline="0">
              <a:solidFill>
                <a:srgbClr val="5C676F"/>
              </a:solidFill>
              <a:latin typeface="Aptos" pitchFamily="0" charset="0"/>
              <a:ea typeface="宋体" pitchFamily="0" charset="0"/>
              <a:cs typeface="Arial Nova Light" pitchFamily="0" charset="0"/>
            </a:endParaRPr>
          </a:p>
        </p:txBody>
      </p:sp>
      <p:sp>
        <p:nvSpPr>
          <p:cNvPr id="314" name="Rectangle"/>
          <p:cNvSpPr>
            <a:spLocks/>
          </p:cNvSpPr>
          <p:nvPr/>
        </p:nvSpPr>
        <p:spPr>
          <a:xfrm rot="0">
            <a:off x="594360" y="1325880"/>
            <a:ext cx="1325880" cy="438912"/>
          </a:xfrm>
          <a:prstGeom prst="rect"/>
          <a:solidFill>
            <a:srgbClr val="18344B"/>
          </a:solidFill>
          <a:ln w="6350" cmpd="sng" cap="flat">
            <a:solidFill>
              <a:srgbClr val="FFFFFF"/>
            </a:solidFill>
            <a:prstDash val="solid"/>
            <a:round/>
          </a:ln>
        </p:spPr>
      </p:sp>
      <p:sp>
        <p:nvSpPr>
          <p:cNvPr id="315" name="Rectangle"/>
          <p:cNvSpPr>
            <a:spLocks/>
          </p:cNvSpPr>
          <p:nvPr/>
        </p:nvSpPr>
        <p:spPr>
          <a:xfrm rot="0">
            <a:off x="640080" y="1417320"/>
            <a:ext cx="1234439" cy="205184"/>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FFFFFF"/>
                </a:solidFill>
                <a:latin typeface="Aptos" pitchFamily="0" charset="0"/>
                <a:ea typeface="宋体" pitchFamily="0" charset="0"/>
                <a:cs typeface="Arial Nova Light" pitchFamily="0" charset="0"/>
              </a:rPr>
              <a:t>COMPONENT</a:t>
            </a:r>
            <a:endParaRPr lang="zh-CN" altLang="en-US" sz="1000" b="0" i="0" u="none" strike="noStrike" kern="1200" cap="none" spc="0" baseline="0">
              <a:solidFill>
                <a:srgbClr val="FFFFFF"/>
              </a:solidFill>
              <a:latin typeface="Aptos" pitchFamily="0" charset="0"/>
              <a:ea typeface="宋体" pitchFamily="0" charset="0"/>
              <a:cs typeface="Arial Nova Light" pitchFamily="0" charset="0"/>
            </a:endParaRPr>
          </a:p>
        </p:txBody>
      </p:sp>
      <p:sp>
        <p:nvSpPr>
          <p:cNvPr id="316" name="Rectangle"/>
          <p:cNvSpPr>
            <a:spLocks/>
          </p:cNvSpPr>
          <p:nvPr/>
        </p:nvSpPr>
        <p:spPr>
          <a:xfrm rot="0">
            <a:off x="2057400" y="1325880"/>
            <a:ext cx="2468879" cy="438912"/>
          </a:xfrm>
          <a:prstGeom prst="rect"/>
          <a:solidFill>
            <a:srgbClr val="18344B"/>
          </a:solidFill>
          <a:ln w="6350" cmpd="sng" cap="flat">
            <a:solidFill>
              <a:srgbClr val="FFFFFF"/>
            </a:solidFill>
            <a:prstDash val="solid"/>
            <a:round/>
          </a:ln>
        </p:spPr>
      </p:sp>
      <p:sp>
        <p:nvSpPr>
          <p:cNvPr id="317" name="Rectangle"/>
          <p:cNvSpPr>
            <a:spLocks/>
          </p:cNvSpPr>
          <p:nvPr/>
        </p:nvSpPr>
        <p:spPr>
          <a:xfrm rot="0">
            <a:off x="2103120" y="1417320"/>
            <a:ext cx="2377440" cy="205184"/>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FFFFFF"/>
                </a:solidFill>
                <a:latin typeface="Aptos" pitchFamily="0" charset="0"/>
                <a:ea typeface="宋体" pitchFamily="0" charset="0"/>
                <a:cs typeface="Arial Nova Light" pitchFamily="0" charset="0"/>
              </a:rPr>
              <a:t>DIABETES APPLICATION</a:t>
            </a:r>
            <a:endParaRPr lang="zh-CN" altLang="en-US" sz="1000" b="0" i="0" u="none" strike="noStrike" kern="1200" cap="none" spc="0" baseline="0">
              <a:solidFill>
                <a:srgbClr val="FFFFFF"/>
              </a:solidFill>
              <a:latin typeface="Aptos" pitchFamily="0" charset="0"/>
              <a:ea typeface="宋体" pitchFamily="0" charset="0"/>
              <a:cs typeface="Arial Nova Light" pitchFamily="0" charset="0"/>
            </a:endParaRPr>
          </a:p>
        </p:txBody>
      </p:sp>
      <p:sp>
        <p:nvSpPr>
          <p:cNvPr id="318" name="Rectangle"/>
          <p:cNvSpPr>
            <a:spLocks/>
          </p:cNvSpPr>
          <p:nvPr/>
        </p:nvSpPr>
        <p:spPr>
          <a:xfrm rot="0">
            <a:off x="4663440" y="1325880"/>
            <a:ext cx="2651760" cy="438912"/>
          </a:xfrm>
          <a:prstGeom prst="rect"/>
          <a:solidFill>
            <a:srgbClr val="18344B"/>
          </a:solidFill>
          <a:ln w="6350" cmpd="sng" cap="flat">
            <a:solidFill>
              <a:srgbClr val="FFFFFF"/>
            </a:solidFill>
            <a:prstDash val="solid"/>
            <a:round/>
          </a:ln>
        </p:spPr>
      </p:sp>
      <p:sp>
        <p:nvSpPr>
          <p:cNvPr id="319" name="Rectangle"/>
          <p:cNvSpPr>
            <a:spLocks/>
          </p:cNvSpPr>
          <p:nvPr/>
        </p:nvSpPr>
        <p:spPr>
          <a:xfrm rot="0">
            <a:off x="4709159" y="1417320"/>
            <a:ext cx="2560320" cy="205184"/>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FFFFFF"/>
                </a:solidFill>
                <a:latin typeface="Aptos" pitchFamily="0" charset="0"/>
                <a:ea typeface="宋体" pitchFamily="0" charset="0"/>
                <a:cs typeface="Arial Nova Light" pitchFamily="0" charset="0"/>
              </a:rPr>
              <a:t>LIMITATION / RISK</a:t>
            </a:r>
            <a:endParaRPr lang="zh-CN" altLang="en-US" sz="1000" b="0" i="0" u="none" strike="noStrike" kern="1200" cap="none" spc="0" baseline="0">
              <a:solidFill>
                <a:srgbClr val="FFFFFF"/>
              </a:solidFill>
              <a:latin typeface="Aptos" pitchFamily="0" charset="0"/>
              <a:ea typeface="宋体" pitchFamily="0" charset="0"/>
              <a:cs typeface="Arial Nova Light" pitchFamily="0" charset="0"/>
            </a:endParaRPr>
          </a:p>
        </p:txBody>
      </p:sp>
      <p:sp>
        <p:nvSpPr>
          <p:cNvPr id="320" name="Rectangle"/>
          <p:cNvSpPr>
            <a:spLocks/>
          </p:cNvSpPr>
          <p:nvPr/>
        </p:nvSpPr>
        <p:spPr>
          <a:xfrm rot="0">
            <a:off x="7543800" y="1325880"/>
            <a:ext cx="3977639" cy="438912"/>
          </a:xfrm>
          <a:prstGeom prst="rect"/>
          <a:solidFill>
            <a:srgbClr val="18344B"/>
          </a:solidFill>
          <a:ln w="6350" cmpd="sng" cap="flat">
            <a:solidFill>
              <a:srgbClr val="FFFFFF"/>
            </a:solidFill>
            <a:prstDash val="solid"/>
            <a:round/>
          </a:ln>
        </p:spPr>
      </p:sp>
      <p:sp>
        <p:nvSpPr>
          <p:cNvPr id="321" name="Rectangle"/>
          <p:cNvSpPr>
            <a:spLocks/>
          </p:cNvSpPr>
          <p:nvPr/>
        </p:nvSpPr>
        <p:spPr>
          <a:xfrm rot="0">
            <a:off x="7589520" y="1417320"/>
            <a:ext cx="3886200" cy="205184"/>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FFFFFF"/>
                </a:solidFill>
                <a:latin typeface="Aptos" pitchFamily="0" charset="0"/>
                <a:ea typeface="宋体" pitchFamily="0" charset="0"/>
                <a:cs typeface="Arial Nova Light" pitchFamily="0" charset="0"/>
              </a:rPr>
              <a:t>PRACTITIONER ACTION</a:t>
            </a:r>
            <a:endParaRPr lang="zh-CN" altLang="en-US" sz="1000" b="0" i="0" u="none" strike="noStrike" kern="1200" cap="none" spc="0" baseline="0">
              <a:solidFill>
                <a:srgbClr val="FFFFFF"/>
              </a:solidFill>
              <a:latin typeface="Aptos" pitchFamily="0" charset="0"/>
              <a:ea typeface="宋体" pitchFamily="0" charset="0"/>
              <a:cs typeface="Arial Nova Light" pitchFamily="0" charset="0"/>
            </a:endParaRPr>
          </a:p>
        </p:txBody>
      </p:sp>
      <p:sp>
        <p:nvSpPr>
          <p:cNvPr id="322" name="Rectangle"/>
          <p:cNvSpPr>
            <a:spLocks/>
          </p:cNvSpPr>
          <p:nvPr/>
        </p:nvSpPr>
        <p:spPr>
          <a:xfrm rot="0">
            <a:off x="594360" y="1764791"/>
            <a:ext cx="1325880" cy="640080"/>
          </a:xfrm>
          <a:prstGeom prst="rect"/>
          <a:solidFill>
            <a:srgbClr val="FFFFFF"/>
          </a:solidFill>
          <a:ln w="6350" cmpd="sng" cap="flat">
            <a:solidFill>
              <a:srgbClr val="E0E5E8"/>
            </a:solidFill>
            <a:prstDash val="solid"/>
            <a:round/>
          </a:ln>
        </p:spPr>
      </p:sp>
      <p:sp>
        <p:nvSpPr>
          <p:cNvPr id="323" name="Rectangle"/>
          <p:cNvSpPr>
            <a:spLocks/>
          </p:cNvSpPr>
          <p:nvPr/>
        </p:nvSpPr>
        <p:spPr>
          <a:xfrm rot="0">
            <a:off x="2057400" y="1764791"/>
            <a:ext cx="2468879" cy="640080"/>
          </a:xfrm>
          <a:prstGeom prst="rect"/>
          <a:solidFill>
            <a:srgbClr val="FFFFFF"/>
          </a:solidFill>
          <a:ln w="6350" cmpd="sng" cap="flat">
            <a:solidFill>
              <a:srgbClr val="E0E5E8"/>
            </a:solidFill>
            <a:prstDash val="solid"/>
            <a:round/>
          </a:ln>
        </p:spPr>
      </p:sp>
      <p:sp>
        <p:nvSpPr>
          <p:cNvPr id="324" name="Rectangle"/>
          <p:cNvSpPr>
            <a:spLocks/>
          </p:cNvSpPr>
          <p:nvPr/>
        </p:nvSpPr>
        <p:spPr>
          <a:xfrm rot="0">
            <a:off x="4663440" y="1764791"/>
            <a:ext cx="2651760" cy="640080"/>
          </a:xfrm>
          <a:prstGeom prst="rect"/>
          <a:solidFill>
            <a:srgbClr val="FFFFFF"/>
          </a:solidFill>
          <a:ln w="6350" cmpd="sng" cap="flat">
            <a:solidFill>
              <a:srgbClr val="E0E5E8"/>
            </a:solidFill>
            <a:prstDash val="solid"/>
            <a:round/>
          </a:ln>
        </p:spPr>
      </p:sp>
      <p:sp>
        <p:nvSpPr>
          <p:cNvPr id="325" name="Rectangle"/>
          <p:cNvSpPr>
            <a:spLocks/>
          </p:cNvSpPr>
          <p:nvPr/>
        </p:nvSpPr>
        <p:spPr>
          <a:xfrm rot="0">
            <a:off x="7543800" y="1764791"/>
            <a:ext cx="3977639" cy="640080"/>
          </a:xfrm>
          <a:prstGeom prst="rect"/>
          <a:solidFill>
            <a:srgbClr val="FFFFFF"/>
          </a:solidFill>
          <a:ln w="6350" cmpd="sng" cap="flat">
            <a:solidFill>
              <a:srgbClr val="E0E5E8"/>
            </a:solidFill>
            <a:prstDash val="solid"/>
            <a:round/>
          </a:ln>
        </p:spPr>
      </p:sp>
      <p:sp>
        <p:nvSpPr>
          <p:cNvPr id="326" name="Rectangle"/>
          <p:cNvSpPr>
            <a:spLocks/>
          </p:cNvSpPr>
          <p:nvPr/>
        </p:nvSpPr>
        <p:spPr>
          <a:xfrm rot="0">
            <a:off x="649224" y="1837943"/>
            <a:ext cx="1216152" cy="420627"/>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18344B"/>
                </a:solidFill>
                <a:latin typeface="Aptos" pitchFamily="0" charset="0"/>
                <a:ea typeface="宋体" pitchFamily="0" charset="0"/>
                <a:cs typeface="Arial Nova Light" pitchFamily="0" charset="0"/>
              </a:rPr>
              <a:t>1- </a:t>
            </a:r>
            <a:r>
              <a:rPr lang="en-US" altLang="zh-CN" sz="1200" b="0" i="0" u="none" strike="noStrike" kern="1200" cap="none" spc="0" baseline="0">
                <a:solidFill>
                  <a:srgbClr val="18344B"/>
                </a:solidFill>
                <a:latin typeface="Aptos" pitchFamily="0" charset="0"/>
                <a:ea typeface="宋体" pitchFamily="0" charset="0"/>
                <a:cs typeface="Arial Nova Light" pitchFamily="0" charset="0"/>
              </a:rPr>
              <a:t>Shared decision</a:t>
            </a:r>
            <a:endParaRPr lang="zh-CN" altLang="en-US" sz="12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327" name="Rectangle"/>
          <p:cNvSpPr>
            <a:spLocks/>
          </p:cNvSpPr>
          <p:nvPr/>
        </p:nvSpPr>
        <p:spPr>
          <a:xfrm rot="0">
            <a:off x="2112264" y="1837943"/>
            <a:ext cx="2359152" cy="420627"/>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Discuss medication options, benefits and burdens</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28" name="Rectangle"/>
          <p:cNvSpPr>
            <a:spLocks/>
          </p:cNvSpPr>
          <p:nvPr/>
        </p:nvSpPr>
        <p:spPr>
          <a:xfrm rot="0">
            <a:off x="4718303" y="1837943"/>
            <a:ext cx="2542031" cy="420627"/>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Choice can be constrained by access and health literacy</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29" name="Rectangle"/>
          <p:cNvSpPr>
            <a:spLocks/>
          </p:cNvSpPr>
          <p:nvPr/>
        </p:nvSpPr>
        <p:spPr>
          <a:xfrm rot="0">
            <a:off x="7598664" y="1837943"/>
            <a:ext cx="3867910" cy="41973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Use absolute risk + teach-back; record preference (NICE, 2021a)</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30" name="Rectangle"/>
          <p:cNvSpPr>
            <a:spLocks/>
          </p:cNvSpPr>
          <p:nvPr/>
        </p:nvSpPr>
        <p:spPr>
          <a:xfrm rot="0">
            <a:off x="594360" y="2423160"/>
            <a:ext cx="1325880" cy="640080"/>
          </a:xfrm>
          <a:prstGeom prst="rect"/>
          <a:solidFill>
            <a:srgbClr val="F6F8F9"/>
          </a:solidFill>
          <a:ln w="6350" cmpd="sng" cap="flat">
            <a:solidFill>
              <a:srgbClr val="E0E5E8"/>
            </a:solidFill>
            <a:prstDash val="solid"/>
            <a:round/>
          </a:ln>
        </p:spPr>
      </p:sp>
      <p:sp>
        <p:nvSpPr>
          <p:cNvPr id="331" name="Rectangle"/>
          <p:cNvSpPr>
            <a:spLocks/>
          </p:cNvSpPr>
          <p:nvPr/>
        </p:nvSpPr>
        <p:spPr>
          <a:xfrm rot="0">
            <a:off x="2057400" y="2423160"/>
            <a:ext cx="2468879" cy="640080"/>
          </a:xfrm>
          <a:prstGeom prst="rect"/>
          <a:solidFill>
            <a:srgbClr val="F6F8F9"/>
          </a:solidFill>
          <a:ln w="6350" cmpd="sng" cap="flat">
            <a:solidFill>
              <a:srgbClr val="E0E5E8"/>
            </a:solidFill>
            <a:prstDash val="solid"/>
            <a:round/>
          </a:ln>
        </p:spPr>
      </p:sp>
      <p:sp>
        <p:nvSpPr>
          <p:cNvPr id="332" name="Rectangle"/>
          <p:cNvSpPr>
            <a:spLocks/>
          </p:cNvSpPr>
          <p:nvPr/>
        </p:nvSpPr>
        <p:spPr>
          <a:xfrm rot="0">
            <a:off x="4663440" y="2423160"/>
            <a:ext cx="2651760" cy="640080"/>
          </a:xfrm>
          <a:prstGeom prst="rect"/>
          <a:solidFill>
            <a:srgbClr val="F6F8F9"/>
          </a:solidFill>
          <a:ln w="6350" cmpd="sng" cap="flat">
            <a:solidFill>
              <a:srgbClr val="E0E5E8"/>
            </a:solidFill>
            <a:prstDash val="solid"/>
            <a:round/>
          </a:ln>
        </p:spPr>
      </p:sp>
      <p:sp>
        <p:nvSpPr>
          <p:cNvPr id="333" name="Rectangle"/>
          <p:cNvSpPr>
            <a:spLocks/>
          </p:cNvSpPr>
          <p:nvPr/>
        </p:nvSpPr>
        <p:spPr>
          <a:xfrm rot="0">
            <a:off x="7543800" y="2423160"/>
            <a:ext cx="3977639" cy="640080"/>
          </a:xfrm>
          <a:prstGeom prst="rect"/>
          <a:solidFill>
            <a:srgbClr val="F6F8F9"/>
          </a:solidFill>
          <a:ln w="6350" cmpd="sng" cap="flat">
            <a:solidFill>
              <a:srgbClr val="E0E5E8"/>
            </a:solidFill>
            <a:prstDash val="solid"/>
            <a:round/>
          </a:ln>
        </p:spPr>
      </p:sp>
      <p:sp>
        <p:nvSpPr>
          <p:cNvPr id="334" name="Rectangle"/>
          <p:cNvSpPr>
            <a:spLocks/>
          </p:cNvSpPr>
          <p:nvPr/>
        </p:nvSpPr>
        <p:spPr>
          <a:xfrm rot="0">
            <a:off x="649224" y="2496311"/>
            <a:ext cx="1216152" cy="235961"/>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18344B"/>
                </a:solidFill>
                <a:latin typeface="Aptos" pitchFamily="0" charset="0"/>
                <a:ea typeface="宋体" pitchFamily="0" charset="0"/>
                <a:cs typeface="Arial Nova Light" pitchFamily="0" charset="0"/>
              </a:rPr>
              <a:t>2- </a:t>
            </a:r>
            <a:r>
              <a:rPr lang="en-US" altLang="zh-CN" sz="1200" b="0" i="0" u="none" strike="noStrike" kern="1200" cap="none" spc="0" baseline="0">
                <a:solidFill>
                  <a:srgbClr val="18344B"/>
                </a:solidFill>
                <a:latin typeface="Aptos" pitchFamily="0" charset="0"/>
                <a:ea typeface="宋体" pitchFamily="0" charset="0"/>
                <a:cs typeface="Arial Nova Light" pitchFamily="0" charset="0"/>
              </a:rPr>
              <a:t>Care planning</a:t>
            </a:r>
            <a:endParaRPr lang="zh-CN" altLang="en-US" sz="12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335" name="Rectangle"/>
          <p:cNvSpPr>
            <a:spLocks/>
          </p:cNvSpPr>
          <p:nvPr/>
        </p:nvSpPr>
        <p:spPr>
          <a:xfrm rot="0">
            <a:off x="2112264" y="2496311"/>
            <a:ext cx="2359152" cy="420628"/>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Agree goals around glucose, activity, work and wellbeing</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36" name="Rectangle"/>
          <p:cNvSpPr>
            <a:spLocks/>
          </p:cNvSpPr>
          <p:nvPr/>
        </p:nvSpPr>
        <p:spPr>
          <a:xfrm rot="0">
            <a:off x="4718303" y="2496311"/>
            <a:ext cx="2542031" cy="420628"/>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Plans can become tick-box annual reviews</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37" name="Rectangle"/>
          <p:cNvSpPr>
            <a:spLocks/>
          </p:cNvSpPr>
          <p:nvPr/>
        </p:nvSpPr>
        <p:spPr>
          <a:xfrm rot="0">
            <a:off x="7598664" y="2496311"/>
            <a:ext cx="3867910" cy="419734"/>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Make goals specific; review barriers and progress (NHS England, 2019)</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38" name="Rectangle"/>
          <p:cNvSpPr>
            <a:spLocks/>
          </p:cNvSpPr>
          <p:nvPr/>
        </p:nvSpPr>
        <p:spPr>
          <a:xfrm rot="0">
            <a:off x="594360" y="3081528"/>
            <a:ext cx="1325880" cy="640079"/>
          </a:xfrm>
          <a:prstGeom prst="rect"/>
          <a:solidFill>
            <a:srgbClr val="FFFFFF"/>
          </a:solidFill>
          <a:ln w="6350" cmpd="sng" cap="flat">
            <a:solidFill>
              <a:srgbClr val="E0E5E8"/>
            </a:solidFill>
            <a:prstDash val="solid"/>
            <a:round/>
          </a:ln>
        </p:spPr>
      </p:sp>
      <p:sp>
        <p:nvSpPr>
          <p:cNvPr id="339" name="Rectangle"/>
          <p:cNvSpPr>
            <a:spLocks/>
          </p:cNvSpPr>
          <p:nvPr/>
        </p:nvSpPr>
        <p:spPr>
          <a:xfrm rot="0">
            <a:off x="2057400" y="3081528"/>
            <a:ext cx="2468879" cy="640079"/>
          </a:xfrm>
          <a:prstGeom prst="rect"/>
          <a:solidFill>
            <a:srgbClr val="FFFFFF"/>
          </a:solidFill>
          <a:ln w="6350" cmpd="sng" cap="flat">
            <a:solidFill>
              <a:srgbClr val="E0E5E8"/>
            </a:solidFill>
            <a:prstDash val="solid"/>
            <a:round/>
          </a:ln>
        </p:spPr>
      </p:sp>
      <p:sp>
        <p:nvSpPr>
          <p:cNvPr id="340" name="Rectangle"/>
          <p:cNvSpPr>
            <a:spLocks/>
          </p:cNvSpPr>
          <p:nvPr/>
        </p:nvSpPr>
        <p:spPr>
          <a:xfrm rot="0">
            <a:off x="4663440" y="3081528"/>
            <a:ext cx="2651760" cy="640079"/>
          </a:xfrm>
          <a:prstGeom prst="rect"/>
          <a:solidFill>
            <a:srgbClr val="FFFFFF"/>
          </a:solidFill>
          <a:ln w="6350" cmpd="sng" cap="flat">
            <a:solidFill>
              <a:srgbClr val="E0E5E8"/>
            </a:solidFill>
            <a:prstDash val="solid"/>
            <a:round/>
          </a:ln>
        </p:spPr>
      </p:sp>
      <p:sp>
        <p:nvSpPr>
          <p:cNvPr id="341" name="Rectangle"/>
          <p:cNvSpPr>
            <a:spLocks/>
          </p:cNvSpPr>
          <p:nvPr/>
        </p:nvSpPr>
        <p:spPr>
          <a:xfrm rot="0">
            <a:off x="7543800" y="3081528"/>
            <a:ext cx="3977639" cy="640079"/>
          </a:xfrm>
          <a:prstGeom prst="rect"/>
          <a:solidFill>
            <a:srgbClr val="FFFFFF"/>
          </a:solidFill>
          <a:ln w="6350" cmpd="sng" cap="flat">
            <a:solidFill>
              <a:srgbClr val="E0E5E8"/>
            </a:solidFill>
            <a:prstDash val="solid"/>
            <a:round/>
          </a:ln>
        </p:spPr>
      </p:sp>
      <p:sp>
        <p:nvSpPr>
          <p:cNvPr id="342" name="Rectangle"/>
          <p:cNvSpPr>
            <a:spLocks/>
          </p:cNvSpPr>
          <p:nvPr/>
        </p:nvSpPr>
        <p:spPr>
          <a:xfrm rot="0">
            <a:off x="649224" y="3154680"/>
            <a:ext cx="1216152" cy="420628"/>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18344B"/>
                </a:solidFill>
                <a:latin typeface="Aptos" pitchFamily="0" charset="0"/>
                <a:ea typeface="宋体" pitchFamily="0" charset="0"/>
                <a:cs typeface="Arial Nova Light" pitchFamily="0" charset="0"/>
              </a:rPr>
              <a:t>3- </a:t>
            </a:r>
            <a:r>
              <a:rPr lang="en-US" altLang="zh-CN" sz="1200" b="0" i="0" u="none" strike="noStrike" kern="1200" cap="none" spc="0" baseline="0">
                <a:solidFill>
                  <a:srgbClr val="18344B"/>
                </a:solidFill>
                <a:latin typeface="Aptos" pitchFamily="0" charset="0"/>
                <a:ea typeface="宋体" pitchFamily="0" charset="0"/>
                <a:cs typeface="Arial Nova Light" pitchFamily="0" charset="0"/>
              </a:rPr>
              <a:t>Enabling choice</a:t>
            </a:r>
            <a:endParaRPr lang="zh-CN" altLang="en-US" sz="12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343" name="Rectangle"/>
          <p:cNvSpPr>
            <a:spLocks/>
          </p:cNvSpPr>
          <p:nvPr/>
        </p:nvSpPr>
        <p:spPr>
          <a:xfrm rot="0">
            <a:off x="2112264" y="3154680"/>
            <a:ext cx="2359152" cy="420628"/>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Offer realistic service and education options</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44" name="Rectangle"/>
          <p:cNvSpPr>
            <a:spLocks/>
          </p:cNvSpPr>
          <p:nvPr/>
        </p:nvSpPr>
        <p:spPr>
          <a:xfrm rot="0">
            <a:off x="4718303" y="3154680"/>
            <a:ext cx="2542031" cy="235961"/>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Choice is limited by local capacity</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45" name="Rectangle"/>
          <p:cNvSpPr>
            <a:spLocks/>
          </p:cNvSpPr>
          <p:nvPr/>
        </p:nvSpPr>
        <p:spPr>
          <a:xfrm rot="0">
            <a:off x="7598664" y="3154680"/>
            <a:ext cx="3867910" cy="235961"/>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Explain available options and rights clearly</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46" name="Rectangle"/>
          <p:cNvSpPr>
            <a:spLocks/>
          </p:cNvSpPr>
          <p:nvPr/>
        </p:nvSpPr>
        <p:spPr>
          <a:xfrm rot="0">
            <a:off x="594360" y="3739896"/>
            <a:ext cx="1325880" cy="640079"/>
          </a:xfrm>
          <a:prstGeom prst="rect"/>
          <a:solidFill>
            <a:srgbClr val="F6F8F9"/>
          </a:solidFill>
          <a:ln w="6350" cmpd="sng" cap="flat">
            <a:solidFill>
              <a:srgbClr val="E0E5E8"/>
            </a:solidFill>
            <a:prstDash val="solid"/>
            <a:round/>
          </a:ln>
        </p:spPr>
      </p:sp>
      <p:sp>
        <p:nvSpPr>
          <p:cNvPr id="347" name="Rectangle"/>
          <p:cNvSpPr>
            <a:spLocks/>
          </p:cNvSpPr>
          <p:nvPr/>
        </p:nvSpPr>
        <p:spPr>
          <a:xfrm rot="0">
            <a:off x="2057400" y="3739896"/>
            <a:ext cx="2468879" cy="640079"/>
          </a:xfrm>
          <a:prstGeom prst="rect"/>
          <a:solidFill>
            <a:srgbClr val="F6F8F9"/>
          </a:solidFill>
          <a:ln w="6350" cmpd="sng" cap="flat">
            <a:solidFill>
              <a:srgbClr val="E0E5E8"/>
            </a:solidFill>
            <a:prstDash val="solid"/>
            <a:round/>
          </a:ln>
        </p:spPr>
      </p:sp>
      <p:sp>
        <p:nvSpPr>
          <p:cNvPr id="348" name="Rectangle"/>
          <p:cNvSpPr>
            <a:spLocks/>
          </p:cNvSpPr>
          <p:nvPr/>
        </p:nvSpPr>
        <p:spPr>
          <a:xfrm rot="0">
            <a:off x="4663440" y="3739896"/>
            <a:ext cx="2651760" cy="640079"/>
          </a:xfrm>
          <a:prstGeom prst="rect"/>
          <a:solidFill>
            <a:srgbClr val="F6F8F9"/>
          </a:solidFill>
          <a:ln w="6350" cmpd="sng" cap="flat">
            <a:solidFill>
              <a:srgbClr val="E0E5E8"/>
            </a:solidFill>
            <a:prstDash val="solid"/>
            <a:round/>
          </a:ln>
        </p:spPr>
      </p:sp>
      <p:sp>
        <p:nvSpPr>
          <p:cNvPr id="349" name="Rectangle"/>
          <p:cNvSpPr>
            <a:spLocks/>
          </p:cNvSpPr>
          <p:nvPr/>
        </p:nvSpPr>
        <p:spPr>
          <a:xfrm rot="0">
            <a:off x="7543800" y="3739896"/>
            <a:ext cx="3977639" cy="640079"/>
          </a:xfrm>
          <a:prstGeom prst="rect"/>
          <a:solidFill>
            <a:srgbClr val="F6F8F9"/>
          </a:solidFill>
          <a:ln w="6350" cmpd="sng" cap="flat">
            <a:solidFill>
              <a:srgbClr val="E0E5E8"/>
            </a:solidFill>
            <a:prstDash val="solid"/>
            <a:round/>
          </a:ln>
        </p:spPr>
      </p:sp>
      <p:sp>
        <p:nvSpPr>
          <p:cNvPr id="350" name="Rectangle"/>
          <p:cNvSpPr>
            <a:spLocks/>
          </p:cNvSpPr>
          <p:nvPr/>
        </p:nvSpPr>
        <p:spPr>
          <a:xfrm rot="0">
            <a:off x="649224" y="3813048"/>
            <a:ext cx="1216152" cy="420628"/>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18344B"/>
                </a:solidFill>
                <a:latin typeface="Aptos" pitchFamily="0" charset="0"/>
                <a:ea typeface="宋体" pitchFamily="0" charset="0"/>
                <a:cs typeface="Arial Nova Light" pitchFamily="0" charset="0"/>
              </a:rPr>
              <a:t>4- </a:t>
            </a:r>
            <a:r>
              <a:rPr lang="en-US" altLang="zh-CN" sz="1200" b="0" i="0" u="none" strike="noStrike" kern="1200" cap="none" spc="0" baseline="0">
                <a:solidFill>
                  <a:srgbClr val="18344B"/>
                </a:solidFill>
                <a:latin typeface="Aptos" pitchFamily="0" charset="0"/>
                <a:ea typeface="宋体" pitchFamily="0" charset="0"/>
                <a:cs typeface="Arial Nova Light" pitchFamily="0" charset="0"/>
              </a:rPr>
              <a:t>Community support</a:t>
            </a:r>
            <a:endParaRPr lang="zh-CN" altLang="en-US" sz="12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351" name="Rectangle"/>
          <p:cNvSpPr>
            <a:spLocks/>
          </p:cNvSpPr>
          <p:nvPr/>
        </p:nvSpPr>
        <p:spPr>
          <a:xfrm rot="0">
            <a:off x="2112264" y="3813048"/>
            <a:ext cx="2359152" cy="420628"/>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Link to activity, food, social and voluntary-sector assets</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52" name="Rectangle"/>
          <p:cNvSpPr>
            <a:spLocks/>
          </p:cNvSpPr>
          <p:nvPr/>
        </p:nvSpPr>
        <p:spPr>
          <a:xfrm rot="0">
            <a:off x="4718303" y="3813048"/>
            <a:ext cx="2542031" cy="235961"/>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Local provision is uneven</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53" name="Rectangle"/>
          <p:cNvSpPr>
            <a:spLocks/>
          </p:cNvSpPr>
          <p:nvPr/>
        </p:nvSpPr>
        <p:spPr>
          <a:xfrm rot="0">
            <a:off x="7598664" y="3813048"/>
            <a:ext cx="3867910" cy="235961"/>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Use social prescribing where it adds value</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54" name="Rectangle"/>
          <p:cNvSpPr>
            <a:spLocks/>
          </p:cNvSpPr>
          <p:nvPr/>
        </p:nvSpPr>
        <p:spPr>
          <a:xfrm rot="0">
            <a:off x="594360" y="4398264"/>
            <a:ext cx="1325880" cy="640079"/>
          </a:xfrm>
          <a:prstGeom prst="rect"/>
          <a:solidFill>
            <a:srgbClr val="FFFFFF"/>
          </a:solidFill>
          <a:ln w="6350" cmpd="sng" cap="flat">
            <a:solidFill>
              <a:srgbClr val="E0E5E8"/>
            </a:solidFill>
            <a:prstDash val="solid"/>
            <a:round/>
          </a:ln>
        </p:spPr>
      </p:sp>
      <p:sp>
        <p:nvSpPr>
          <p:cNvPr id="355" name="Rectangle"/>
          <p:cNvSpPr>
            <a:spLocks/>
          </p:cNvSpPr>
          <p:nvPr/>
        </p:nvSpPr>
        <p:spPr>
          <a:xfrm rot="0">
            <a:off x="2057400" y="4398264"/>
            <a:ext cx="2468879" cy="640079"/>
          </a:xfrm>
          <a:prstGeom prst="rect"/>
          <a:solidFill>
            <a:srgbClr val="FFFFFF"/>
          </a:solidFill>
          <a:ln w="6350" cmpd="sng" cap="flat">
            <a:solidFill>
              <a:srgbClr val="E0E5E8"/>
            </a:solidFill>
            <a:prstDash val="solid"/>
            <a:round/>
          </a:ln>
        </p:spPr>
      </p:sp>
      <p:sp>
        <p:nvSpPr>
          <p:cNvPr id="356" name="Rectangle"/>
          <p:cNvSpPr>
            <a:spLocks/>
          </p:cNvSpPr>
          <p:nvPr/>
        </p:nvSpPr>
        <p:spPr>
          <a:xfrm rot="0">
            <a:off x="4663440" y="4398264"/>
            <a:ext cx="2651760" cy="640079"/>
          </a:xfrm>
          <a:prstGeom prst="rect"/>
          <a:solidFill>
            <a:srgbClr val="FFFFFF"/>
          </a:solidFill>
          <a:ln w="6350" cmpd="sng" cap="flat">
            <a:solidFill>
              <a:srgbClr val="E0E5E8"/>
            </a:solidFill>
            <a:prstDash val="solid"/>
            <a:round/>
          </a:ln>
        </p:spPr>
      </p:sp>
      <p:sp>
        <p:nvSpPr>
          <p:cNvPr id="357" name="Rectangle"/>
          <p:cNvSpPr>
            <a:spLocks/>
          </p:cNvSpPr>
          <p:nvPr/>
        </p:nvSpPr>
        <p:spPr>
          <a:xfrm rot="0">
            <a:off x="7543800" y="4398264"/>
            <a:ext cx="3977639" cy="640079"/>
          </a:xfrm>
          <a:prstGeom prst="rect"/>
          <a:solidFill>
            <a:srgbClr val="FFFFFF"/>
          </a:solidFill>
          <a:ln w="6350" cmpd="sng" cap="flat">
            <a:solidFill>
              <a:srgbClr val="E0E5E8"/>
            </a:solidFill>
            <a:prstDash val="solid"/>
            <a:round/>
          </a:ln>
        </p:spPr>
      </p:sp>
      <p:sp>
        <p:nvSpPr>
          <p:cNvPr id="358" name="Rectangle"/>
          <p:cNvSpPr>
            <a:spLocks/>
          </p:cNvSpPr>
          <p:nvPr/>
        </p:nvSpPr>
        <p:spPr>
          <a:xfrm rot="0">
            <a:off x="649224" y="4471416"/>
            <a:ext cx="1216152" cy="420628"/>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18344B"/>
                </a:solidFill>
                <a:latin typeface="Aptos" pitchFamily="0" charset="0"/>
                <a:ea typeface="宋体" pitchFamily="0" charset="0"/>
                <a:cs typeface="Arial Nova Light" pitchFamily="0" charset="0"/>
              </a:rPr>
              <a:t>5- </a:t>
            </a:r>
            <a:r>
              <a:rPr lang="en-US" altLang="zh-CN" sz="1200" b="0" i="0" u="none" strike="noStrike" kern="1200" cap="none" spc="0" baseline="0">
                <a:solidFill>
                  <a:srgbClr val="18344B"/>
                </a:solidFill>
                <a:latin typeface="Aptos" pitchFamily="0" charset="0"/>
                <a:ea typeface="宋体" pitchFamily="0" charset="0"/>
                <a:cs typeface="Arial Nova Light" pitchFamily="0" charset="0"/>
              </a:rPr>
              <a:t>Self-management</a:t>
            </a:r>
            <a:endParaRPr lang="zh-CN" altLang="en-US" sz="12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359" name="Rectangle"/>
          <p:cNvSpPr>
            <a:spLocks/>
          </p:cNvSpPr>
          <p:nvPr/>
        </p:nvSpPr>
        <p:spPr>
          <a:xfrm rot="0">
            <a:off x="2112264" y="4471416"/>
            <a:ext cx="2359152" cy="420628"/>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Build skills, confidence and problem-solving</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60" name="Rectangle"/>
          <p:cNvSpPr>
            <a:spLocks/>
          </p:cNvSpPr>
          <p:nvPr/>
        </p:nvSpPr>
        <p:spPr>
          <a:xfrm rot="0">
            <a:off x="4718303" y="4471416"/>
            <a:ext cx="2542031" cy="420628"/>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Responsibility can shift unfairly to the patient</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61" name="Rectangle"/>
          <p:cNvSpPr>
            <a:spLocks/>
          </p:cNvSpPr>
          <p:nvPr/>
        </p:nvSpPr>
        <p:spPr>
          <a:xfrm rot="0">
            <a:off x="7598664" y="4471416"/>
            <a:ext cx="3867910" cy="604519"/>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Use education + coaching + follow-up (NHS England, 2026b)</a:t>
            </a:r>
            <a:endParaRPr lang="en-US" altLang="zh-CN" sz="12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0"/>
              </a:spcAft>
              <a:buNone/>
            </a:pP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62" name="Rectangle"/>
          <p:cNvSpPr>
            <a:spLocks/>
          </p:cNvSpPr>
          <p:nvPr/>
        </p:nvSpPr>
        <p:spPr>
          <a:xfrm rot="0">
            <a:off x="594360" y="5056631"/>
            <a:ext cx="1325880" cy="640080"/>
          </a:xfrm>
          <a:prstGeom prst="rect"/>
          <a:solidFill>
            <a:srgbClr val="F6F8F9"/>
          </a:solidFill>
          <a:ln w="6350" cmpd="sng" cap="flat">
            <a:solidFill>
              <a:srgbClr val="E0E5E8"/>
            </a:solidFill>
            <a:prstDash val="solid"/>
            <a:round/>
          </a:ln>
        </p:spPr>
      </p:sp>
      <p:sp>
        <p:nvSpPr>
          <p:cNvPr id="363" name="Rectangle"/>
          <p:cNvSpPr>
            <a:spLocks/>
          </p:cNvSpPr>
          <p:nvPr/>
        </p:nvSpPr>
        <p:spPr>
          <a:xfrm rot="0">
            <a:off x="2057400" y="5056631"/>
            <a:ext cx="2468879" cy="640080"/>
          </a:xfrm>
          <a:prstGeom prst="rect"/>
          <a:solidFill>
            <a:srgbClr val="F6F8F9"/>
          </a:solidFill>
          <a:ln w="6350" cmpd="sng" cap="flat">
            <a:solidFill>
              <a:srgbClr val="E0E5E8"/>
            </a:solidFill>
            <a:prstDash val="solid"/>
            <a:round/>
          </a:ln>
        </p:spPr>
      </p:sp>
      <p:sp>
        <p:nvSpPr>
          <p:cNvPr id="364" name="Rectangle"/>
          <p:cNvSpPr>
            <a:spLocks/>
          </p:cNvSpPr>
          <p:nvPr/>
        </p:nvSpPr>
        <p:spPr>
          <a:xfrm rot="0">
            <a:off x="4663440" y="5056631"/>
            <a:ext cx="2651760" cy="640080"/>
          </a:xfrm>
          <a:prstGeom prst="rect"/>
          <a:solidFill>
            <a:srgbClr val="F6F8F9"/>
          </a:solidFill>
          <a:ln w="6350" cmpd="sng" cap="flat">
            <a:solidFill>
              <a:srgbClr val="E0E5E8"/>
            </a:solidFill>
            <a:prstDash val="solid"/>
            <a:round/>
          </a:ln>
        </p:spPr>
      </p:sp>
      <p:sp>
        <p:nvSpPr>
          <p:cNvPr id="365" name="Rectangle"/>
          <p:cNvSpPr>
            <a:spLocks/>
          </p:cNvSpPr>
          <p:nvPr/>
        </p:nvSpPr>
        <p:spPr>
          <a:xfrm rot="0">
            <a:off x="7543800" y="5056631"/>
            <a:ext cx="3977639" cy="640080"/>
          </a:xfrm>
          <a:prstGeom prst="rect"/>
          <a:solidFill>
            <a:srgbClr val="F6F8F9"/>
          </a:solidFill>
          <a:ln w="6350" cmpd="sng" cap="flat">
            <a:solidFill>
              <a:srgbClr val="E0E5E8"/>
            </a:solidFill>
            <a:prstDash val="solid"/>
            <a:round/>
          </a:ln>
        </p:spPr>
      </p:sp>
      <p:sp>
        <p:nvSpPr>
          <p:cNvPr id="366" name="Rectangle"/>
          <p:cNvSpPr>
            <a:spLocks/>
          </p:cNvSpPr>
          <p:nvPr/>
        </p:nvSpPr>
        <p:spPr>
          <a:xfrm rot="0">
            <a:off x="649224" y="5129783"/>
            <a:ext cx="1216152" cy="420627"/>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18344B"/>
                </a:solidFill>
                <a:latin typeface="Aptos" pitchFamily="0" charset="0"/>
                <a:ea typeface="宋体" pitchFamily="0" charset="0"/>
                <a:cs typeface="Arial Nova Light" pitchFamily="0" charset="0"/>
              </a:rPr>
              <a:t>6- </a:t>
            </a:r>
            <a:r>
              <a:rPr lang="en-US" altLang="zh-CN" sz="1200" b="0" i="0" u="none" strike="noStrike" kern="1200" cap="none" spc="0" baseline="0">
                <a:solidFill>
                  <a:srgbClr val="18344B"/>
                </a:solidFill>
                <a:latin typeface="Aptos" pitchFamily="0" charset="0"/>
                <a:ea typeface="宋体" pitchFamily="0" charset="0"/>
                <a:cs typeface="Arial Nova Light" pitchFamily="0" charset="0"/>
              </a:rPr>
              <a:t>Personal budgets</a:t>
            </a:r>
            <a:endParaRPr lang="zh-CN" altLang="en-US" sz="120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367" name="Rectangle"/>
          <p:cNvSpPr>
            <a:spLocks/>
          </p:cNvSpPr>
          <p:nvPr/>
        </p:nvSpPr>
        <p:spPr>
          <a:xfrm rot="0">
            <a:off x="2112264" y="5129783"/>
            <a:ext cx="2359152" cy="420627"/>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Consider eligible personal-budget routes for identified needs</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68" name="Rectangle"/>
          <p:cNvSpPr>
            <a:spLocks/>
          </p:cNvSpPr>
          <p:nvPr/>
        </p:nvSpPr>
        <p:spPr>
          <a:xfrm rot="0">
            <a:off x="4718303" y="5129783"/>
            <a:ext cx="2542031" cy="235962"/>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Not routine for all diabetes care</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69" name="Rectangle"/>
          <p:cNvSpPr>
            <a:spLocks/>
          </p:cNvSpPr>
          <p:nvPr/>
        </p:nvSpPr>
        <p:spPr>
          <a:xfrm rot="0">
            <a:off x="7598664" y="5129783"/>
            <a:ext cx="3867910" cy="235962"/>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ptos" pitchFamily="0" charset="0"/>
                <a:ea typeface="宋体" pitchFamily="0" charset="0"/>
                <a:cs typeface="Arial Nova Light" pitchFamily="0" charset="0"/>
              </a:rPr>
              <a:t>Explore eligibility; avoid implying universal access</a:t>
            </a:r>
            <a:endParaRPr lang="zh-CN" altLang="en-US" sz="12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370" name="Rectangle"/>
          <p:cNvSpPr>
            <a:spLocks/>
          </p:cNvSpPr>
          <p:nvPr/>
        </p:nvSpPr>
        <p:spPr>
          <a:xfrm rot="0">
            <a:off x="685800" y="5897880"/>
            <a:ext cx="10698479" cy="37338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50" b="0" i="0" u="none" strike="noStrike" kern="1200" cap="none" spc="0" baseline="0">
                <a:solidFill>
                  <a:srgbClr val="18344B"/>
                </a:solidFill>
                <a:latin typeface="Aptos" pitchFamily="0" charset="0"/>
                <a:ea typeface="宋体" pitchFamily="0" charset="0"/>
                <a:cs typeface="Arial Nova Light" pitchFamily="0" charset="0"/>
              </a:rPr>
              <a:t>Judgement: components 1, 2 and 5 are more immediately actionable in routine community practice; 3, 4 and 6 depend more on local capacity, eligibility and commissioning (NHS England, 2026a).</a:t>
            </a:r>
            <a:endParaRPr lang="zh-CN" altLang="en-US" sz="1050" b="0" i="0" u="none" strike="noStrike" kern="1200" cap="none" spc="0" baseline="0">
              <a:solidFill>
                <a:srgbClr val="18344B"/>
              </a:solidFill>
              <a:latin typeface="Aptos" pitchFamily="0" charset="0"/>
              <a:ea typeface="宋体" pitchFamily="0" charset="0"/>
              <a:cs typeface="Arial Nova Light" pitchFamily="0" charset="0"/>
            </a:endParaRPr>
          </a:p>
        </p:txBody>
      </p:sp>
      <p:sp>
        <p:nvSpPr>
          <p:cNvPr id="371" name="Rectangle"/>
          <p:cNvSpPr>
            <a:spLocks/>
          </p:cNvSpPr>
          <p:nvPr/>
        </p:nvSpPr>
        <p:spPr>
          <a:xfrm rot="0">
            <a:off x="594360" y="6510528"/>
            <a:ext cx="10881359" cy="18288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750" b="0" i="0" u="none" strike="noStrike" kern="1200" cap="none" spc="0" baseline="0">
                <a:solidFill>
                  <a:srgbClr val="5C676F"/>
                </a:solidFill>
                <a:latin typeface="Aptos" pitchFamily="0" charset="0"/>
                <a:ea typeface="宋体" pitchFamily="0" charset="0"/>
                <a:cs typeface="Arial Nova Light" pitchFamily="0" charset="0"/>
              </a:rPr>
              <a:t>LCHS7003 • Component 2 • Type 2 diabetes</a:t>
            </a:r>
            <a:endParaRPr lang="zh-CN" altLang="en-US" sz="750" b="0" i="0" u="none" strike="noStrike" kern="1200" cap="none" spc="0" baseline="0">
              <a:solidFill>
                <a:srgbClr val="5C676F"/>
              </a:solidFill>
              <a:latin typeface="Aptos" pitchFamily="0" charset="0"/>
              <a:ea typeface="宋体" pitchFamily="0" charset="0"/>
              <a:cs typeface="Arial Nova Light" pitchFamily="0" charset="0"/>
            </a:endParaRPr>
          </a:p>
        </p:txBody>
      </p:sp>
    </p:spTree>
    <p:extLst>
      <p:ext uri="{BB962C8B-B14F-4D97-AF65-F5344CB8AC3E}">
        <p14:creationId xmlns:p14="http://schemas.microsoft.com/office/powerpoint/2010/main" val="1086081642"/>
      </p:ext>
    </p:extLst>
  </p:cSld>
  <p:clrMapOvr>
    <a:masterClrMapping/>
  </p:clrMapOvr>
</p:sld>
</file>

<file path=ppt/slides/slide11.xml><?xml version="1.0" encoding="utf-8"?>
<p:sld xmlns:p="http://schemas.openxmlformats.org/presentationml/2006/main" xmlns:r="http://schemas.openxmlformats.org/officeDocument/2006/relationships" xmlns:a="http://schemas.openxmlformats.org/drawingml/2006/main">
  <p:cSld>
    <p:bg>
      <p:bgPr>
        <a:solidFill>
          <a:schemeClr val="bg2"/>
        </a:solidFill>
      </p:bgPr>
    </p:bg>
    <p:spTree>
      <p:nvGrpSpPr>
        <p:cNvPr id="1" name=""/>
        <p:cNvGrpSpPr/>
        <p:nvPr/>
      </p:nvGrpSpPr>
      <p:grpSpPr>
        <a:xfrm>
          <a:off x="0" y="0"/>
          <a:ext cx="0" cy="0"/>
          <a:chOff x="0" y="0"/>
          <a:chExt cx="0" cy="0"/>
        </a:xfrm>
      </p:grpSpPr>
      <p:sp>
        <p:nvSpPr>
          <p:cNvPr id="375" name="Rectangle"/>
          <p:cNvSpPr>
            <a:spLocks/>
          </p:cNvSpPr>
          <p:nvPr/>
        </p:nvSpPr>
        <p:spPr>
          <a:xfrm rot="0">
            <a:off x="0" y="5023"/>
            <a:ext cx="12191694" cy="6858000"/>
          </a:xfrm>
          <a:prstGeom prst="rect"/>
          <a:solidFill>
            <a:srgbClr val="FFFFFF"/>
          </a:solidFill>
          <a:ln w="6350" cmpd="sng" cap="flat">
            <a:noFill/>
            <a:prstDash val="solid"/>
            <a:round/>
          </a:ln>
        </p:spPr>
      </p:sp>
      <p:sp>
        <p:nvSpPr>
          <p:cNvPr id="376" name="Rectangle"/>
          <p:cNvSpPr>
            <a:spLocks/>
          </p:cNvSpPr>
          <p:nvPr/>
        </p:nvSpPr>
        <p:spPr>
          <a:xfrm rot="0">
            <a:off x="594360" y="256031"/>
            <a:ext cx="1390123" cy="230832"/>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900" b="0" i="0" u="none" strike="noStrike" kern="1200" cap="none" spc="0" baseline="0">
                <a:solidFill>
                  <a:srgbClr val="167A7C"/>
                </a:solidFill>
                <a:latin typeface="Arial" pitchFamily="34" charset="0"/>
                <a:ea typeface="宋体" pitchFamily="0" charset="0"/>
                <a:cs typeface="Arial" pitchFamily="34" charset="0"/>
              </a:rPr>
              <a:t>RECOMMENDATIONS</a:t>
            </a:r>
            <a:endParaRPr lang="zh-CN" altLang="en-US" sz="900" b="0" i="0" u="none" strike="noStrike" kern="1200" cap="none" spc="0" baseline="0">
              <a:solidFill>
                <a:srgbClr val="167A7C"/>
              </a:solidFill>
              <a:latin typeface="Arial" pitchFamily="34" charset="0"/>
              <a:ea typeface="宋体" pitchFamily="0" charset="0"/>
              <a:cs typeface="Arial" pitchFamily="34" charset="0"/>
            </a:endParaRPr>
          </a:p>
        </p:txBody>
      </p:sp>
      <p:sp>
        <p:nvSpPr>
          <p:cNvPr id="377" name="Rectangle"/>
          <p:cNvSpPr>
            <a:spLocks/>
          </p:cNvSpPr>
          <p:nvPr/>
        </p:nvSpPr>
        <p:spPr>
          <a:xfrm rot="0">
            <a:off x="594360" y="502919"/>
            <a:ext cx="6317755" cy="477054"/>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2500" b="0" i="0" u="none" strike="noStrike" kern="1200" cap="none" spc="0" baseline="0">
                <a:solidFill>
                  <a:srgbClr val="18344B"/>
                </a:solidFill>
                <a:latin typeface="Arial" pitchFamily="34" charset="0"/>
                <a:ea typeface="宋体" pitchFamily="0" charset="0"/>
                <a:cs typeface="Arial" pitchFamily="34" charset="0"/>
              </a:rPr>
              <a:t>Six priorities for UK community practice</a:t>
            </a:r>
            <a:endParaRPr lang="zh-CN" altLang="en-US" sz="2500" b="0" i="0" u="none" strike="noStrike" kern="1200" cap="none" spc="0" baseline="0">
              <a:solidFill>
                <a:srgbClr val="18344B"/>
              </a:solidFill>
              <a:latin typeface="Arial" pitchFamily="34" charset="0"/>
              <a:ea typeface="宋体" pitchFamily="0" charset="0"/>
              <a:cs typeface="Arial" pitchFamily="34" charset="0"/>
            </a:endParaRPr>
          </a:p>
        </p:txBody>
      </p:sp>
      <p:sp>
        <p:nvSpPr>
          <p:cNvPr id="378" name="Rectangle"/>
          <p:cNvSpPr>
            <a:spLocks/>
          </p:cNvSpPr>
          <p:nvPr/>
        </p:nvSpPr>
        <p:spPr>
          <a:xfrm rot="0">
            <a:off x="594360" y="1143000"/>
            <a:ext cx="914400" cy="50292"/>
          </a:xfrm>
          <a:prstGeom prst="rect"/>
          <a:solidFill>
            <a:srgbClr val="167A7C"/>
          </a:solidFill>
          <a:ln w="6350" cmpd="sng" cap="flat">
            <a:noFill/>
            <a:prstDash val="solid"/>
            <a:round/>
          </a:ln>
        </p:spPr>
      </p:sp>
      <p:sp>
        <p:nvSpPr>
          <p:cNvPr id="379" name="Rectangle"/>
          <p:cNvSpPr>
            <a:spLocks/>
          </p:cNvSpPr>
          <p:nvPr/>
        </p:nvSpPr>
        <p:spPr>
          <a:xfrm rot="0">
            <a:off x="11287151" y="320040"/>
            <a:ext cx="325729" cy="246221"/>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r">
              <a:lnSpc>
                <a:spcPct val="100000"/>
              </a:lnSpc>
              <a:spcBef>
                <a:spcPts val="0"/>
              </a:spcBef>
              <a:spcAft>
                <a:spcPts val="0"/>
              </a:spcAft>
              <a:buNone/>
            </a:pPr>
            <a:r>
              <a:rPr lang="en-US" altLang="zh-CN" sz="1000" b="0" i="0" u="none" strike="noStrike" kern="1200" cap="none" spc="0" baseline="0">
                <a:solidFill>
                  <a:srgbClr val="5C676F"/>
                </a:solidFill>
                <a:latin typeface="Arial" pitchFamily="34" charset="0"/>
                <a:ea typeface="宋体" pitchFamily="0" charset="0"/>
                <a:cs typeface="Arial" pitchFamily="34" charset="0"/>
              </a:rPr>
              <a:t>11</a:t>
            </a:r>
            <a:endParaRPr lang="zh-CN" altLang="en-US" sz="1000" b="0" i="0" u="none" strike="noStrike" kern="1200" cap="none" spc="0" baseline="0">
              <a:solidFill>
                <a:srgbClr val="5C676F"/>
              </a:solidFill>
              <a:latin typeface="Arial" pitchFamily="34" charset="0"/>
              <a:ea typeface="宋体" pitchFamily="0" charset="0"/>
              <a:cs typeface="Arial" pitchFamily="34" charset="0"/>
            </a:endParaRPr>
          </a:p>
        </p:txBody>
      </p:sp>
      <p:sp>
        <p:nvSpPr>
          <p:cNvPr id="380" name="Rounded rectangle"/>
          <p:cNvSpPr>
            <a:spLocks/>
          </p:cNvSpPr>
          <p:nvPr/>
        </p:nvSpPr>
        <p:spPr>
          <a:xfrm rot="0">
            <a:off x="640080" y="1371600"/>
            <a:ext cx="5257800" cy="1143000"/>
          </a:xfrm>
          <a:prstGeom prst="roundRect">
            <a:avLst>
              <a:gd name="adj" fmla="val 16666"/>
            </a:avLst>
          </a:prstGeom>
          <a:solidFill>
            <a:srgbClr val="F6F8F9"/>
          </a:solidFill>
          <a:ln w="6350" cmpd="sng" cap="flat">
            <a:solidFill>
              <a:srgbClr val="E0E5E8"/>
            </a:solidFill>
            <a:prstDash val="solid"/>
            <a:round/>
          </a:ln>
        </p:spPr>
      </p:sp>
      <p:sp>
        <p:nvSpPr>
          <p:cNvPr id="381" name="Oval"/>
          <p:cNvSpPr>
            <a:spLocks/>
          </p:cNvSpPr>
          <p:nvPr/>
        </p:nvSpPr>
        <p:spPr>
          <a:xfrm rot="0">
            <a:off x="804671" y="1572768"/>
            <a:ext cx="502919" cy="502919"/>
          </a:xfrm>
          <a:prstGeom prst="ellipse"/>
          <a:solidFill>
            <a:srgbClr val="167A7C"/>
          </a:solidFill>
          <a:ln w="6350" cmpd="sng" cap="flat">
            <a:noFill/>
            <a:prstDash val="solid"/>
            <a:round/>
          </a:ln>
        </p:spPr>
      </p:sp>
      <p:sp>
        <p:nvSpPr>
          <p:cNvPr id="382" name="Rectangle"/>
          <p:cNvSpPr>
            <a:spLocks/>
          </p:cNvSpPr>
          <p:nvPr/>
        </p:nvSpPr>
        <p:spPr>
          <a:xfrm rot="0">
            <a:off x="804671" y="1735448"/>
            <a:ext cx="502919" cy="205184"/>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FFFFFF"/>
                </a:solidFill>
                <a:latin typeface="Arial" pitchFamily="34" charset="0"/>
                <a:ea typeface="宋体" pitchFamily="0" charset="0"/>
                <a:cs typeface="Arial" pitchFamily="34" charset="0"/>
              </a:rPr>
              <a:t>1</a:t>
            </a:r>
            <a:endParaRPr lang="zh-CN" altLang="en-US" sz="1000" b="0" i="0" u="none" strike="noStrike" kern="1200" cap="none" spc="0" baseline="0">
              <a:solidFill>
                <a:srgbClr val="FFFFFF"/>
              </a:solidFill>
              <a:latin typeface="Arial" pitchFamily="34" charset="0"/>
              <a:ea typeface="宋体" pitchFamily="0" charset="0"/>
              <a:cs typeface="Arial" pitchFamily="34" charset="0"/>
            </a:endParaRPr>
          </a:p>
        </p:txBody>
      </p:sp>
      <p:sp>
        <p:nvSpPr>
          <p:cNvPr id="383" name="Rectangle"/>
          <p:cNvSpPr>
            <a:spLocks/>
          </p:cNvSpPr>
          <p:nvPr/>
        </p:nvSpPr>
        <p:spPr>
          <a:xfrm rot="0">
            <a:off x="1463040" y="1536192"/>
            <a:ext cx="4160520" cy="22365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120" b="0" i="0" u="none" strike="noStrike" kern="1200" cap="none" spc="0" baseline="0">
                <a:solidFill>
                  <a:srgbClr val="18344B"/>
                </a:solidFill>
                <a:latin typeface="Arial" pitchFamily="34" charset="0"/>
                <a:ea typeface="宋体" pitchFamily="0" charset="0"/>
                <a:cs typeface="Arial" pitchFamily="34" charset="0"/>
              </a:rPr>
              <a:t>Make diabetes distress a routine part of assessment</a:t>
            </a:r>
            <a:endParaRPr lang="zh-CN" altLang="en-US" sz="1120" b="0" i="0" u="none" strike="noStrike" kern="1200" cap="none" spc="0" baseline="0">
              <a:solidFill>
                <a:srgbClr val="18344B"/>
              </a:solidFill>
              <a:latin typeface="Arial" pitchFamily="34" charset="0"/>
              <a:ea typeface="宋体" pitchFamily="0" charset="0"/>
              <a:cs typeface="Arial" pitchFamily="34" charset="0"/>
            </a:endParaRPr>
          </a:p>
        </p:txBody>
      </p:sp>
      <p:sp>
        <p:nvSpPr>
          <p:cNvPr id="384" name="Rectangle"/>
          <p:cNvSpPr>
            <a:spLocks/>
          </p:cNvSpPr>
          <p:nvPr/>
        </p:nvSpPr>
        <p:spPr>
          <a:xfrm rot="0">
            <a:off x="1463040" y="1920240"/>
            <a:ext cx="4160520" cy="41973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rial" pitchFamily="34" charset="0"/>
                <a:ea typeface="宋体" pitchFamily="0" charset="0"/>
                <a:cs typeface="Arial" pitchFamily="34" charset="0"/>
              </a:rPr>
              <a:t>Ask, listen, validate and refer when needed</a:t>
            </a:r>
            <a:r>
              <a:rPr lang="en-US" altLang="zh-CN" sz="1200" b="0" i="0" u="none" strike="noStrike" kern="1200" cap="none" spc="0" baseline="0">
                <a:solidFill>
                  <a:srgbClr val="2A3137"/>
                </a:solidFill>
                <a:latin typeface="Arial" pitchFamily="34" charset="0"/>
                <a:ea typeface="宋体" pitchFamily="0" charset="0"/>
                <a:cs typeface="Arial" pitchFamily="34" charset="0"/>
              </a:rPr>
              <a:t> </a:t>
            </a:r>
            <a:r>
              <a:rPr lang="en-US" altLang="zh-CN" sz="1200" b="0" i="0" u="none" strike="noStrike" kern="1200" cap="none" spc="0" baseline="0">
                <a:solidFill>
                  <a:srgbClr val="2A3137"/>
                </a:solidFill>
                <a:latin typeface="Arial" pitchFamily="34" charset="0"/>
                <a:ea typeface="宋体" pitchFamily="0" charset="0"/>
                <a:cs typeface="Arial" pitchFamily="34" charset="0"/>
              </a:rPr>
              <a:t>(Perrin et al., 2017).</a:t>
            </a:r>
            <a:endParaRPr lang="zh-CN" altLang="en-US" sz="1200" b="0" i="0" u="none" strike="noStrike" kern="1200" cap="none" spc="0" baseline="0">
              <a:solidFill>
                <a:srgbClr val="2A3137"/>
              </a:solidFill>
              <a:latin typeface="Arial" pitchFamily="34" charset="0"/>
              <a:ea typeface="宋体" pitchFamily="0" charset="0"/>
              <a:cs typeface="Arial" pitchFamily="34" charset="0"/>
            </a:endParaRPr>
          </a:p>
        </p:txBody>
      </p:sp>
      <p:sp>
        <p:nvSpPr>
          <p:cNvPr id="385" name="Rounded rectangle"/>
          <p:cNvSpPr>
            <a:spLocks/>
          </p:cNvSpPr>
          <p:nvPr/>
        </p:nvSpPr>
        <p:spPr>
          <a:xfrm rot="0">
            <a:off x="6217920" y="1371600"/>
            <a:ext cx="5257800" cy="1143000"/>
          </a:xfrm>
          <a:prstGeom prst="roundRect">
            <a:avLst>
              <a:gd name="adj" fmla="val 16666"/>
            </a:avLst>
          </a:prstGeom>
          <a:solidFill>
            <a:srgbClr val="F6F8F9"/>
          </a:solidFill>
          <a:ln w="6350" cmpd="sng" cap="flat">
            <a:solidFill>
              <a:srgbClr val="E0E5E8"/>
            </a:solidFill>
            <a:prstDash val="solid"/>
            <a:round/>
          </a:ln>
        </p:spPr>
      </p:sp>
      <p:sp>
        <p:nvSpPr>
          <p:cNvPr id="386" name="Oval"/>
          <p:cNvSpPr>
            <a:spLocks/>
          </p:cNvSpPr>
          <p:nvPr/>
        </p:nvSpPr>
        <p:spPr>
          <a:xfrm rot="0">
            <a:off x="6382512" y="1572768"/>
            <a:ext cx="502919" cy="502919"/>
          </a:xfrm>
          <a:prstGeom prst="ellipse"/>
          <a:solidFill>
            <a:srgbClr val="167A7C"/>
          </a:solidFill>
          <a:ln w="6350" cmpd="sng" cap="flat">
            <a:noFill/>
            <a:prstDash val="solid"/>
            <a:round/>
          </a:ln>
        </p:spPr>
      </p:sp>
      <p:sp>
        <p:nvSpPr>
          <p:cNvPr id="387" name="Rectangle"/>
          <p:cNvSpPr>
            <a:spLocks/>
          </p:cNvSpPr>
          <p:nvPr/>
        </p:nvSpPr>
        <p:spPr>
          <a:xfrm rot="0">
            <a:off x="6382512" y="1735448"/>
            <a:ext cx="502919" cy="205184"/>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FFFFFF"/>
                </a:solidFill>
                <a:latin typeface="Arial" pitchFamily="34" charset="0"/>
                <a:ea typeface="宋体" pitchFamily="0" charset="0"/>
                <a:cs typeface="Arial" pitchFamily="34" charset="0"/>
              </a:rPr>
              <a:t>2</a:t>
            </a:r>
            <a:endParaRPr lang="zh-CN" altLang="en-US" sz="1000" b="0" i="0" u="none" strike="noStrike" kern="1200" cap="none" spc="0" baseline="0">
              <a:solidFill>
                <a:srgbClr val="FFFFFF"/>
              </a:solidFill>
              <a:latin typeface="Arial" pitchFamily="34" charset="0"/>
              <a:ea typeface="宋体" pitchFamily="0" charset="0"/>
              <a:cs typeface="Arial" pitchFamily="34" charset="0"/>
            </a:endParaRPr>
          </a:p>
        </p:txBody>
      </p:sp>
      <p:sp>
        <p:nvSpPr>
          <p:cNvPr id="388" name="Rectangle"/>
          <p:cNvSpPr>
            <a:spLocks/>
          </p:cNvSpPr>
          <p:nvPr/>
        </p:nvSpPr>
        <p:spPr>
          <a:xfrm rot="0">
            <a:off x="7040880" y="1536192"/>
            <a:ext cx="4160519" cy="22365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120" b="0" i="0" u="none" strike="noStrike" kern="1200" cap="none" spc="0" baseline="0">
                <a:solidFill>
                  <a:srgbClr val="18344B"/>
                </a:solidFill>
                <a:latin typeface="Arial" pitchFamily="34" charset="0"/>
                <a:ea typeface="宋体" pitchFamily="0" charset="0"/>
                <a:cs typeface="Arial" pitchFamily="34" charset="0"/>
              </a:rPr>
              <a:t>Treat non-attendance as a care problem, not a patient trait</a:t>
            </a:r>
            <a:endParaRPr lang="zh-CN" altLang="en-US" sz="1120" b="0" i="0" u="none" strike="noStrike" kern="1200" cap="none" spc="0" baseline="0">
              <a:solidFill>
                <a:srgbClr val="18344B"/>
              </a:solidFill>
              <a:latin typeface="Arial" pitchFamily="34" charset="0"/>
              <a:ea typeface="宋体" pitchFamily="0" charset="0"/>
              <a:cs typeface="Arial" pitchFamily="34" charset="0"/>
            </a:endParaRPr>
          </a:p>
        </p:txBody>
      </p:sp>
      <p:sp>
        <p:nvSpPr>
          <p:cNvPr id="389" name="Rectangle"/>
          <p:cNvSpPr>
            <a:spLocks/>
          </p:cNvSpPr>
          <p:nvPr/>
        </p:nvSpPr>
        <p:spPr>
          <a:xfrm rot="0">
            <a:off x="7040880" y="1920240"/>
            <a:ext cx="4160519" cy="41973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rial" pitchFamily="34" charset="0"/>
                <a:ea typeface="宋体" pitchFamily="0" charset="0"/>
                <a:cs typeface="Arial" pitchFamily="34" charset="0"/>
              </a:rPr>
              <a:t>Use outreach, flexible contact and barrier assessment</a:t>
            </a:r>
            <a:r>
              <a:rPr lang="en-US" altLang="zh-CN" sz="1200" b="0" i="0" u="none" strike="noStrike" kern="1200" cap="none" spc="0" baseline="0">
                <a:solidFill>
                  <a:srgbClr val="2A3137"/>
                </a:solidFill>
                <a:latin typeface="Arial" pitchFamily="34" charset="0"/>
                <a:ea typeface="宋体" pitchFamily="0" charset="0"/>
                <a:cs typeface="Arial" pitchFamily="34" charset="0"/>
              </a:rPr>
              <a:t> </a:t>
            </a:r>
            <a:r>
              <a:rPr lang="en-US" altLang="zh-CN" sz="1200" b="0" i="0" u="none" strike="noStrike" kern="1200" cap="none" spc="0" baseline="0">
                <a:solidFill>
                  <a:srgbClr val="2A3137"/>
                </a:solidFill>
                <a:latin typeface="Arial" pitchFamily="34" charset="0"/>
                <a:ea typeface="宋体" pitchFamily="0" charset="0"/>
                <a:cs typeface="Arial" pitchFamily="34" charset="0"/>
              </a:rPr>
              <a:t>(Brunton, Cotterill and Wilson, 2024)</a:t>
            </a:r>
            <a:r>
              <a:rPr lang="en-US" altLang="zh-CN" sz="1200" b="0" i="0" u="none" strike="noStrike" kern="1200" cap="none" spc="0" baseline="0">
                <a:solidFill>
                  <a:srgbClr val="2A3137"/>
                </a:solidFill>
                <a:latin typeface="Arial" pitchFamily="34" charset="0"/>
                <a:ea typeface="宋体" pitchFamily="0" charset="0"/>
                <a:cs typeface="Arial" pitchFamily="34" charset="0"/>
              </a:rPr>
              <a:t>.</a:t>
            </a:r>
            <a:endParaRPr lang="zh-CN" altLang="en-US" sz="1200" b="0" i="0" u="none" strike="noStrike" kern="1200" cap="none" spc="0" baseline="0">
              <a:solidFill>
                <a:srgbClr val="2A3137"/>
              </a:solidFill>
              <a:latin typeface="Arial" pitchFamily="34" charset="0"/>
              <a:ea typeface="宋体" pitchFamily="0" charset="0"/>
              <a:cs typeface="Arial" pitchFamily="34" charset="0"/>
            </a:endParaRPr>
          </a:p>
        </p:txBody>
      </p:sp>
      <p:sp>
        <p:nvSpPr>
          <p:cNvPr id="390" name="Rounded rectangle"/>
          <p:cNvSpPr>
            <a:spLocks/>
          </p:cNvSpPr>
          <p:nvPr/>
        </p:nvSpPr>
        <p:spPr>
          <a:xfrm rot="0">
            <a:off x="640080" y="2788920"/>
            <a:ext cx="5257800" cy="1143000"/>
          </a:xfrm>
          <a:prstGeom prst="roundRect">
            <a:avLst>
              <a:gd name="adj" fmla="val 16666"/>
            </a:avLst>
          </a:prstGeom>
          <a:solidFill>
            <a:srgbClr val="F6F8F9"/>
          </a:solidFill>
          <a:ln w="6350" cmpd="sng" cap="flat">
            <a:solidFill>
              <a:srgbClr val="E0E5E8"/>
            </a:solidFill>
            <a:prstDash val="solid"/>
            <a:round/>
          </a:ln>
        </p:spPr>
      </p:sp>
      <p:sp>
        <p:nvSpPr>
          <p:cNvPr id="391" name="Oval"/>
          <p:cNvSpPr>
            <a:spLocks/>
          </p:cNvSpPr>
          <p:nvPr/>
        </p:nvSpPr>
        <p:spPr>
          <a:xfrm rot="0">
            <a:off x="804671" y="2990088"/>
            <a:ext cx="502919" cy="502920"/>
          </a:xfrm>
          <a:prstGeom prst="ellipse"/>
          <a:solidFill>
            <a:srgbClr val="167A7C"/>
          </a:solidFill>
          <a:ln w="6350" cmpd="sng" cap="flat">
            <a:noFill/>
            <a:prstDash val="solid"/>
            <a:round/>
          </a:ln>
        </p:spPr>
      </p:sp>
      <p:sp>
        <p:nvSpPr>
          <p:cNvPr id="392" name="Rectangle"/>
          <p:cNvSpPr>
            <a:spLocks/>
          </p:cNvSpPr>
          <p:nvPr/>
        </p:nvSpPr>
        <p:spPr>
          <a:xfrm rot="0">
            <a:off x="804671" y="3152767"/>
            <a:ext cx="502919" cy="205184"/>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FFFFFF"/>
                </a:solidFill>
                <a:latin typeface="Arial" pitchFamily="34" charset="0"/>
                <a:ea typeface="宋体" pitchFamily="0" charset="0"/>
                <a:cs typeface="Arial" pitchFamily="34" charset="0"/>
              </a:rPr>
              <a:t>3</a:t>
            </a:r>
            <a:endParaRPr lang="zh-CN" altLang="en-US" sz="1000" b="0" i="0" u="none" strike="noStrike" kern="1200" cap="none" spc="0" baseline="0">
              <a:solidFill>
                <a:srgbClr val="FFFFFF"/>
              </a:solidFill>
              <a:latin typeface="Arial" pitchFamily="34" charset="0"/>
              <a:ea typeface="宋体" pitchFamily="0" charset="0"/>
              <a:cs typeface="Arial" pitchFamily="34" charset="0"/>
            </a:endParaRPr>
          </a:p>
        </p:txBody>
      </p:sp>
      <p:sp>
        <p:nvSpPr>
          <p:cNvPr id="393" name="Rectangle"/>
          <p:cNvSpPr>
            <a:spLocks/>
          </p:cNvSpPr>
          <p:nvPr/>
        </p:nvSpPr>
        <p:spPr>
          <a:xfrm rot="0">
            <a:off x="1463040" y="2953512"/>
            <a:ext cx="4160520" cy="22365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120" b="0" i="0" u="none" strike="noStrike" kern="1200" cap="none" spc="0" baseline="0">
                <a:solidFill>
                  <a:srgbClr val="18344B"/>
                </a:solidFill>
                <a:latin typeface="Arial" pitchFamily="34" charset="0"/>
                <a:ea typeface="宋体" pitchFamily="0" charset="0"/>
                <a:cs typeface="Arial" pitchFamily="34" charset="0"/>
              </a:rPr>
              <a:t>Monitor equitable access to SGLT2 inhibitors</a:t>
            </a:r>
            <a:endParaRPr lang="zh-CN" altLang="en-US" sz="1120" b="0" i="0" u="none" strike="noStrike" kern="1200" cap="none" spc="0" baseline="0">
              <a:solidFill>
                <a:srgbClr val="18344B"/>
              </a:solidFill>
              <a:latin typeface="Arial" pitchFamily="34" charset="0"/>
              <a:ea typeface="宋体" pitchFamily="0" charset="0"/>
              <a:cs typeface="Arial" pitchFamily="34" charset="0"/>
            </a:endParaRPr>
          </a:p>
        </p:txBody>
      </p:sp>
      <p:sp>
        <p:nvSpPr>
          <p:cNvPr id="394" name="Rectangle"/>
          <p:cNvSpPr>
            <a:spLocks/>
          </p:cNvSpPr>
          <p:nvPr/>
        </p:nvSpPr>
        <p:spPr>
          <a:xfrm rot="0">
            <a:off x="1463040" y="3337560"/>
            <a:ext cx="4160520" cy="41973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rial" pitchFamily="34" charset="0"/>
                <a:ea typeface="宋体" pitchFamily="0" charset="0"/>
                <a:cs typeface="Arial" pitchFamily="34" charset="0"/>
              </a:rPr>
              <a:t>Use local data to identify gaps by sex, age, ethnicity and deprivatio</a:t>
            </a:r>
            <a:r>
              <a:rPr lang="en-US" altLang="zh-CN" sz="1200" b="0" i="0" u="none" strike="noStrike" kern="1200" cap="none" spc="0" baseline="0">
                <a:solidFill>
                  <a:srgbClr val="2A3137"/>
                </a:solidFill>
                <a:latin typeface="Arial" pitchFamily="34" charset="0"/>
                <a:ea typeface="宋体" pitchFamily="0" charset="0"/>
                <a:cs typeface="Arial" pitchFamily="34" charset="0"/>
              </a:rPr>
              <a:t>n </a:t>
            </a:r>
            <a:r>
              <a:rPr lang="en-US" altLang="zh-CN" sz="1200" b="0" i="0" u="none" strike="noStrike" kern="1200" cap="none" spc="0" baseline="0">
                <a:solidFill>
                  <a:srgbClr val="2A3137"/>
                </a:solidFill>
                <a:latin typeface="Arial" pitchFamily="34" charset="0"/>
                <a:ea typeface="宋体" pitchFamily="0" charset="0"/>
                <a:cs typeface="Arial" pitchFamily="34" charset="0"/>
              </a:rPr>
              <a:t>(NICE, 2026; Whyte et al., 2019).</a:t>
            </a:r>
            <a:endParaRPr lang="zh-CN" altLang="en-US" sz="1200" b="0" i="0" u="none" strike="noStrike" kern="1200" cap="none" spc="0" baseline="0">
              <a:solidFill>
                <a:srgbClr val="2A3137"/>
              </a:solidFill>
              <a:latin typeface="Arial" pitchFamily="34" charset="0"/>
              <a:ea typeface="宋体" pitchFamily="0" charset="0"/>
              <a:cs typeface="Arial" pitchFamily="34" charset="0"/>
            </a:endParaRPr>
          </a:p>
        </p:txBody>
      </p:sp>
      <p:sp>
        <p:nvSpPr>
          <p:cNvPr id="395" name="Rounded rectangle"/>
          <p:cNvSpPr>
            <a:spLocks/>
          </p:cNvSpPr>
          <p:nvPr/>
        </p:nvSpPr>
        <p:spPr>
          <a:xfrm rot="0">
            <a:off x="6217920" y="2788920"/>
            <a:ext cx="5257800" cy="1143000"/>
          </a:xfrm>
          <a:prstGeom prst="roundRect">
            <a:avLst>
              <a:gd name="adj" fmla="val 16666"/>
            </a:avLst>
          </a:prstGeom>
          <a:solidFill>
            <a:srgbClr val="F6F8F9"/>
          </a:solidFill>
          <a:ln w="6350" cmpd="sng" cap="flat">
            <a:solidFill>
              <a:srgbClr val="E0E5E8"/>
            </a:solidFill>
            <a:prstDash val="solid"/>
            <a:round/>
          </a:ln>
        </p:spPr>
      </p:sp>
      <p:sp>
        <p:nvSpPr>
          <p:cNvPr id="396" name="Oval"/>
          <p:cNvSpPr>
            <a:spLocks/>
          </p:cNvSpPr>
          <p:nvPr/>
        </p:nvSpPr>
        <p:spPr>
          <a:xfrm rot="0">
            <a:off x="6382512" y="2990088"/>
            <a:ext cx="502919" cy="502920"/>
          </a:xfrm>
          <a:prstGeom prst="ellipse"/>
          <a:solidFill>
            <a:srgbClr val="167A7C"/>
          </a:solidFill>
          <a:ln w="6350" cmpd="sng" cap="flat">
            <a:noFill/>
            <a:prstDash val="solid"/>
            <a:round/>
          </a:ln>
        </p:spPr>
      </p:sp>
      <p:sp>
        <p:nvSpPr>
          <p:cNvPr id="397" name="Rectangle"/>
          <p:cNvSpPr>
            <a:spLocks/>
          </p:cNvSpPr>
          <p:nvPr/>
        </p:nvSpPr>
        <p:spPr>
          <a:xfrm rot="0">
            <a:off x="6382512" y="3152767"/>
            <a:ext cx="502919" cy="205184"/>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FFFFFF"/>
                </a:solidFill>
                <a:latin typeface="Arial" pitchFamily="34" charset="0"/>
                <a:ea typeface="宋体" pitchFamily="0" charset="0"/>
                <a:cs typeface="Arial" pitchFamily="34" charset="0"/>
              </a:rPr>
              <a:t>4</a:t>
            </a:r>
            <a:endParaRPr lang="zh-CN" altLang="en-US" sz="1000" b="0" i="0" u="none" strike="noStrike" kern="1200" cap="none" spc="0" baseline="0">
              <a:solidFill>
                <a:srgbClr val="FFFFFF"/>
              </a:solidFill>
              <a:latin typeface="Arial" pitchFamily="34" charset="0"/>
              <a:ea typeface="宋体" pitchFamily="0" charset="0"/>
              <a:cs typeface="Arial" pitchFamily="34" charset="0"/>
            </a:endParaRPr>
          </a:p>
        </p:txBody>
      </p:sp>
      <p:sp>
        <p:nvSpPr>
          <p:cNvPr id="398" name="Rectangle"/>
          <p:cNvSpPr>
            <a:spLocks/>
          </p:cNvSpPr>
          <p:nvPr/>
        </p:nvSpPr>
        <p:spPr>
          <a:xfrm rot="0">
            <a:off x="7040880" y="2953512"/>
            <a:ext cx="4160519" cy="22365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120" b="0" i="0" u="none" strike="noStrike" kern="1200" cap="none" spc="0" baseline="0">
                <a:solidFill>
                  <a:srgbClr val="18344B"/>
                </a:solidFill>
                <a:latin typeface="Arial" pitchFamily="34" charset="0"/>
                <a:ea typeface="宋体" pitchFamily="0" charset="0"/>
                <a:cs typeface="Arial" pitchFamily="34" charset="0"/>
              </a:rPr>
              <a:t>Turn the annual review into a planning conversation</a:t>
            </a:r>
            <a:endParaRPr lang="zh-CN" altLang="en-US" sz="1120" b="0" i="0" u="none" strike="noStrike" kern="1200" cap="none" spc="0" baseline="0">
              <a:solidFill>
                <a:srgbClr val="18344B"/>
              </a:solidFill>
              <a:latin typeface="Arial" pitchFamily="34" charset="0"/>
              <a:ea typeface="宋体" pitchFamily="0" charset="0"/>
              <a:cs typeface="Arial" pitchFamily="34" charset="0"/>
            </a:endParaRPr>
          </a:p>
        </p:txBody>
      </p:sp>
      <p:sp>
        <p:nvSpPr>
          <p:cNvPr id="399" name="Rectangle"/>
          <p:cNvSpPr>
            <a:spLocks/>
          </p:cNvSpPr>
          <p:nvPr/>
        </p:nvSpPr>
        <p:spPr>
          <a:xfrm rot="0">
            <a:off x="7040880" y="3337560"/>
            <a:ext cx="4160519" cy="41973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rial" pitchFamily="34" charset="0"/>
                <a:ea typeface="宋体" pitchFamily="0" charset="0"/>
                <a:cs typeface="Arial" pitchFamily="34" charset="0"/>
              </a:rPr>
              <a:t>Link clinical targets to what matters to the person</a:t>
            </a:r>
            <a:r>
              <a:rPr lang="en-US" altLang="zh-CN" sz="1200" b="0" i="0" u="none" strike="noStrike" kern="1200" cap="none" spc="0" baseline="0">
                <a:solidFill>
                  <a:srgbClr val="2A3137"/>
                </a:solidFill>
                <a:latin typeface="Arial" pitchFamily="34" charset="0"/>
                <a:ea typeface="宋体" pitchFamily="0" charset="0"/>
                <a:cs typeface="Arial" pitchFamily="34" charset="0"/>
              </a:rPr>
              <a:t> </a:t>
            </a:r>
            <a:r>
              <a:rPr lang="en-US" altLang="zh-CN" sz="1200" b="0" i="0" u="none" strike="noStrike" kern="1200" cap="none" spc="0" baseline="0">
                <a:solidFill>
                  <a:srgbClr val="2A3137"/>
                </a:solidFill>
                <a:latin typeface="Arial" pitchFamily="34" charset="0"/>
                <a:ea typeface="宋体" pitchFamily="0" charset="0"/>
                <a:cs typeface="Arial" pitchFamily="34" charset="0"/>
              </a:rPr>
              <a:t>(NHS England, 2019)</a:t>
            </a:r>
            <a:r>
              <a:rPr lang="en-US" altLang="zh-CN" sz="1200" b="0" i="0" u="none" strike="noStrike" kern="1200" cap="none" spc="0" baseline="0">
                <a:solidFill>
                  <a:srgbClr val="2A3137"/>
                </a:solidFill>
                <a:latin typeface="Arial" pitchFamily="34" charset="0"/>
                <a:ea typeface="宋体" pitchFamily="0" charset="0"/>
                <a:cs typeface="Arial" pitchFamily="34" charset="0"/>
              </a:rPr>
              <a:t>.</a:t>
            </a:r>
            <a:endParaRPr lang="zh-CN" altLang="en-US" sz="1200" b="0" i="0" u="none" strike="noStrike" kern="1200" cap="none" spc="0" baseline="0">
              <a:solidFill>
                <a:srgbClr val="2A3137"/>
              </a:solidFill>
              <a:latin typeface="Arial" pitchFamily="34" charset="0"/>
              <a:ea typeface="宋体" pitchFamily="0" charset="0"/>
              <a:cs typeface="Arial" pitchFamily="34" charset="0"/>
            </a:endParaRPr>
          </a:p>
        </p:txBody>
      </p:sp>
      <p:sp>
        <p:nvSpPr>
          <p:cNvPr id="400" name="Rounded rectangle"/>
          <p:cNvSpPr>
            <a:spLocks/>
          </p:cNvSpPr>
          <p:nvPr/>
        </p:nvSpPr>
        <p:spPr>
          <a:xfrm rot="0">
            <a:off x="640080" y="4206240"/>
            <a:ext cx="5257800" cy="1142999"/>
          </a:xfrm>
          <a:prstGeom prst="roundRect">
            <a:avLst>
              <a:gd name="adj" fmla="val 16666"/>
            </a:avLst>
          </a:prstGeom>
          <a:solidFill>
            <a:srgbClr val="F6F8F9"/>
          </a:solidFill>
          <a:ln w="6350" cmpd="sng" cap="flat">
            <a:solidFill>
              <a:srgbClr val="E0E5E8"/>
            </a:solidFill>
            <a:prstDash val="solid"/>
            <a:round/>
          </a:ln>
        </p:spPr>
      </p:sp>
      <p:sp>
        <p:nvSpPr>
          <p:cNvPr id="401" name="Oval"/>
          <p:cNvSpPr>
            <a:spLocks/>
          </p:cNvSpPr>
          <p:nvPr/>
        </p:nvSpPr>
        <p:spPr>
          <a:xfrm rot="0">
            <a:off x="804671" y="4407407"/>
            <a:ext cx="502919" cy="502919"/>
          </a:xfrm>
          <a:prstGeom prst="ellipse"/>
          <a:solidFill>
            <a:srgbClr val="167A7C"/>
          </a:solidFill>
          <a:ln w="6350" cmpd="sng" cap="flat">
            <a:noFill/>
            <a:prstDash val="solid"/>
            <a:round/>
          </a:ln>
        </p:spPr>
      </p:sp>
      <p:sp>
        <p:nvSpPr>
          <p:cNvPr id="402" name="Rectangle"/>
          <p:cNvSpPr>
            <a:spLocks/>
          </p:cNvSpPr>
          <p:nvPr/>
        </p:nvSpPr>
        <p:spPr>
          <a:xfrm rot="0">
            <a:off x="804671" y="4570087"/>
            <a:ext cx="502919" cy="205184"/>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FFFFFF"/>
                </a:solidFill>
                <a:latin typeface="Arial" pitchFamily="34" charset="0"/>
                <a:ea typeface="宋体" pitchFamily="0" charset="0"/>
                <a:cs typeface="Arial" pitchFamily="34" charset="0"/>
              </a:rPr>
              <a:t>5</a:t>
            </a:r>
            <a:endParaRPr lang="zh-CN" altLang="en-US" sz="1000" b="0" i="0" u="none" strike="noStrike" kern="1200" cap="none" spc="0" baseline="0">
              <a:solidFill>
                <a:srgbClr val="FFFFFF"/>
              </a:solidFill>
              <a:latin typeface="Arial" pitchFamily="34" charset="0"/>
              <a:ea typeface="宋体" pitchFamily="0" charset="0"/>
              <a:cs typeface="Arial" pitchFamily="34" charset="0"/>
            </a:endParaRPr>
          </a:p>
        </p:txBody>
      </p:sp>
      <p:sp>
        <p:nvSpPr>
          <p:cNvPr id="403" name="Rectangle"/>
          <p:cNvSpPr>
            <a:spLocks/>
          </p:cNvSpPr>
          <p:nvPr/>
        </p:nvSpPr>
        <p:spPr>
          <a:xfrm rot="0">
            <a:off x="1463040" y="4370831"/>
            <a:ext cx="4160520" cy="22365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120" b="0" i="0" u="none" strike="noStrike" kern="1200" cap="none" spc="0" baseline="0">
                <a:solidFill>
                  <a:srgbClr val="18344B"/>
                </a:solidFill>
                <a:latin typeface="Arial" pitchFamily="34" charset="0"/>
                <a:ea typeface="宋体" pitchFamily="0" charset="0"/>
                <a:cs typeface="Arial" pitchFamily="34" charset="0"/>
              </a:rPr>
              <a:t>Reduce treatment burden</a:t>
            </a:r>
            <a:endParaRPr lang="zh-CN" altLang="en-US" sz="1120" b="0" i="0" u="none" strike="noStrike" kern="1200" cap="none" spc="0" baseline="0">
              <a:solidFill>
                <a:srgbClr val="18344B"/>
              </a:solidFill>
              <a:latin typeface="Arial" pitchFamily="34" charset="0"/>
              <a:ea typeface="宋体" pitchFamily="0" charset="0"/>
              <a:cs typeface="Arial" pitchFamily="34" charset="0"/>
            </a:endParaRPr>
          </a:p>
        </p:txBody>
      </p:sp>
      <p:sp>
        <p:nvSpPr>
          <p:cNvPr id="404" name="Rectangle"/>
          <p:cNvSpPr>
            <a:spLocks/>
          </p:cNvSpPr>
          <p:nvPr/>
        </p:nvSpPr>
        <p:spPr>
          <a:xfrm rot="0">
            <a:off x="1463040" y="4754879"/>
            <a:ext cx="4160520" cy="41973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rial" pitchFamily="34" charset="0"/>
                <a:ea typeface="宋体" pitchFamily="0" charset="0"/>
                <a:cs typeface="Arial" pitchFamily="34" charset="0"/>
              </a:rPr>
              <a:t>Review polypharmacy, monitoring workload, sick-day advice and regimen fit</a:t>
            </a:r>
            <a:r>
              <a:rPr lang="en-US" altLang="zh-CN" sz="1200" b="0" i="0" u="none" strike="noStrike" kern="1200" cap="none" spc="0" baseline="0">
                <a:solidFill>
                  <a:srgbClr val="2A3137"/>
                </a:solidFill>
                <a:latin typeface="Arial" pitchFamily="34" charset="0"/>
                <a:ea typeface="宋体" pitchFamily="0" charset="0"/>
                <a:cs typeface="Arial" pitchFamily="34" charset="0"/>
              </a:rPr>
              <a:t> (</a:t>
            </a:r>
            <a:r>
              <a:rPr lang="en-US" altLang="zh-CN" sz="1200" b="0" i="0" u="none" strike="noStrike" kern="1200" cap="none" spc="0" baseline="0">
                <a:solidFill>
                  <a:srgbClr val="2A3137"/>
                </a:solidFill>
                <a:latin typeface="Arial" pitchFamily="34" charset="0"/>
                <a:ea typeface="宋体" pitchFamily="0" charset="0"/>
                <a:cs typeface="Arial" pitchFamily="34" charset="0"/>
              </a:rPr>
              <a:t>NICE, 2016; MHRA, 2020)</a:t>
            </a:r>
            <a:r>
              <a:rPr lang="en-US" altLang="zh-CN" sz="1200" b="0" i="0" u="none" strike="noStrike" kern="1200" cap="none" spc="0" baseline="0">
                <a:solidFill>
                  <a:srgbClr val="2A3137"/>
                </a:solidFill>
                <a:latin typeface="Arial" pitchFamily="34" charset="0"/>
                <a:ea typeface="宋体" pitchFamily="0" charset="0"/>
                <a:cs typeface="Arial" pitchFamily="34" charset="0"/>
              </a:rPr>
              <a:t>.</a:t>
            </a:r>
            <a:endParaRPr lang="zh-CN" altLang="en-US" sz="1200" b="0" i="0" u="none" strike="noStrike" kern="1200" cap="none" spc="0" baseline="0">
              <a:solidFill>
                <a:srgbClr val="2A3137"/>
              </a:solidFill>
              <a:latin typeface="Arial" pitchFamily="34" charset="0"/>
              <a:ea typeface="宋体" pitchFamily="0" charset="0"/>
              <a:cs typeface="Arial" pitchFamily="34" charset="0"/>
            </a:endParaRPr>
          </a:p>
        </p:txBody>
      </p:sp>
      <p:sp>
        <p:nvSpPr>
          <p:cNvPr id="405" name="Rounded rectangle"/>
          <p:cNvSpPr>
            <a:spLocks/>
          </p:cNvSpPr>
          <p:nvPr/>
        </p:nvSpPr>
        <p:spPr>
          <a:xfrm rot="0">
            <a:off x="6217920" y="4206240"/>
            <a:ext cx="5257800" cy="1142999"/>
          </a:xfrm>
          <a:prstGeom prst="roundRect">
            <a:avLst>
              <a:gd name="adj" fmla="val 16666"/>
            </a:avLst>
          </a:prstGeom>
          <a:solidFill>
            <a:srgbClr val="F6F8F9"/>
          </a:solidFill>
          <a:ln w="6350" cmpd="sng" cap="flat">
            <a:solidFill>
              <a:srgbClr val="E0E5E8"/>
            </a:solidFill>
            <a:prstDash val="solid"/>
            <a:round/>
          </a:ln>
        </p:spPr>
      </p:sp>
      <p:sp>
        <p:nvSpPr>
          <p:cNvPr id="406" name="Oval"/>
          <p:cNvSpPr>
            <a:spLocks/>
          </p:cNvSpPr>
          <p:nvPr/>
        </p:nvSpPr>
        <p:spPr>
          <a:xfrm rot="0">
            <a:off x="6382512" y="4407407"/>
            <a:ext cx="502919" cy="502919"/>
          </a:xfrm>
          <a:prstGeom prst="ellipse"/>
          <a:solidFill>
            <a:srgbClr val="167A7C"/>
          </a:solidFill>
          <a:ln w="6350" cmpd="sng" cap="flat">
            <a:noFill/>
            <a:prstDash val="solid"/>
            <a:round/>
          </a:ln>
        </p:spPr>
      </p:sp>
      <p:sp>
        <p:nvSpPr>
          <p:cNvPr id="407" name="Rectangle"/>
          <p:cNvSpPr>
            <a:spLocks/>
          </p:cNvSpPr>
          <p:nvPr/>
        </p:nvSpPr>
        <p:spPr>
          <a:xfrm rot="0">
            <a:off x="6382512" y="4570087"/>
            <a:ext cx="502919" cy="205184"/>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000" b="0" i="0" u="none" strike="noStrike" kern="1200" cap="none" spc="0" baseline="0">
                <a:solidFill>
                  <a:srgbClr val="FFFFFF"/>
                </a:solidFill>
                <a:latin typeface="Arial" pitchFamily="34" charset="0"/>
                <a:ea typeface="宋体" pitchFamily="0" charset="0"/>
                <a:cs typeface="Arial" pitchFamily="34" charset="0"/>
              </a:rPr>
              <a:t>6</a:t>
            </a:r>
            <a:endParaRPr lang="zh-CN" altLang="en-US" sz="1000" b="0" i="0" u="none" strike="noStrike" kern="1200" cap="none" spc="0" baseline="0">
              <a:solidFill>
                <a:srgbClr val="FFFFFF"/>
              </a:solidFill>
              <a:latin typeface="Arial" pitchFamily="34" charset="0"/>
              <a:ea typeface="宋体" pitchFamily="0" charset="0"/>
              <a:cs typeface="Arial" pitchFamily="34" charset="0"/>
            </a:endParaRPr>
          </a:p>
        </p:txBody>
      </p:sp>
      <p:sp>
        <p:nvSpPr>
          <p:cNvPr id="408" name="Rectangle"/>
          <p:cNvSpPr>
            <a:spLocks/>
          </p:cNvSpPr>
          <p:nvPr/>
        </p:nvSpPr>
        <p:spPr>
          <a:xfrm rot="0">
            <a:off x="7040880" y="4370831"/>
            <a:ext cx="4160519" cy="22365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120" b="0" i="0" u="none" strike="noStrike" kern="1200" cap="none" spc="0" baseline="0">
                <a:solidFill>
                  <a:srgbClr val="18344B"/>
                </a:solidFill>
                <a:latin typeface="Arial" pitchFamily="34" charset="0"/>
                <a:ea typeface="宋体" pitchFamily="0" charset="0"/>
                <a:cs typeface="Arial" pitchFamily="34" charset="0"/>
              </a:rPr>
              <a:t>Address social determinants through partnership</a:t>
            </a:r>
            <a:endParaRPr lang="zh-CN" altLang="en-US" sz="1120" b="0" i="0" u="none" strike="noStrike" kern="1200" cap="none" spc="0" baseline="0">
              <a:solidFill>
                <a:srgbClr val="18344B"/>
              </a:solidFill>
              <a:latin typeface="Arial" pitchFamily="34" charset="0"/>
              <a:ea typeface="宋体" pitchFamily="0" charset="0"/>
              <a:cs typeface="Arial" pitchFamily="34" charset="0"/>
            </a:endParaRPr>
          </a:p>
        </p:txBody>
      </p:sp>
      <p:sp>
        <p:nvSpPr>
          <p:cNvPr id="409" name="Rectangle"/>
          <p:cNvSpPr>
            <a:spLocks/>
          </p:cNvSpPr>
          <p:nvPr/>
        </p:nvSpPr>
        <p:spPr>
          <a:xfrm rot="0">
            <a:off x="7040880" y="4754879"/>
            <a:ext cx="4160519" cy="41973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200" b="0" i="0" u="none" strike="noStrike" kern="1200" cap="none" spc="0" baseline="0">
                <a:solidFill>
                  <a:srgbClr val="2A3137"/>
                </a:solidFill>
                <a:latin typeface="Arial" pitchFamily="34" charset="0"/>
                <a:ea typeface="宋体" pitchFamily="0" charset="0"/>
                <a:cs typeface="Arial" pitchFamily="34" charset="0"/>
              </a:rPr>
              <a:t>Connect people with community, social and financial support where appropriate</a:t>
            </a:r>
            <a:r>
              <a:rPr lang="en-US" altLang="zh-CN" sz="1200" b="0" i="0" u="none" strike="noStrike" kern="1200" cap="none" spc="0" baseline="0">
                <a:solidFill>
                  <a:srgbClr val="2A3137"/>
                </a:solidFill>
                <a:latin typeface="Arial" pitchFamily="34" charset="0"/>
                <a:ea typeface="宋体" pitchFamily="0" charset="0"/>
                <a:cs typeface="Arial" pitchFamily="34" charset="0"/>
              </a:rPr>
              <a:t> </a:t>
            </a:r>
            <a:r>
              <a:rPr lang="en-US" altLang="zh-CN" sz="1200" b="0" i="0" u="none" strike="noStrike" kern="1200" cap="none" spc="0" baseline="0">
                <a:solidFill>
                  <a:srgbClr val="2A3137"/>
                </a:solidFill>
                <a:latin typeface="Arial" pitchFamily="34" charset="0"/>
                <a:ea typeface="宋体" pitchFamily="0" charset="0"/>
                <a:cs typeface="Arial" pitchFamily="34" charset="0"/>
              </a:rPr>
              <a:t>(NHS England, 2026a).</a:t>
            </a:r>
            <a:endParaRPr lang="zh-CN" altLang="en-US" sz="1200" b="0" i="0" u="none" strike="noStrike" kern="1200" cap="none" spc="0" baseline="0">
              <a:solidFill>
                <a:srgbClr val="2A3137"/>
              </a:solidFill>
              <a:latin typeface="Arial" pitchFamily="34" charset="0"/>
              <a:ea typeface="宋体" pitchFamily="0" charset="0"/>
              <a:cs typeface="Arial" pitchFamily="34" charset="0"/>
            </a:endParaRPr>
          </a:p>
        </p:txBody>
      </p:sp>
      <p:sp>
        <p:nvSpPr>
          <p:cNvPr id="410" name="Rectangle"/>
          <p:cNvSpPr>
            <a:spLocks/>
          </p:cNvSpPr>
          <p:nvPr/>
        </p:nvSpPr>
        <p:spPr>
          <a:xfrm rot="0">
            <a:off x="731520" y="5715000"/>
            <a:ext cx="10698479" cy="42481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220" b="0" i="0" u="none" strike="noStrike" kern="1200" cap="none" spc="0" baseline="0">
                <a:solidFill>
                  <a:srgbClr val="18344B"/>
                </a:solidFill>
                <a:latin typeface="Arial" pitchFamily="34" charset="0"/>
                <a:ea typeface="宋体" pitchFamily="0" charset="0"/>
                <a:cs typeface="Arial" pitchFamily="34" charset="0"/>
              </a:rPr>
              <a:t>Implementation principle: design services around barriers to engagement rather than interpreting disengagement as an individual failure (Howarth et al., 2020; Stokes et al., 2019).</a:t>
            </a:r>
            <a:endParaRPr lang="zh-CN" altLang="en-US" sz="1220" b="0" i="0" u="none" strike="noStrike" kern="1200" cap="none" spc="0" baseline="0">
              <a:solidFill>
                <a:srgbClr val="18344B"/>
              </a:solidFill>
              <a:latin typeface="Arial" pitchFamily="34" charset="0"/>
              <a:ea typeface="宋体" pitchFamily="0" charset="0"/>
              <a:cs typeface="Arial" pitchFamily="34" charset="0"/>
            </a:endParaRPr>
          </a:p>
        </p:txBody>
      </p:sp>
      <p:sp>
        <p:nvSpPr>
          <p:cNvPr id="411" name="Rectangle"/>
          <p:cNvSpPr>
            <a:spLocks/>
          </p:cNvSpPr>
          <p:nvPr/>
        </p:nvSpPr>
        <p:spPr>
          <a:xfrm rot="0">
            <a:off x="594360" y="6510528"/>
            <a:ext cx="2082621" cy="207749"/>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750" b="0" i="0" u="none" strike="noStrike" kern="1200" cap="none" spc="0" baseline="0">
                <a:solidFill>
                  <a:srgbClr val="5C676F"/>
                </a:solidFill>
                <a:latin typeface="Arial" pitchFamily="34" charset="0"/>
                <a:ea typeface="宋体" pitchFamily="0" charset="0"/>
                <a:cs typeface="Arial" pitchFamily="34" charset="0"/>
              </a:rPr>
              <a:t>LCHS7003 • Component 2 • Type 2 diabetes</a:t>
            </a:r>
            <a:endParaRPr lang="zh-CN" altLang="en-US" sz="750" b="0" i="0" u="none" strike="noStrike" kern="1200" cap="none" spc="0" baseline="0">
              <a:solidFill>
                <a:srgbClr val="5C676F"/>
              </a:solidFill>
              <a:latin typeface="Arial" pitchFamily="34" charset="0"/>
              <a:ea typeface="宋体" pitchFamily="0" charset="0"/>
              <a:cs typeface="Arial" pitchFamily="34" charset="0"/>
            </a:endParaRPr>
          </a:p>
        </p:txBody>
      </p:sp>
    </p:spTree>
    <p:extLst>
      <p:ext uri="{BB962C8B-B14F-4D97-AF65-F5344CB8AC3E}">
        <p14:creationId xmlns:p14="http://schemas.microsoft.com/office/powerpoint/2010/main" val="2042716632"/>
      </p:ext>
    </p:extLst>
  </p:cSld>
  <p:clrMapOvr>
    <a:masterClrMapping/>
  </p:clrMapOvr>
</p:sld>
</file>

<file path=ppt/slides/slide12.xml><?xml version="1.0" encoding="utf-8"?>
<p:sld xmlns:p="http://schemas.openxmlformats.org/presentationml/2006/main" xmlns:r="http://schemas.openxmlformats.org/officeDocument/2006/relationships" xmlns:a="http://schemas.openxmlformats.org/drawingml/2006/main">
  <p:cSld>
    <p:bg>
      <p:bgPr>
        <a:solidFill>
          <a:schemeClr val="bg2"/>
        </a:solidFill>
      </p:bgPr>
    </p:bg>
    <p:spTree>
      <p:nvGrpSpPr>
        <p:cNvPr id="1" name=""/>
        <p:cNvGrpSpPr/>
        <p:nvPr/>
      </p:nvGrpSpPr>
      <p:grpSpPr>
        <a:xfrm>
          <a:off x="0" y="0"/>
          <a:ext cx="0" cy="0"/>
          <a:chOff x="0" y="0"/>
          <a:chExt cx="0" cy="0"/>
        </a:xfrm>
      </p:grpSpPr>
      <p:sp>
        <p:nvSpPr>
          <p:cNvPr id="415" name="Rectangle"/>
          <p:cNvSpPr>
            <a:spLocks/>
          </p:cNvSpPr>
          <p:nvPr/>
        </p:nvSpPr>
        <p:spPr>
          <a:xfrm rot="0">
            <a:off x="0" y="0"/>
            <a:ext cx="12191694" cy="6858000"/>
          </a:xfrm>
          <a:prstGeom prst="rect"/>
          <a:solidFill>
            <a:srgbClr val="44546A"/>
          </a:solidFill>
          <a:ln w="6350" cmpd="sng" cap="flat">
            <a:noFill/>
            <a:prstDash val="solid"/>
            <a:round/>
          </a:ln>
        </p:spPr>
      </p:sp>
      <p:sp>
        <p:nvSpPr>
          <p:cNvPr id="416" name="Rectangle"/>
          <p:cNvSpPr>
            <a:spLocks/>
          </p:cNvSpPr>
          <p:nvPr/>
        </p:nvSpPr>
        <p:spPr>
          <a:xfrm rot="0">
            <a:off x="685800" y="594360"/>
            <a:ext cx="10789920" cy="205184"/>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1000" b="0" i="0" u="none" strike="noStrike" kern="1200" cap="none" spc="0" baseline="0">
                <a:solidFill>
                  <a:srgbClr val="AADCDC"/>
                </a:solidFill>
                <a:latin typeface="Aptos" pitchFamily="0" charset="0"/>
                <a:ea typeface="宋体" pitchFamily="0" charset="0"/>
                <a:cs typeface="Arial Nova Light" pitchFamily="0" charset="0"/>
              </a:rPr>
              <a:t>CONCLUSION</a:t>
            </a:r>
            <a:endParaRPr lang="zh-CN" altLang="en-US" sz="1000" b="0" i="0" u="none" strike="noStrike" kern="1200" cap="none" spc="0" baseline="0">
              <a:solidFill>
                <a:srgbClr val="AADCDC"/>
              </a:solidFill>
              <a:latin typeface="Aptos" pitchFamily="0" charset="0"/>
              <a:ea typeface="宋体" pitchFamily="0" charset="0"/>
              <a:cs typeface="Arial Nova Light" pitchFamily="0" charset="0"/>
            </a:endParaRPr>
          </a:p>
        </p:txBody>
      </p:sp>
      <p:sp>
        <p:nvSpPr>
          <p:cNvPr id="417" name="Rectangle"/>
          <p:cNvSpPr>
            <a:spLocks/>
          </p:cNvSpPr>
          <p:nvPr/>
        </p:nvSpPr>
        <p:spPr>
          <a:xfrm rot="0">
            <a:off x="685800" y="1143000"/>
            <a:ext cx="10698479" cy="73152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0"/>
              </a:spcAft>
              <a:buNone/>
            </a:pPr>
            <a:r>
              <a:rPr lang="en-US" altLang="zh-CN" sz="3100" b="0" i="0" u="none" strike="noStrike" kern="1200" cap="none" spc="0" baseline="0">
                <a:solidFill>
                  <a:srgbClr val="FFFFFF"/>
                </a:solidFill>
                <a:latin typeface="Aptos" pitchFamily="0" charset="0"/>
                <a:ea typeface="宋体" pitchFamily="0" charset="0"/>
                <a:cs typeface="Arial Nova Light" pitchFamily="0" charset="0"/>
              </a:rPr>
              <a:t>The evidence exists.</a:t>
            </a:r>
            <a:br>
              <a:rPr lang="zh-CN" altLang="en-US" sz="3100" b="0" i="0" u="none" strike="noStrike" kern="1200" cap="none" spc="0" baseline="0">
                <a:solidFill>
                  <a:srgbClr val="FFFFFF"/>
                </a:solidFill>
                <a:latin typeface="Aptos" pitchFamily="0" charset="0"/>
                <a:ea typeface="宋体" pitchFamily="0" charset="0"/>
                <a:cs typeface="Arial Nova Light" pitchFamily="0" charset="0"/>
              </a:rPr>
            </a:br>
            <a:r>
              <a:rPr lang="en-US" altLang="zh-CN" sz="3100" b="0" i="0" u="none" strike="noStrike" kern="1200" cap="none" spc="0" baseline="0">
                <a:solidFill>
                  <a:srgbClr val="FFFFFF"/>
                </a:solidFill>
                <a:latin typeface="Aptos" pitchFamily="0" charset="0"/>
                <a:ea typeface="宋体" pitchFamily="0" charset="0"/>
                <a:cs typeface="Arial Nova Light" pitchFamily="0" charset="0"/>
              </a:rPr>
              <a:t>The challenge is reach.</a:t>
            </a:r>
            <a:endParaRPr lang="zh-CN" altLang="en-US" sz="3100" b="0" i="0" u="none" strike="noStrike" kern="1200" cap="none" spc="0" baseline="0">
              <a:solidFill>
                <a:srgbClr val="FFFFFF"/>
              </a:solidFill>
              <a:latin typeface="Aptos" pitchFamily="0" charset="0"/>
              <a:ea typeface="宋体" pitchFamily="0" charset="0"/>
              <a:cs typeface="Arial Nova Light" pitchFamily="0" charset="0"/>
            </a:endParaRPr>
          </a:p>
        </p:txBody>
      </p:sp>
      <p:sp>
        <p:nvSpPr>
          <p:cNvPr id="418" name="Rounded rectangle"/>
          <p:cNvSpPr>
            <a:spLocks/>
          </p:cNvSpPr>
          <p:nvPr/>
        </p:nvSpPr>
        <p:spPr>
          <a:xfrm rot="0">
            <a:off x="640080" y="2423160"/>
            <a:ext cx="2423160" cy="1325880"/>
          </a:xfrm>
          <a:prstGeom prst="roundRect">
            <a:avLst>
              <a:gd name="adj" fmla="val 16666"/>
            </a:avLst>
          </a:prstGeom>
          <a:solidFill>
            <a:srgbClr val="167A7C"/>
          </a:solidFill>
          <a:ln w="6350" cmpd="sng" cap="flat">
            <a:noFill/>
            <a:prstDash val="solid"/>
            <a:round/>
          </a:ln>
        </p:spPr>
      </p:sp>
      <p:sp>
        <p:nvSpPr>
          <p:cNvPr id="419" name="Rectangle"/>
          <p:cNvSpPr>
            <a:spLocks/>
          </p:cNvSpPr>
          <p:nvPr/>
        </p:nvSpPr>
        <p:spPr>
          <a:xfrm rot="0">
            <a:off x="749808" y="2624328"/>
            <a:ext cx="2194560" cy="292607"/>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300" b="0" i="0" u="none" strike="noStrike" kern="1200" cap="none" spc="0" baseline="0">
                <a:solidFill>
                  <a:srgbClr val="FFFFFF"/>
                </a:solidFill>
                <a:latin typeface="Aptos" pitchFamily="0" charset="0"/>
                <a:ea typeface="宋体" pitchFamily="0" charset="0"/>
                <a:cs typeface="Arial Nova Light" pitchFamily="0" charset="0"/>
              </a:rPr>
              <a:t>Evidence</a:t>
            </a:r>
            <a:endParaRPr lang="zh-CN" altLang="en-US" sz="1300" b="0" i="0" u="none" strike="noStrike" kern="1200" cap="none" spc="0" baseline="0">
              <a:solidFill>
                <a:srgbClr val="FFFFFF"/>
              </a:solidFill>
              <a:latin typeface="Aptos" pitchFamily="0" charset="0"/>
              <a:ea typeface="宋体" pitchFamily="0" charset="0"/>
              <a:cs typeface="Arial Nova Light" pitchFamily="0" charset="0"/>
            </a:endParaRPr>
          </a:p>
        </p:txBody>
      </p:sp>
      <p:sp>
        <p:nvSpPr>
          <p:cNvPr id="420" name="Rectangle"/>
          <p:cNvSpPr>
            <a:spLocks/>
          </p:cNvSpPr>
          <p:nvPr/>
        </p:nvSpPr>
        <p:spPr>
          <a:xfrm rot="0">
            <a:off x="749808" y="3133251"/>
            <a:ext cx="2194560" cy="235961"/>
          </a:xfrm>
          <a:prstGeom prst="rect"/>
          <a:solidFill>
            <a:srgbClr val="D9D9D9"/>
          </a:solidFill>
          <a:ln w="12700" cmpd="sng" cap="flat">
            <a:noFill/>
            <a:prstDash val="solid"/>
            <a:round/>
          </a:ln>
        </p:spPr>
        <p:txBody>
          <a:bodyPr vert="horz" wrap="square" lIns="25400" tIns="25400" rIns="25400" bIns="25400" anchor="ctr" anchorCtr="0">
            <a:prstTxWarp prst="textNoShape"/>
            <a:spAutoFit/>
          </a:bodyPr>
          <a:lstStyle/>
          <a:p>
            <a:pPr marL="0" indent="0" algn="ctr">
              <a:lnSpc>
                <a:spcPct val="100000"/>
              </a:lnSpc>
              <a:spcBef>
                <a:spcPts val="0"/>
              </a:spcBef>
              <a:spcAft>
                <a:spcPts val="0"/>
              </a:spcAft>
              <a:buNone/>
            </a:pPr>
            <a:r>
              <a:rPr lang="en-US" altLang="zh-CN" sz="1200" b="1" i="0" u="none" strike="noStrike" kern="1200" cap="none" spc="0" baseline="0">
                <a:solidFill>
                  <a:srgbClr val="000000"/>
                </a:solidFill>
                <a:latin typeface="Aptos" pitchFamily="0" charset="0"/>
                <a:ea typeface="宋体" pitchFamily="0" charset="0"/>
                <a:cs typeface="Arial Nova Light" pitchFamily="0" charset="0"/>
              </a:rPr>
              <a:t>effective interventions exist</a:t>
            </a:r>
            <a:endParaRPr lang="zh-CN" altLang="en-US" sz="1200" b="1" i="0" u="none" strike="noStrike" kern="1200" cap="none" spc="0" baseline="0">
              <a:solidFill>
                <a:srgbClr val="000000"/>
              </a:solidFill>
              <a:latin typeface="Aptos" pitchFamily="0" charset="0"/>
              <a:ea typeface="宋体" pitchFamily="0" charset="0"/>
              <a:cs typeface="Arial Nova Light" pitchFamily="0" charset="0"/>
            </a:endParaRPr>
          </a:p>
        </p:txBody>
      </p:sp>
      <p:sp>
        <p:nvSpPr>
          <p:cNvPr id="421" name="Rounded rectangle"/>
          <p:cNvSpPr>
            <a:spLocks/>
          </p:cNvSpPr>
          <p:nvPr/>
        </p:nvSpPr>
        <p:spPr>
          <a:xfrm rot="0">
            <a:off x="3429000" y="2423160"/>
            <a:ext cx="2423160" cy="1325880"/>
          </a:xfrm>
          <a:prstGeom prst="roundRect">
            <a:avLst>
              <a:gd name="adj" fmla="val 16666"/>
            </a:avLst>
          </a:prstGeom>
          <a:solidFill>
            <a:srgbClr val="407A94"/>
          </a:solidFill>
          <a:ln w="6350" cmpd="sng" cap="flat">
            <a:noFill/>
            <a:prstDash val="solid"/>
            <a:round/>
          </a:ln>
        </p:spPr>
      </p:sp>
      <p:sp>
        <p:nvSpPr>
          <p:cNvPr id="422" name="Rectangle"/>
          <p:cNvSpPr>
            <a:spLocks/>
          </p:cNvSpPr>
          <p:nvPr/>
        </p:nvSpPr>
        <p:spPr>
          <a:xfrm rot="0">
            <a:off x="3538728" y="2624328"/>
            <a:ext cx="2194560" cy="292607"/>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300" b="0" i="0" u="none" strike="noStrike" kern="1200" cap="none" spc="0" baseline="0">
                <a:solidFill>
                  <a:srgbClr val="FFFFFF"/>
                </a:solidFill>
                <a:latin typeface="Aptos" pitchFamily="0" charset="0"/>
                <a:ea typeface="宋体" pitchFamily="0" charset="0"/>
                <a:cs typeface="Arial Nova Light" pitchFamily="0" charset="0"/>
              </a:rPr>
              <a:t>Reach</a:t>
            </a:r>
            <a:endParaRPr lang="zh-CN" altLang="en-US" sz="1300" b="0" i="0" u="none" strike="noStrike" kern="1200" cap="none" spc="0" baseline="0">
              <a:solidFill>
                <a:srgbClr val="FFFFFF"/>
              </a:solidFill>
              <a:latin typeface="Aptos" pitchFamily="0" charset="0"/>
              <a:ea typeface="宋体" pitchFamily="0" charset="0"/>
              <a:cs typeface="Arial Nova Light" pitchFamily="0" charset="0"/>
            </a:endParaRPr>
          </a:p>
        </p:txBody>
      </p:sp>
      <p:sp>
        <p:nvSpPr>
          <p:cNvPr id="423" name="Rectangle"/>
          <p:cNvSpPr>
            <a:spLocks/>
          </p:cNvSpPr>
          <p:nvPr/>
        </p:nvSpPr>
        <p:spPr>
          <a:xfrm rot="0">
            <a:off x="3538728" y="3040918"/>
            <a:ext cx="2194560" cy="420628"/>
          </a:xfrm>
          <a:prstGeom prst="rect"/>
          <a:solidFill>
            <a:srgbClr val="D9D9D9"/>
          </a:solidFill>
          <a:ln w="12700" cmpd="sng" cap="flat">
            <a:noFill/>
            <a:prstDash val="solid"/>
            <a:round/>
          </a:ln>
        </p:spPr>
        <p:txBody>
          <a:bodyPr vert="horz" wrap="square" lIns="25400" tIns="25400" rIns="25400" bIns="25400" anchor="ctr" anchorCtr="0">
            <a:prstTxWarp prst="textNoShape"/>
            <a:spAutoFit/>
          </a:bodyPr>
          <a:lstStyle/>
          <a:p>
            <a:pPr marL="0" indent="0" algn="ctr">
              <a:lnSpc>
                <a:spcPct val="100000"/>
              </a:lnSpc>
              <a:spcBef>
                <a:spcPts val="0"/>
              </a:spcBef>
              <a:spcAft>
                <a:spcPts val="0"/>
              </a:spcAft>
              <a:buNone/>
            </a:pPr>
            <a:r>
              <a:rPr lang="en-US" altLang="zh-CN" sz="1200" b="1" i="0" u="none" strike="noStrike" kern="1200" cap="none" spc="0" baseline="0">
                <a:solidFill>
                  <a:srgbClr val="000000"/>
                </a:solidFill>
                <a:latin typeface="Aptos" pitchFamily="0" charset="0"/>
                <a:ea typeface="宋体" pitchFamily="0" charset="0"/>
                <a:cs typeface="Arial Nova Light" pitchFamily="0" charset="0"/>
              </a:rPr>
              <a:t>access and engagement are uneven</a:t>
            </a:r>
            <a:endParaRPr lang="zh-CN" altLang="en-US" sz="1200" b="1" i="0" u="none" strike="noStrike" kern="1200" cap="none" spc="0" baseline="0">
              <a:solidFill>
                <a:srgbClr val="000000"/>
              </a:solidFill>
              <a:latin typeface="Aptos" pitchFamily="0" charset="0"/>
              <a:ea typeface="宋体" pitchFamily="0" charset="0"/>
              <a:cs typeface="Arial Nova Light" pitchFamily="0" charset="0"/>
            </a:endParaRPr>
          </a:p>
        </p:txBody>
      </p:sp>
      <p:sp>
        <p:nvSpPr>
          <p:cNvPr id="424" name="Rounded rectangle"/>
          <p:cNvSpPr>
            <a:spLocks/>
          </p:cNvSpPr>
          <p:nvPr/>
        </p:nvSpPr>
        <p:spPr>
          <a:xfrm rot="0">
            <a:off x="6217920" y="2423160"/>
            <a:ext cx="2423160" cy="1325880"/>
          </a:xfrm>
          <a:prstGeom prst="roundRect">
            <a:avLst>
              <a:gd name="adj" fmla="val 16666"/>
            </a:avLst>
          </a:prstGeom>
          <a:solidFill>
            <a:srgbClr val="CD993E"/>
          </a:solidFill>
          <a:ln w="6350" cmpd="sng" cap="flat">
            <a:noFill/>
            <a:prstDash val="solid"/>
            <a:round/>
          </a:ln>
        </p:spPr>
      </p:sp>
      <p:sp>
        <p:nvSpPr>
          <p:cNvPr id="425" name="Rectangle"/>
          <p:cNvSpPr>
            <a:spLocks/>
          </p:cNvSpPr>
          <p:nvPr/>
        </p:nvSpPr>
        <p:spPr>
          <a:xfrm rot="0">
            <a:off x="6327647" y="2624328"/>
            <a:ext cx="2194560" cy="292607"/>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300" b="0" i="0" u="none" strike="noStrike" kern="1200" cap="none" spc="0" baseline="0">
                <a:solidFill>
                  <a:srgbClr val="FFFFFF"/>
                </a:solidFill>
                <a:latin typeface="Aptos" pitchFamily="0" charset="0"/>
                <a:ea typeface="宋体" pitchFamily="0" charset="0"/>
                <a:cs typeface="Arial Nova Light" pitchFamily="0" charset="0"/>
              </a:rPr>
              <a:t>Whole person</a:t>
            </a:r>
            <a:endParaRPr lang="zh-CN" altLang="en-US" sz="1300" b="0" i="0" u="none" strike="noStrike" kern="1200" cap="none" spc="0" baseline="0">
              <a:solidFill>
                <a:srgbClr val="FFFFFF"/>
              </a:solidFill>
              <a:latin typeface="Aptos" pitchFamily="0" charset="0"/>
              <a:ea typeface="宋体" pitchFamily="0" charset="0"/>
              <a:cs typeface="Arial Nova Light" pitchFamily="0" charset="0"/>
            </a:endParaRPr>
          </a:p>
        </p:txBody>
      </p:sp>
      <p:sp>
        <p:nvSpPr>
          <p:cNvPr id="426" name="Rectangle"/>
          <p:cNvSpPr>
            <a:spLocks/>
          </p:cNvSpPr>
          <p:nvPr/>
        </p:nvSpPr>
        <p:spPr>
          <a:xfrm rot="0">
            <a:off x="6327647" y="3040918"/>
            <a:ext cx="2194560" cy="420628"/>
          </a:xfrm>
          <a:prstGeom prst="rect"/>
          <a:solidFill>
            <a:srgbClr val="D9D9D9"/>
          </a:solidFill>
          <a:ln w="12700" cmpd="sng" cap="flat">
            <a:noFill/>
            <a:prstDash val="solid"/>
            <a:round/>
          </a:ln>
        </p:spPr>
        <p:txBody>
          <a:bodyPr vert="horz" wrap="square" lIns="25400" tIns="25400" rIns="25400" bIns="25400" anchor="ctr" anchorCtr="0">
            <a:prstTxWarp prst="textNoShape"/>
            <a:spAutoFit/>
          </a:bodyPr>
          <a:lstStyle/>
          <a:p>
            <a:pPr marL="0" indent="0" algn="ctr">
              <a:lnSpc>
                <a:spcPct val="100000"/>
              </a:lnSpc>
              <a:spcBef>
                <a:spcPts val="0"/>
              </a:spcBef>
              <a:spcAft>
                <a:spcPts val="0"/>
              </a:spcAft>
              <a:buNone/>
            </a:pPr>
            <a:r>
              <a:rPr lang="en-US" altLang="zh-CN" sz="1200" b="1" i="0" u="none" strike="noStrike" kern="1200" cap="none" spc="0" baseline="0">
                <a:solidFill>
                  <a:srgbClr val="000000"/>
                </a:solidFill>
                <a:latin typeface="Aptos" pitchFamily="0" charset="0"/>
                <a:ea typeface="宋体" pitchFamily="0" charset="0"/>
                <a:cs typeface="Arial Nova Light" pitchFamily="0" charset="0"/>
              </a:rPr>
              <a:t>burden, distress and context shape use</a:t>
            </a:r>
            <a:endParaRPr lang="zh-CN" altLang="en-US" sz="1200" b="1" i="0" u="none" strike="noStrike" kern="1200" cap="none" spc="0" baseline="0">
              <a:solidFill>
                <a:srgbClr val="000000"/>
              </a:solidFill>
              <a:latin typeface="Aptos" pitchFamily="0" charset="0"/>
              <a:ea typeface="宋体" pitchFamily="0" charset="0"/>
              <a:cs typeface="Arial Nova Light" pitchFamily="0" charset="0"/>
            </a:endParaRPr>
          </a:p>
        </p:txBody>
      </p:sp>
      <p:sp>
        <p:nvSpPr>
          <p:cNvPr id="427" name="Rounded rectangle"/>
          <p:cNvSpPr>
            <a:spLocks/>
          </p:cNvSpPr>
          <p:nvPr/>
        </p:nvSpPr>
        <p:spPr>
          <a:xfrm rot="0">
            <a:off x="9006839" y="2423160"/>
            <a:ext cx="2423160" cy="1325880"/>
          </a:xfrm>
          <a:prstGeom prst="roundRect">
            <a:avLst>
              <a:gd name="adj" fmla="val 16666"/>
            </a:avLst>
          </a:prstGeom>
          <a:solidFill>
            <a:srgbClr val="607866"/>
          </a:solidFill>
          <a:ln w="6350" cmpd="sng" cap="flat">
            <a:noFill/>
            <a:prstDash val="solid"/>
            <a:round/>
          </a:ln>
        </p:spPr>
      </p:sp>
      <p:sp>
        <p:nvSpPr>
          <p:cNvPr id="428" name="Rectangle"/>
          <p:cNvSpPr>
            <a:spLocks/>
          </p:cNvSpPr>
          <p:nvPr/>
        </p:nvSpPr>
        <p:spPr>
          <a:xfrm rot="0">
            <a:off x="9116567" y="2624328"/>
            <a:ext cx="2194560" cy="292607"/>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300" b="0" i="0" u="none" strike="noStrike" kern="1200" cap="none" spc="0" baseline="0">
                <a:solidFill>
                  <a:srgbClr val="FFFFFF"/>
                </a:solidFill>
                <a:latin typeface="Aptos" pitchFamily="0" charset="0"/>
                <a:ea typeface="宋体" pitchFamily="0" charset="0"/>
                <a:cs typeface="Arial Nova Light" pitchFamily="0" charset="0"/>
              </a:rPr>
              <a:t>Personalised care</a:t>
            </a:r>
            <a:endParaRPr lang="zh-CN" altLang="en-US" sz="1300" b="0" i="0" u="none" strike="noStrike" kern="1200" cap="none" spc="0" baseline="0">
              <a:solidFill>
                <a:srgbClr val="FFFFFF"/>
              </a:solidFill>
              <a:latin typeface="Aptos" pitchFamily="0" charset="0"/>
              <a:ea typeface="宋体" pitchFamily="0" charset="0"/>
              <a:cs typeface="Arial Nova Light" pitchFamily="0" charset="0"/>
            </a:endParaRPr>
          </a:p>
        </p:txBody>
      </p:sp>
      <p:sp>
        <p:nvSpPr>
          <p:cNvPr id="429" name="Rectangle"/>
          <p:cNvSpPr>
            <a:spLocks/>
          </p:cNvSpPr>
          <p:nvPr/>
        </p:nvSpPr>
        <p:spPr>
          <a:xfrm rot="0">
            <a:off x="9116567" y="3040918"/>
            <a:ext cx="2194560" cy="420628"/>
          </a:xfrm>
          <a:prstGeom prst="rect"/>
          <a:solidFill>
            <a:srgbClr val="D9D9D9"/>
          </a:solidFill>
          <a:ln w="12700" cmpd="sng" cap="flat">
            <a:noFill/>
            <a:prstDash val="solid"/>
            <a:round/>
          </a:ln>
        </p:spPr>
        <p:txBody>
          <a:bodyPr vert="horz" wrap="square" lIns="25400" tIns="25400" rIns="25400" bIns="25400" anchor="ctr" anchorCtr="0">
            <a:prstTxWarp prst="textNoShape"/>
            <a:spAutoFit/>
          </a:bodyPr>
          <a:lstStyle/>
          <a:p>
            <a:pPr marL="0" indent="0" algn="ctr">
              <a:lnSpc>
                <a:spcPct val="100000"/>
              </a:lnSpc>
              <a:spcBef>
                <a:spcPts val="0"/>
              </a:spcBef>
              <a:spcAft>
                <a:spcPts val="0"/>
              </a:spcAft>
              <a:buNone/>
            </a:pPr>
            <a:r>
              <a:rPr lang="en-US" altLang="zh-CN" sz="1200" b="1" i="0" u="none" strike="noStrike" kern="1200" cap="none" spc="0" baseline="0">
                <a:solidFill>
                  <a:srgbClr val="000000"/>
                </a:solidFill>
                <a:latin typeface="Aptos" pitchFamily="0" charset="0"/>
                <a:ea typeface="宋体" pitchFamily="0" charset="0"/>
                <a:cs typeface="Arial Nova Light" pitchFamily="0" charset="0"/>
              </a:rPr>
              <a:t>co-produce care around what matters</a:t>
            </a:r>
            <a:endParaRPr lang="zh-CN" altLang="en-US" sz="1200" b="1" i="0" u="none" strike="noStrike" kern="1200" cap="none" spc="0" baseline="0">
              <a:solidFill>
                <a:srgbClr val="000000"/>
              </a:solidFill>
              <a:latin typeface="Aptos" pitchFamily="0" charset="0"/>
              <a:ea typeface="宋体" pitchFamily="0" charset="0"/>
              <a:cs typeface="Arial Nova Light" pitchFamily="0" charset="0"/>
            </a:endParaRPr>
          </a:p>
        </p:txBody>
      </p:sp>
      <p:sp>
        <p:nvSpPr>
          <p:cNvPr id="430" name="Rectangle"/>
          <p:cNvSpPr>
            <a:spLocks/>
          </p:cNvSpPr>
          <p:nvPr/>
        </p:nvSpPr>
        <p:spPr>
          <a:xfrm rot="0">
            <a:off x="777240" y="4251960"/>
            <a:ext cx="10515600" cy="789304"/>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600" b="0" i="0" u="none" strike="noStrike" kern="1200" cap="none" spc="0" baseline="0">
                <a:solidFill>
                  <a:srgbClr val="FFFFFF"/>
                </a:solidFill>
                <a:latin typeface="Aptos" pitchFamily="0" charset="0"/>
                <a:ea typeface="宋体" pitchFamily="0" charset="0"/>
                <a:cs typeface="Arial Nova Light" pitchFamily="0" charset="0"/>
              </a:rPr>
              <a:t>The 2026 NICE update strengthens cardiovascular and renal protection alongside glycaemic management (NICE, 2026). The next challenge is equitable implementation through co-produced, personalised self-management support (NHS England, 2026a).</a:t>
            </a:r>
            <a:endParaRPr lang="zh-CN" altLang="en-US" sz="1600" b="0" i="0" u="none" strike="noStrike" kern="1200" cap="none" spc="0" baseline="0">
              <a:solidFill>
                <a:srgbClr val="FFFFFF"/>
              </a:solidFill>
              <a:latin typeface="Aptos" pitchFamily="0" charset="0"/>
              <a:ea typeface="宋体" pitchFamily="0" charset="0"/>
              <a:cs typeface="Arial Nova Light" pitchFamily="0" charset="0"/>
            </a:endParaRPr>
          </a:p>
        </p:txBody>
      </p:sp>
      <p:sp>
        <p:nvSpPr>
          <p:cNvPr id="431" name="Rectangle"/>
          <p:cNvSpPr>
            <a:spLocks/>
          </p:cNvSpPr>
          <p:nvPr/>
        </p:nvSpPr>
        <p:spPr>
          <a:xfrm rot="0">
            <a:off x="822960" y="5107466"/>
            <a:ext cx="10424161" cy="574516"/>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1700" b="0" i="0" u="none" strike="noStrike" kern="1200" cap="none" spc="0" baseline="0">
                <a:solidFill>
                  <a:srgbClr val="DCEBEB"/>
                </a:solidFill>
                <a:latin typeface="Aptos" pitchFamily="0" charset="0"/>
                <a:ea typeface="宋体" pitchFamily="0" charset="0"/>
                <a:cs typeface="Arial Nova Light" pitchFamily="0" charset="0"/>
              </a:rPr>
              <a:t>“What is stopping this person, in these circumstances, from living well with this condition and what part of that is within my reach today?”</a:t>
            </a:r>
            <a:endParaRPr lang="zh-CN" altLang="en-US" sz="1700" b="0" i="0" u="none" strike="noStrike" kern="1200" cap="none" spc="0" baseline="0">
              <a:solidFill>
                <a:srgbClr val="DCEBEB"/>
              </a:solidFill>
              <a:latin typeface="Aptos" pitchFamily="0" charset="0"/>
              <a:ea typeface="宋体" pitchFamily="0" charset="0"/>
              <a:cs typeface="Arial Nova Light" pitchFamily="0" charset="0"/>
            </a:endParaRPr>
          </a:p>
        </p:txBody>
      </p:sp>
      <p:sp>
        <p:nvSpPr>
          <p:cNvPr id="432" name="Rectangle"/>
          <p:cNvSpPr>
            <a:spLocks/>
          </p:cNvSpPr>
          <p:nvPr/>
        </p:nvSpPr>
        <p:spPr>
          <a:xfrm rot="0">
            <a:off x="777240" y="6263640"/>
            <a:ext cx="10515600" cy="22860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ctr">
              <a:lnSpc>
                <a:spcPct val="100000"/>
              </a:lnSpc>
              <a:spcBef>
                <a:spcPts val="0"/>
              </a:spcBef>
              <a:spcAft>
                <a:spcPts val="0"/>
              </a:spcAft>
              <a:buNone/>
            </a:pPr>
            <a:r>
              <a:rPr lang="en-US" altLang="zh-CN" sz="800" b="0" i="0" u="none" strike="noStrike" kern="1200" cap="none" spc="0" baseline="0">
                <a:solidFill>
                  <a:srgbClr val="B4CDD2"/>
                </a:solidFill>
                <a:latin typeface="Aptos" pitchFamily="0" charset="0"/>
                <a:ea typeface="宋体" pitchFamily="0" charset="0"/>
                <a:cs typeface="Arial Nova Light" pitchFamily="0" charset="0"/>
              </a:rPr>
              <a:t>NICE NG28 (2026) • NHS England Comprehensive Model • OHID Diabetes Profile (2026)</a:t>
            </a:r>
            <a:endParaRPr lang="zh-CN" altLang="en-US" sz="800" b="0" i="0" u="none" strike="noStrike" kern="1200" cap="none" spc="0" baseline="0">
              <a:solidFill>
                <a:srgbClr val="B4CDD2"/>
              </a:solidFill>
              <a:latin typeface="Aptos" pitchFamily="0" charset="0"/>
              <a:ea typeface="宋体" pitchFamily="0" charset="0"/>
              <a:cs typeface="Arial Nova Light" pitchFamily="0" charset="0"/>
            </a:endParaRPr>
          </a:p>
        </p:txBody>
      </p:sp>
    </p:spTree>
    <p:extLst>
      <p:ext uri="{BB962C8B-B14F-4D97-AF65-F5344CB8AC3E}">
        <p14:creationId xmlns:p14="http://schemas.microsoft.com/office/powerpoint/2010/main" val="872072329"/>
      </p:ext>
    </p:extLst>
  </p:cSld>
  <p:clrMapOvr>
    <a:masterClrMapping/>
  </p:clrMapOvr>
</p:sld>
</file>

<file path=ppt/slides/slide13.xml><?xml version="1.0" encoding="utf-8"?>
<p:sld xmlns:p="http://schemas.openxmlformats.org/presentationml/2006/main" xmlns:r="http://schemas.openxmlformats.org/officeDocument/2006/relationships" xmlns:a="http://schemas.openxmlformats.org/drawingml/2006/main">
  <p:cSld>
    <p:bg>
      <p:bgPr>
        <a:solidFill>
          <a:schemeClr val="bg2"/>
        </a:solidFill>
      </p:bgPr>
    </p:bg>
    <p:spTree>
      <p:nvGrpSpPr>
        <p:cNvPr id="1" name=""/>
        <p:cNvGrpSpPr/>
        <p:nvPr/>
      </p:nvGrpSpPr>
      <p:grpSpPr>
        <a:xfrm>
          <a:off x="0" y="0"/>
          <a:ext cx="0" cy="0"/>
          <a:chOff x="0" y="0"/>
          <a:chExt cx="0" cy="0"/>
        </a:xfrm>
      </p:grpSpPr>
      <p:sp>
        <p:nvSpPr>
          <p:cNvPr id="436" name="Rectangle"/>
          <p:cNvSpPr>
            <a:spLocks/>
          </p:cNvSpPr>
          <p:nvPr/>
        </p:nvSpPr>
        <p:spPr>
          <a:xfrm rot="0">
            <a:off x="0" y="0"/>
            <a:ext cx="12191694" cy="6858000"/>
          </a:xfrm>
          <a:prstGeom prst="rect"/>
          <a:solidFill>
            <a:srgbClr val="FFFFFF"/>
          </a:solidFill>
          <a:ln w="6350" cmpd="sng" cap="flat">
            <a:noFill/>
            <a:prstDash val="solid"/>
            <a:round/>
          </a:ln>
        </p:spPr>
      </p:sp>
      <p:sp>
        <p:nvSpPr>
          <p:cNvPr id="437" name="Rectangle"/>
          <p:cNvSpPr>
            <a:spLocks/>
          </p:cNvSpPr>
          <p:nvPr/>
        </p:nvSpPr>
        <p:spPr>
          <a:xfrm rot="0">
            <a:off x="594360" y="256031"/>
            <a:ext cx="10515600" cy="22860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900" b="0" i="0" u="none" strike="noStrike" kern="1200" cap="none" spc="0" baseline="0">
                <a:solidFill>
                  <a:srgbClr val="167A7C"/>
                </a:solidFill>
                <a:latin typeface="Aptos" pitchFamily="0" charset="0"/>
                <a:ea typeface="宋体" pitchFamily="0" charset="0"/>
                <a:cs typeface="Arial Nova Light" pitchFamily="0" charset="0"/>
              </a:rPr>
              <a:t>REFERENCES</a:t>
            </a:r>
            <a:endParaRPr lang="zh-CN" altLang="en-US" sz="900" b="0" i="0" u="none" strike="noStrike" kern="1200" cap="none" spc="0" baseline="0">
              <a:solidFill>
                <a:srgbClr val="167A7C"/>
              </a:solidFill>
              <a:latin typeface="Aptos" pitchFamily="0" charset="0"/>
              <a:ea typeface="宋体" pitchFamily="0" charset="0"/>
              <a:cs typeface="Arial Nova Light" pitchFamily="0" charset="0"/>
            </a:endParaRPr>
          </a:p>
        </p:txBody>
      </p:sp>
      <p:sp>
        <p:nvSpPr>
          <p:cNvPr id="438" name="Rectangle"/>
          <p:cNvSpPr>
            <a:spLocks/>
          </p:cNvSpPr>
          <p:nvPr/>
        </p:nvSpPr>
        <p:spPr>
          <a:xfrm rot="0">
            <a:off x="594360" y="502919"/>
            <a:ext cx="10789920" cy="59436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2500" b="0" i="0" u="none" strike="noStrike" kern="1200" cap="none" spc="0" baseline="0">
                <a:solidFill>
                  <a:srgbClr val="18344B"/>
                </a:solidFill>
                <a:latin typeface="Aptos Display" pitchFamily="0" charset="0"/>
                <a:ea typeface="宋体" pitchFamily="0" charset="0"/>
                <a:cs typeface="Arial Nova Light" pitchFamily="0" charset="0"/>
              </a:rPr>
              <a:t>References</a:t>
            </a:r>
            <a:endParaRPr lang="zh-CN" altLang="en-US" sz="2500" b="0" i="0" u="none" strike="noStrike" kern="1200" cap="none" spc="0" baseline="0">
              <a:solidFill>
                <a:srgbClr val="18344B"/>
              </a:solidFill>
              <a:latin typeface="Aptos Display" pitchFamily="0" charset="0"/>
              <a:ea typeface="宋体" pitchFamily="0" charset="0"/>
              <a:cs typeface="Arial Nova Light" pitchFamily="0" charset="0"/>
            </a:endParaRPr>
          </a:p>
        </p:txBody>
      </p:sp>
      <p:sp>
        <p:nvSpPr>
          <p:cNvPr id="439" name="Rectangle"/>
          <p:cNvSpPr>
            <a:spLocks/>
          </p:cNvSpPr>
          <p:nvPr/>
        </p:nvSpPr>
        <p:spPr>
          <a:xfrm rot="0">
            <a:off x="594360" y="1143000"/>
            <a:ext cx="914400" cy="50292"/>
          </a:xfrm>
          <a:prstGeom prst="rect"/>
          <a:solidFill>
            <a:srgbClr val="167A7C"/>
          </a:solidFill>
          <a:ln w="6350" cmpd="sng" cap="flat">
            <a:noFill/>
            <a:prstDash val="solid"/>
            <a:round/>
          </a:ln>
        </p:spPr>
      </p:sp>
      <p:sp>
        <p:nvSpPr>
          <p:cNvPr id="440" name="Rectangle"/>
          <p:cNvSpPr>
            <a:spLocks/>
          </p:cNvSpPr>
          <p:nvPr/>
        </p:nvSpPr>
        <p:spPr>
          <a:xfrm rot="0">
            <a:off x="11201399" y="320040"/>
            <a:ext cx="411480" cy="27432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r">
              <a:lnSpc>
                <a:spcPct val="100000"/>
              </a:lnSpc>
              <a:spcBef>
                <a:spcPts val="0"/>
              </a:spcBef>
              <a:spcAft>
                <a:spcPts val="0"/>
              </a:spcAft>
              <a:buNone/>
            </a:pPr>
            <a:r>
              <a:rPr lang="en-US" altLang="zh-CN" sz="1000" b="0" i="0" u="none" strike="noStrike" kern="1200" cap="none" spc="0" baseline="0">
                <a:solidFill>
                  <a:srgbClr val="5C676F"/>
                </a:solidFill>
                <a:latin typeface="Aptos" pitchFamily="0" charset="0"/>
                <a:ea typeface="宋体" pitchFamily="0" charset="0"/>
                <a:cs typeface="Arial Nova Light" pitchFamily="0" charset="0"/>
              </a:rPr>
              <a:t>13</a:t>
            </a:r>
            <a:endParaRPr lang="zh-CN" altLang="en-US" sz="1000" b="0" i="0" u="none" strike="noStrike" kern="1200" cap="none" spc="0" baseline="0">
              <a:solidFill>
                <a:srgbClr val="5C676F"/>
              </a:solidFill>
              <a:latin typeface="Aptos" pitchFamily="0" charset="0"/>
              <a:ea typeface="宋体" pitchFamily="0" charset="0"/>
              <a:cs typeface="Arial Nova Light" pitchFamily="0" charset="0"/>
            </a:endParaRPr>
          </a:p>
        </p:txBody>
      </p:sp>
      <p:sp>
        <p:nvSpPr>
          <p:cNvPr id="441" name="Rectangle"/>
          <p:cNvSpPr>
            <a:spLocks/>
          </p:cNvSpPr>
          <p:nvPr/>
        </p:nvSpPr>
        <p:spPr>
          <a:xfrm rot="0">
            <a:off x="594359" y="1325880"/>
            <a:ext cx="10789919" cy="4777740"/>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Brunton, L., Cotterill, S. and Wilson, P. (2024) ‘Evaluating the national rollout of a type 2 diabetes self-management intervention: qualitative interview study with local National Health Service leads responsible for implementation’, Journal of Medical Internet Research, 26, e55546. doi:10.2196/55546 </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Diabetes UK (2024) Cost of devastating complications highlights urgent need to transform diabetes care. Available at: https://www.diabetes.org.uk/about-us/news-and-views/cost-complications-highlights-urgent-need-transform-diabetes (Accessed: 12 August 2026).</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Diabetes UK (2026a) Statistics and facts about diabetes. Available at: https://www.diabetes.org.uk/about-us/about-the-charity/our-strategy/statistics (Accessed: 12 August 2026).</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Diabetes UK (2026b) Investing in diabetes care in the United Kingdom. Available at: https://www.diabetes.org.uk/investing-in-care/uk (Accessed: 12 August 2026).</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Gong, Q. et al. (2019) ‘Morbidity and mortality after lifestyle intervention for people with impaired glucose tolerance: 30-year results of the Da Qing Diabetes Prevention Outcome Study’, The Lancet Diabetes &amp; Endocrinology, 7(6), pp.452–461. doi:10.1016/S2213-8587(19)30093-2.</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Howarth, E., Bower, P.J., Kontopantelis, E., Soiland-Reyes, C., Meacock, R., Whittaker, W. and Cotterill, S. (2020) ‘Going the distance’: an independent cohort study of engagement and dropout among the first 100,000 referrals into a large-scale diabetes prevention program’, BMJ Open Diabetes Research &amp; Care, 8(2), e001835. doi:10.1136/bmjdrc-2020-001835.</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Knowler, W.C. et al. (2002) ‘Reduction in the incidence of type 2 diabetes with lifestyle intervention or metformin’, New England Journal of Medicine, 346(6), pp.393–403. doi:10.1056/NEJMoa012512.</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Lean, M.E.J. et al. (2018) ‘Primary care-led weight management for remission of type 2 diabetes (DiRECT): an open-label, cluster-randomised trial’, The Lancet, 391(10120), pp.541–551. doi:10.1016/S0140-6736(17)33102-1.</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Lean, M.E.J. et al. (2019) ‘Durability of a primary care-led weight-management intervention for remission of type 2 diabetes: 2-year results of the DiRECT open-label, cluster-randomised trial’, The Lancet Diabetes &amp; Endocrinology, 7(5), pp.344–355. doi:10.1016/S2213-8587(19)30068-3.</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Medicines and Healthcare products Regulatory Agency (2020) SGLT2 inhibitors: monitor ketones in blood during treatment interruption for surgical procedures or acute serious medical illness. Drug Safety Update, 18 March. Available at: https://www.gov.uk/drug-safety-update/sglt2-inhibitors-monitor-ketones-in-blood-during-treatment-interruption-for-surgical-procedures-or-acute-serious-medical-illness (Accessed: 12 August 2026).</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National Institute for Health and Care Excellence (2016) Multimorbidity: clinical assessment and management. NICE guideline NG56. London: NICE. Available at: https://www.nice.org.uk/guidance/ng56 (Accessed: 12 August 2026).</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National Institute for Health and Care Excellence (2021a) Shared decision making. NICE guideline NG197. London: NICE. Available at: https://www.nice.org.uk/guidance/ng197 (Accessed: 12 August 2026).</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National Institute for Health and Care Excellence (2021b) Chronic kidney disease: assessment and management. NICE guideline NG203. London: NICE. Available at: https://www.nice.org.uk/guidance/ng203 (Accessed: 12 August 2026).</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National Institute for Health and Care Excellence (2023) Cardiovascular disease: risk assessment and reduction, including lipid modification. NICE guideline NG238. London: NICE. Available at: https://www.nice.org.uk/guidance/ng238 (Accessed: 12 August 2026).</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National Institute for Health and Care Excellence (2025) Overweight and obesity management. NICE guideline NG246. London: NICE. Available at: https://www.nice.org.uk/guidance/ng246 (Accessed: 12 August 2026).</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National Institute for Health and Care Excellence (2026) Type 2 diabetes in adults: management. NICE guideline NG28. Updated 18 February 2026. London: NICE. Available at: https://www.nice.org.uk/guidance/ng28 (Accessed: 12 August 2026).</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NHS England (2018) Language matters: language and diabetes. Leeds: NHS England. Available at: https://www.england.nhs.uk/long-read/language-matters-language-and-diabetes/ (Accessed: 12 August 2026).</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NHS England (2019) Universal personalised care: implementing the Comprehensive Model. Leeds: NHS England. Available at: https://www.england.nhs.uk/personalisedcare/comprehensive-model/ (Accessed: 12 August 2026).</a:t>
            </a:r>
            <a:endParaRPr lang="zh-CN" altLang="en-US" sz="8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442" name="Rectangle"/>
          <p:cNvSpPr>
            <a:spLocks/>
          </p:cNvSpPr>
          <p:nvPr/>
        </p:nvSpPr>
        <p:spPr>
          <a:xfrm rot="0">
            <a:off x="594360" y="6510528"/>
            <a:ext cx="10881359" cy="18288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750" b="0" i="0" u="none" strike="noStrike" kern="1200" cap="none" spc="0" baseline="0">
                <a:solidFill>
                  <a:srgbClr val="5C676F"/>
                </a:solidFill>
                <a:latin typeface="Aptos" pitchFamily="0" charset="0"/>
                <a:ea typeface="宋体" pitchFamily="0" charset="0"/>
                <a:cs typeface="Arial Nova Light" pitchFamily="0" charset="0"/>
              </a:rPr>
              <a:t>LCHS7003 • Component 2 • Type 2 diabetes</a:t>
            </a:r>
            <a:endParaRPr lang="zh-CN" altLang="en-US" sz="750" b="0" i="0" u="none" strike="noStrike" kern="1200" cap="none" spc="0" baseline="0">
              <a:solidFill>
                <a:srgbClr val="5C676F"/>
              </a:solidFill>
              <a:latin typeface="Aptos" pitchFamily="0" charset="0"/>
              <a:ea typeface="宋体" pitchFamily="0" charset="0"/>
              <a:cs typeface="Arial Nova Light" pitchFamily="0" charset="0"/>
            </a:endParaRPr>
          </a:p>
        </p:txBody>
      </p:sp>
    </p:spTree>
    <p:extLst>
      <p:ext uri="{BB962C8B-B14F-4D97-AF65-F5344CB8AC3E}">
        <p14:creationId xmlns:p14="http://schemas.microsoft.com/office/powerpoint/2010/main" val="556978279"/>
      </p:ext>
    </p:extLst>
  </p:cSld>
  <p:clrMapOvr>
    <a:masterClrMapping/>
  </p:clrMapOvr>
</p:sld>
</file>

<file path=ppt/slides/slide14.xml><?xml version="1.0" encoding="utf-8"?>
<p:sld xmlns:p="http://schemas.openxmlformats.org/presentationml/2006/main" xmlns:r="http://schemas.openxmlformats.org/officeDocument/2006/relationships" xmlns:a="http://schemas.openxmlformats.org/drawingml/2006/main">
  <p:cSld>
    <p:bg>
      <p:bgPr>
        <a:solidFill>
          <a:schemeClr val="bg2"/>
        </a:solidFill>
      </p:bgPr>
    </p:bg>
    <p:spTree>
      <p:nvGrpSpPr>
        <p:cNvPr id="1" name=""/>
        <p:cNvGrpSpPr/>
        <p:nvPr/>
      </p:nvGrpSpPr>
      <p:grpSpPr>
        <a:xfrm>
          <a:off x="0" y="0"/>
          <a:ext cx="0" cy="0"/>
          <a:chOff x="0" y="0"/>
          <a:chExt cx="0" cy="0"/>
        </a:xfrm>
      </p:grpSpPr>
      <p:sp>
        <p:nvSpPr>
          <p:cNvPr id="446" name="Rectangle"/>
          <p:cNvSpPr>
            <a:spLocks/>
          </p:cNvSpPr>
          <p:nvPr/>
        </p:nvSpPr>
        <p:spPr>
          <a:xfrm rot="0">
            <a:off x="0" y="0"/>
            <a:ext cx="12191694" cy="6858000"/>
          </a:xfrm>
          <a:prstGeom prst="rect"/>
          <a:solidFill>
            <a:srgbClr val="FFFFFF"/>
          </a:solidFill>
          <a:ln w="6350" cmpd="sng" cap="flat">
            <a:noFill/>
            <a:prstDash val="solid"/>
            <a:round/>
          </a:ln>
        </p:spPr>
      </p:sp>
      <p:sp>
        <p:nvSpPr>
          <p:cNvPr id="447" name="Rectangle"/>
          <p:cNvSpPr>
            <a:spLocks/>
          </p:cNvSpPr>
          <p:nvPr/>
        </p:nvSpPr>
        <p:spPr>
          <a:xfrm rot="0">
            <a:off x="594360" y="256031"/>
            <a:ext cx="10515600" cy="22860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900" b="0" i="0" u="none" strike="noStrike" kern="1200" cap="none" spc="0" baseline="0">
                <a:solidFill>
                  <a:srgbClr val="167A7C"/>
                </a:solidFill>
                <a:latin typeface="Aptos" pitchFamily="0" charset="0"/>
                <a:ea typeface="宋体" pitchFamily="0" charset="0"/>
                <a:cs typeface="Arial Nova Light" pitchFamily="0" charset="0"/>
              </a:rPr>
              <a:t>REFERENCES</a:t>
            </a:r>
            <a:endParaRPr lang="zh-CN" altLang="en-US" sz="900" b="0" i="0" u="none" strike="noStrike" kern="1200" cap="none" spc="0" baseline="0">
              <a:solidFill>
                <a:srgbClr val="167A7C"/>
              </a:solidFill>
              <a:latin typeface="Aptos" pitchFamily="0" charset="0"/>
              <a:ea typeface="宋体" pitchFamily="0" charset="0"/>
              <a:cs typeface="Arial Nova Light" pitchFamily="0" charset="0"/>
            </a:endParaRPr>
          </a:p>
        </p:txBody>
      </p:sp>
      <p:sp>
        <p:nvSpPr>
          <p:cNvPr id="448" name="Rectangle"/>
          <p:cNvSpPr>
            <a:spLocks/>
          </p:cNvSpPr>
          <p:nvPr/>
        </p:nvSpPr>
        <p:spPr>
          <a:xfrm rot="0">
            <a:off x="594360" y="502919"/>
            <a:ext cx="10789920" cy="59436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2500" b="0" i="0" u="none" strike="noStrike" kern="1200" cap="none" spc="0" baseline="0">
                <a:solidFill>
                  <a:srgbClr val="18344B"/>
                </a:solidFill>
                <a:latin typeface="Aptos Display" pitchFamily="0" charset="0"/>
                <a:ea typeface="宋体" pitchFamily="0" charset="0"/>
                <a:cs typeface="Arial Nova Light" pitchFamily="0" charset="0"/>
              </a:rPr>
              <a:t>References</a:t>
            </a:r>
            <a:endParaRPr lang="zh-CN" altLang="en-US" sz="2500" b="0" i="0" u="none" strike="noStrike" kern="1200" cap="none" spc="0" baseline="0">
              <a:solidFill>
                <a:srgbClr val="18344B"/>
              </a:solidFill>
              <a:latin typeface="Aptos Display" pitchFamily="0" charset="0"/>
              <a:ea typeface="宋体" pitchFamily="0" charset="0"/>
              <a:cs typeface="Arial Nova Light" pitchFamily="0" charset="0"/>
            </a:endParaRPr>
          </a:p>
        </p:txBody>
      </p:sp>
      <p:sp>
        <p:nvSpPr>
          <p:cNvPr id="449" name="Rectangle"/>
          <p:cNvSpPr>
            <a:spLocks/>
          </p:cNvSpPr>
          <p:nvPr/>
        </p:nvSpPr>
        <p:spPr>
          <a:xfrm rot="0">
            <a:off x="594360" y="1143000"/>
            <a:ext cx="914400" cy="50292"/>
          </a:xfrm>
          <a:prstGeom prst="rect"/>
          <a:solidFill>
            <a:srgbClr val="167A7C"/>
          </a:solidFill>
          <a:ln w="6350" cmpd="sng" cap="flat">
            <a:noFill/>
            <a:prstDash val="solid"/>
            <a:round/>
          </a:ln>
        </p:spPr>
      </p:sp>
      <p:sp>
        <p:nvSpPr>
          <p:cNvPr id="450" name="Rectangle"/>
          <p:cNvSpPr>
            <a:spLocks/>
          </p:cNvSpPr>
          <p:nvPr/>
        </p:nvSpPr>
        <p:spPr>
          <a:xfrm rot="0">
            <a:off x="11201399" y="320040"/>
            <a:ext cx="411480" cy="27432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r">
              <a:lnSpc>
                <a:spcPct val="100000"/>
              </a:lnSpc>
              <a:spcBef>
                <a:spcPts val="0"/>
              </a:spcBef>
              <a:spcAft>
                <a:spcPts val="0"/>
              </a:spcAft>
              <a:buNone/>
            </a:pPr>
            <a:r>
              <a:rPr lang="en-US" altLang="zh-CN" sz="1000" b="0" i="0" u="none" strike="noStrike" kern="1200" cap="none" spc="0" baseline="0">
                <a:solidFill>
                  <a:srgbClr val="5C676F"/>
                </a:solidFill>
                <a:latin typeface="Aptos" pitchFamily="0" charset="0"/>
                <a:ea typeface="宋体" pitchFamily="0" charset="0"/>
                <a:cs typeface="Arial Nova Light" pitchFamily="0" charset="0"/>
              </a:rPr>
              <a:t>14</a:t>
            </a:r>
            <a:endParaRPr lang="zh-CN" altLang="en-US" sz="1000" b="0" i="0" u="none" strike="noStrike" kern="1200" cap="none" spc="0" baseline="0">
              <a:solidFill>
                <a:srgbClr val="5C676F"/>
              </a:solidFill>
              <a:latin typeface="Aptos" pitchFamily="0" charset="0"/>
              <a:ea typeface="宋体" pitchFamily="0" charset="0"/>
              <a:cs typeface="Arial Nova Light" pitchFamily="0" charset="0"/>
            </a:endParaRPr>
          </a:p>
        </p:txBody>
      </p:sp>
      <p:sp>
        <p:nvSpPr>
          <p:cNvPr id="451" name="Rectangle"/>
          <p:cNvSpPr>
            <a:spLocks/>
          </p:cNvSpPr>
          <p:nvPr/>
        </p:nvSpPr>
        <p:spPr>
          <a:xfrm rot="0">
            <a:off x="594360" y="1325880"/>
            <a:ext cx="10789920" cy="4620895"/>
          </a:xfrm>
          <a:prstGeom prst="rect"/>
          <a:noFill/>
          <a:ln w="12700" cmpd="sng" cap="flat">
            <a:noFill/>
            <a:prstDash val="solid"/>
            <a:miter/>
          </a:ln>
        </p:spPr>
        <p:txBody>
          <a:bodyPr vert="horz" wrap="square" lIns="25400" tIns="25400" rIns="25400" bIns="25400" anchor="t" anchorCtr="0">
            <a:prstTxWarp prst="textNoShape"/>
            <a:spAutoFit/>
          </a:bodyPr>
          <a:lstStyle/>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NHS England (2026a) Comprehensive model of personalised care. Available at: https://www.england.nhs.uk/personalisedcare/comprehensive-model-of-personalised-care/ (Accessed: 12 August 2026).</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NHS England (2026b) Supported self-management. Available at: https://www.england.nhs.uk/personalisedcare/supported-self-management/ (Accessed: 12 August 2026).</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Ocloo, J. and Matthews, R. (2016) ‘From tokenism to empowerment: progressing patient and public involvement in healthcare improvement’, BMJ Quality &amp; Safety, 25(8), pp.626–632. doi:10.1136/bmjqs-2015-004839.</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Office for Health Improvement and Disparities (2026) Diabetes profile: statistical commentary, April 2026. London: OHID. Available at: https://www.gov.uk/government/statistics/diabetes-profile-update-april-2026/diabetes-profile-statistical-commentary-april-2026 (Accessed: 12 August 2026).</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Oliver, K., Kothari, A. and Mays, N. (2019) ‘The dark side of coproduction: do the costs outweigh the benefits for health research?’, Health Research Policy and Systems, 17(1), 33. doi:10.1186/s12961-019-0432-3.</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Perrin, N.E., Davies, M.J., Robertson, N., Snoek, F.J. and Khunti, K. (2017) ‘The prevalence of diabetes-specific emotional distress in people with type 2 diabetes: a systematic review and meta-analysis’, Diabetic Medicine, 34(11), pp.1508–1520. doi:10.1111/dme.13448.</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Ravindrarajah, R. et al. (2023) ‘Referral to the NHS Diabetes Prevention Programme and conversion from nondiabetic hyperglycaemia to type 2 diabetes mellitus in England: a matched cohort analysis’, PLOS Medicine, 20(2), e1004177. doi:10.1371/journal.pmed.1004177.</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Ravindrarajah, R., Sutton, M., Bower, P. and Kontopantelis, E. (2025) ‘Variation in effectiveness of the NHS Diabetes Prevention Programme by age, sex, BMI, and deprivation’, Diabetic Medicine, 42, e70037. doi:10.1111/dme.70037.</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Skinner, T.C., Joensen, L. and Parkin, T. (2020) ‘Twenty-five years of diabetes distress research’, Diabetic Medicine, 37(3), pp.393–400. doi:10.1111/dme.14157.</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Stokes, J. et al. (2019) ‘Implementing a national diabetes prevention programme in England: lessons learned’, BMC Health Services Research, 19, 991. doi:10.1186/s12913-019-4809-3.</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Taylor, R. (2021) ‘Type 2 diabetes and remission: practical management guided by pathophysiology’, Journal of Internal Medicine, 289(6), pp.754–770. doi:10.1111/joim.13214.</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Tuomilehto, J. et al. (2001) ‘Prevention of type 2 diabetes mellitus by changes in lifestyle among subjects with impaired glucose tolerance’, New England Journal of Medicine, 344(18), pp.1343–1350. doi:10.1056/NEJM200105033441801.</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Uusitupa, M. et al. (2019) ‘Prevention of type 2 diabetes by lifestyle changes: a systematic review and meta-analysis’, Nutrients, 11(11), 2611. doi:10.3390/nu11112611.</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Valabhji, J. et al. (2020) ‘Early outcomes from the English National Health Service Diabetes Prevention Programme’, Diabetes Care, 43(1), pp.152–160. doi:10.2337/dc19-1425.</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Valabhji, J. et al. (2024) ‘Early findings from the NHS Type 2 Diabetes Path to Remission Programme: a prospective evaluation of real-world implementation’, The Lancet Diabetes &amp; Endocrinology, 12(9), pp.653–663. doi:10.1016/S2213-8587(24)00194-3.</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Whyte, M.B. et al. (2019) ‘Disparities in glycaemic control, monitoring, and treatment of type 2 diabetes in England: a retrospective cohort analysis’, PLOS Medicine, 16(10), e1002942. doi:10.1371/journal.pmed.1002942.</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World Health Organization (2011) Use of glycated haemoglobin (HbA1c) in the diagnosis of diabetes mellitus: abbreviated report of a WHO consultation. Geneva: WHO. Available at: https://www.who.int/publications/i/item/use-of-glycated-haemoglobin-(-hba1c)-in-diagnosis-of-diabetes-mellitus (Accessed: 12 August 2026).</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r>
              <a:rPr lang="en-US" altLang="zh-CN" sz="800" b="0" i="0" u="none" strike="noStrike" kern="1200" cap="none" spc="0" baseline="0">
                <a:solidFill>
                  <a:srgbClr val="2A3137"/>
                </a:solidFill>
                <a:latin typeface="Aptos" pitchFamily="0" charset="0"/>
                <a:ea typeface="宋体" pitchFamily="0" charset="0"/>
                <a:cs typeface="Arial Nova Light" pitchFamily="0" charset="0"/>
              </a:rPr>
              <a:t>World Health Organization (2024) Diabetes. Available at: https://www.who.int/news-room/fact-sheets/detail/diabetes (Accessed: 12 August 2026).</a:t>
            </a:r>
            <a:endParaRPr lang="en-US" altLang="zh-CN" sz="800" b="0" i="0" u="none" strike="noStrike" kern="1200" cap="none" spc="0" baseline="0">
              <a:solidFill>
                <a:srgbClr val="2A3137"/>
              </a:solidFill>
              <a:latin typeface="Aptos" pitchFamily="0" charset="0"/>
              <a:ea typeface="宋体" pitchFamily="0" charset="0"/>
              <a:cs typeface="Arial Nova Light" pitchFamily="0" charset="0"/>
            </a:endParaRPr>
          </a:p>
          <a:p>
            <a:pPr marL="0" indent="0" algn="l">
              <a:lnSpc>
                <a:spcPct val="100000"/>
              </a:lnSpc>
              <a:spcBef>
                <a:spcPts val="0"/>
              </a:spcBef>
              <a:spcAft>
                <a:spcPts val="700"/>
              </a:spcAft>
              <a:buNone/>
            </a:pPr>
            <a:endParaRPr lang="zh-CN" altLang="en-US" sz="800" b="0" i="0" u="none" strike="noStrike" kern="1200" cap="none" spc="0" baseline="0">
              <a:solidFill>
                <a:srgbClr val="2A3137"/>
              </a:solidFill>
              <a:latin typeface="Aptos" pitchFamily="0" charset="0"/>
              <a:ea typeface="宋体" pitchFamily="0" charset="0"/>
              <a:cs typeface="Arial Nova Light" pitchFamily="0" charset="0"/>
            </a:endParaRPr>
          </a:p>
        </p:txBody>
      </p:sp>
      <p:sp>
        <p:nvSpPr>
          <p:cNvPr id="452" name="Rectangle"/>
          <p:cNvSpPr>
            <a:spLocks/>
          </p:cNvSpPr>
          <p:nvPr/>
        </p:nvSpPr>
        <p:spPr>
          <a:xfrm rot="0">
            <a:off x="594360" y="6510528"/>
            <a:ext cx="10881359" cy="182880"/>
          </a:xfrm>
          <a:prstGeom prst="rect"/>
          <a:noFill/>
          <a:ln w="12700" cmpd="sng" cap="flat">
            <a:noFill/>
            <a:prstDash val="solid"/>
            <a:miter/>
          </a:ln>
        </p:spPr>
        <p:txBody>
          <a:bodyPr vert="horz" wrap="none" lIns="91440" tIns="45720" rIns="91440" bIns="45720" anchor="t" anchorCtr="0">
            <a:prstTxWarp prst="textNoShape"/>
            <a:spAutoFit/>
          </a:bodyPr>
          <a:lstStyle/>
          <a:p>
            <a:pPr marL="0" indent="0" algn="l">
              <a:lnSpc>
                <a:spcPct val="100000"/>
              </a:lnSpc>
              <a:spcBef>
                <a:spcPts val="0"/>
              </a:spcBef>
              <a:spcAft>
                <a:spcPts val="0"/>
              </a:spcAft>
              <a:buNone/>
            </a:pPr>
            <a:r>
              <a:rPr lang="en-US" altLang="zh-CN" sz="750" b="0" i="0" u="none" strike="noStrike" kern="1200" cap="none" spc="0" baseline="0">
                <a:solidFill>
                  <a:srgbClr val="5C676F"/>
                </a:solidFill>
                <a:latin typeface="Aptos" pitchFamily="0" charset="0"/>
                <a:ea typeface="宋体" pitchFamily="0" charset="0"/>
                <a:cs typeface="Arial Nova Light" pitchFamily="0" charset="0"/>
              </a:rPr>
              <a:t>LCHS7003 • Component 2 • Type 2 diabetes</a:t>
            </a:r>
            <a:endParaRPr lang="zh-CN" altLang="en-US" sz="750" b="0" i="0" u="none" strike="noStrike" kern="1200" cap="none" spc="0" baseline="0">
              <a:solidFill>
                <a:srgbClr val="5C676F"/>
              </a:solidFill>
              <a:latin typeface="Aptos" pitchFamily="0" charset="0"/>
              <a:ea typeface="宋体" pitchFamily="0" charset="0"/>
              <a:cs typeface="Arial Nova Light" pitchFamily="0" charset="0"/>
            </a:endParaRPr>
          </a:p>
        </p:txBody>
      </p:sp>
    </p:spTree>
    <p:extLst>
      <p:ext uri="{BB962C8B-B14F-4D97-AF65-F5344CB8AC3E}">
        <p14:creationId xmlns:p14="http://schemas.microsoft.com/office/powerpoint/2010/main" val="811740403"/>
      </p:ext>
    </p:extLst>
  </p:cSld>
  <p:clrMapOvr>
    <a:masterClrMapping/>
  </p:clrMapOvr>
</p:sld>
</file>

<file path=ppt/theme/theme1.xml><?xml version="1.0" encoding="utf-8"?>
<a:theme xmlns:a="http://schemas.openxmlformats.org/drawingml/2006/main" name="Dark Gradient">
  <a:themeElements>
    <a:clrScheme name="Dark Gradient">
      <a:dk1>
        <a:srgbClr val="FFFFFF"/>
      </a:dk1>
      <a:lt1>
        <a:srgbClr val="000000"/>
      </a:lt1>
      <a:dk2>
        <a:srgbClr val="E7E6E6"/>
      </a:dk2>
      <a:lt2>
        <a:srgbClr val="44546A"/>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Dark Gradient">
      <a:majorFont>
        <a:latin typeface=""/>
        <a:ea typeface=""/>
        <a:cs typeface=""/>
      </a:majorFont>
      <a:minorFont>
        <a:latin typeface=""/>
        <a:ea typeface=""/>
        <a:cs typeface=""/>
      </a:minorFont>
    </a:fontScheme>
    <a:fmtScheme name="Dark Gradient">
      <a:fillStyleLst>
        <a:solidFill>
          <a:schemeClr val="phClr"/>
        </a:solidFill>
        <a:gradFill/>
        <a:gradFill/>
      </a:fillStyleLst>
      <a:lnStyleLst>
        <a:ln/>
        <a:ln/>
        <a:ln/>
      </a:lnStyleLst>
      <a:effectStyleLst>
        <a:effectStyle>
          <a:effectLst/>
        </a:effectStyle>
        <a:effectStyle>
          <a:effectLst/>
        </a:effectStyle>
        <a:effectStyle>
          <a:effectLst/>
        </a:effectStyle>
      </a:effectStyleLst>
      <a:bgFillStyleLst>
        <a:solidFill>
          <a:schemeClr val="phClr"/>
        </a:solidFill>
        <a:gradFill/>
        <a:gradFill/>
      </a:bgFillStyleLst>
    </a:fmtScheme>
  </a:themeElements>
</a:theme>
</file>

<file path=ppt/theme/theme2.xml><?xml version="1.0" encoding="utf-8"?>
<a:theme xmlns:a="http://schemas.openxmlformats.org/drawingml/2006/main" name="notesMaster1">
  <a:themeElements>
    <a:clrScheme name="notesMaster1">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notesMaster1">
      <a:majorFont>
        <a:latin typeface=""/>
        <a:ea typeface=""/>
        <a:cs typeface=""/>
      </a:majorFont>
      <a:minorFont>
        <a:latin typeface=""/>
        <a:ea typeface=""/>
        <a:cs typeface=""/>
      </a:minorFont>
    </a:fontScheme>
    <a:fmtScheme name="notesMaster1">
      <a:fillStyleLst>
        <a:solidFill>
          <a:schemeClr val="phClr"/>
        </a:solidFill>
        <a:gradFill/>
        <a:gradFill/>
      </a:fillStyleLst>
      <a:lnStyleLst>
        <a:ln/>
        <a:ln/>
        <a:ln/>
      </a:lnStyleLst>
      <a:effectStyleLst>
        <a:effectStyle>
          <a:effectLst/>
        </a:effectStyle>
        <a:effectStyle>
          <a:effectLst/>
        </a:effectStyle>
        <a:effectStyle>
          <a:effectLst/>
        </a:effectStyle>
      </a:effectStyleLst>
      <a:bgFillStyleLst>
        <a:solidFill>
          <a:schemeClr val="phClr"/>
        </a:solidFill>
        <a:gradFill/>
        <a:gradFill/>
      </a:bgFillStyleLst>
    </a:fmtScheme>
  </a:themeElements>
</a:theme>
</file>

<file path=ppt/theme/theme3.xml><?xml version="1.0" encoding="utf-8"?>
<a:theme xmlns:a="http://schemas.openxmlformats.org/drawingml/2006/main" name="handoutMaster1">
  <a:themeElements>
    <a:clrScheme name="handoutMaster1">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handoutMaster1">
      <a:majorFont>
        <a:latin typeface=""/>
        <a:ea typeface=""/>
        <a:cs typeface=""/>
      </a:majorFont>
      <a:minorFont>
        <a:latin typeface=""/>
        <a:ea typeface=""/>
        <a:cs typeface=""/>
      </a:minorFont>
    </a:fontScheme>
    <a:fmtScheme name="handoutMaster1">
      <a:fillStyleLst>
        <a:solidFill>
          <a:schemeClr val="phClr"/>
        </a:solidFill>
        <a:gradFill/>
        <a:gradFill/>
      </a:fillStyleLst>
      <a:lnStyleLst>
        <a:ln/>
        <a:ln/>
        <a:ln/>
      </a:lnStyleLst>
      <a:effectStyleLst>
        <a:effectStyle>
          <a:effectLst/>
        </a:effectStyle>
        <a:effectStyle>
          <a:effectLst/>
        </a:effectStyle>
        <a:effectStyle>
          <a:effectLst/>
        </a:effectStyle>
      </a:effectStyleLst>
      <a:bgFillStyleLst>
        <a:solidFill>
          <a:schemeClr val="phClr"/>
        </a:solidFill>
        <a:gradFill/>
        <a:gradFill/>
      </a:bgFillStyleLst>
    </a:fmtScheme>
  </a:themeElements>
</a:theme>
</file>

<file path=docProps/app.xml><?xml version="1.0" encoding="utf-8"?>
<Properties xmlns="http://schemas.openxmlformats.org/officeDocument/2006/extended-properties">
  <Template>Normal.eit</Template>
  <TotalTime>1</TotalTime>
  <Application>Office</Application>
</Properties>
</file>

<file path=docProps/core.xml><?xml version="1.0" encoding="utf-8"?>
<cp:coreProperties xmlns:cp="http://schemas.openxmlformats.org/package/2006/metadata/core-properties" xmlns:dc="http://purl.org/dc/elements/1.1/" xmlns:dcterms="http://purl.org/dc/terms/" xmlns:xsi="http://www.w3.org/2001/XMLSchema-instance">
  <dc:description>generated using python-pptx</dc:description>
  <cp:lastModifiedBy>Mobile phone user</cp:lastModifiedBy>
  <cp:revision>11</cp:revision>
  <dcterms:created xsi:type="dcterms:W3CDTF">2026-08-12T12:18:24Z</dcterms:created>
  <dcterms:modified xsi:type="dcterms:W3CDTF">2026-08-12T05:30:03Z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1033-12.1.26050.26050</vt:lpwstr>
  </property>
  <property fmtid="{D5CDD505-2E9C-101B-9397-08002B2CF9AE}" pid="3" name="ICV">
    <vt:lpwstr>649378D2D9664DD34D5E7C6AC2A352BF_42</vt:lpwstr>
  </property>
</Properties>
</file>