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83" r:id="rId5"/>
    <p:sldId id="282" r:id="rId6"/>
    <p:sldId id="262" r:id="rId7"/>
    <p:sldId id="284" r:id="rId8"/>
    <p:sldId id="285" r:id="rId9"/>
    <p:sldId id="286" r:id="rId10"/>
    <p:sldId id="279" r:id="rId11"/>
    <p:sldId id="281" r:id="rId12"/>
    <p:sldId id="287" r:id="rId13"/>
    <p:sldId id="297" r:id="rId14"/>
    <p:sldId id="290" r:id="rId15"/>
    <p:sldId id="289" r:id="rId16"/>
    <p:sldId id="291" r:id="rId17"/>
    <p:sldId id="292" r:id="rId18"/>
    <p:sldId id="293" r:id="rId19"/>
    <p:sldId id="294" r:id="rId20"/>
    <p:sldId id="298" r:id="rId21"/>
    <p:sldId id="299" r:id="rId22"/>
    <p:sldId id="300" r:id="rId23"/>
    <p:sldId id="301" r:id="rId24"/>
    <p:sldId id="302" r:id="rId25"/>
    <p:sldId id="304" r:id="rId26"/>
    <p:sldId id="30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1" d="100"/>
          <a:sy n="41" d="100"/>
        </p:scale>
        <p:origin x="-2226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00200"/>
            <a:ext cx="77724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 altLang="en-US"/>
              <a:t>6-</a:t>
            </a:r>
            <a:fld id="{D54FAC1A-E0F8-486A-9A99-9E1D5B7141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2007 Pearson Education Canada</a:t>
            </a:r>
          </a:p>
        </p:txBody>
      </p:sp>
    </p:spTree>
    <p:extLst>
      <p:ext uri="{BB962C8B-B14F-4D97-AF65-F5344CB8AC3E}">
        <p14:creationId xmlns:p14="http://schemas.microsoft.com/office/powerpoint/2010/main" val="320432243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8290B5A4-7897-47FF-80C3-2BEC7FD3A7E5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07B7FAE-623F-4990-83CA-0CFF46CE3A4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500" dirty="0" smtClean="0"/>
              <a:t>Methodology and interpreting data</a:t>
            </a:r>
            <a:endParaRPr lang="en-GB" sz="6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166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Within your research, you are aiming to conduct a </a:t>
            </a:r>
            <a:r>
              <a:rPr lang="en-GB" i="1" dirty="0" smtClean="0"/>
              <a:t>systematic review </a:t>
            </a:r>
          </a:p>
          <a:p>
            <a:r>
              <a:rPr lang="en-GB" dirty="0" smtClean="0"/>
              <a:t>The results of your review will help you devise recommendations for those who make decisions in care (health and social care)</a:t>
            </a:r>
          </a:p>
        </p:txBody>
      </p:sp>
    </p:spTree>
    <p:extLst>
      <p:ext uri="{BB962C8B-B14F-4D97-AF65-F5344CB8AC3E}">
        <p14:creationId xmlns:p14="http://schemas.microsoft.com/office/powerpoint/2010/main" val="1823105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Decisions within Care and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are </a:t>
            </a:r>
            <a:r>
              <a:rPr lang="en-GB" dirty="0"/>
              <a:t>decisions for </a:t>
            </a:r>
            <a:r>
              <a:rPr lang="en-GB" dirty="0" smtClean="0"/>
              <a:t>individuals and </a:t>
            </a:r>
            <a:r>
              <a:rPr lang="en-GB" dirty="0"/>
              <a:t>public policy should be </a:t>
            </a:r>
            <a:r>
              <a:rPr lang="en-GB" dirty="0" smtClean="0"/>
              <a:t>informed by </a:t>
            </a:r>
            <a:r>
              <a:rPr lang="en-GB" dirty="0"/>
              <a:t>the best available research </a:t>
            </a:r>
            <a:r>
              <a:rPr lang="en-GB" dirty="0" smtClean="0"/>
              <a:t>evidence</a:t>
            </a:r>
          </a:p>
          <a:p>
            <a:r>
              <a:rPr lang="en-GB" dirty="0" smtClean="0"/>
              <a:t>Practitioners </a:t>
            </a:r>
            <a:r>
              <a:rPr lang="en-GB" dirty="0"/>
              <a:t>and decision-makers </a:t>
            </a:r>
            <a:r>
              <a:rPr lang="en-GB" dirty="0" smtClean="0"/>
              <a:t>are encouraged </a:t>
            </a:r>
            <a:r>
              <a:rPr lang="en-GB" dirty="0"/>
              <a:t>to make use of the latest research and information about best </a:t>
            </a:r>
            <a:r>
              <a:rPr lang="en-GB" dirty="0" smtClean="0"/>
              <a:t>practice</a:t>
            </a:r>
            <a:endParaRPr lang="en-GB" dirty="0"/>
          </a:p>
          <a:p>
            <a:r>
              <a:rPr lang="en-GB" dirty="0" smtClean="0"/>
              <a:t>All decisions should be </a:t>
            </a:r>
            <a:r>
              <a:rPr lang="en-GB" dirty="0"/>
              <a:t>rooted in this </a:t>
            </a:r>
            <a:r>
              <a:rPr lang="en-GB" dirty="0" smtClean="0"/>
              <a:t>knowledge</a:t>
            </a:r>
          </a:p>
        </p:txBody>
      </p:sp>
    </p:spTree>
    <p:extLst>
      <p:ext uri="{BB962C8B-B14F-4D97-AF65-F5344CB8AC3E}">
        <p14:creationId xmlns:p14="http://schemas.microsoft.com/office/powerpoint/2010/main" val="907504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anyone give an example of this?</a:t>
            </a:r>
          </a:p>
          <a:p>
            <a:endParaRPr lang="en-GB" dirty="0"/>
          </a:p>
          <a:p>
            <a:r>
              <a:rPr lang="en-GB" dirty="0" smtClean="0"/>
              <a:t>What are the dangers?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81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Decisions within Care and Research: Dangers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Large amounts of information generated may be biased, methodologically flawed, time and context dependent, or misinterpreted, misrepresented or biased</a:t>
            </a:r>
          </a:p>
          <a:p>
            <a:r>
              <a:rPr lang="en-GB" dirty="0" smtClean="0"/>
              <a:t>There are also conflicting conclusions</a:t>
            </a:r>
          </a:p>
          <a:p>
            <a:r>
              <a:rPr lang="en-GB" dirty="0" smtClean="0"/>
              <a:t>This may be because of biases, random chance, or differences in study design or conduct</a:t>
            </a:r>
          </a:p>
          <a:p>
            <a:r>
              <a:rPr lang="en-GB" dirty="0" smtClean="0"/>
              <a:t>It is not always clear which results are the most reliable, or which should be used as the basis for practice and policy decisions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091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Systematic Reviews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Systematic reviews aim to identify, evaluate and summarise the findings of all  (or large relevant section of) studies and research</a:t>
            </a:r>
          </a:p>
          <a:p>
            <a:r>
              <a:rPr lang="en-GB" dirty="0" smtClean="0"/>
              <a:t>Systematic reviews should adhere to a strict scientific design based on explicit, pre-specified and reproducible methods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43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would a systematic review be useful? Think in terms of your own area of interest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034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makes available evidence more accessible to decision makers</a:t>
            </a:r>
          </a:p>
          <a:p>
            <a:r>
              <a:rPr lang="en-GB" dirty="0" smtClean="0"/>
              <a:t>Being able to combine results of several studies gives a more reliable and precise estimate of an intervention’s effectiveness </a:t>
            </a:r>
          </a:p>
          <a:p>
            <a:r>
              <a:rPr lang="en-GB" dirty="0" smtClean="0"/>
              <a:t>They aim to be reliable guides about current knowledge on a specific area as well as demonstrate where knowledge is lacking in order to guide future research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634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qualitative research? </a:t>
            </a:r>
          </a:p>
          <a:p>
            <a:endParaRPr lang="en-GB" dirty="0"/>
          </a:p>
          <a:p>
            <a:r>
              <a:rPr lang="en-GB" dirty="0" smtClean="0"/>
              <a:t>What is the difference between </a:t>
            </a:r>
            <a:r>
              <a:rPr lang="en-GB" dirty="0" err="1" smtClean="0"/>
              <a:t>quali</a:t>
            </a:r>
            <a:r>
              <a:rPr lang="en-GB" dirty="0" smtClean="0"/>
              <a:t> and </a:t>
            </a:r>
            <a:r>
              <a:rPr lang="en-GB" dirty="0" err="1" smtClean="0"/>
              <a:t>quanti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99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oncerned </a:t>
            </a:r>
            <a:r>
              <a:rPr lang="en-GB" dirty="0"/>
              <a:t>with the subjective </a:t>
            </a:r>
            <a:r>
              <a:rPr lang="en-GB" dirty="0" smtClean="0"/>
              <a:t>world</a:t>
            </a:r>
          </a:p>
          <a:p>
            <a:r>
              <a:rPr lang="en-GB" dirty="0" smtClean="0"/>
              <a:t>Offers </a:t>
            </a:r>
            <a:r>
              <a:rPr lang="en-GB" dirty="0"/>
              <a:t>insight </a:t>
            </a:r>
            <a:r>
              <a:rPr lang="en-GB" dirty="0" smtClean="0"/>
              <a:t>into social</a:t>
            </a:r>
            <a:r>
              <a:rPr lang="en-GB" dirty="0"/>
              <a:t>, emotional, and experiential </a:t>
            </a:r>
            <a:r>
              <a:rPr lang="en-GB" dirty="0" smtClean="0"/>
              <a:t>phenomena</a:t>
            </a:r>
          </a:p>
          <a:p>
            <a:r>
              <a:rPr lang="en-GB" dirty="0" smtClean="0"/>
              <a:t>Aims </a:t>
            </a:r>
            <a:r>
              <a:rPr lang="en-GB" dirty="0"/>
              <a:t>to draw out </a:t>
            </a:r>
            <a:r>
              <a:rPr lang="en-GB" dirty="0" smtClean="0"/>
              <a:t>understandings and perceptions</a:t>
            </a:r>
          </a:p>
          <a:p>
            <a:r>
              <a:rPr lang="en-GB" dirty="0" smtClean="0"/>
              <a:t>Explore </a:t>
            </a:r>
            <a:r>
              <a:rPr lang="en-GB" dirty="0"/>
              <a:t>the features of settings and </a:t>
            </a:r>
            <a:r>
              <a:rPr lang="en-GB" dirty="0" smtClean="0"/>
              <a:t>culture</a:t>
            </a:r>
          </a:p>
          <a:p>
            <a:r>
              <a:rPr lang="en-GB" dirty="0" smtClean="0"/>
              <a:t>Understand links </a:t>
            </a:r>
            <a:r>
              <a:rPr lang="en-GB" dirty="0"/>
              <a:t>between process and </a:t>
            </a:r>
            <a:r>
              <a:rPr lang="en-GB" dirty="0" smtClean="0"/>
              <a:t>outcomes</a:t>
            </a:r>
          </a:p>
          <a:p>
            <a:r>
              <a:rPr lang="en-GB" dirty="0" smtClean="0"/>
              <a:t>Qualitative research is said to be most effective in understanding the ‘what, how and why’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133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Most are small scale, focusing on a single or small number of cases, and they provide depth and contextualised detail </a:t>
            </a:r>
          </a:p>
          <a:p>
            <a:r>
              <a:rPr lang="en-GB" dirty="0" smtClean="0"/>
              <a:t>Qualitative and quantitative methods are increasingly being used together (mixed method)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649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 of methods can be used in qualitative research to collect data?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526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Questionnaire </a:t>
            </a:r>
          </a:p>
          <a:p>
            <a:r>
              <a:rPr lang="en-GB" dirty="0" smtClean="0"/>
              <a:t>Individual / Written Interview</a:t>
            </a:r>
          </a:p>
          <a:p>
            <a:r>
              <a:rPr lang="en-GB" dirty="0" smtClean="0"/>
              <a:t>Sampling</a:t>
            </a:r>
          </a:p>
          <a:p>
            <a:r>
              <a:rPr lang="en-GB" dirty="0" smtClean="0"/>
              <a:t>Group Interview</a:t>
            </a:r>
          </a:p>
          <a:p>
            <a:r>
              <a:rPr lang="en-GB" dirty="0" smtClean="0"/>
              <a:t>Any form of data collection (i.e. getting hold of information needed)</a:t>
            </a:r>
          </a:p>
          <a:p>
            <a:r>
              <a:rPr lang="en-GB" dirty="0" smtClean="0"/>
              <a:t>Qualitative research is not a single method but includes a range of designs such as interviews, direct observation, analysis of texts/documents or of audio/video recorded speech or behaviour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254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determines what type of methods are used to collect data?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962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Choice of method is often determined by a particular theoretical perspective, such as phenomenology </a:t>
            </a:r>
          </a:p>
          <a:p>
            <a:r>
              <a:rPr lang="en-GB" dirty="0" smtClean="0"/>
              <a:t>This provides a framework for the research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000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another word for framework for the research?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46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methodology </a:t>
            </a:r>
          </a:p>
          <a:p>
            <a:r>
              <a:rPr lang="en-GB" dirty="0"/>
              <a:t>a system of methods used in a particular area of study or activity: </a:t>
            </a:r>
          </a:p>
          <a:p>
            <a:r>
              <a:rPr lang="en-GB" dirty="0"/>
              <a:t>"a methodology for investigating the concept of focal points"</a:t>
            </a:r>
          </a:p>
        </p:txBody>
      </p:sp>
    </p:spTree>
    <p:extLst>
      <p:ext uri="{BB962C8B-B14F-4D97-AF65-F5344CB8AC3E}">
        <p14:creationId xmlns:p14="http://schemas.microsoft.com/office/powerpoint/2010/main" val="1718110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methods used and a methodology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6304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Methods used are a way of putting a methodology into practice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189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2883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7813"/>
            <a:ext cx="83058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smtClean="0"/>
              <a:t>Qualitative </a:t>
            </a:r>
            <a:r>
              <a:rPr lang="en-US" sz="3600" dirty="0"/>
              <a:t>and Quantitative </a:t>
            </a:r>
            <a:r>
              <a:rPr lang="en-US" sz="3600" dirty="0" smtClean="0"/>
              <a:t>Research </a:t>
            </a:r>
            <a:endParaRPr lang="en-US" sz="3600" dirty="0"/>
          </a:p>
        </p:txBody>
      </p:sp>
      <p:graphicFrame>
        <p:nvGraphicFramePr>
          <p:cNvPr id="206927" name="Group 79"/>
          <p:cNvGraphicFramePr>
            <a:graphicFrameLocks noGrp="1"/>
          </p:cNvGraphicFramePr>
          <p:nvPr>
            <p:ph type="tbl" idx="1"/>
          </p:nvPr>
        </p:nvGraphicFramePr>
        <p:xfrm>
          <a:off x="914400" y="1600200"/>
          <a:ext cx="7772400" cy="5124450"/>
        </p:xfrm>
        <a:graphic>
          <a:graphicData uri="http://schemas.openxmlformats.org/drawingml/2006/table">
            <a:tbl>
              <a:tblPr/>
              <a:tblGrid>
                <a:gridCol w="3886200"/>
                <a:gridCol w="3886200"/>
              </a:tblGrid>
              <a:tr h="5032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QUALITATIVE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QUANTITATIVE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Multiple realities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Single reality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Reality is socially constructed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Reality is objective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Reality is context interrelated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Reality is context free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Holistic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Reductionistic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Strong philosophical perspective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Strong theoretical base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Reasoning is inductive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Reasoning is deductive and inductive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Discovery of meaning is the basis of knowledge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Cause-and-effect relationships are the bases of knowledge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Develops theory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Tests theory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14" name="Slide Number Placeholder 4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charset="0"/>
              <a:buChar char="•"/>
              <a:defRPr sz="2400">
                <a:solidFill>
                  <a:srgbClr val="7F7F7F"/>
                </a:solidFill>
                <a:latin typeface="Century Gothic" pitchFamily="34" charset="0"/>
              </a:defRPr>
            </a:lvl1pPr>
            <a:lvl2pPr marL="742950" indent="-28575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3pPr>
            <a:lvl4pPr marL="1600200" indent="-22860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595959"/>
                </a:solidFill>
              </a:rPr>
              <a:t>6-</a:t>
            </a:r>
            <a:fld id="{90599CEB-CA62-4369-B072-C2C73BF2CB9C}" type="slidenum">
              <a:rPr lang="en-US" altLang="en-US" sz="1200">
                <a:solidFill>
                  <a:srgbClr val="59595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1739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smtClean="0"/>
              <a:t>Continued</a:t>
            </a:r>
            <a:endParaRPr lang="en-US" sz="3600" dirty="0"/>
          </a:p>
        </p:txBody>
      </p:sp>
      <p:graphicFrame>
        <p:nvGraphicFramePr>
          <p:cNvPr id="247853" name="Group 45"/>
          <p:cNvGraphicFramePr>
            <a:graphicFrameLocks noGrp="1"/>
          </p:cNvGraphicFramePr>
          <p:nvPr>
            <p:ph type="tbl" idx="1"/>
          </p:nvPr>
        </p:nvGraphicFramePr>
        <p:xfrm>
          <a:off x="914400" y="1600200"/>
          <a:ext cx="7772400" cy="4667253"/>
        </p:xfrm>
        <a:graphic>
          <a:graphicData uri="http://schemas.openxmlformats.org/drawingml/2006/table">
            <a:tbl>
              <a:tblPr/>
              <a:tblGrid>
                <a:gridCol w="3886200"/>
                <a:gridCol w="3886200"/>
              </a:tblGrid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QUALITATIVE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QUANTITATIVE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Theory developed during study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Theory developed a priori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Meaning of concepts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Measurement of variables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Process oriented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Outcome oriented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7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Control unimportant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Control important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Rich descriptions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Precise measurement of variables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Basic element of analysis is words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Basic element of analysis is numbers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Uniqueness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Generalization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Trustworthiness of findings</a:t>
                      </a:r>
                    </a:p>
                  </a:txBody>
                  <a:tcPr marT="45717" marB="45717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Char char="n"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Control of error</a:t>
                      </a:r>
                    </a:p>
                  </a:txBody>
                  <a:tcPr marT="45717" marB="45717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38" name="Slide Number Placeholder 4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charset="0"/>
              <a:buChar char="•"/>
              <a:defRPr sz="2400">
                <a:solidFill>
                  <a:srgbClr val="7F7F7F"/>
                </a:solidFill>
                <a:latin typeface="Century Gothic" pitchFamily="34" charset="0"/>
              </a:defRPr>
            </a:lvl1pPr>
            <a:lvl2pPr marL="742950" indent="-28575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3pPr>
            <a:lvl4pPr marL="1600200" indent="-22860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595959"/>
                </a:solidFill>
              </a:rPr>
              <a:t>6-</a:t>
            </a:r>
            <a:fld id="{FA8C7730-10FF-438E-B306-64AC28EE01A2}" type="slidenum">
              <a:rPr lang="en-US" altLang="en-US" sz="1200">
                <a:solidFill>
                  <a:srgbClr val="59595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0104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/>
              <a:t>Three Qualitative Methods</a:t>
            </a:r>
          </a:p>
        </p:txBody>
      </p:sp>
      <p:graphicFrame>
        <p:nvGraphicFramePr>
          <p:cNvPr id="208998" name="Group 102"/>
          <p:cNvGraphicFramePr>
            <a:graphicFrameLocks noGrp="1"/>
          </p:cNvGraphicFramePr>
          <p:nvPr>
            <p:ph type="tbl" idx="1"/>
          </p:nvPr>
        </p:nvGraphicFramePr>
        <p:xfrm>
          <a:off x="914400" y="1752600"/>
          <a:ext cx="7772400" cy="4160838"/>
        </p:xfrm>
        <a:graphic>
          <a:graphicData uri="http://schemas.openxmlformats.org/drawingml/2006/table">
            <a:tbl>
              <a:tblPr/>
              <a:tblGrid>
                <a:gridCol w="1943100"/>
                <a:gridCol w="1943100"/>
                <a:gridCol w="1943100"/>
                <a:gridCol w="1943100"/>
              </a:tblGrid>
              <a:tr h="457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TABLE 6.1</a:t>
                      </a: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COMPARISON OF QUALITATIVE METHODS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858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METHOD</a:t>
                      </a: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STUDY FOCUS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ANALYTIC FOCUS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DISCIPLINES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4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Ethnography</a:t>
                      </a: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culture/cultural group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describe a culture/cultural group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Cultural Anthropology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8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Grounded Theory</a:t>
                      </a: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cultural groups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generate theory about a basic social process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Sociology/ Symbolic Interaction/ Criminology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4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Phenomenology</a:t>
                      </a: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individual experience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discern the essence of the lived experience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CA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Philosophy/ Psychology/ Sociology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8456" name="Slide Number Placeholder 4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charset="0"/>
              <a:buChar char="•"/>
              <a:defRPr sz="2400">
                <a:solidFill>
                  <a:srgbClr val="7F7F7F"/>
                </a:solidFill>
                <a:latin typeface="Century Gothic" pitchFamily="34" charset="0"/>
              </a:defRPr>
            </a:lvl1pPr>
            <a:lvl2pPr marL="742950" indent="-28575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3pPr>
            <a:lvl4pPr marL="1600200" indent="-22860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595959"/>
                </a:solidFill>
              </a:rPr>
              <a:t>6-</a:t>
            </a:r>
            <a:fld id="{9559C251-975F-49BF-8107-786AEF43DCE1}" type="slidenum">
              <a:rPr lang="en-US" altLang="en-US" sz="1200">
                <a:solidFill>
                  <a:srgbClr val="59595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1620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700736"/>
          </a:xfrm>
        </p:spPr>
        <p:txBody>
          <a:bodyPr/>
          <a:lstStyle/>
          <a:p>
            <a:r>
              <a:rPr lang="en-GB" dirty="0" smtClean="0"/>
              <a:t>You were asked to select your methods </a:t>
            </a:r>
          </a:p>
          <a:p>
            <a:r>
              <a:rPr lang="en-GB" dirty="0" smtClean="0"/>
              <a:t>You should have started researching your options</a:t>
            </a:r>
          </a:p>
          <a:p>
            <a:r>
              <a:rPr lang="en-GB" dirty="0" smtClean="0"/>
              <a:t>Today you will be working on critiquing ONE qualitative journal article of your choice </a:t>
            </a:r>
          </a:p>
          <a:p>
            <a:r>
              <a:rPr lang="en-GB" dirty="0" smtClean="0"/>
              <a:t>You will be interrogating this data using </a:t>
            </a:r>
            <a:r>
              <a:rPr lang="en-GB" dirty="0" err="1" smtClean="0"/>
              <a:t>Aveyard’s</a:t>
            </a:r>
            <a:r>
              <a:rPr lang="en-GB" dirty="0" smtClean="0"/>
              <a:t> general breakdown (pages 110 – 116)</a:t>
            </a:r>
          </a:p>
          <a:p>
            <a:r>
              <a:rPr lang="en-GB" dirty="0" smtClean="0"/>
              <a:t>If you are unsure of how to answer the following, please look in the text for more detail</a:t>
            </a:r>
          </a:p>
          <a:p>
            <a:r>
              <a:rPr lang="en-GB" dirty="0" smtClean="0"/>
              <a:t>While you work on this I will mark drafts of your research proposal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36037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we look at the Critical Appraisal Tool, are there </a:t>
            </a:r>
            <a:r>
              <a:rPr lang="en-GB" smtClean="0"/>
              <a:t>any questions?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4247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Who wrote the paper?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Where is the paper published?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Is there a research question and is the method appropriate for addressing the question?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Was the right qualitative research method used?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Who was the sample for the study?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big was the sample?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were the data collected?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were the data analysed?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5980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426</TotalTime>
  <Words>924</Words>
  <Application>Microsoft Office PowerPoint</Application>
  <PresentationFormat>On-screen Show (4:3)</PresentationFormat>
  <Paragraphs>142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Essential</vt:lpstr>
      <vt:lpstr>Methodology and interpreting data</vt:lpstr>
      <vt:lpstr>Your Aim</vt:lpstr>
      <vt:lpstr>Decisions within Care and Research </vt:lpstr>
      <vt:lpstr>Example?</vt:lpstr>
      <vt:lpstr>Decisions within Care and Research: Dangers</vt:lpstr>
      <vt:lpstr>Aim of Systematic Reviews</vt:lpstr>
      <vt:lpstr>Question</vt:lpstr>
      <vt:lpstr>Answer</vt:lpstr>
      <vt:lpstr>Question</vt:lpstr>
      <vt:lpstr>Qualitative Research</vt:lpstr>
      <vt:lpstr>Qualitative Studies</vt:lpstr>
      <vt:lpstr>Question</vt:lpstr>
      <vt:lpstr>Methods Used</vt:lpstr>
      <vt:lpstr>Question</vt:lpstr>
      <vt:lpstr>Answer</vt:lpstr>
      <vt:lpstr>Question</vt:lpstr>
      <vt:lpstr>Answer</vt:lpstr>
      <vt:lpstr>Activity </vt:lpstr>
      <vt:lpstr>Answer</vt:lpstr>
      <vt:lpstr>PowerPoint Presentation</vt:lpstr>
      <vt:lpstr>Qualitative and Quantitative Research </vt:lpstr>
      <vt:lpstr>Continued</vt:lpstr>
      <vt:lpstr>Three Qualitative Methods</vt:lpstr>
      <vt:lpstr>Methods </vt:lpstr>
      <vt:lpstr>questions</vt:lpstr>
      <vt:lpstr>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Methods Used and Methodology</dc:title>
  <dc:creator>Administrator</dc:creator>
  <cp:lastModifiedBy>Administrator</cp:lastModifiedBy>
  <cp:revision>17</cp:revision>
  <dcterms:created xsi:type="dcterms:W3CDTF">2015-10-27T08:45:34Z</dcterms:created>
  <dcterms:modified xsi:type="dcterms:W3CDTF">2016-11-08T09:47:15Z</dcterms:modified>
</cp:coreProperties>
</file>