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344" r:id="rId2"/>
    <p:sldId id="368" r:id="rId3"/>
    <p:sldId id="347" r:id="rId4"/>
    <p:sldId id="348" r:id="rId5"/>
    <p:sldId id="349" r:id="rId6"/>
    <p:sldId id="350" r:id="rId7"/>
    <p:sldId id="351" r:id="rId8"/>
    <p:sldId id="352" r:id="rId9"/>
    <p:sldId id="353" r:id="rId10"/>
    <p:sldId id="373" r:id="rId11"/>
    <p:sldId id="372" r:id="rId12"/>
    <p:sldId id="374" r:id="rId13"/>
    <p:sldId id="354" r:id="rId14"/>
    <p:sldId id="355" r:id="rId15"/>
    <p:sldId id="356" r:id="rId16"/>
    <p:sldId id="357" r:id="rId17"/>
    <p:sldId id="358" r:id="rId18"/>
    <p:sldId id="359" r:id="rId19"/>
    <p:sldId id="360" r:id="rId20"/>
    <p:sldId id="361" r:id="rId21"/>
    <p:sldId id="362" r:id="rId22"/>
    <p:sldId id="363" r:id="rId23"/>
    <p:sldId id="364" r:id="rId24"/>
    <p:sldId id="365" r:id="rId25"/>
    <p:sldId id="378" r:id="rId26"/>
    <p:sldId id="380" r:id="rId27"/>
    <p:sldId id="376" r:id="rId28"/>
    <p:sldId id="377" r:id="rId29"/>
    <p:sldId id="369" r:id="rId30"/>
    <p:sldId id="370" r:id="rId31"/>
    <p:sldId id="375" r:id="rId32"/>
    <p:sldId id="366" r:id="rId33"/>
    <p:sldId id="367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0A55DB-B6B6-4D97-89E2-59375A83D916}" v="10" dt="2022-08-21T11:31:38.6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65" d="100"/>
          <a:sy n="65" d="100"/>
        </p:scale>
        <p:origin x="4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544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7908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4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96938" y="731838"/>
            <a:ext cx="48752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5070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21829DE-A9F2-43B6-9D29-2F2133325DCE}" type="slidenum">
              <a:rPr lang="cy-GB" altLang="en-US" sz="120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50989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78A42F0-5841-4F6C-89E7-5C3321522355}" type="slidenum">
              <a:rPr lang="cy-GB" altLang="en-US" sz="120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2506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AAA4294-3D28-4430-9601-4E6965AC4A7F}" type="slidenum">
              <a:rPr lang="cy-GB" altLang="en-US" sz="120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9093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However,</a:t>
            </a:r>
            <a:r>
              <a:rPr lang="en-GB" altLang="en-US" baseline="0" dirty="0">
                <a:latin typeface="Arial" panose="020B0604020202020204" pitchFamily="34" charset="0"/>
              </a:rPr>
              <a:t> explain that choosing an appropriate quote now and then can be important, if paraphrasing is not possible.</a:t>
            </a: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6229410-DF26-48D2-B570-A9BE9A279566}" type="slidenum">
              <a:rPr lang="cy-GB" altLang="en-US" sz="120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13413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220D741-B45A-4CA3-BCB4-11EECAAE232C}" type="slidenum">
              <a:rPr lang="cy-GB" altLang="en-US" sz="120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451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220D741-B45A-4CA3-BCB4-11EECAAE232C}" type="slidenum">
              <a:rPr lang="cy-GB" altLang="en-US" sz="120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18321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F24174-6A53-4BC5-82AB-5BF5B24EEEAF}" type="slidenum">
              <a:rPr lang="cy-GB" altLang="en-US" smtClean="0"/>
              <a:pPr>
                <a:defRPr/>
              </a:pPr>
              <a:t>11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035710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BE79B4C-8EA4-47D4-9438-041FA036B445}" type="slidenum">
              <a:rPr lang="cy-GB" altLang="en-US" sz="120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2447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373CEF0-4E6A-452D-ADF5-D4767ACF7C25}" type="slidenum">
              <a:rPr lang="cy-GB" altLang="en-US" sz="120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2397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2557D15-21D4-4CDC-9520-24B53E19A52C}" type="slidenum">
              <a:rPr lang="cy-GB" altLang="en-US" sz="120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31783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3665A1F-F23F-4801-B4B9-3245285DDBCA}" type="slidenum">
              <a:rPr lang="cy-GB" altLang="en-US" sz="120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7785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5208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30207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err="1">
                <a:latin typeface="Arial" panose="020B0604020202020204" pitchFamily="34" charset="0"/>
              </a:rPr>
              <a:t>tt</a:t>
            </a:r>
            <a:r>
              <a:rPr lang="en-GB" altLang="en-US" dirty="0">
                <a:latin typeface="Arial" panose="020B0604020202020204" pitchFamily="34" charset="0"/>
              </a:rPr>
              <a:t>. </a:t>
            </a:r>
            <a:r>
              <a:rPr lang="en-GB" altLang="en-US" dirty="0" err="1">
                <a:latin typeface="Arial" panose="020B0604020202020204" pitchFamily="34" charset="0"/>
              </a:rPr>
              <a:t>Os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mwy</a:t>
            </a:r>
            <a:r>
              <a:rPr lang="en-GB" altLang="en-US" dirty="0">
                <a:latin typeface="Arial" panose="020B0604020202020204" pitchFamily="34" charset="0"/>
              </a:rPr>
              <a:t> nag un </a:t>
            </a:r>
            <a:r>
              <a:rPr lang="en-GB" altLang="en-US" dirty="0" err="1">
                <a:latin typeface="Arial" panose="020B0604020202020204" pitchFamily="34" charset="0"/>
              </a:rPr>
              <a:t>tudalen</a:t>
            </a:r>
            <a:r>
              <a:rPr lang="en-GB" altLang="en-US" dirty="0">
                <a:latin typeface="Arial" panose="020B0604020202020204" pitchFamily="34" charset="0"/>
              </a:rPr>
              <a:t> (</a:t>
            </a:r>
            <a:r>
              <a:rPr lang="en-GB" altLang="en-US" dirty="0" err="1">
                <a:latin typeface="Arial" panose="020B0604020202020204" pitchFamily="34" charset="0"/>
              </a:rPr>
              <a:t>tt</a:t>
            </a:r>
            <a:r>
              <a:rPr lang="en-GB" altLang="en-US" dirty="0">
                <a:latin typeface="Arial" panose="020B0604020202020204" pitchFamily="34" charset="0"/>
              </a:rPr>
              <a:t>. 553-554)</a:t>
            </a: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75C6F91-F822-43A8-8A82-8BAE76B8CAC2}" type="slidenum">
              <a:rPr lang="cy-GB" altLang="en-US" sz="120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68114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pp. if more than one page (pp. 553-554)</a:t>
            </a: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75C6F91-F822-43A8-8A82-8BAE76B8CAC2}" type="slidenum">
              <a:rPr lang="cy-GB" altLang="en-US" sz="120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17380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69720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4F29BF4-59F4-4E9E-A988-6616CD917A3B}" type="slidenum">
              <a:rPr lang="cy-GB" altLang="en-US" sz="120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5220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D9B5755-2025-40F2-AB77-554C386FF839}" type="slidenum">
              <a:rPr lang="cy-GB" altLang="en-US" sz="120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550286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1ADFC46-2DDB-4E7A-A89C-FC038CAEBF00}" type="slidenum">
              <a:rPr lang="cy-GB" altLang="en-US" sz="120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3364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might be worth practicing as it is common error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2F24174-6A53-4BC5-82AB-5BF5B24EEEAF}" type="slidenum">
              <a:rPr lang="cy-GB" altLang="en-US" smtClean="0"/>
              <a:pPr>
                <a:defRPr/>
              </a:pPr>
              <a:t>27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19398586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might be worth practicing as it is common error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2F24174-6A53-4BC5-82AB-5BF5B24EEEAF}" type="slidenum">
              <a:rPr lang="cy-GB" altLang="en-US" smtClean="0"/>
              <a:pPr>
                <a:defRPr/>
              </a:pPr>
              <a:t>28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55482856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29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30780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30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90804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31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251741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1ADFC46-2DDB-4E7A-A89C-FC038CAEBF00}" type="slidenum">
              <a:rPr lang="cy-GB" altLang="en-US" sz="1200">
                <a:latin typeface="Arial" panose="020B0604020202020204" pitchFamily="34" charset="0"/>
              </a:rPr>
              <a:pPr/>
              <a:t>32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57378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E28EE9A-8D2E-47A0-9945-3764AF61F6D5}" type="slidenum">
              <a:rPr lang="cy-GB" altLang="en-US" sz="1200">
                <a:latin typeface="Arial" panose="020B0604020202020204" pitchFamily="34" charset="0"/>
              </a:rPr>
              <a:pPr/>
              <a:t>33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6706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800" b="1" dirty="0">
                <a:latin typeface="Arial" panose="020B0604020202020204" pitchFamily="34" charset="0"/>
              </a:rPr>
              <a:t>ECGE4003P/C </a:t>
            </a:r>
            <a:r>
              <a:rPr lang="en-US" sz="4800" b="1" dirty="0">
                <a:solidFill>
                  <a:srgbClr val="0070C0"/>
                </a:solidFill>
                <a:latin typeface="Arial" panose="020B0604020202020204" pitchFamily="34" charset="0"/>
              </a:rPr>
              <a:t>ECGE4003P/C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2152650" y="1600201"/>
            <a:ext cx="3886200" cy="4576763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 err="1">
                <a:latin typeface="Arial" panose="020B0604020202020204" pitchFamily="34" charset="0"/>
              </a:rPr>
              <a:t>Aralleirio</a:t>
            </a:r>
            <a:endParaRPr lang="en-GB" sz="32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sz="3200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Paraphrasing</a:t>
            </a:r>
            <a:endParaRPr lang="en-GB" dirty="0"/>
          </a:p>
        </p:txBody>
      </p:sp>
      <p:pic>
        <p:nvPicPr>
          <p:cNvPr id="2" name="Picture 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0" y="2186980"/>
            <a:ext cx="4183732" cy="3251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466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Cynnwys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      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Contents</a:t>
            </a:r>
            <a:endParaRPr lang="en-GB" sz="48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772817"/>
            <a:ext cx="4038600" cy="4353347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Ail edrychiad ar ddarlithoedd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Beth yw ‘aralleirio?’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Cyflwyno cyfeirnodi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Dyfyniadau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Tasg </a:t>
            </a:r>
          </a:p>
          <a:p>
            <a:pPr>
              <a:buFontTx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Cwestiynau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Recap of lectures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What is ‘paraphrasing?’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Introducing referencing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Quotations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Task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Questions</a:t>
            </a:r>
            <a:endParaRPr lang="cy-GB" altLang="cy-GB" sz="28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475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Adnoddau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    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Resources</a:t>
            </a:r>
            <a:endParaRPr lang="en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</a:rPr>
              <a:t> PP</a:t>
            </a:r>
          </a:p>
          <a:p>
            <a:r>
              <a:rPr lang="en-GB" dirty="0" err="1">
                <a:latin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cyfeirnodi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Tasgau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ŵ</a:t>
            </a:r>
            <a:r>
              <a:rPr lang="en-GB" dirty="0" err="1">
                <a:latin typeface="Arial" panose="020B0604020202020204" pitchFamily="34" charset="0"/>
              </a:rPr>
              <a:t>p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unigol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Referencing handbook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Group tasks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Individual task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54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</a:rPr>
              <a:t>        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b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Cyflogadwyedd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Trosglwyddadwy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Trefnu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Cynllunio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Gwirio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golygu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Aralleirio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Employability/Transferable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Planning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Editing and checking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Paraphrasing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76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Beth yw ‘aralleirio?’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What is ‘paraphrasing?’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Rhoi syniadau/sylwadau/gwybodaeth bobl eraill yn eich geiriau eich hunain.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Cadw at yr ystyr gwreiddiol.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Cyflwyno gwybodaeth mewn ffordd wahanol.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Putting others’ ideas/comments/</a:t>
            </a:r>
          </a:p>
          <a:p>
            <a:pPr marL="0" indent="0">
              <a:buNone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   information in your  own words.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Keeping to the original meaning.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Presenting information in a different way.</a:t>
            </a:r>
            <a:endParaRPr lang="cy-GB" altLang="cy-GB" sz="24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235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324100" y="274638"/>
            <a:ext cx="7886700" cy="1325563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Pam aralleirio?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Why paraphrase?</a:t>
            </a:r>
            <a:endParaRPr lang="en-GB" sz="48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916833"/>
            <a:ext cx="4038600" cy="4209331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I osgoi llên-ladrata 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I ddangos eich dealltwriaeth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916833"/>
            <a:ext cx="4038600" cy="4209331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To avoid plagiarism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To show your understanding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172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Sut?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How?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88841"/>
            <a:ext cx="4038600" cy="413732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Ysgrifennwch nodiadau yn eich geiriau eich hunain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Cadwch gofnod o ble cawsoch y wybodaeth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Cynnwys cyfeiriadau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88841"/>
            <a:ext cx="4038600" cy="413732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Write notes in your own words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 a record of where you found information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Include references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43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5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sz="3600" kern="0" dirty="0">
                <a:latin typeface="Arial" panose="020B0604020202020204" pitchFamily="34" charset="0"/>
                <a:ea typeface="ＭＳ Ｐゴシック" charset="-128"/>
              </a:rPr>
              <a:t>Gwell ysgrifennu yng ngeiriau eich hunain na chopïo.</a:t>
            </a:r>
          </a:p>
          <a:p>
            <a:pPr marL="0" indent="0">
              <a:buNone/>
              <a:defRPr/>
            </a:pPr>
            <a:endParaRPr lang="cy-GB" sz="3600" kern="0" dirty="0">
              <a:solidFill>
                <a:srgbClr val="FF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Using your own words is better than copying.</a:t>
            </a:r>
            <a:endParaRPr 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13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524000" y="764705"/>
            <a:ext cx="9612560" cy="92598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Cyflwyno ffynonellau a chyfeiriadau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48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690690"/>
            <a:ext cx="7499176" cy="3538511"/>
          </a:xfrm>
        </p:spPr>
        <p:txBody>
          <a:bodyPr>
            <a:noAutofit/>
          </a:bodyPr>
          <a:lstStyle/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Fel nodwyd gan X (BLWYDDYN),…..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Yn ôl X (BLWYDDYN),….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Dywed X (BLWYDDYN)….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Awgryma X (BLWYDDYN)….</a:t>
            </a:r>
          </a:p>
          <a:p>
            <a:pPr>
              <a:buFontTx/>
              <a:buChar char="•"/>
              <a:defRPr/>
            </a:pP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cy-GB" b="1" kern="0" dirty="0">
                <a:latin typeface="Arial" panose="020B0604020202020204" pitchFamily="34" charset="0"/>
                <a:ea typeface="ＭＳ Ｐゴシック" charset="-128"/>
              </a:rPr>
              <a:t>X = Cyfenw/</a:t>
            </a:r>
            <a:r>
              <a:rPr lang="cy-GB" b="1" kern="0" dirty="0" err="1">
                <a:latin typeface="Arial" panose="020B0604020202020204" pitchFamily="34" charset="0"/>
                <a:ea typeface="ＭＳ Ｐゴシック" charset="-128"/>
              </a:rPr>
              <a:t>au</a:t>
            </a:r>
            <a:r>
              <a:rPr lang="cy-GB" b="1" kern="0" dirty="0">
                <a:latin typeface="Arial" panose="020B0604020202020204" pitchFamily="34" charset="0"/>
                <a:ea typeface="ＭＳ Ｐゴシック" charset="-128"/>
              </a:rPr>
              <a:t> neu Sefydliad</a:t>
            </a:r>
          </a:p>
        </p:txBody>
      </p:sp>
    </p:spTree>
    <p:extLst>
      <p:ext uri="{BB962C8B-B14F-4D97-AF65-F5344CB8AC3E}">
        <p14:creationId xmlns:p14="http://schemas.microsoft.com/office/powerpoint/2010/main" val="2447887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524000" y="1"/>
            <a:ext cx="9612560" cy="1690689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latin typeface="Arial" panose="020B0604020202020204" pitchFamily="34" charset="0"/>
                <a:ea typeface="ＭＳ Ｐゴシック" charset="-128"/>
              </a:rPr>
              <a:t>Introducing sources and references</a:t>
            </a:r>
            <a:endParaRPr lang="en-GB" sz="48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2013393" y="2060849"/>
            <a:ext cx="8165215" cy="316835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kern="0" dirty="0">
                <a:latin typeface="Arial" panose="020B0604020202020204" pitchFamily="34" charset="0"/>
                <a:ea typeface="ＭＳ Ｐゴシック" charset="-128"/>
              </a:rPr>
              <a:t>As X (YEAR) points out,…..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latin typeface="Arial" panose="020B0604020202020204" pitchFamily="34" charset="0"/>
                <a:ea typeface="ＭＳ Ｐゴシック" charset="-128"/>
              </a:rPr>
              <a:t>According to X (YEAR),….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latin typeface="Arial" panose="020B0604020202020204" pitchFamily="34" charset="0"/>
                <a:ea typeface="ＭＳ Ｐゴシック" charset="-128"/>
              </a:rPr>
              <a:t>X (YEAR) states that….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latin typeface="Arial" panose="020B0604020202020204" pitchFamily="34" charset="0"/>
                <a:ea typeface="ＭＳ Ｐゴシック" charset="-128"/>
              </a:rPr>
              <a:t>X (YEAR) suggests…</a:t>
            </a:r>
          </a:p>
          <a:p>
            <a:pPr marL="0" indent="0">
              <a:buNone/>
              <a:defRPr/>
            </a:pPr>
            <a:endParaRPr lang="en-GB" kern="0" dirty="0"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b="1" kern="0" dirty="0">
                <a:latin typeface="Arial" panose="020B0604020202020204" pitchFamily="34" charset="0"/>
                <a:ea typeface="ＭＳ Ｐゴシック" charset="-128"/>
              </a:rPr>
              <a:t>X = Surname/s or Organisation</a:t>
            </a:r>
            <a:endParaRPr lang="cy-GB" b="1" kern="0" dirty="0"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598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4"/>
          <p:cNvSpPr>
            <a:spLocks noGrp="1"/>
          </p:cNvSpPr>
          <p:nvPr>
            <p:ph sz="half" idx="1"/>
          </p:nvPr>
        </p:nvSpPr>
        <p:spPr>
          <a:xfrm>
            <a:off x="1775520" y="620688"/>
            <a:ext cx="8496944" cy="5472608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)…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Ymddengys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nghwaith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)…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)….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bod….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Jones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dadlau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Honnai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bod…..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Ceisiai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bod…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Awgrymai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Jones bod….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9981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85284-55DC-BF29-15D6-12C94F1468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476673"/>
            <a:ext cx="8119814" cy="570029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(year) has indicated…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Jones’s study (year) has shown…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Jones’s work (year) indicates…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Jones’s work shows that…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has argued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Jones’s experience is…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asserts that…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claims that …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Jones suggests that…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94261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Aralleirio uniongyrchol </a:t>
            </a:r>
            <a:endParaRPr lang="en-GB" sz="4800" dirty="0"/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809750" y="1268761"/>
            <a:ext cx="8229600" cy="4741987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  <a:defRPr/>
            </a:pP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Awgryma Jones (2008) fod chwarae yn yr awyr agored yn rhoi sgiliau cymdeithasol pwysig i blant.</a:t>
            </a:r>
          </a:p>
          <a:p>
            <a:pPr marL="0" indent="0">
              <a:buNone/>
              <a:defRPr/>
            </a:pPr>
            <a:endParaRPr lang="cy-GB" alt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Mae chwarae yn yr awyr agored yn darparu nifer o sgiliau cymdeithasol pwysig. Cefnogir y </a:t>
            </a:r>
            <a:r>
              <a:rPr lang="cy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farn</a:t>
            </a: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hon gan Jones (2008).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1050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altLang="cy-GB" sz="4800" kern="0" dirty="0" err="1">
                <a:latin typeface="Arial" panose="020B0604020202020204" pitchFamily="34" charset="0"/>
                <a:ea typeface="ＭＳ Ｐゴシック" charset="-128"/>
              </a:rPr>
              <a:t>Paraphrasing</a:t>
            </a:r>
            <a:r>
              <a:rPr lang="cy-GB" altLang="cy-GB" sz="4800" kern="0" dirty="0">
                <a:latin typeface="Arial" panose="020B0604020202020204" pitchFamily="34" charset="0"/>
                <a:ea typeface="ＭＳ Ｐゴシック" charset="-128"/>
              </a:rPr>
              <a:t> (</a:t>
            </a:r>
            <a:r>
              <a:rPr lang="cy-GB" altLang="cy-GB" sz="4800" kern="0" dirty="0" err="1">
                <a:latin typeface="Arial" panose="020B0604020202020204" pitchFamily="34" charset="0"/>
                <a:ea typeface="ＭＳ Ｐゴシック" charset="-128"/>
              </a:rPr>
              <a:t>Directly</a:t>
            </a:r>
            <a:r>
              <a:rPr lang="cy-GB" altLang="cy-GB" sz="48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latin typeface="Arial" panose="020B0604020202020204" pitchFamily="34" charset="0"/>
                <a:ea typeface="ＭＳ Ｐゴシック" charset="-128"/>
              </a:rPr>
              <a:t>in</a:t>
            </a:r>
            <a:r>
              <a:rPr lang="cy-GB" altLang="cy-GB" sz="48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latin typeface="Arial" panose="020B0604020202020204" pitchFamily="34" charset="0"/>
                <a:ea typeface="ＭＳ Ｐゴシック" charset="-128"/>
              </a:rPr>
              <a:t>text</a:t>
            </a:r>
            <a:r>
              <a:rPr lang="cy-GB" altLang="cy-GB" sz="4800" kern="0" dirty="0">
                <a:latin typeface="Arial" panose="020B0604020202020204" pitchFamily="34" charset="0"/>
                <a:ea typeface="ＭＳ Ｐゴシック" charset="-128"/>
              </a:rPr>
              <a:t>)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Jones (2008)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suggests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that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outdoor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play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provides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children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with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important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social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skills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.</a:t>
            </a:r>
          </a:p>
          <a:p>
            <a:pPr marL="0" indent="0">
              <a:buNone/>
              <a:defRPr/>
            </a:pPr>
            <a:endParaRPr lang="cy-GB" altLang="cy-GB" sz="3600" kern="0" dirty="0"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Outdoor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play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provides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several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important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social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skills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.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This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view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is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supported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latin typeface="Arial" panose="020B0604020202020204" pitchFamily="34" charset="0"/>
                <a:ea typeface="ＭＳ Ｐゴシック" charset="-128"/>
              </a:rPr>
              <a:t>by</a:t>
            </a:r>
            <a:r>
              <a:rPr lang="cy-GB" altLang="cy-GB" sz="3600" kern="0" dirty="0">
                <a:latin typeface="Arial" panose="020B0604020202020204" pitchFamily="34" charset="0"/>
                <a:ea typeface="ＭＳ Ｐゴシック" charset="-128"/>
              </a:rPr>
              <a:t> Jones (2008).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1408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Aralleirio anuniongyrchol 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64184"/>
            <a:ext cx="822960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</a:rPr>
              <a:t>Mae chwarae yn yr awyr agored yn rhoi nifer o sgiliau cymdeithasol pwysig i blant (Jones, 2008). 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775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365127"/>
            <a:ext cx="8964488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 err="1">
                <a:latin typeface="Arial" panose="020B0604020202020204" pitchFamily="34" charset="0"/>
              </a:rPr>
              <a:t>Paraphrasing</a:t>
            </a:r>
            <a:r>
              <a:rPr lang="cy-GB" altLang="cy-GB" sz="4800" kern="0" dirty="0">
                <a:latin typeface="Arial" panose="020B0604020202020204" pitchFamily="34" charset="0"/>
              </a:rPr>
              <a:t> (</a:t>
            </a:r>
            <a:r>
              <a:rPr lang="cy-GB" altLang="cy-GB" sz="4800" kern="0" dirty="0" err="1">
                <a:latin typeface="Arial" panose="020B0604020202020204" pitchFamily="34" charset="0"/>
              </a:rPr>
              <a:t>Indirectly</a:t>
            </a:r>
            <a:r>
              <a:rPr lang="cy-GB" altLang="cy-GB" sz="4800" kern="0" dirty="0">
                <a:latin typeface="Arial" panose="020B0604020202020204" pitchFamily="34" charset="0"/>
              </a:rPr>
              <a:t> </a:t>
            </a:r>
            <a:r>
              <a:rPr lang="cy-GB" altLang="cy-GB" sz="4800" kern="0" dirty="0" err="1">
                <a:latin typeface="Arial" panose="020B0604020202020204" pitchFamily="34" charset="0"/>
              </a:rPr>
              <a:t>in</a:t>
            </a:r>
            <a:r>
              <a:rPr lang="cy-GB" altLang="cy-GB" sz="4800" kern="0" dirty="0">
                <a:latin typeface="Arial" panose="020B0604020202020204" pitchFamily="34" charset="0"/>
              </a:rPr>
              <a:t> </a:t>
            </a:r>
            <a:r>
              <a:rPr lang="cy-GB" altLang="cy-GB" sz="4800" kern="0" dirty="0" err="1">
                <a:latin typeface="Arial" panose="020B0604020202020204" pitchFamily="34" charset="0"/>
              </a:rPr>
              <a:t>text</a:t>
            </a:r>
            <a:r>
              <a:rPr lang="cy-GB" altLang="cy-GB" sz="4800" kern="0" dirty="0">
                <a:latin typeface="Arial" panose="020B0604020202020204" pitchFamily="34" charset="0"/>
              </a:rPr>
              <a:t>)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cy-GB" sz="4800" kern="0" dirty="0">
                <a:latin typeface="Arial" panose="020B0604020202020204" pitchFamily="34" charset="0"/>
              </a:rPr>
              <a:t>Outdoor play provides children with several important social skills (Jones, 2008). </a:t>
            </a:r>
            <a:endParaRPr lang="cy-GB" altLang="cy-GB" sz="4800" kern="0" dirty="0">
              <a:latin typeface="Arial" panose="020B0604020202020204" pitchFamily="34" charset="0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7684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Dyfyniadau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Quotations</a:t>
            </a:r>
            <a:endParaRPr lang="en-GB" sz="48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916833"/>
            <a:ext cx="4038600" cy="4209331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‘gair am air’</a:t>
            </a:r>
          </a:p>
          <a:p>
            <a:pPr>
              <a:buFontTx/>
              <a:buChar char="•"/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Dim mwy na 2 ddyfyniad hir ar dudalen</a:t>
            </a:r>
          </a:p>
          <a:p>
            <a:pPr>
              <a:buFontTx/>
              <a:buChar char="•"/>
              <a:defRPr/>
            </a:pPr>
            <a:r>
              <a:rPr lang="cy-GB" altLang="cy-GB" sz="3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Rhaid</a:t>
            </a: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cyfeirnodi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916833"/>
            <a:ext cx="3867150" cy="4209331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‘word for word’</a:t>
            </a:r>
          </a:p>
          <a:p>
            <a:pPr>
              <a:buFontTx/>
              <a:buChar char="•"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 more than 2 long </a:t>
            </a:r>
            <a:r>
              <a:rPr lang="en-GB" alt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ones</a:t>
            </a: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per page</a:t>
            </a:r>
          </a:p>
          <a:p>
            <a:pPr>
              <a:buFontTx/>
              <a:buChar char="•"/>
              <a:defRPr/>
            </a:pPr>
            <a:r>
              <a:rPr lang="en-GB" altLang="cy-GB" sz="3200" b="1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Must</a:t>
            </a: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be referenced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3513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97564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Dyfyniadau Hir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Long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Quotations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nodwch fel paragraff ar wahân</a:t>
            </a:r>
          </a:p>
          <a:p>
            <a:pPr>
              <a:buFontTx/>
              <a:buChar char="•"/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mewnolwch y paragraff</a:t>
            </a:r>
          </a:p>
          <a:p>
            <a:pPr>
              <a:buFontTx/>
              <a:buChar char="•"/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nid oes angen dyfynodau</a:t>
            </a:r>
          </a:p>
          <a:p>
            <a:pPr>
              <a:buFontTx/>
              <a:buChar char="•"/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dilynwch gyda chyfeirnod</a:t>
            </a:r>
            <a:endParaRPr lang="en-GB" sz="32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enter as a separate paragraph</a:t>
            </a:r>
          </a:p>
          <a:p>
            <a:pPr>
              <a:defRPr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indent the paragraph</a:t>
            </a:r>
          </a:p>
          <a:p>
            <a:pPr>
              <a:defRPr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quotation marks are not required</a:t>
            </a:r>
          </a:p>
          <a:p>
            <a:pPr>
              <a:defRPr/>
            </a:pPr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follow with reference</a:t>
            </a:r>
            <a:endParaRPr lang="en-GB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5428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63408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800" dirty="0">
                <a:latin typeface="Arial" panose="020B0604020202020204" pitchFamily="34" charset="0"/>
              </a:rPr>
              <a:t>Dyfyniad </a:t>
            </a:r>
            <a:r>
              <a:rPr lang="en-GB" sz="4800" dirty="0" err="1">
                <a:latin typeface="Arial" panose="020B0604020202020204" pitchFamily="34" charset="0"/>
              </a:rPr>
              <a:t>hir</a:t>
            </a:r>
            <a:endParaRPr lang="en-GB" sz="4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4866C4-217D-1F00-8FC1-D6F4F71687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1" y="1253332"/>
            <a:ext cx="9143999" cy="36878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Mae Davies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disgrifio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cyfannol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awyr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: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Mae plant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chwilfrydedd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cynnau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hunanhyder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eiddgarwch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 Mae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cymdeithasol,emosiynol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cefnogi'n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ddi-dor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gyda'i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darnau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wahân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o'u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awyr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sylweddol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			                (Davies, 2021, t. 553)</a:t>
            </a:r>
          </a:p>
        </p:txBody>
      </p:sp>
    </p:spTree>
    <p:extLst>
      <p:ext uri="{BB962C8B-B14F-4D97-AF65-F5344CB8AC3E}">
        <p14:creationId xmlns:p14="http://schemas.microsoft.com/office/powerpoint/2010/main" val="22278425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63408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Long quotation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F1F1A6-1A57-370D-35B8-0B58918022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0" y="1052737"/>
            <a:ext cx="9144000" cy="51242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Davies describes the holistic benefits of outdoor play as : </a:t>
            </a:r>
          </a:p>
          <a:p>
            <a:pPr marL="914400" lvl="2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Children have an opportunity to explore, discover and develop curiosity. In doing so their self-confidence and eagerness to learn can be ignited.  Their physical, social , emotional, language and cognitive development are being supported seamlessly together and not as distinct and separate parts of their play experiences. The outdoors should be considered a significant and essential learning environment for young children.</a:t>
            </a: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			       (Davies, 2021, p. 553-554)</a:t>
            </a:r>
          </a:p>
        </p:txBody>
      </p:sp>
    </p:spTree>
    <p:extLst>
      <p:ext uri="{BB962C8B-B14F-4D97-AF65-F5344CB8AC3E}">
        <p14:creationId xmlns:p14="http://schemas.microsoft.com/office/powerpoint/2010/main" val="17854043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90363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Dyfyniadau Byr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Short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Quotations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03512" y="1600201"/>
            <a:ext cx="4316288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cynnwys yng nghorff y testun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amgáu mewn dyfynodau dwbl; “enghraifft"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angen cyfenw’r awdur, y flwyddyn gyhoeddi a rhif y dudalen (mewn cromfachau crwn)</a:t>
            </a: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268762"/>
            <a:ext cx="4316288" cy="485740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include in the body of the text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enclose in double quotation marks; “example”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needs author’s surname, year of publication and page number enclosed (in round brackets)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5194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Dyfyniadau byr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Short quotations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844825"/>
            <a:ext cx="8229600" cy="4281339"/>
          </a:xfrm>
        </p:spPr>
        <p:txBody>
          <a:bodyPr/>
          <a:lstStyle/>
          <a:p>
            <a:pPr marL="0" indent="0" algn="just"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Awgryma Jones (2008, t. 57) “a child responds positively to outdoor experience” ac felly dylid annog plant i gymryd rhan mewn gweithgareddau awyr agored.</a:t>
            </a:r>
          </a:p>
          <a:p>
            <a:pPr marL="0" indent="0" algn="just">
              <a:buNone/>
              <a:defRPr/>
            </a:pP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algn="just">
              <a:buNone/>
              <a:defRPr/>
            </a:pP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Jones (2008, p. 57) suggests that a “child responds positively to outdoor experience” and therefore should be encouraged to engage in outdoor activity.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6643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Tasg gr</a:t>
            </a: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ŵ</a:t>
            </a: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Group task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‘Mae’r syniadau ynghylch plentyndod fel amrywiaethau o wirioneddau a phrofiadau wedi tanseilio ein syniadau traddodiadol ynghylch datblygiad plant’ (Siencyn, 2008, t. 15).</a:t>
            </a:r>
          </a:p>
          <a:p>
            <a:pPr marL="0" indent="0">
              <a:buNone/>
              <a:defRPr/>
            </a:pPr>
            <a:endParaRPr lang="en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‘Most theorists who have a strong focus on the impact of the environment and learning through experience do not deny the impact of biological factors’ (Lindon, 2012, p. 25).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5587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Tasg gr</a:t>
            </a: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ŵ</a:t>
            </a: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Group task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9750" y="1916832"/>
            <a:ext cx="8229600" cy="4299820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‘Cred llawer yn ein cymdeithas fod yr amser y mae rhieni a phlant yn ei dreulio’n chwarae efo’i gilydd yn ofer a di-fudd’ (Webster-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Stratton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2008, t. 35).</a:t>
            </a:r>
          </a:p>
          <a:p>
            <a:pPr marL="0" indent="0">
              <a:buNone/>
              <a:defRPr/>
            </a:pPr>
            <a:endParaRPr lang="en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‘Play is now seen as being crucial to the development of the child’ (</a:t>
            </a:r>
            <a:r>
              <a:rPr lang="en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Tassoni</a:t>
            </a: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a </a:t>
            </a:r>
            <a:r>
              <a:rPr lang="en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Hucker</a:t>
            </a: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, 2000, p. 1).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7132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D1392-F45B-90D7-C18E-D4E17BC8F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Cyfeiriad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eilaidd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0BEBB-798F-E7A2-BCFC-7E687E83AF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7471742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Darn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cyfeiriwyd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wedi’i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Pan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bosibl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osgowch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gyfeiriadau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eilaidd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at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gwreiddiol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efallai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dull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gyfeirio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damcaniaethwyr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gwreiddiol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703911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AFCC5-3885-7941-956E-747A27DA9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512" y="1"/>
            <a:ext cx="8335838" cy="1052737"/>
          </a:xfrm>
        </p:spPr>
        <p:txBody>
          <a:bodyPr>
            <a:normAutofit/>
          </a:bodyPr>
          <a:lstStyle/>
          <a:p>
            <a:r>
              <a:rPr lang="en-GB" sz="4800" b="1" dirty="0" err="1"/>
              <a:t>Cyfeirad</a:t>
            </a:r>
            <a:r>
              <a:rPr lang="en-GB" sz="4800" b="1" dirty="0"/>
              <a:t> </a:t>
            </a:r>
            <a:r>
              <a:rPr lang="en-GB" sz="4800" b="1" dirty="0" err="1"/>
              <a:t>eilaidd</a:t>
            </a:r>
            <a:endParaRPr lang="en-GB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89EE4-EDAA-2638-08A0-9E8C081832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0" y="836712"/>
            <a:ext cx="9144000" cy="48965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Disgrifia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Piaget (1956,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dyfynnwyd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Bruce, 2016, t. 17)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".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Amlyga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Piaget (1956,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dyfynnwyd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Bruce, 2016, t. 17)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Ystyriau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Froebel (1833,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dyfynnwyd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Ouvry, 2019, t. 23)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arwyddocaol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ddiwrnod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en-GB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Dim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cyfeirodi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Bruce, T. (2016)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Play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Llundain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Sage Ltd.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Ouvry, M. (2019)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Outdoor learning. </a:t>
            </a:r>
            <a:r>
              <a:rPr lang="en-GB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Rhydychen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: Oxford University Press.</a:t>
            </a:r>
          </a:p>
          <a:p>
            <a:endParaRPr lang="en-GB" sz="26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905867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8E49C-CFF7-496C-87B0-47D148F10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Secondary Citation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E2257-9123-E13F-F63F-F259FF1CA1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1484785"/>
            <a:ext cx="7886700" cy="374441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a piece of work that has been referred to in something you have read. Where possible, avoid secondary citations, use the original work source instead.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However you may use this approach when referencing theorists when you have not read their original work.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31927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8E49C-CFF7-496C-87B0-47D148F10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543594"/>
          </a:xfrm>
        </p:spPr>
        <p:txBody>
          <a:bodyPr>
            <a:no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Secondary Citation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E2257-9123-E13F-F63F-F259FF1CA1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620688"/>
            <a:ext cx="7886700" cy="525658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Piaget (1956, quoted in Bruce, 2016, p. 17) describes the environment  as “key in the early years”.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Piaget’s (1956, cited in Bruce, 2016, p. 17)  highlights the important of the environment in the early years.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Froebel (1833, cited in Ouvry, 2019, p. 23) considered play the most significant aspect of a child’s day. 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Only the source you actually read goes in the reference list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Bruce, T. (2016)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Play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London: Sage Ltd.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Ouvry, M. (2019)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Outdoor learning. Oxford: Oxford University Press.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4020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52650" y="260649"/>
            <a:ext cx="7886700" cy="720079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Rhestr cyfeirnodi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list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03512" y="1340767"/>
            <a:ext cx="4316288" cy="4032450"/>
          </a:xfrm>
        </p:spPr>
        <p:txBody>
          <a:bodyPr>
            <a:noAutofit/>
          </a:bodyPr>
          <a:lstStyle/>
          <a:p>
            <a:pPr>
              <a:buFontTx/>
              <a:buChar char="•"/>
              <a:defRPr/>
            </a:pPr>
            <a:r>
              <a:rPr lang="cy-GB" sz="2400" dirty="0">
                <a:latin typeface="Arial" panose="020B0604020202020204" pitchFamily="34" charset="0"/>
              </a:rPr>
              <a:t>I'w gyflwyno gyda phob aseiniad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Arial" panose="020B0604020202020204" pitchFamily="34" charset="0"/>
              </a:rPr>
              <a:t>Pob ffynhonnell wedi'i chynnwys yn eich aseiniad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Arial" panose="020B0604020202020204" pitchFamily="34" charset="0"/>
              </a:rPr>
              <a:t>Trefn yr wyddor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Arial" panose="020B0604020202020204" pitchFamily="34" charset="0"/>
              </a:rPr>
              <a:t>Ni ddylid rhifo ffynonellau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Arial" panose="020B0604020202020204" pitchFamily="34" charset="0"/>
              </a:rPr>
              <a:t>Peidiwch â defnyddio pwyntiau bwled</a:t>
            </a:r>
          </a:p>
          <a:p>
            <a:pPr>
              <a:buFontTx/>
              <a:buChar char="•"/>
              <a:defRPr/>
            </a:pPr>
            <a:r>
              <a:rPr lang="cy-GB" sz="2400" dirty="0">
                <a:latin typeface="Arial" panose="020B0604020202020204" pitchFamily="34" charset="0"/>
              </a:rPr>
              <a:t>Dilynwch y canllawiau sydd yn llawlyfr cyfeirio PCYDDS </a:t>
            </a:r>
            <a:r>
              <a:rPr lang="cy-GB" sz="2400" dirty="0" err="1">
                <a:latin typeface="Arial" panose="020B0604020202020204" pitchFamily="34" charset="0"/>
              </a:rPr>
              <a:t>Harvard</a:t>
            </a: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019800" y="1340768"/>
            <a:ext cx="4468688" cy="648071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To be submitted with every assignment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All sources included within your assignment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Alphabetical order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Sources should not be numbered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Do not use bullet points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Follow guidance in UWTSD Harvard referencing handbook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1391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75961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Rhestr cyfeirnodi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list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03512" y="1628800"/>
            <a:ext cx="4316288" cy="3816425"/>
          </a:xfrm>
        </p:spPr>
        <p:txBody>
          <a:bodyPr>
            <a:noAutofit/>
          </a:bodyPr>
          <a:lstStyle/>
          <a:p>
            <a:pPr>
              <a:buFontTx/>
              <a:buChar char="•"/>
              <a:defRPr/>
            </a:pPr>
            <a:r>
              <a:rPr lang="en-GB" dirty="0" err="1">
                <a:latin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</a:rPr>
              <a:t> un </a:t>
            </a:r>
            <a:r>
              <a:rPr lang="en-GB" dirty="0" err="1">
                <a:latin typeface="Arial" panose="020B0604020202020204" pitchFamily="34" charset="0"/>
              </a:rPr>
              <a:t>awdur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ond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wahanol</a:t>
            </a:r>
            <a:r>
              <a:rPr lang="en-GB" dirty="0">
                <a:latin typeface="Arial" panose="020B0604020202020204" pitchFamily="34" charset="0"/>
              </a:rPr>
              <a:t>:</a:t>
            </a:r>
          </a:p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- </a:t>
            </a:r>
            <a:r>
              <a:rPr lang="en-GB" dirty="0" err="1">
                <a:latin typeface="Arial" panose="020B0604020202020204" pitchFamily="34" charset="0"/>
              </a:rPr>
              <a:t>Ffynhonnell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gyntaf</a:t>
            </a:r>
            <a:r>
              <a:rPr lang="en-GB" dirty="0">
                <a:latin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</a:rPr>
              <a:t>LlCC</a:t>
            </a:r>
            <a:r>
              <a:rPr lang="en-GB" dirty="0">
                <a:latin typeface="Arial" panose="020B0604020202020204" pitchFamily="34" charset="0"/>
              </a:rPr>
              <a:t>, 2018)</a:t>
            </a:r>
          </a:p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- Ail </a:t>
            </a:r>
            <a:r>
              <a:rPr lang="en-GB" dirty="0" err="1">
                <a:latin typeface="Arial" panose="020B0604020202020204" pitchFamily="34" charset="0"/>
              </a:rPr>
              <a:t>ffynhonnell</a:t>
            </a:r>
            <a:r>
              <a:rPr lang="en-GB" dirty="0">
                <a:latin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</a:rPr>
              <a:t>LlCC</a:t>
            </a:r>
            <a:r>
              <a:rPr lang="en-GB" dirty="0">
                <a:latin typeface="Arial" panose="020B0604020202020204" pitchFamily="34" charset="0"/>
              </a:rPr>
              <a:t>, 2018a)</a:t>
            </a:r>
          </a:p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- </a:t>
            </a:r>
            <a:r>
              <a:rPr lang="en-GB" dirty="0" err="1">
                <a:latin typeface="Arial" panose="020B0604020202020204" pitchFamily="34" charset="0"/>
              </a:rPr>
              <a:t>Trydedd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ffynhonnell</a:t>
            </a:r>
            <a:r>
              <a:rPr lang="en-GB" dirty="0">
                <a:latin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</a:rPr>
              <a:t>LlCC</a:t>
            </a:r>
            <a:r>
              <a:rPr lang="en-GB" dirty="0">
                <a:latin typeface="Arial" panose="020B0604020202020204" pitchFamily="34" charset="0"/>
              </a:rPr>
              <a:t>, 2018b)…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2" y="1628800"/>
            <a:ext cx="4104456" cy="464137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Sources by same author but different year:</a:t>
            </a:r>
          </a:p>
          <a:p>
            <a:pPr>
              <a:buFontTx/>
              <a:buChar char="-"/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First source (WAG, 2018)</a:t>
            </a:r>
          </a:p>
          <a:p>
            <a:pPr>
              <a:buFontTx/>
              <a:buChar char="-"/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Second source (WAG, 2018a)</a:t>
            </a:r>
          </a:p>
          <a:p>
            <a:pPr>
              <a:buFontTx/>
              <a:buChar char="-"/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Third source (WAG, 2018b)…</a:t>
            </a:r>
          </a:p>
        </p:txBody>
      </p:sp>
    </p:spTree>
    <p:extLst>
      <p:ext uri="{BB962C8B-B14F-4D97-AF65-F5344CB8AC3E}">
        <p14:creationId xmlns:p14="http://schemas.microsoft.com/office/powerpoint/2010/main" val="22205818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75961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Rhestr cyfeirnodi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list</a:t>
            </a:r>
            <a:endParaRPr lang="en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03512" y="1700808"/>
            <a:ext cx="4316288" cy="3744417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600" dirty="0" err="1">
                <a:latin typeface="Arial" panose="020B0604020202020204" pitchFamily="34" charset="0"/>
              </a:rPr>
              <a:t>Peidiwch</a:t>
            </a:r>
            <a:r>
              <a:rPr lang="en-GB" sz="3600" dirty="0">
                <a:latin typeface="Arial" panose="020B0604020202020204" pitchFamily="34" charset="0"/>
              </a:rPr>
              <a:t> â </a:t>
            </a:r>
            <a:r>
              <a:rPr lang="en-GB" sz="3600" dirty="0" err="1">
                <a:latin typeface="Arial" panose="020B0604020202020204" pitchFamily="34" charset="0"/>
              </a:rPr>
              <a:t>chynnwys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deunydd</a:t>
            </a:r>
            <a:r>
              <a:rPr lang="en-GB" sz="3600" dirty="0">
                <a:latin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</a:rPr>
              <a:t>ddarllenwyd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ond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na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chaiff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ei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ddefnyddio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yn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eich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aseiniad</a:t>
            </a:r>
            <a:endParaRPr lang="en-GB" sz="36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700807"/>
            <a:ext cx="4316288" cy="4425356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Do not include material read but not used in your assignment</a:t>
            </a:r>
          </a:p>
        </p:txBody>
      </p:sp>
    </p:spTree>
    <p:extLst>
      <p:ext uri="{BB962C8B-B14F-4D97-AF65-F5344CB8AC3E}">
        <p14:creationId xmlns:p14="http://schemas.microsoft.com/office/powerpoint/2010/main" val="39507205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Tasg unigol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Individual task</a:t>
            </a:r>
            <a:endParaRPr lang="en-GB" sz="4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Tasg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aralleirio</a:t>
            </a:r>
            <a:r>
              <a:rPr lang="en-GB" sz="3600" dirty="0">
                <a:latin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</a:rPr>
              <a:t>chyfeirnodi</a:t>
            </a:r>
            <a:endParaRPr lang="en-US" sz="36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Paraphrasing and referencing task</a:t>
            </a:r>
            <a:endParaRPr lang="en-US" sz="3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3549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701435"/>
            <a:ext cx="8229600" cy="382654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  <a:defRPr/>
            </a:pP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Cottrell, S. (2013)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The study skills handbook (4</a:t>
            </a:r>
            <a:r>
              <a:rPr lang="en-GB" altLang="cy-GB" sz="4800" i="1" kern="0" baseline="30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). 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Hampshire: Palgrave Macmillan.</a:t>
            </a:r>
          </a:p>
          <a:p>
            <a:pPr marL="0" indent="0">
              <a:buNone/>
              <a:defRPr/>
            </a:pP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Lindon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J. (2012)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Understanding child development: 0-8 years (3</a:t>
            </a:r>
            <a:r>
              <a:rPr lang="en-GB" altLang="cy-GB" sz="4800" i="1" kern="0" baseline="30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ed.) 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London: Hodder Education.</a:t>
            </a:r>
          </a:p>
          <a:p>
            <a:pPr marL="0" indent="0">
              <a:buNone/>
              <a:defRPr/>
            </a:pP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Siencyn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S. W. (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gol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.) (2008)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plentyn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bach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: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Cyflwyniad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i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astudiaethau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plentyndod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cynnar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Caerfyrddin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: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Cyhoeddiadau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Coleg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y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Drindod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</a:t>
            </a:r>
          </a:p>
          <a:p>
            <a:pPr marL="0" indent="0">
              <a:buNone/>
              <a:defRPr/>
            </a:pP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Tassoni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P. a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Hucker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K. (2000)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Planning play and the early years. 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Oxford: Heinemann Educational Publishers.</a:t>
            </a:r>
          </a:p>
          <a:p>
            <a:pPr marL="0" indent="0">
              <a:buNone/>
              <a:defRPr/>
            </a:pP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Webster-Stratton, C. (2008) 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blynyddoedd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rhyfeddol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: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Arweinlyfr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datrys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problemau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i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rieni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2-8 </a:t>
            </a:r>
            <a:r>
              <a:rPr lang="en-GB" altLang="cy-GB" sz="48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oed</a:t>
            </a:r>
            <a:r>
              <a:rPr lang="en-GB" altLang="cy-GB" sz="48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Llandysul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: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Gwasg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Gomer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7350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1777</Words>
  <Application>Microsoft Office PowerPoint</Application>
  <PresentationFormat>Widescreen</PresentationFormat>
  <Paragraphs>250</Paragraphs>
  <Slides>33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Arial</vt:lpstr>
      <vt:lpstr>Calibri</vt:lpstr>
      <vt:lpstr>Office Theme</vt:lpstr>
      <vt:lpstr>ECGE4003P/C ECGE4003P/C</vt:lpstr>
      <vt:lpstr>Cynnwys          Contents</vt:lpstr>
      <vt:lpstr>Adnoddau        Resources</vt:lpstr>
      <vt:lpstr>Sgiliau                Skills </vt:lpstr>
      <vt:lpstr>Beth yw ‘aralleirio?’ What is ‘paraphrasing?’</vt:lpstr>
      <vt:lpstr>Pam aralleirio? Why paraphrase?</vt:lpstr>
      <vt:lpstr>Sut? How?</vt:lpstr>
      <vt:lpstr>PowerPoint Presentation</vt:lpstr>
      <vt:lpstr>Cyflwyno ffynonellau a chyfeiriadau </vt:lpstr>
      <vt:lpstr> Introducing sources and references</vt:lpstr>
      <vt:lpstr>PowerPoint Presentation</vt:lpstr>
      <vt:lpstr>PowerPoint Presentation</vt:lpstr>
      <vt:lpstr>Aralleirio uniongyrchol </vt:lpstr>
      <vt:lpstr>Paraphrasing (Directly in text)</vt:lpstr>
      <vt:lpstr>Aralleirio anuniongyrchol </vt:lpstr>
      <vt:lpstr>Paraphrasing (Indirectly in text)</vt:lpstr>
      <vt:lpstr>Dyfyniadau Quotations</vt:lpstr>
      <vt:lpstr>Dyfyniadau Hir Long Quotations</vt:lpstr>
      <vt:lpstr>Dyfyniad hir</vt:lpstr>
      <vt:lpstr>Long quotation</vt:lpstr>
      <vt:lpstr>Dyfyniadau Byr Short Quotations</vt:lpstr>
      <vt:lpstr>Dyfyniadau byr Short quotations</vt:lpstr>
      <vt:lpstr>Tasg grŵp Group task</vt:lpstr>
      <vt:lpstr>Tasg grŵp Group task</vt:lpstr>
      <vt:lpstr>Cyfeiriad eilaidd </vt:lpstr>
      <vt:lpstr>Cyfeirad eilaidd</vt:lpstr>
      <vt:lpstr>Secondary Citation </vt:lpstr>
      <vt:lpstr>Secondary Citation </vt:lpstr>
      <vt:lpstr>Rhestr cyfeirnodi Reference list</vt:lpstr>
      <vt:lpstr>Rhestr cyfeirnodi Reference list</vt:lpstr>
      <vt:lpstr>Rhestr cyfeirnodi Reference list</vt:lpstr>
      <vt:lpstr>Tasg unigol Individual task</vt:lpstr>
      <vt:lpstr>Cyfeiriadau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4</cp:revision>
  <dcterms:created xsi:type="dcterms:W3CDTF">2022-07-11T13:19:46Z</dcterms:created>
  <dcterms:modified xsi:type="dcterms:W3CDTF">2022-08-21T11:32:40Z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