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1"/>
  </p:notesMasterIdLst>
  <p:sldIdLst>
    <p:sldId id="322" r:id="rId5"/>
    <p:sldId id="321" r:id="rId6"/>
    <p:sldId id="298" r:id="rId7"/>
    <p:sldId id="301" r:id="rId8"/>
    <p:sldId id="305" r:id="rId9"/>
    <p:sldId id="302" r:id="rId10"/>
    <p:sldId id="314" r:id="rId11"/>
    <p:sldId id="315" r:id="rId12"/>
    <p:sldId id="303" r:id="rId13"/>
    <p:sldId id="317" r:id="rId14"/>
    <p:sldId id="304" r:id="rId15"/>
    <p:sldId id="326" r:id="rId16"/>
    <p:sldId id="306" r:id="rId17"/>
    <p:sldId id="307" r:id="rId18"/>
    <p:sldId id="313" r:id="rId19"/>
    <p:sldId id="318" r:id="rId20"/>
    <p:sldId id="308" r:id="rId21"/>
    <p:sldId id="309" r:id="rId22"/>
    <p:sldId id="319" r:id="rId23"/>
    <p:sldId id="320" r:id="rId24"/>
    <p:sldId id="310" r:id="rId25"/>
    <p:sldId id="311" r:id="rId26"/>
    <p:sldId id="312" r:id="rId27"/>
    <p:sldId id="324" r:id="rId28"/>
    <p:sldId id="323" r:id="rId29"/>
    <p:sldId id="31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A5D41-C944-4BC9-9514-2276E67454D0}" v="24" dt="2022-11-14T13:44:56.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19" autoAdjust="0"/>
  </p:normalViewPr>
  <p:slideViewPr>
    <p:cSldViewPr snapToGrid="0">
      <p:cViewPr varScale="1">
        <p:scale>
          <a:sx n="98" d="100"/>
          <a:sy n="98" d="100"/>
        </p:scale>
        <p:origin x="86" y="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038A5D41-C944-4BC9-9514-2276E67454D0}"/>
    <pc:docChg chg="undo custSel addSld delSld modSld sldOrd">
      <pc:chgData name="Katie Gardner" userId="3e9cf9fc-2870-4d75-8f47-4c7adb872f6a" providerId="ADAL" clId="{038A5D41-C944-4BC9-9514-2276E67454D0}" dt="2022-11-14T13:47:48.327" v="948" actId="20577"/>
      <pc:docMkLst>
        <pc:docMk/>
      </pc:docMkLst>
      <pc:sldChg chg="modSp mod">
        <pc:chgData name="Katie Gardner" userId="3e9cf9fc-2870-4d75-8f47-4c7adb872f6a" providerId="ADAL" clId="{038A5D41-C944-4BC9-9514-2276E67454D0}" dt="2022-10-21T15:36:37.119" v="0" actId="20577"/>
        <pc:sldMkLst>
          <pc:docMk/>
          <pc:sldMk cId="2529847068" sldId="301"/>
        </pc:sldMkLst>
        <pc:spChg chg="mod">
          <ac:chgData name="Katie Gardner" userId="3e9cf9fc-2870-4d75-8f47-4c7adb872f6a" providerId="ADAL" clId="{038A5D41-C944-4BC9-9514-2276E67454D0}" dt="2022-10-21T15:36:37.119" v="0" actId="20577"/>
          <ac:spMkLst>
            <pc:docMk/>
            <pc:sldMk cId="2529847068" sldId="301"/>
            <ac:spMk id="2" creationId="{8AE74474-E4A5-3DDA-EA1A-CFA99EF4D561}"/>
          </ac:spMkLst>
        </pc:spChg>
      </pc:sldChg>
      <pc:sldChg chg="modSp mod">
        <pc:chgData name="Katie Gardner" userId="3e9cf9fc-2870-4d75-8f47-4c7adb872f6a" providerId="ADAL" clId="{038A5D41-C944-4BC9-9514-2276E67454D0}" dt="2022-10-26T13:07:50.056" v="1" actId="2711"/>
        <pc:sldMkLst>
          <pc:docMk/>
          <pc:sldMk cId="150891494" sldId="303"/>
        </pc:sldMkLst>
        <pc:spChg chg="mod">
          <ac:chgData name="Katie Gardner" userId="3e9cf9fc-2870-4d75-8f47-4c7adb872f6a" providerId="ADAL" clId="{038A5D41-C944-4BC9-9514-2276E67454D0}" dt="2022-10-26T13:07:50.056" v="1" actId="2711"/>
          <ac:spMkLst>
            <pc:docMk/>
            <pc:sldMk cId="150891494" sldId="303"/>
            <ac:spMk id="3" creationId="{73C86A81-0BA1-459D-E777-443B53D8FADE}"/>
          </ac:spMkLst>
        </pc:spChg>
      </pc:sldChg>
      <pc:sldChg chg="modSp mod modAnim">
        <pc:chgData name="Katie Gardner" userId="3e9cf9fc-2870-4d75-8f47-4c7adb872f6a" providerId="ADAL" clId="{038A5D41-C944-4BC9-9514-2276E67454D0}" dt="2022-11-14T13:44:56.630" v="920"/>
        <pc:sldMkLst>
          <pc:docMk/>
          <pc:sldMk cId="1809308269" sldId="306"/>
        </pc:sldMkLst>
        <pc:spChg chg="mod">
          <ac:chgData name="Katie Gardner" userId="3e9cf9fc-2870-4d75-8f47-4c7adb872f6a" providerId="ADAL" clId="{038A5D41-C944-4BC9-9514-2276E67454D0}" dt="2022-11-14T13:44:39.330" v="918" actId="20577"/>
          <ac:spMkLst>
            <pc:docMk/>
            <pc:sldMk cId="1809308269" sldId="306"/>
            <ac:spMk id="3" creationId="{68F2391D-C386-5C25-3EBF-FD134CFD67A4}"/>
          </ac:spMkLst>
        </pc:spChg>
      </pc:sldChg>
      <pc:sldChg chg="modSp mod modAnim modNotesTx">
        <pc:chgData name="Katie Gardner" userId="3e9cf9fc-2870-4d75-8f47-4c7adb872f6a" providerId="ADAL" clId="{038A5D41-C944-4BC9-9514-2276E67454D0}" dt="2022-11-10T12:51:10.616" v="825" actId="20577"/>
        <pc:sldMkLst>
          <pc:docMk/>
          <pc:sldMk cId="1896452604" sldId="307"/>
        </pc:sldMkLst>
        <pc:spChg chg="mod">
          <ac:chgData name="Katie Gardner" userId="3e9cf9fc-2870-4d75-8f47-4c7adb872f6a" providerId="ADAL" clId="{038A5D41-C944-4BC9-9514-2276E67454D0}" dt="2022-11-10T12:51:03.945" v="754" actId="20577"/>
          <ac:spMkLst>
            <pc:docMk/>
            <pc:sldMk cId="1896452604" sldId="307"/>
            <ac:spMk id="9" creationId="{E9C4A7ED-666C-EF2C-7362-62A6EE6A5A38}"/>
          </ac:spMkLst>
        </pc:spChg>
      </pc:sldChg>
      <pc:sldChg chg="modSp mod">
        <pc:chgData name="Katie Gardner" userId="3e9cf9fc-2870-4d75-8f47-4c7adb872f6a" providerId="ADAL" clId="{038A5D41-C944-4BC9-9514-2276E67454D0}" dt="2022-11-10T12:51:52.445" v="832" actId="27636"/>
        <pc:sldMkLst>
          <pc:docMk/>
          <pc:sldMk cId="2174542777" sldId="308"/>
        </pc:sldMkLst>
        <pc:spChg chg="mod">
          <ac:chgData name="Katie Gardner" userId="3e9cf9fc-2870-4d75-8f47-4c7adb872f6a" providerId="ADAL" clId="{038A5D41-C944-4BC9-9514-2276E67454D0}" dt="2022-11-10T12:51:52.445" v="832" actId="27636"/>
          <ac:spMkLst>
            <pc:docMk/>
            <pc:sldMk cId="2174542777" sldId="308"/>
            <ac:spMk id="3" creationId="{FCD259BB-7C09-E7C2-C4F7-D85FF25D02CB}"/>
          </ac:spMkLst>
        </pc:spChg>
      </pc:sldChg>
      <pc:sldChg chg="modSp mod">
        <pc:chgData name="Katie Gardner" userId="3e9cf9fc-2870-4d75-8f47-4c7adb872f6a" providerId="ADAL" clId="{038A5D41-C944-4BC9-9514-2276E67454D0}" dt="2022-11-14T13:46:56.410" v="945" actId="20577"/>
        <pc:sldMkLst>
          <pc:docMk/>
          <pc:sldMk cId="162630101" sldId="309"/>
        </pc:sldMkLst>
        <pc:spChg chg="mod">
          <ac:chgData name="Katie Gardner" userId="3e9cf9fc-2870-4d75-8f47-4c7adb872f6a" providerId="ADAL" clId="{038A5D41-C944-4BC9-9514-2276E67454D0}" dt="2022-11-14T13:46:56.410" v="945" actId="20577"/>
          <ac:spMkLst>
            <pc:docMk/>
            <pc:sldMk cId="162630101" sldId="309"/>
            <ac:spMk id="3" creationId="{C2ACB91F-11EA-B13F-6AF1-9A759CC69871}"/>
          </ac:spMkLst>
        </pc:spChg>
      </pc:sldChg>
      <pc:sldChg chg="modSp mod">
        <pc:chgData name="Katie Gardner" userId="3e9cf9fc-2870-4d75-8f47-4c7adb872f6a" providerId="ADAL" clId="{038A5D41-C944-4BC9-9514-2276E67454D0}" dt="2022-11-14T13:41:31.550" v="865" actId="20577"/>
        <pc:sldMkLst>
          <pc:docMk/>
          <pc:sldMk cId="1197028667" sldId="314"/>
        </pc:sldMkLst>
        <pc:spChg chg="mod">
          <ac:chgData name="Katie Gardner" userId="3e9cf9fc-2870-4d75-8f47-4c7adb872f6a" providerId="ADAL" clId="{038A5D41-C944-4BC9-9514-2276E67454D0}" dt="2022-11-14T13:41:31.550" v="865" actId="20577"/>
          <ac:spMkLst>
            <pc:docMk/>
            <pc:sldMk cId="1197028667" sldId="314"/>
            <ac:spMk id="2" creationId="{03FEE5B6-E5D7-A2ED-7549-21FEAC1138FC}"/>
          </ac:spMkLst>
        </pc:spChg>
        <pc:spChg chg="mod">
          <ac:chgData name="Katie Gardner" userId="3e9cf9fc-2870-4d75-8f47-4c7adb872f6a" providerId="ADAL" clId="{038A5D41-C944-4BC9-9514-2276E67454D0}" dt="2022-11-14T13:40:42.263" v="858" actId="20577"/>
          <ac:spMkLst>
            <pc:docMk/>
            <pc:sldMk cId="1197028667" sldId="314"/>
            <ac:spMk id="3" creationId="{36BE7A31-AFED-699C-7797-2CF401011B4F}"/>
          </ac:spMkLst>
        </pc:spChg>
      </pc:sldChg>
      <pc:sldChg chg="modSp mod">
        <pc:chgData name="Katie Gardner" userId="3e9cf9fc-2870-4d75-8f47-4c7adb872f6a" providerId="ADAL" clId="{038A5D41-C944-4BC9-9514-2276E67454D0}" dt="2022-11-10T12:47:36.652" v="713" actId="12"/>
        <pc:sldMkLst>
          <pc:docMk/>
          <pc:sldMk cId="1244950268" sldId="315"/>
        </pc:sldMkLst>
        <pc:spChg chg="mod">
          <ac:chgData name="Katie Gardner" userId="3e9cf9fc-2870-4d75-8f47-4c7adb872f6a" providerId="ADAL" clId="{038A5D41-C944-4BC9-9514-2276E67454D0}" dt="2022-11-10T12:47:36.652" v="713" actId="12"/>
          <ac:spMkLst>
            <pc:docMk/>
            <pc:sldMk cId="1244950268" sldId="315"/>
            <ac:spMk id="3" creationId="{BD875918-033C-D9F6-F020-8685F5C1CA2C}"/>
          </ac:spMkLst>
        </pc:spChg>
      </pc:sldChg>
      <pc:sldChg chg="modSp new mod ord">
        <pc:chgData name="Katie Gardner" userId="3e9cf9fc-2870-4d75-8f47-4c7adb872f6a" providerId="ADAL" clId="{038A5D41-C944-4BC9-9514-2276E67454D0}" dt="2022-11-10T12:49:30.649" v="730" actId="5793"/>
        <pc:sldMkLst>
          <pc:docMk/>
          <pc:sldMk cId="3168089423" sldId="319"/>
        </pc:sldMkLst>
        <pc:spChg chg="mod">
          <ac:chgData name="Katie Gardner" userId="3e9cf9fc-2870-4d75-8f47-4c7adb872f6a" providerId="ADAL" clId="{038A5D41-C944-4BC9-9514-2276E67454D0}" dt="2022-10-26T13:20:27.838" v="551" actId="20577"/>
          <ac:spMkLst>
            <pc:docMk/>
            <pc:sldMk cId="3168089423" sldId="319"/>
            <ac:spMk id="2" creationId="{28FACE9C-196C-AA8F-77D2-7EB17BFF5EB0}"/>
          </ac:spMkLst>
        </pc:spChg>
        <pc:spChg chg="mod">
          <ac:chgData name="Katie Gardner" userId="3e9cf9fc-2870-4d75-8f47-4c7adb872f6a" providerId="ADAL" clId="{038A5D41-C944-4BC9-9514-2276E67454D0}" dt="2022-11-10T12:49:30.649" v="730" actId="5793"/>
          <ac:spMkLst>
            <pc:docMk/>
            <pc:sldMk cId="3168089423" sldId="319"/>
            <ac:spMk id="3" creationId="{27C0F0E4-FB4C-AC8F-8EE5-D3A6CFE6E526}"/>
          </ac:spMkLst>
        </pc:spChg>
      </pc:sldChg>
      <pc:sldChg chg="modSp new mod ord">
        <pc:chgData name="Katie Gardner" userId="3e9cf9fc-2870-4d75-8f47-4c7adb872f6a" providerId="ADAL" clId="{038A5D41-C944-4BC9-9514-2276E67454D0}" dt="2022-11-14T13:47:48.327" v="948" actId="20577"/>
        <pc:sldMkLst>
          <pc:docMk/>
          <pc:sldMk cId="3478941920" sldId="320"/>
        </pc:sldMkLst>
        <pc:spChg chg="mod">
          <ac:chgData name="Katie Gardner" userId="3e9cf9fc-2870-4d75-8f47-4c7adb872f6a" providerId="ADAL" clId="{038A5D41-C944-4BC9-9514-2276E67454D0}" dt="2022-11-14T13:47:48.327" v="948" actId="20577"/>
          <ac:spMkLst>
            <pc:docMk/>
            <pc:sldMk cId="3478941920" sldId="320"/>
            <ac:spMk id="3" creationId="{9EF43C27-0D76-AF21-3512-B50697493787}"/>
          </ac:spMkLst>
        </pc:spChg>
      </pc:sldChg>
      <pc:sldChg chg="addSp delSp modSp mod">
        <pc:chgData name="Katie Gardner" userId="3e9cf9fc-2870-4d75-8f47-4c7adb872f6a" providerId="ADAL" clId="{038A5D41-C944-4BC9-9514-2276E67454D0}" dt="2022-11-08T12:12:38.996" v="597"/>
        <pc:sldMkLst>
          <pc:docMk/>
          <pc:sldMk cId="2072933955" sldId="321"/>
        </pc:sldMkLst>
        <pc:spChg chg="mod">
          <ac:chgData name="Katie Gardner" userId="3e9cf9fc-2870-4d75-8f47-4c7adb872f6a" providerId="ADAL" clId="{038A5D41-C944-4BC9-9514-2276E67454D0}" dt="2022-11-08T12:12:38.996" v="597"/>
          <ac:spMkLst>
            <pc:docMk/>
            <pc:sldMk cId="2072933955" sldId="321"/>
            <ac:spMk id="3" creationId="{87A8F753-E36C-BDFA-55B9-2FDA6E0B3EF2}"/>
          </ac:spMkLst>
        </pc:spChg>
        <pc:graphicFrameChg chg="add del mod">
          <ac:chgData name="Katie Gardner" userId="3e9cf9fc-2870-4d75-8f47-4c7adb872f6a" providerId="ADAL" clId="{038A5D41-C944-4BC9-9514-2276E67454D0}" dt="2022-11-08T12:05:44.362" v="593" actId="478"/>
          <ac:graphicFrameMkLst>
            <pc:docMk/>
            <pc:sldMk cId="2072933955" sldId="321"/>
            <ac:graphicFrameMk id="4" creationId="{7F70FD85-81DB-381D-E1ED-4F340959C401}"/>
          </ac:graphicFrameMkLst>
        </pc:graphicFrameChg>
      </pc:sldChg>
      <pc:sldChg chg="modSp new mod">
        <pc:chgData name="Katie Gardner" userId="3e9cf9fc-2870-4d75-8f47-4c7adb872f6a" providerId="ADAL" clId="{038A5D41-C944-4BC9-9514-2276E67454D0}" dt="2022-11-08T12:02:58.414" v="590" actId="5793"/>
        <pc:sldMkLst>
          <pc:docMk/>
          <pc:sldMk cId="865661947" sldId="322"/>
        </pc:sldMkLst>
        <pc:spChg chg="mod">
          <ac:chgData name="Katie Gardner" userId="3e9cf9fc-2870-4d75-8f47-4c7adb872f6a" providerId="ADAL" clId="{038A5D41-C944-4BC9-9514-2276E67454D0}" dt="2022-11-08T12:02:58.414" v="590" actId="5793"/>
          <ac:spMkLst>
            <pc:docMk/>
            <pc:sldMk cId="865661947" sldId="322"/>
            <ac:spMk id="2" creationId="{17AFF841-D604-8F85-DC43-96907A9C7942}"/>
          </ac:spMkLst>
        </pc:spChg>
      </pc:sldChg>
      <pc:sldChg chg="addSp modSp new mod ord">
        <pc:chgData name="Katie Gardner" userId="3e9cf9fc-2870-4d75-8f47-4c7adb872f6a" providerId="ADAL" clId="{038A5D41-C944-4BC9-9514-2276E67454D0}" dt="2022-11-14T13:38:38.825" v="853" actId="20577"/>
        <pc:sldMkLst>
          <pc:docMk/>
          <pc:sldMk cId="1080886107" sldId="323"/>
        </pc:sldMkLst>
        <pc:spChg chg="mod">
          <ac:chgData name="Katie Gardner" userId="3e9cf9fc-2870-4d75-8f47-4c7adb872f6a" providerId="ADAL" clId="{038A5D41-C944-4BC9-9514-2276E67454D0}" dt="2022-11-10T12:43:52.082" v="630" actId="20577"/>
          <ac:spMkLst>
            <pc:docMk/>
            <pc:sldMk cId="1080886107" sldId="323"/>
            <ac:spMk id="2" creationId="{BD130E11-C333-F09B-931F-25691D784DAE}"/>
          </ac:spMkLst>
        </pc:spChg>
        <pc:spChg chg="mod">
          <ac:chgData name="Katie Gardner" userId="3e9cf9fc-2870-4d75-8f47-4c7adb872f6a" providerId="ADAL" clId="{038A5D41-C944-4BC9-9514-2276E67454D0}" dt="2022-11-14T13:38:38.825" v="853" actId="20577"/>
          <ac:spMkLst>
            <pc:docMk/>
            <pc:sldMk cId="1080886107" sldId="323"/>
            <ac:spMk id="3" creationId="{B9206ECC-20A8-018C-00E3-459D1FD8B8DE}"/>
          </ac:spMkLst>
        </pc:spChg>
        <pc:graphicFrameChg chg="add mod">
          <ac:chgData name="Katie Gardner" userId="3e9cf9fc-2870-4d75-8f47-4c7adb872f6a" providerId="ADAL" clId="{038A5D41-C944-4BC9-9514-2276E67454D0}" dt="2022-11-10T12:47:00.951" v="706" actId="14100"/>
          <ac:graphicFrameMkLst>
            <pc:docMk/>
            <pc:sldMk cId="1080886107" sldId="323"/>
            <ac:graphicFrameMk id="4" creationId="{770D48E4-3C68-00D2-0E13-0598AB978323}"/>
          </ac:graphicFrameMkLst>
        </pc:graphicFrameChg>
      </pc:sldChg>
      <pc:sldChg chg="addSp modSp new mod ord">
        <pc:chgData name="Katie Gardner" userId="3e9cf9fc-2870-4d75-8f47-4c7adb872f6a" providerId="ADAL" clId="{038A5D41-C944-4BC9-9514-2276E67454D0}" dt="2022-11-10T12:47:22.338" v="710"/>
        <pc:sldMkLst>
          <pc:docMk/>
          <pc:sldMk cId="2221169118" sldId="324"/>
        </pc:sldMkLst>
        <pc:spChg chg="mod">
          <ac:chgData name="Katie Gardner" userId="3e9cf9fc-2870-4d75-8f47-4c7adb872f6a" providerId="ADAL" clId="{038A5D41-C944-4BC9-9514-2276E67454D0}" dt="2022-11-10T12:43:44.881" v="615" actId="20577"/>
          <ac:spMkLst>
            <pc:docMk/>
            <pc:sldMk cId="2221169118" sldId="324"/>
            <ac:spMk id="2" creationId="{F3DCFC86-71B6-3438-7BE3-473D351F3544}"/>
          </ac:spMkLst>
        </pc:spChg>
        <pc:spChg chg="mod">
          <ac:chgData name="Katie Gardner" userId="3e9cf9fc-2870-4d75-8f47-4c7adb872f6a" providerId="ADAL" clId="{038A5D41-C944-4BC9-9514-2276E67454D0}" dt="2022-11-10T12:46:27.617" v="701" actId="12"/>
          <ac:spMkLst>
            <pc:docMk/>
            <pc:sldMk cId="2221169118" sldId="324"/>
            <ac:spMk id="3" creationId="{2C57E8E3-2F4E-6078-FBA7-6EA42BD8DC9A}"/>
          </ac:spMkLst>
        </pc:spChg>
        <pc:graphicFrameChg chg="add mod">
          <ac:chgData name="Katie Gardner" userId="3e9cf9fc-2870-4d75-8f47-4c7adb872f6a" providerId="ADAL" clId="{038A5D41-C944-4BC9-9514-2276E67454D0}" dt="2022-11-10T12:46:23.035" v="699" actId="14100"/>
          <ac:graphicFrameMkLst>
            <pc:docMk/>
            <pc:sldMk cId="2221169118" sldId="324"/>
            <ac:graphicFrameMk id="4" creationId="{B582D062-8EAE-2922-D6B9-F385F84A8FF7}"/>
          </ac:graphicFrameMkLst>
        </pc:graphicFrameChg>
      </pc:sldChg>
      <pc:sldChg chg="new del">
        <pc:chgData name="Katie Gardner" userId="3e9cf9fc-2870-4d75-8f47-4c7adb872f6a" providerId="ADAL" clId="{038A5D41-C944-4BC9-9514-2276E67454D0}" dt="2022-11-10T12:48:10.700" v="720" actId="47"/>
        <pc:sldMkLst>
          <pc:docMk/>
          <pc:sldMk cId="2126417861" sldId="325"/>
        </pc:sldMkLst>
      </pc:sldChg>
      <pc:sldChg chg="modSp new mod ord">
        <pc:chgData name="Katie Gardner" userId="3e9cf9fc-2870-4d75-8f47-4c7adb872f6a" providerId="ADAL" clId="{038A5D41-C944-4BC9-9514-2276E67454D0}" dt="2022-11-10T12:48:18.482" v="722" actId="27636"/>
        <pc:sldMkLst>
          <pc:docMk/>
          <pc:sldMk cId="2549294361" sldId="326"/>
        </pc:sldMkLst>
        <pc:spChg chg="mod">
          <ac:chgData name="Katie Gardner" userId="3e9cf9fc-2870-4d75-8f47-4c7adb872f6a" providerId="ADAL" clId="{038A5D41-C944-4BC9-9514-2276E67454D0}" dt="2022-11-10T12:48:18.482" v="722" actId="27636"/>
          <ac:spMkLst>
            <pc:docMk/>
            <pc:sldMk cId="2549294361" sldId="326"/>
            <ac:spMk id="3" creationId="{3924BC6D-0EE4-2C36-9BBB-913C3C7D3F35}"/>
          </ac:spMkLst>
        </pc:spChg>
      </pc:sldChg>
      <pc:sldChg chg="new del">
        <pc:chgData name="Katie Gardner" userId="3e9cf9fc-2870-4d75-8f47-4c7adb872f6a" providerId="ADAL" clId="{038A5D41-C944-4BC9-9514-2276E67454D0}" dt="2022-11-10T12:59:14.413" v="834" actId="2696"/>
        <pc:sldMkLst>
          <pc:docMk/>
          <pc:sldMk cId="3620278314" sldId="32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9122A7-06F2-4A0F-9359-199587E77285}"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18C11DD5-1494-4437-8A2A-3967D22213D1}">
      <dgm:prSet phldrT="[Text]"/>
      <dgm:spPr/>
      <dgm:t>
        <a:bodyPr/>
        <a:lstStyle/>
        <a:p>
          <a:r>
            <a:rPr lang="en-US" b="1" dirty="0"/>
            <a:t>Mode 1</a:t>
          </a:r>
        </a:p>
        <a:p>
          <a:r>
            <a:rPr lang="en-US" dirty="0"/>
            <a:t>The class</a:t>
          </a:r>
        </a:p>
        <a:p>
          <a:endParaRPr lang="en-US" dirty="0"/>
        </a:p>
        <a:p>
          <a:endParaRPr lang="en-US" dirty="0"/>
        </a:p>
        <a:p>
          <a:r>
            <a:rPr lang="en-US" dirty="0"/>
            <a:t>Whether the success of the class in learning what was intended</a:t>
          </a:r>
        </a:p>
      </dgm:t>
    </dgm:pt>
    <dgm:pt modelId="{3ABDF207-F7E0-4401-AB74-DA5550AF6FF3}" type="parTrans" cxnId="{7C854E54-EA01-42C3-96EC-F1EEF7AB1E68}">
      <dgm:prSet/>
      <dgm:spPr/>
      <dgm:t>
        <a:bodyPr/>
        <a:lstStyle/>
        <a:p>
          <a:endParaRPr lang="en-US"/>
        </a:p>
      </dgm:t>
    </dgm:pt>
    <dgm:pt modelId="{31ABAC45-B55A-47C8-9C0C-883575530192}" type="sibTrans" cxnId="{7C854E54-EA01-42C3-96EC-F1EEF7AB1E68}">
      <dgm:prSet/>
      <dgm:spPr/>
      <dgm:t>
        <a:bodyPr/>
        <a:lstStyle/>
        <a:p>
          <a:endParaRPr lang="en-US"/>
        </a:p>
      </dgm:t>
    </dgm:pt>
    <dgm:pt modelId="{1420C5BD-BE30-4E42-9C9C-88C5BC195726}">
      <dgm:prSet phldrT="[Text]"/>
      <dgm:spPr/>
      <dgm:t>
        <a:bodyPr/>
        <a:lstStyle/>
        <a:p>
          <a:r>
            <a:rPr lang="en-US" b="1" dirty="0"/>
            <a:t>Mode 2</a:t>
          </a:r>
        </a:p>
        <a:p>
          <a:r>
            <a:rPr lang="en-US" dirty="0"/>
            <a:t>The individual student </a:t>
          </a:r>
        </a:p>
        <a:p>
          <a:endParaRPr lang="en-US" dirty="0"/>
        </a:p>
        <a:p>
          <a:r>
            <a:rPr lang="en-US" dirty="0"/>
            <a:t>Which students have not attained the intended learning?</a:t>
          </a:r>
        </a:p>
      </dgm:t>
    </dgm:pt>
    <dgm:pt modelId="{7D47192D-E8F6-4684-B0D0-B459E54A52F8}" type="parTrans" cxnId="{F1F93B5D-8C4C-47E3-9048-BC05CA569948}">
      <dgm:prSet/>
      <dgm:spPr/>
      <dgm:t>
        <a:bodyPr/>
        <a:lstStyle/>
        <a:p>
          <a:endParaRPr lang="en-US"/>
        </a:p>
      </dgm:t>
    </dgm:pt>
    <dgm:pt modelId="{11D6F524-72FC-415A-8472-66E691F2B3DC}" type="sibTrans" cxnId="{F1F93B5D-8C4C-47E3-9048-BC05CA569948}">
      <dgm:prSet/>
      <dgm:spPr/>
      <dgm:t>
        <a:bodyPr/>
        <a:lstStyle/>
        <a:p>
          <a:endParaRPr lang="en-US"/>
        </a:p>
      </dgm:t>
    </dgm:pt>
    <dgm:pt modelId="{8CF12C93-9FB0-47A8-BFA8-519627829EA7}">
      <dgm:prSet phldrT="[Text]"/>
      <dgm:spPr/>
      <dgm:t>
        <a:bodyPr/>
        <a:lstStyle/>
        <a:p>
          <a:r>
            <a:rPr lang="en-US" b="1" dirty="0"/>
            <a:t>Mode 3</a:t>
          </a:r>
        </a:p>
        <a:p>
          <a:r>
            <a:rPr lang="en-US" dirty="0"/>
            <a:t>The individual student</a:t>
          </a:r>
        </a:p>
        <a:p>
          <a:endParaRPr lang="en-US" dirty="0"/>
        </a:p>
        <a:p>
          <a:r>
            <a:rPr lang="en-US" dirty="0"/>
            <a:t>What is/are the reason(s) for the learner not attaining the intended learning?</a:t>
          </a:r>
        </a:p>
      </dgm:t>
    </dgm:pt>
    <dgm:pt modelId="{1C140919-8AFF-4C41-ADB9-B167028DD9D9}" type="parTrans" cxnId="{92EB0184-15E8-4578-BBE4-FDB002668F9F}">
      <dgm:prSet/>
      <dgm:spPr/>
      <dgm:t>
        <a:bodyPr/>
        <a:lstStyle/>
        <a:p>
          <a:endParaRPr lang="en-US"/>
        </a:p>
      </dgm:t>
    </dgm:pt>
    <dgm:pt modelId="{13AC526F-214F-4342-BD39-57C29635BE3A}" type="sibTrans" cxnId="{92EB0184-15E8-4578-BBE4-FDB002668F9F}">
      <dgm:prSet/>
      <dgm:spPr/>
      <dgm:t>
        <a:bodyPr/>
        <a:lstStyle/>
        <a:p>
          <a:endParaRPr lang="en-US"/>
        </a:p>
      </dgm:t>
    </dgm:pt>
    <dgm:pt modelId="{D9B03092-DE34-45CC-86F8-D74C177235DA}" type="pres">
      <dgm:prSet presAssocID="{D69122A7-06F2-4A0F-9359-199587E77285}" presName="Name0" presStyleCnt="0">
        <dgm:presLayoutVars>
          <dgm:dir/>
          <dgm:resizeHandles val="exact"/>
        </dgm:presLayoutVars>
      </dgm:prSet>
      <dgm:spPr/>
    </dgm:pt>
    <dgm:pt modelId="{04FCAA1D-8505-4E1B-A15B-23B0C7D7B280}" type="pres">
      <dgm:prSet presAssocID="{18C11DD5-1494-4437-8A2A-3967D22213D1}" presName="node" presStyleLbl="node1" presStyleIdx="0" presStyleCnt="3">
        <dgm:presLayoutVars>
          <dgm:bulletEnabled val="1"/>
        </dgm:presLayoutVars>
      </dgm:prSet>
      <dgm:spPr/>
    </dgm:pt>
    <dgm:pt modelId="{4125177E-A3AC-41A2-AFAA-D35372AA134B}" type="pres">
      <dgm:prSet presAssocID="{31ABAC45-B55A-47C8-9C0C-883575530192}" presName="sibTrans" presStyleCnt="0"/>
      <dgm:spPr/>
    </dgm:pt>
    <dgm:pt modelId="{C5C57DB6-D40B-4CF5-A55D-F61FB719AC2F}" type="pres">
      <dgm:prSet presAssocID="{1420C5BD-BE30-4E42-9C9C-88C5BC195726}" presName="node" presStyleLbl="node1" presStyleIdx="1" presStyleCnt="3">
        <dgm:presLayoutVars>
          <dgm:bulletEnabled val="1"/>
        </dgm:presLayoutVars>
      </dgm:prSet>
      <dgm:spPr/>
    </dgm:pt>
    <dgm:pt modelId="{508DA447-F69A-4B4D-8851-FFD15EEA9EB8}" type="pres">
      <dgm:prSet presAssocID="{11D6F524-72FC-415A-8472-66E691F2B3DC}" presName="sibTrans" presStyleCnt="0"/>
      <dgm:spPr/>
    </dgm:pt>
    <dgm:pt modelId="{819283B0-9D94-43B0-A5BC-64B2B9D185F2}" type="pres">
      <dgm:prSet presAssocID="{8CF12C93-9FB0-47A8-BFA8-519627829EA7}" presName="node" presStyleLbl="node1" presStyleIdx="2" presStyleCnt="3">
        <dgm:presLayoutVars>
          <dgm:bulletEnabled val="1"/>
        </dgm:presLayoutVars>
      </dgm:prSet>
      <dgm:spPr/>
    </dgm:pt>
  </dgm:ptLst>
  <dgm:cxnLst>
    <dgm:cxn modelId="{44F62337-1DDA-435F-92F7-6887793855AF}" type="presOf" srcId="{18C11DD5-1494-4437-8A2A-3967D22213D1}" destId="{04FCAA1D-8505-4E1B-A15B-23B0C7D7B280}" srcOrd="0" destOrd="0" presId="urn:microsoft.com/office/officeart/2005/8/layout/hList6"/>
    <dgm:cxn modelId="{AFF54139-3736-4D6B-BC3C-80C8AE6C5B58}" type="presOf" srcId="{8CF12C93-9FB0-47A8-BFA8-519627829EA7}" destId="{819283B0-9D94-43B0-A5BC-64B2B9D185F2}" srcOrd="0" destOrd="0" presId="urn:microsoft.com/office/officeart/2005/8/layout/hList6"/>
    <dgm:cxn modelId="{F1F93B5D-8C4C-47E3-9048-BC05CA569948}" srcId="{D69122A7-06F2-4A0F-9359-199587E77285}" destId="{1420C5BD-BE30-4E42-9C9C-88C5BC195726}" srcOrd="1" destOrd="0" parTransId="{7D47192D-E8F6-4684-B0D0-B459E54A52F8}" sibTransId="{11D6F524-72FC-415A-8472-66E691F2B3DC}"/>
    <dgm:cxn modelId="{7C854E54-EA01-42C3-96EC-F1EEF7AB1E68}" srcId="{D69122A7-06F2-4A0F-9359-199587E77285}" destId="{18C11DD5-1494-4437-8A2A-3967D22213D1}" srcOrd="0" destOrd="0" parTransId="{3ABDF207-F7E0-4401-AB74-DA5550AF6FF3}" sibTransId="{31ABAC45-B55A-47C8-9C0C-883575530192}"/>
    <dgm:cxn modelId="{92EB0184-15E8-4578-BBE4-FDB002668F9F}" srcId="{D69122A7-06F2-4A0F-9359-199587E77285}" destId="{8CF12C93-9FB0-47A8-BFA8-519627829EA7}" srcOrd="2" destOrd="0" parTransId="{1C140919-8AFF-4C41-ADB9-B167028DD9D9}" sibTransId="{13AC526F-214F-4342-BD39-57C29635BE3A}"/>
    <dgm:cxn modelId="{29FD52E1-4112-4E7F-BEE6-5EE135CE584A}" type="presOf" srcId="{D69122A7-06F2-4A0F-9359-199587E77285}" destId="{D9B03092-DE34-45CC-86F8-D74C177235DA}" srcOrd="0" destOrd="0" presId="urn:microsoft.com/office/officeart/2005/8/layout/hList6"/>
    <dgm:cxn modelId="{62582EF8-CCC0-4979-A07C-4FE91FCE8618}" type="presOf" srcId="{1420C5BD-BE30-4E42-9C9C-88C5BC195726}" destId="{C5C57DB6-D40B-4CF5-A55D-F61FB719AC2F}" srcOrd="0" destOrd="0" presId="urn:microsoft.com/office/officeart/2005/8/layout/hList6"/>
    <dgm:cxn modelId="{0440BE72-CA30-4DDA-984F-D0D4024EF981}" type="presParOf" srcId="{D9B03092-DE34-45CC-86F8-D74C177235DA}" destId="{04FCAA1D-8505-4E1B-A15B-23B0C7D7B280}" srcOrd="0" destOrd="0" presId="urn:microsoft.com/office/officeart/2005/8/layout/hList6"/>
    <dgm:cxn modelId="{2A333128-F77C-45A4-8FBF-D496706573EE}" type="presParOf" srcId="{D9B03092-DE34-45CC-86F8-D74C177235DA}" destId="{4125177E-A3AC-41A2-AFAA-D35372AA134B}" srcOrd="1" destOrd="0" presId="urn:microsoft.com/office/officeart/2005/8/layout/hList6"/>
    <dgm:cxn modelId="{9FE4F709-3BFB-42B5-A41A-44850D9B60C1}" type="presParOf" srcId="{D9B03092-DE34-45CC-86F8-D74C177235DA}" destId="{C5C57DB6-D40B-4CF5-A55D-F61FB719AC2F}" srcOrd="2" destOrd="0" presId="urn:microsoft.com/office/officeart/2005/8/layout/hList6"/>
    <dgm:cxn modelId="{0462809F-CC82-4D61-8777-C69EE15228E8}" type="presParOf" srcId="{D9B03092-DE34-45CC-86F8-D74C177235DA}" destId="{508DA447-F69A-4B4D-8851-FFD15EEA9EB8}" srcOrd="3" destOrd="0" presId="urn:microsoft.com/office/officeart/2005/8/layout/hList6"/>
    <dgm:cxn modelId="{B1DEB62D-395A-4A48-AF23-62C2B9E9DDD0}" type="presParOf" srcId="{D9B03092-DE34-45CC-86F8-D74C177235DA}" destId="{819283B0-9D94-43B0-A5BC-64B2B9D185F2}"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CAA1D-8505-4E1B-A15B-23B0C7D7B280}">
      <dsp:nvSpPr>
        <dsp:cNvPr id="0" name=""/>
        <dsp:cNvSpPr/>
      </dsp:nvSpPr>
      <dsp:spPr>
        <a:xfrm rot="16200000">
          <a:off x="-1070548" y="1071166"/>
          <a:ext cx="3748088" cy="160575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7676" bIns="0" numCol="1" spcCol="1270" anchor="ctr" anchorCtr="0">
          <a:noAutofit/>
        </a:bodyPr>
        <a:lstStyle/>
        <a:p>
          <a:pPr marL="0" lvl="0" indent="0" algn="ctr" defTabSz="666750">
            <a:lnSpc>
              <a:spcPct val="90000"/>
            </a:lnSpc>
            <a:spcBef>
              <a:spcPct val="0"/>
            </a:spcBef>
            <a:spcAft>
              <a:spcPct val="35000"/>
            </a:spcAft>
            <a:buNone/>
          </a:pPr>
          <a:r>
            <a:rPr lang="en-US" sz="1500" b="1" kern="1200" dirty="0"/>
            <a:t>Mode 1</a:t>
          </a:r>
        </a:p>
        <a:p>
          <a:pPr marL="0" lvl="0" indent="0" algn="ctr" defTabSz="666750">
            <a:lnSpc>
              <a:spcPct val="90000"/>
            </a:lnSpc>
            <a:spcBef>
              <a:spcPct val="0"/>
            </a:spcBef>
            <a:spcAft>
              <a:spcPct val="35000"/>
            </a:spcAft>
            <a:buNone/>
          </a:pPr>
          <a:r>
            <a:rPr lang="en-US" sz="1500" kern="1200" dirty="0"/>
            <a:t>The class</a:t>
          </a:r>
        </a:p>
        <a:p>
          <a:pPr marL="0" lvl="0" indent="0" algn="ctr" defTabSz="666750">
            <a:lnSpc>
              <a:spcPct val="90000"/>
            </a:lnSpc>
            <a:spcBef>
              <a:spcPct val="0"/>
            </a:spcBef>
            <a:spcAft>
              <a:spcPct val="35000"/>
            </a:spcAft>
            <a:buNone/>
          </a:pPr>
          <a:endParaRPr lang="en-US" sz="1500" kern="1200" dirty="0"/>
        </a:p>
        <a:p>
          <a:pPr marL="0" lvl="0" indent="0" algn="ctr" defTabSz="666750">
            <a:lnSpc>
              <a:spcPct val="90000"/>
            </a:lnSpc>
            <a:spcBef>
              <a:spcPct val="0"/>
            </a:spcBef>
            <a:spcAft>
              <a:spcPct val="35000"/>
            </a:spcAft>
            <a:buNone/>
          </a:pPr>
          <a:endParaRPr lang="en-US" sz="1500" kern="1200" dirty="0"/>
        </a:p>
        <a:p>
          <a:pPr marL="0" lvl="0" indent="0" algn="ctr" defTabSz="666750">
            <a:lnSpc>
              <a:spcPct val="90000"/>
            </a:lnSpc>
            <a:spcBef>
              <a:spcPct val="0"/>
            </a:spcBef>
            <a:spcAft>
              <a:spcPct val="35000"/>
            </a:spcAft>
            <a:buNone/>
          </a:pPr>
          <a:r>
            <a:rPr lang="en-US" sz="1500" kern="1200" dirty="0"/>
            <a:t>Whether the success of the class in learning what was intended</a:t>
          </a:r>
        </a:p>
      </dsp:txBody>
      <dsp:txXfrm rot="5400000">
        <a:off x="619" y="749617"/>
        <a:ext cx="1605754" cy="2248852"/>
      </dsp:txXfrm>
    </dsp:sp>
    <dsp:sp modelId="{C5C57DB6-D40B-4CF5-A55D-F61FB719AC2F}">
      <dsp:nvSpPr>
        <dsp:cNvPr id="0" name=""/>
        <dsp:cNvSpPr/>
      </dsp:nvSpPr>
      <dsp:spPr>
        <a:xfrm rot="16200000">
          <a:off x="655637" y="1071166"/>
          <a:ext cx="3748088" cy="160575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7676" bIns="0" numCol="1" spcCol="1270" anchor="ctr" anchorCtr="0">
          <a:noAutofit/>
        </a:bodyPr>
        <a:lstStyle/>
        <a:p>
          <a:pPr marL="0" lvl="0" indent="0" algn="ctr" defTabSz="666750">
            <a:lnSpc>
              <a:spcPct val="90000"/>
            </a:lnSpc>
            <a:spcBef>
              <a:spcPct val="0"/>
            </a:spcBef>
            <a:spcAft>
              <a:spcPct val="35000"/>
            </a:spcAft>
            <a:buNone/>
          </a:pPr>
          <a:r>
            <a:rPr lang="en-US" sz="1500" b="1" kern="1200" dirty="0"/>
            <a:t>Mode 2</a:t>
          </a:r>
        </a:p>
        <a:p>
          <a:pPr marL="0" lvl="0" indent="0" algn="ctr" defTabSz="666750">
            <a:lnSpc>
              <a:spcPct val="90000"/>
            </a:lnSpc>
            <a:spcBef>
              <a:spcPct val="0"/>
            </a:spcBef>
            <a:spcAft>
              <a:spcPct val="35000"/>
            </a:spcAft>
            <a:buNone/>
          </a:pPr>
          <a:r>
            <a:rPr lang="en-US" sz="1500" kern="1200" dirty="0"/>
            <a:t>The individual student </a:t>
          </a:r>
        </a:p>
        <a:p>
          <a:pPr marL="0" lvl="0" indent="0" algn="ctr" defTabSz="666750">
            <a:lnSpc>
              <a:spcPct val="90000"/>
            </a:lnSpc>
            <a:spcBef>
              <a:spcPct val="0"/>
            </a:spcBef>
            <a:spcAft>
              <a:spcPct val="35000"/>
            </a:spcAft>
            <a:buNone/>
          </a:pPr>
          <a:endParaRPr lang="en-US" sz="1500" kern="1200" dirty="0"/>
        </a:p>
        <a:p>
          <a:pPr marL="0" lvl="0" indent="0" algn="ctr" defTabSz="666750">
            <a:lnSpc>
              <a:spcPct val="90000"/>
            </a:lnSpc>
            <a:spcBef>
              <a:spcPct val="0"/>
            </a:spcBef>
            <a:spcAft>
              <a:spcPct val="35000"/>
            </a:spcAft>
            <a:buNone/>
          </a:pPr>
          <a:r>
            <a:rPr lang="en-US" sz="1500" kern="1200" dirty="0"/>
            <a:t>Which students have not attained the intended learning?</a:t>
          </a:r>
        </a:p>
      </dsp:txBody>
      <dsp:txXfrm rot="5400000">
        <a:off x="1726804" y="749617"/>
        <a:ext cx="1605754" cy="2248852"/>
      </dsp:txXfrm>
    </dsp:sp>
    <dsp:sp modelId="{819283B0-9D94-43B0-A5BC-64B2B9D185F2}">
      <dsp:nvSpPr>
        <dsp:cNvPr id="0" name=""/>
        <dsp:cNvSpPr/>
      </dsp:nvSpPr>
      <dsp:spPr>
        <a:xfrm rot="16200000">
          <a:off x="2381823" y="1071166"/>
          <a:ext cx="3748088" cy="160575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7676" bIns="0" numCol="1" spcCol="1270" anchor="ctr" anchorCtr="0">
          <a:noAutofit/>
        </a:bodyPr>
        <a:lstStyle/>
        <a:p>
          <a:pPr marL="0" lvl="0" indent="0" algn="ctr" defTabSz="666750">
            <a:lnSpc>
              <a:spcPct val="90000"/>
            </a:lnSpc>
            <a:spcBef>
              <a:spcPct val="0"/>
            </a:spcBef>
            <a:spcAft>
              <a:spcPct val="35000"/>
            </a:spcAft>
            <a:buNone/>
          </a:pPr>
          <a:r>
            <a:rPr lang="en-US" sz="1500" b="1" kern="1200" dirty="0"/>
            <a:t>Mode 3</a:t>
          </a:r>
        </a:p>
        <a:p>
          <a:pPr marL="0" lvl="0" indent="0" algn="ctr" defTabSz="666750">
            <a:lnSpc>
              <a:spcPct val="90000"/>
            </a:lnSpc>
            <a:spcBef>
              <a:spcPct val="0"/>
            </a:spcBef>
            <a:spcAft>
              <a:spcPct val="35000"/>
            </a:spcAft>
            <a:buNone/>
          </a:pPr>
          <a:r>
            <a:rPr lang="en-US" sz="1500" kern="1200" dirty="0"/>
            <a:t>The individual student</a:t>
          </a:r>
        </a:p>
        <a:p>
          <a:pPr marL="0" lvl="0" indent="0" algn="ctr" defTabSz="666750">
            <a:lnSpc>
              <a:spcPct val="90000"/>
            </a:lnSpc>
            <a:spcBef>
              <a:spcPct val="0"/>
            </a:spcBef>
            <a:spcAft>
              <a:spcPct val="35000"/>
            </a:spcAft>
            <a:buNone/>
          </a:pPr>
          <a:endParaRPr lang="en-US" sz="1500" kern="1200" dirty="0"/>
        </a:p>
        <a:p>
          <a:pPr marL="0" lvl="0" indent="0" algn="ctr" defTabSz="666750">
            <a:lnSpc>
              <a:spcPct val="90000"/>
            </a:lnSpc>
            <a:spcBef>
              <a:spcPct val="0"/>
            </a:spcBef>
            <a:spcAft>
              <a:spcPct val="35000"/>
            </a:spcAft>
            <a:buNone/>
          </a:pPr>
          <a:r>
            <a:rPr lang="en-US" sz="1500" kern="1200" dirty="0"/>
            <a:t>What is/are the reason(s) for the learner not attaining the intended learning?</a:t>
          </a:r>
        </a:p>
      </dsp:txBody>
      <dsp:txXfrm rot="5400000">
        <a:off x="3452990" y="749617"/>
        <a:ext cx="1605754" cy="2248852"/>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C65EB-8779-4665-85C1-6EB08B7E9974}" type="datetimeFigureOut">
              <a:rPr lang="en-GB" smtClean="0"/>
              <a:t>14/11/2022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17161-6C09-434E-8706-E540212256CF}" type="slidenum">
              <a:rPr lang="en-GB" smtClean="0"/>
              <a:t>‹#›</a:t>
            </a:fld>
            <a:endParaRPr lang="en-GB"/>
          </a:p>
        </p:txBody>
      </p:sp>
    </p:spTree>
    <p:extLst>
      <p:ext uri="{BB962C8B-B14F-4D97-AF65-F5344CB8AC3E}">
        <p14:creationId xmlns:p14="http://schemas.microsoft.com/office/powerpoint/2010/main" val="3417414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providing effective feedback to students </a:t>
            </a:r>
          </a:p>
          <a:p>
            <a:pPr marL="171450" indent="-171450">
              <a:buFont typeface="Arial"/>
              <a:buChar char="•"/>
            </a:pPr>
            <a:r>
              <a:rPr lang="en-US" dirty="0"/>
              <a:t>students’ active involvement in their own learning </a:t>
            </a:r>
            <a:endParaRPr lang="en-US" dirty="0">
              <a:cs typeface="Calibri" panose="020F0502020204030204"/>
            </a:endParaRPr>
          </a:p>
          <a:p>
            <a:pPr marL="171450" indent="-171450">
              <a:buFont typeface="Arial"/>
              <a:buChar char="•"/>
            </a:pPr>
            <a:r>
              <a:rPr lang="en-US" dirty="0"/>
              <a:t>adjusting teaching to take into account the results of</a:t>
            </a:r>
            <a:endParaRPr lang="en-US" dirty="0">
              <a:cs typeface="Calibri" panose="020F0502020204030204"/>
            </a:endParaRPr>
          </a:p>
          <a:p>
            <a:pPr marL="171450" indent="-171450">
              <a:buFont typeface="Arial"/>
              <a:buChar char="•"/>
            </a:pPr>
            <a:r>
              <a:rPr lang="en-US" dirty="0"/>
              <a:t>assessment </a:t>
            </a:r>
            <a:endParaRPr lang="en-GB" dirty="0">
              <a:cs typeface="Calibri" panose="020F0502020204030204"/>
            </a:endParaRPr>
          </a:p>
          <a:p>
            <a:pPr marL="171450" indent="-171450">
              <a:buFont typeface="Arial"/>
              <a:buChar char="•"/>
            </a:pPr>
            <a:r>
              <a:rPr lang="en-US" dirty="0" err="1"/>
              <a:t>recognising</a:t>
            </a:r>
            <a:r>
              <a:rPr lang="en-US" dirty="0"/>
              <a:t> the deep influence of assessment on students’ motivation and self-esteem </a:t>
            </a:r>
            <a:endParaRPr lang="en-GB" dirty="0">
              <a:cs typeface="Calibri" panose="020F0502020204030204"/>
            </a:endParaRPr>
          </a:p>
          <a:p>
            <a:pPr marL="171450" indent="-171450">
              <a:buFont typeface="Arial"/>
              <a:buChar char="•"/>
            </a:pPr>
            <a:r>
              <a:rPr lang="en-US" dirty="0"/>
              <a:t>ensuring students assess themselves and understand how to improve.</a:t>
            </a:r>
            <a:endParaRPr lang="en-GB" dirty="0">
              <a:cs typeface="Calibri" panose="020F0502020204030204"/>
            </a:endParaRPr>
          </a:p>
          <a:p>
            <a:endParaRPr lang="en-US" dirty="0"/>
          </a:p>
          <a:p>
            <a:r>
              <a:rPr lang="en-US" dirty="0"/>
              <a:t>So what does formative assessment do? Formative assessment supports learning by generating feedback information that is of benefit to students and to teachers. Feedback on performance, in class or on assignments, enables students to restructure their understanding and skills and build more powerful ideas and capabilities.</a:t>
            </a:r>
            <a:endParaRPr lang="en-GB" dirty="0"/>
          </a:p>
          <a:p>
            <a:endParaRPr lang="en-GB" dirty="0"/>
          </a:p>
        </p:txBody>
      </p:sp>
      <p:sp>
        <p:nvSpPr>
          <p:cNvPr id="4" name="Slide Number Placeholder 3"/>
          <p:cNvSpPr>
            <a:spLocks noGrp="1"/>
          </p:cNvSpPr>
          <p:nvPr>
            <p:ph type="sldNum" sz="quarter" idx="5"/>
          </p:nvPr>
        </p:nvSpPr>
        <p:spPr/>
        <p:txBody>
          <a:bodyPr/>
          <a:lstStyle/>
          <a:p>
            <a:fld id="{4A817161-6C09-434E-8706-E540212256CF}" type="slidenum">
              <a:rPr lang="en-GB" smtClean="0"/>
              <a:t>11</a:t>
            </a:fld>
            <a:endParaRPr lang="en-GB"/>
          </a:p>
        </p:txBody>
      </p:sp>
    </p:spTree>
    <p:extLst>
      <p:ext uri="{BB962C8B-B14F-4D97-AF65-F5344CB8AC3E}">
        <p14:creationId xmlns:p14="http://schemas.microsoft.com/office/powerpoint/2010/main" val="1653405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817161-6C09-434E-8706-E540212256CF}" type="slidenum">
              <a:rPr lang="en-GB" smtClean="0"/>
              <a:t>13</a:t>
            </a:fld>
            <a:endParaRPr lang="en-GB"/>
          </a:p>
        </p:txBody>
      </p:sp>
    </p:spTree>
    <p:extLst>
      <p:ext uri="{BB962C8B-B14F-4D97-AF65-F5344CB8AC3E}">
        <p14:creationId xmlns:p14="http://schemas.microsoft.com/office/powerpoint/2010/main" val="136760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817161-6C09-434E-8706-E540212256CF}" type="slidenum">
              <a:rPr lang="en-GB" smtClean="0"/>
              <a:t>14</a:t>
            </a:fld>
            <a:endParaRPr lang="en-GB"/>
          </a:p>
        </p:txBody>
      </p:sp>
    </p:spTree>
    <p:extLst>
      <p:ext uri="{BB962C8B-B14F-4D97-AF65-F5344CB8AC3E}">
        <p14:creationId xmlns:p14="http://schemas.microsoft.com/office/powerpoint/2010/main" val="2438449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11/14/2022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11/14/2022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11/14/2022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11/14/2022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11/14/2022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11/14/2022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11/14/2022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11/14/2022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11/14/2022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11/14/2022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pluginfile.php/540162/mod_resource/content/1/professional-standards-further-education-teachers-work-based-learning-practitioners-wales.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s3.eu-west-2.amazonaws.com/assets.creode.advancehe-document-manager/documents/hea/private/a_marked_improvement_1568036814.pdf" TargetMode="External"/><Relationship Id="rId2" Type="http://schemas.openxmlformats.org/officeDocument/2006/relationships/hyperlink" Target="https://www.proquest.com/docview/2688613019?accountid=130472&amp;parentSessionId=N6gy%2FeUEKRL%2FlysaZecemqYmQcWh7RsjESjxXNoEl1E%3D&amp;pq-origsite=prim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FF841-D604-8F85-DC43-96907A9C7942}"/>
              </a:ext>
            </a:extLst>
          </p:cNvPr>
          <p:cNvSpPr>
            <a:spLocks noGrp="1"/>
          </p:cNvSpPr>
          <p:nvPr>
            <p:ph type="ctrTitle"/>
          </p:nvPr>
        </p:nvSpPr>
        <p:spPr/>
        <p:txBody>
          <a:bodyPr/>
          <a:lstStyle/>
          <a:p>
            <a:r>
              <a:rPr lang="en-GB" dirty="0"/>
              <a:t>Professional standards </a:t>
            </a:r>
            <a:r>
              <a:rPr lang="en-GB" dirty="0" err="1"/>
              <a:t>cont</a:t>
            </a:r>
            <a:r>
              <a:rPr lang="en-GB" dirty="0"/>
              <a:t>…</a:t>
            </a:r>
          </a:p>
        </p:txBody>
      </p:sp>
      <p:sp>
        <p:nvSpPr>
          <p:cNvPr id="3" name="Subtitle 2">
            <a:extLst>
              <a:ext uri="{FF2B5EF4-FFF2-40B4-BE49-F238E27FC236}">
                <a16:creationId xmlns:a16="http://schemas.microsoft.com/office/drawing/2014/main" id="{E4B977A8-7ABD-D651-80A4-F63A2174CAD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65661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7D2AC-5E33-36C9-1718-CE0E49240980}"/>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87A8F753-E36C-BDFA-55B9-2FDA6E0B3EF2}"/>
              </a:ext>
            </a:extLst>
          </p:cNvPr>
          <p:cNvSpPr>
            <a:spLocks noGrp="1"/>
          </p:cNvSpPr>
          <p:nvPr>
            <p:ph idx="1"/>
          </p:nvPr>
        </p:nvSpPr>
        <p:spPr/>
        <p:txBody>
          <a:bodyPr/>
          <a:lstStyle/>
          <a:p>
            <a:pPr>
              <a:buFont typeface="Arial" panose="020B0604020202020204" pitchFamily="34" charset="0"/>
              <a:buChar char="•"/>
            </a:pPr>
            <a:r>
              <a:rPr lang="en-US" dirty="0"/>
              <a:t>Looking at the Professional standards which most apply to you (either the UKPSF or FEPS) consider your lesson plan from a few weeks ago (or your microteach one – they might be the same) and align your practice to professional standards.</a:t>
            </a:r>
          </a:p>
          <a:p>
            <a:pPr>
              <a:buFont typeface="Arial" panose="020B0604020202020204" pitchFamily="34" charset="0"/>
              <a:buChar char="•"/>
            </a:pPr>
            <a:r>
              <a:rPr lang="en-US" dirty="0"/>
              <a:t>Can you, in the appropriate section comment on and demonstrate the professional standards within your lesson plan. </a:t>
            </a:r>
          </a:p>
          <a:p>
            <a:pPr>
              <a:buFont typeface="Arial" panose="020B0604020202020204" pitchFamily="34" charset="0"/>
              <a:buChar char="•"/>
            </a:pPr>
            <a:r>
              <a:rPr lang="en-US" dirty="0"/>
              <a:t>Comment on which professional standard you are meeting and explain how</a:t>
            </a:r>
          </a:p>
          <a:p>
            <a:pPr>
              <a:buFont typeface="Arial" panose="020B0604020202020204" pitchFamily="34" charset="0"/>
              <a:buChar char="•"/>
            </a:pPr>
            <a:r>
              <a:rPr lang="en-GB" dirty="0">
                <a:hlinkClick r:id="rId2"/>
              </a:rPr>
              <a:t>Further Education Standards</a:t>
            </a:r>
            <a:endParaRPr lang="en-GB" dirty="0"/>
          </a:p>
          <a:p>
            <a:pPr>
              <a:buFont typeface="Arial" panose="020B0604020202020204" pitchFamily="34" charset="0"/>
              <a:buChar char="•"/>
            </a:pPr>
            <a:r>
              <a:rPr lang="en-GB" dirty="0">
                <a:hlinkClick r:id="rId2"/>
              </a:rPr>
              <a:t>Higher Education standards</a:t>
            </a:r>
            <a:endParaRPr lang="en-US" dirty="0"/>
          </a:p>
          <a:p>
            <a:pPr>
              <a:buFont typeface="Arial" panose="020B0604020202020204" pitchFamily="34" charset="0"/>
              <a:buChar char="•"/>
            </a:pPr>
            <a:endParaRPr lang="en-US"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072933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pPr algn="l"/>
            <a:r>
              <a:rPr lang="en-GB" sz="3600" dirty="0">
                <a:cs typeface="Calibri"/>
              </a:rPr>
              <a:t>Assessing &amp; evaluating learning in the classroom</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74474-E4A5-3DDA-EA1A-CFA99EF4D561}"/>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A21CEEA8-3639-4054-94E7-7F19E11CC782}"/>
              </a:ext>
            </a:extLst>
          </p:cNvPr>
          <p:cNvSpPr>
            <a:spLocks noGrp="1"/>
          </p:cNvSpPr>
          <p:nvPr>
            <p:ph idx="1"/>
          </p:nvPr>
        </p:nvSpPr>
        <p:spPr/>
        <p:txBody>
          <a:bodyPr/>
          <a:lstStyle/>
          <a:p>
            <a:pPr>
              <a:buFont typeface="Arial" panose="020B0604020202020204" pitchFamily="34" charset="0"/>
              <a:buChar char="•"/>
            </a:pPr>
            <a:r>
              <a:rPr lang="en-GB" sz="2000" dirty="0"/>
              <a:t>To develop an awareness of the key principles of assessment and feedback within the classroom </a:t>
            </a:r>
          </a:p>
          <a:p>
            <a:pPr>
              <a:buFont typeface="Arial" panose="020B0604020202020204" pitchFamily="34" charset="0"/>
              <a:buChar char="•"/>
            </a:pPr>
            <a:endParaRPr lang="en-GB" sz="2000" dirty="0"/>
          </a:p>
          <a:p>
            <a:pPr>
              <a:buFont typeface="Arial" panose="020B0604020202020204" pitchFamily="34" charset="0"/>
              <a:buChar char="•"/>
            </a:pPr>
            <a:r>
              <a:rPr lang="en-GB" sz="2000" dirty="0"/>
              <a:t>To begin to apply this to own professional practice</a:t>
            </a:r>
          </a:p>
          <a:p>
            <a:endParaRPr lang="en-GB" dirty="0"/>
          </a:p>
        </p:txBody>
      </p:sp>
    </p:spTree>
    <p:extLst>
      <p:ext uri="{BB962C8B-B14F-4D97-AF65-F5344CB8AC3E}">
        <p14:creationId xmlns:p14="http://schemas.microsoft.com/office/powerpoint/2010/main" val="2529847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D802A-4AF9-B144-B490-E4E299B7B0D3}"/>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4000" dirty="0">
                <a:solidFill>
                  <a:schemeClr val="tx1">
                    <a:lumMod val="85000"/>
                    <a:lumOff val="15000"/>
                  </a:schemeClr>
                </a:solidFill>
              </a:rPr>
              <a:t>Why do we assess learning within education?</a:t>
            </a:r>
          </a:p>
        </p:txBody>
      </p:sp>
      <p:pic>
        <p:nvPicPr>
          <p:cNvPr id="5" name="Content Placeholder 5">
            <a:extLst>
              <a:ext uri="{FF2B5EF4-FFF2-40B4-BE49-F238E27FC236}">
                <a16:creationId xmlns:a16="http://schemas.microsoft.com/office/drawing/2014/main" id="{875EC71C-3291-BD44-406B-B30C19B941B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563029" y="640081"/>
            <a:ext cx="5054156" cy="5054156"/>
          </a:xfrm>
          <a:prstGeom prst="rect">
            <a:avLst/>
          </a:prstGeom>
        </p:spPr>
      </p:pic>
      <p:cxnSp>
        <p:nvCxnSpPr>
          <p:cNvPr id="16" name="Straight Connector 15">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476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1B34D-CAB8-2111-003E-15BA794B53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420292-70CF-FA80-3CD3-69B11BD70F0E}"/>
              </a:ext>
            </a:extLst>
          </p:cNvPr>
          <p:cNvSpPr>
            <a:spLocks noGrp="1"/>
          </p:cNvSpPr>
          <p:nvPr>
            <p:ph idx="1"/>
          </p:nvPr>
        </p:nvSpPr>
        <p:spPr/>
        <p:txBody>
          <a:bodyPr/>
          <a:lstStyle/>
          <a:p>
            <a:pPr>
              <a:buFont typeface="Arial" panose="020B0604020202020204" pitchFamily="34" charset="0"/>
              <a:buChar char="•"/>
            </a:pPr>
            <a:r>
              <a:rPr lang="en-GB" b="1" dirty="0"/>
              <a:t>Diagnostic</a:t>
            </a:r>
            <a:r>
              <a:rPr lang="en-GB" dirty="0"/>
              <a:t> – entry behaviour, learning needs/difficulties</a:t>
            </a:r>
            <a:endParaRPr lang="en-GB" dirty="0">
              <a:cs typeface="Calibri"/>
            </a:endParaRPr>
          </a:p>
          <a:p>
            <a:pPr>
              <a:buFont typeface="Arial" panose="020B0604020202020204" pitchFamily="34" charset="0"/>
              <a:buChar char="•"/>
            </a:pPr>
            <a:endParaRPr lang="en-GB" dirty="0">
              <a:cs typeface="Calibri"/>
            </a:endParaRPr>
          </a:p>
          <a:p>
            <a:pPr>
              <a:buFont typeface="Arial" panose="020B0604020202020204" pitchFamily="34" charset="0"/>
              <a:buChar char="•"/>
            </a:pPr>
            <a:r>
              <a:rPr lang="en-GB" b="1" dirty="0"/>
              <a:t>Feedback</a:t>
            </a:r>
            <a:r>
              <a:rPr lang="en-GB" dirty="0"/>
              <a:t> – progress reporting (teachers and students), identifying strengths and areas for development, reinforce learning, motivation</a:t>
            </a:r>
            <a:endParaRPr lang="en-GB" dirty="0">
              <a:cs typeface="Calibri"/>
            </a:endParaRPr>
          </a:p>
          <a:p>
            <a:pPr>
              <a:buFont typeface="Arial" panose="020B0604020202020204" pitchFamily="34" charset="0"/>
              <a:buChar char="•"/>
            </a:pPr>
            <a:endParaRPr lang="en-GB" dirty="0">
              <a:cs typeface="Calibri"/>
            </a:endParaRPr>
          </a:p>
          <a:p>
            <a:pPr>
              <a:buFont typeface="Arial" panose="020B0604020202020204" pitchFamily="34" charset="0"/>
              <a:buChar char="•"/>
            </a:pPr>
            <a:r>
              <a:rPr lang="en-GB" b="1" dirty="0"/>
              <a:t>Standards</a:t>
            </a:r>
            <a:r>
              <a:rPr lang="en-GB" dirty="0"/>
              <a:t> – maintain standards, certification, progression, prediction of future performance, fitness to practice, provision of data for quality assurance mechanisms</a:t>
            </a:r>
            <a:endParaRPr lang="en-GB" dirty="0">
              <a:cs typeface="Calibri"/>
            </a:endParaRPr>
          </a:p>
          <a:p>
            <a:endParaRPr lang="en-GB" dirty="0"/>
          </a:p>
        </p:txBody>
      </p:sp>
    </p:spTree>
    <p:extLst>
      <p:ext uri="{BB962C8B-B14F-4D97-AF65-F5344CB8AC3E}">
        <p14:creationId xmlns:p14="http://schemas.microsoft.com/office/powerpoint/2010/main" val="859309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E5B6-E5D7-A2ED-7549-21FEAC1138FC}"/>
              </a:ext>
            </a:extLst>
          </p:cNvPr>
          <p:cNvSpPr>
            <a:spLocks noGrp="1"/>
          </p:cNvSpPr>
          <p:nvPr>
            <p:ph type="title"/>
          </p:nvPr>
        </p:nvSpPr>
        <p:spPr/>
        <p:txBody>
          <a:bodyPr/>
          <a:lstStyle/>
          <a:p>
            <a:r>
              <a:rPr lang="en-GB" dirty="0"/>
              <a:t>Race (2020) </a:t>
            </a:r>
          </a:p>
        </p:txBody>
      </p:sp>
      <p:sp>
        <p:nvSpPr>
          <p:cNvPr id="3" name="Content Placeholder 2">
            <a:extLst>
              <a:ext uri="{FF2B5EF4-FFF2-40B4-BE49-F238E27FC236}">
                <a16:creationId xmlns:a16="http://schemas.microsoft.com/office/drawing/2014/main" id="{36BE7A31-AFED-699C-7797-2CF401011B4F}"/>
              </a:ext>
            </a:extLst>
          </p:cNvPr>
          <p:cNvSpPr>
            <a:spLocks noGrp="1"/>
          </p:cNvSpPr>
          <p:nvPr>
            <p:ph idx="1"/>
          </p:nvPr>
        </p:nvSpPr>
        <p:spPr/>
        <p:txBody>
          <a:bodyPr/>
          <a:lstStyle/>
          <a:p>
            <a:r>
              <a:rPr lang="en-GB" dirty="0"/>
              <a:t>2 distinct aspects:</a:t>
            </a:r>
          </a:p>
          <a:p>
            <a:pPr>
              <a:buFont typeface="Arial" panose="020B0604020202020204" pitchFamily="34" charset="0"/>
              <a:buChar char="•"/>
            </a:pPr>
            <a:r>
              <a:rPr lang="en-GB" dirty="0"/>
              <a:t>As well as learning from the assessments themselves,  students learn from both their interaction with teachers about their performance in assessments</a:t>
            </a:r>
          </a:p>
          <a:p>
            <a:pPr>
              <a:buFont typeface="Arial" panose="020B0604020202020204" pitchFamily="34" charset="0"/>
              <a:buChar char="•"/>
            </a:pPr>
            <a:r>
              <a:rPr lang="en-GB" dirty="0"/>
              <a:t>Teachers can form academic judgements as to how much the students have learnt towards the intended learning outcomes as a whole, or an element of that course/programme</a:t>
            </a:r>
          </a:p>
          <a:p>
            <a:pPr>
              <a:buFont typeface="Arial" panose="020B0604020202020204" pitchFamily="34" charset="0"/>
              <a:buChar char="•"/>
            </a:pPr>
            <a:r>
              <a:rPr lang="en-GB" dirty="0"/>
              <a:t>Therefore assessment and feedback needs to drive learning as well as being the basis for achievement of standards of the specific course.</a:t>
            </a:r>
          </a:p>
        </p:txBody>
      </p:sp>
    </p:spTree>
    <p:extLst>
      <p:ext uri="{BB962C8B-B14F-4D97-AF65-F5344CB8AC3E}">
        <p14:creationId xmlns:p14="http://schemas.microsoft.com/office/powerpoint/2010/main" val="1197028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AB1C-85E2-29E1-6D04-F60D739924E4}"/>
              </a:ext>
            </a:extLst>
          </p:cNvPr>
          <p:cNvSpPr>
            <a:spLocks noGrp="1"/>
          </p:cNvSpPr>
          <p:nvPr>
            <p:ph type="title"/>
          </p:nvPr>
        </p:nvSpPr>
        <p:spPr/>
        <p:txBody>
          <a:bodyPr/>
          <a:lstStyle/>
          <a:p>
            <a:r>
              <a:rPr lang="en-GB" dirty="0" err="1"/>
              <a:t>Boud</a:t>
            </a:r>
            <a:r>
              <a:rPr lang="en-GB" dirty="0"/>
              <a:t> (2010)</a:t>
            </a:r>
          </a:p>
        </p:txBody>
      </p:sp>
      <p:sp>
        <p:nvSpPr>
          <p:cNvPr id="3" name="Content Placeholder 2">
            <a:extLst>
              <a:ext uri="{FF2B5EF4-FFF2-40B4-BE49-F238E27FC236}">
                <a16:creationId xmlns:a16="http://schemas.microsoft.com/office/drawing/2014/main" id="{BD875918-033C-D9F6-F020-8685F5C1CA2C}"/>
              </a:ext>
            </a:extLst>
          </p:cNvPr>
          <p:cNvSpPr>
            <a:spLocks noGrp="1"/>
          </p:cNvSpPr>
          <p:nvPr>
            <p:ph idx="1"/>
          </p:nvPr>
        </p:nvSpPr>
        <p:spPr/>
        <p:txBody>
          <a:bodyPr/>
          <a:lstStyle/>
          <a:p>
            <a:pPr>
              <a:buFont typeface="Arial" panose="020B0604020202020204" pitchFamily="34" charset="0"/>
              <a:buChar char="•"/>
            </a:pPr>
            <a:r>
              <a:rPr lang="en-GB" dirty="0"/>
              <a:t>Assessment is:</a:t>
            </a:r>
          </a:p>
          <a:p>
            <a:pPr>
              <a:buFont typeface="Arial" panose="020B0604020202020204" pitchFamily="34" charset="0"/>
              <a:buChar char="•"/>
            </a:pPr>
            <a:r>
              <a:rPr lang="en-GB" dirty="0"/>
              <a:t>Making judgements on students work and how it meets the appropriate standards of the programme/course</a:t>
            </a:r>
          </a:p>
          <a:p>
            <a:pPr>
              <a:buFont typeface="Arial" panose="020B0604020202020204" pitchFamily="34" charset="0"/>
              <a:buChar char="•"/>
            </a:pPr>
            <a:r>
              <a:rPr lang="en-GB" dirty="0"/>
              <a:t>Students themselves need to develop the capacity to make these judgements on their work too</a:t>
            </a:r>
          </a:p>
          <a:p>
            <a:pPr>
              <a:buFont typeface="Arial" panose="020B0604020202020204" pitchFamily="34" charset="0"/>
              <a:buChar char="•"/>
            </a:pPr>
            <a:r>
              <a:rPr lang="en-GB" dirty="0"/>
              <a:t>Key role in fostering learning </a:t>
            </a:r>
          </a:p>
          <a:p>
            <a:pPr>
              <a:buFont typeface="Arial" panose="020B0604020202020204" pitchFamily="34" charset="0"/>
              <a:buChar char="•"/>
            </a:pPr>
            <a:r>
              <a:rPr lang="en-GB" dirty="0"/>
              <a:t>But…</a:t>
            </a:r>
          </a:p>
          <a:p>
            <a:pPr>
              <a:buFont typeface="Arial" panose="020B0604020202020204" pitchFamily="34" charset="0"/>
              <a:buChar char="•"/>
            </a:pPr>
            <a:r>
              <a:rPr lang="en-GB" dirty="0"/>
              <a:t>If there is no clear reason for the assessment this can have a detrimental effect on the students ability to learn.</a:t>
            </a:r>
          </a:p>
        </p:txBody>
      </p:sp>
    </p:spTree>
    <p:extLst>
      <p:ext uri="{BB962C8B-B14F-4D97-AF65-F5344CB8AC3E}">
        <p14:creationId xmlns:p14="http://schemas.microsoft.com/office/powerpoint/2010/main" val="1244950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03129-B2C3-608D-EB33-4307D7ACCF8F}"/>
              </a:ext>
            </a:extLst>
          </p:cNvPr>
          <p:cNvSpPr>
            <a:spLocks noGrp="1"/>
          </p:cNvSpPr>
          <p:nvPr>
            <p:ph type="title"/>
          </p:nvPr>
        </p:nvSpPr>
        <p:spPr/>
        <p:txBody>
          <a:bodyPr/>
          <a:lstStyle/>
          <a:p>
            <a:r>
              <a:rPr lang="en-GB" dirty="0"/>
              <a:t>Significance of assessment</a:t>
            </a:r>
          </a:p>
        </p:txBody>
      </p:sp>
      <p:sp>
        <p:nvSpPr>
          <p:cNvPr id="3" name="Content Placeholder 2">
            <a:extLst>
              <a:ext uri="{FF2B5EF4-FFF2-40B4-BE49-F238E27FC236}">
                <a16:creationId xmlns:a16="http://schemas.microsoft.com/office/drawing/2014/main" id="{73C86A81-0BA1-459D-E777-443B53D8FADE}"/>
              </a:ext>
            </a:extLst>
          </p:cNvPr>
          <p:cNvSpPr>
            <a:spLocks noGrp="1"/>
          </p:cNvSpPr>
          <p:nvPr>
            <p:ph idx="1"/>
          </p:nvPr>
        </p:nvSpPr>
        <p:spPr/>
        <p:txBody>
          <a:bodyPr/>
          <a:lstStyle/>
          <a:p>
            <a:pPr>
              <a:buFont typeface="Arial" panose="020B0604020202020204" pitchFamily="34" charset="0"/>
              <a:buChar char="•"/>
            </a:pPr>
            <a:r>
              <a:rPr lang="en-GB" dirty="0"/>
              <a:t>Race (2005) assessment drives learning for students and they devote energy to those aspects which count towards their final grade, often at the expense of other elements that could enhance the quality of their overall learning.</a:t>
            </a:r>
          </a:p>
          <a:p>
            <a:pPr>
              <a:buFont typeface="Arial" panose="020B0604020202020204" pitchFamily="34" charset="0"/>
              <a:buChar char="•"/>
            </a:pPr>
            <a:endParaRPr lang="en-GB" dirty="0"/>
          </a:p>
          <a:p>
            <a:pPr>
              <a:buFont typeface="Arial" panose="020B0604020202020204" pitchFamily="34" charset="0"/>
              <a:buChar char="•"/>
            </a:pPr>
            <a:r>
              <a:rPr lang="en-GB" dirty="0"/>
              <a:t>Therefore it is important that we consider how we can use assessment to our best advantage to acknowledge this with our learners.</a:t>
            </a:r>
          </a:p>
          <a:p>
            <a:endParaRPr lang="en-GB" dirty="0"/>
          </a:p>
        </p:txBody>
      </p:sp>
    </p:spTree>
    <p:extLst>
      <p:ext uri="{BB962C8B-B14F-4D97-AF65-F5344CB8AC3E}">
        <p14:creationId xmlns:p14="http://schemas.microsoft.com/office/powerpoint/2010/main" val="150891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E37B-4F68-8A5A-5D45-A43AF658FA2B}"/>
              </a:ext>
            </a:extLst>
          </p:cNvPr>
          <p:cNvSpPr>
            <a:spLocks noGrp="1"/>
          </p:cNvSpPr>
          <p:nvPr>
            <p:ph type="title"/>
          </p:nvPr>
        </p:nvSpPr>
        <p:spPr/>
        <p:txBody>
          <a:bodyPr>
            <a:normAutofit/>
          </a:bodyPr>
          <a:lstStyle/>
          <a:p>
            <a:r>
              <a:rPr lang="en-GB" sz="4000" dirty="0"/>
              <a:t>Language of Assessment (Race 2010)</a:t>
            </a:r>
          </a:p>
        </p:txBody>
      </p:sp>
      <p:sp>
        <p:nvSpPr>
          <p:cNvPr id="3" name="Content Placeholder 2">
            <a:extLst>
              <a:ext uri="{FF2B5EF4-FFF2-40B4-BE49-F238E27FC236}">
                <a16:creationId xmlns:a16="http://schemas.microsoft.com/office/drawing/2014/main" id="{33A64F21-02E6-F662-2461-79078841A89B}"/>
              </a:ext>
            </a:extLst>
          </p:cNvPr>
          <p:cNvSpPr>
            <a:spLocks noGrp="1"/>
          </p:cNvSpPr>
          <p:nvPr>
            <p:ph idx="1"/>
          </p:nvPr>
        </p:nvSpPr>
        <p:spPr/>
        <p:txBody>
          <a:bodyPr>
            <a:normAutofit/>
          </a:bodyPr>
          <a:lstStyle/>
          <a:p>
            <a:pPr>
              <a:buFont typeface="Arial" panose="020B0604020202020204" pitchFamily="34" charset="0"/>
              <a:buChar char="•"/>
            </a:pPr>
            <a:r>
              <a:rPr lang="en-GB" sz="2000" dirty="0"/>
              <a:t>Valid</a:t>
            </a:r>
          </a:p>
          <a:p>
            <a:pPr>
              <a:buFont typeface="Arial" panose="020B0604020202020204" pitchFamily="34" charset="0"/>
              <a:buChar char="•"/>
            </a:pPr>
            <a:r>
              <a:rPr lang="en-GB" sz="2000" dirty="0"/>
              <a:t>Reliable</a:t>
            </a:r>
          </a:p>
          <a:p>
            <a:pPr>
              <a:buFont typeface="Arial" panose="020B0604020202020204" pitchFamily="34" charset="0"/>
              <a:buChar char="•"/>
            </a:pPr>
            <a:r>
              <a:rPr lang="en-GB" sz="2000" dirty="0"/>
              <a:t>Authentic</a:t>
            </a:r>
          </a:p>
          <a:p>
            <a:pPr>
              <a:buFont typeface="Arial" panose="020B0604020202020204" pitchFamily="34" charset="0"/>
              <a:buChar char="•"/>
            </a:pPr>
            <a:r>
              <a:rPr lang="en-GB" sz="2000" dirty="0"/>
              <a:t>Academic integrity</a:t>
            </a:r>
          </a:p>
          <a:p>
            <a:pPr>
              <a:buFont typeface="Arial" panose="020B0604020202020204" pitchFamily="34" charset="0"/>
              <a:buChar char="•"/>
            </a:pPr>
            <a:r>
              <a:rPr lang="en-GB" sz="2000" dirty="0"/>
              <a:t>Transparent</a:t>
            </a:r>
          </a:p>
          <a:p>
            <a:pPr>
              <a:buFont typeface="Arial" panose="020B0604020202020204" pitchFamily="34" charset="0"/>
              <a:buChar char="•"/>
            </a:pPr>
            <a:r>
              <a:rPr lang="en-GB" sz="2000" dirty="0"/>
              <a:t>Inclusive</a:t>
            </a:r>
          </a:p>
          <a:p>
            <a:pPr>
              <a:buFont typeface="Arial" panose="020B0604020202020204" pitchFamily="34" charset="0"/>
              <a:buChar char="•"/>
            </a:pPr>
            <a:r>
              <a:rPr lang="en-GB" sz="2000" dirty="0"/>
              <a:t>Timely</a:t>
            </a:r>
          </a:p>
        </p:txBody>
      </p:sp>
    </p:spTree>
    <p:extLst>
      <p:ext uri="{BB962C8B-B14F-4D97-AF65-F5344CB8AC3E}">
        <p14:creationId xmlns:p14="http://schemas.microsoft.com/office/powerpoint/2010/main" val="4101842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074F02-A4E1-8EB6-DEFB-759A5B3E64DD}"/>
              </a:ext>
            </a:extLst>
          </p:cNvPr>
          <p:cNvSpPr>
            <a:spLocks noGrp="1"/>
          </p:cNvSpPr>
          <p:nvPr>
            <p:ph type="title"/>
          </p:nvPr>
        </p:nvSpPr>
        <p:spPr/>
        <p:txBody>
          <a:bodyPr/>
          <a:lstStyle/>
          <a:p>
            <a:r>
              <a:rPr lang="en-GB" dirty="0"/>
              <a:t>Types of assessment</a:t>
            </a:r>
          </a:p>
        </p:txBody>
      </p:sp>
      <p:sp>
        <p:nvSpPr>
          <p:cNvPr id="5" name="Text Placeholder 4">
            <a:extLst>
              <a:ext uri="{FF2B5EF4-FFF2-40B4-BE49-F238E27FC236}">
                <a16:creationId xmlns:a16="http://schemas.microsoft.com/office/drawing/2014/main" id="{2124E98B-8E60-1790-B101-BE6EFF46FE52}"/>
              </a:ext>
            </a:extLst>
          </p:cNvPr>
          <p:cNvSpPr>
            <a:spLocks noGrp="1"/>
          </p:cNvSpPr>
          <p:nvPr>
            <p:ph type="body" idx="1"/>
          </p:nvPr>
        </p:nvSpPr>
        <p:spPr>
          <a:xfrm>
            <a:off x="1097279" y="2057400"/>
            <a:ext cx="10058399" cy="443204"/>
          </a:xfrm>
        </p:spPr>
        <p:txBody>
          <a:bodyPr>
            <a:normAutofit/>
          </a:bodyPr>
          <a:lstStyle/>
          <a:p>
            <a:r>
              <a:rPr lang="en-GB" dirty="0"/>
              <a:t>What are the two types of assessment we typically discuss?</a:t>
            </a:r>
          </a:p>
        </p:txBody>
      </p:sp>
      <p:sp>
        <p:nvSpPr>
          <p:cNvPr id="6" name="Content Placeholder 5">
            <a:extLst>
              <a:ext uri="{FF2B5EF4-FFF2-40B4-BE49-F238E27FC236}">
                <a16:creationId xmlns:a16="http://schemas.microsoft.com/office/drawing/2014/main" id="{F7EB7E74-1A1D-AC9F-384A-67B529A77AA4}"/>
              </a:ext>
            </a:extLst>
          </p:cNvPr>
          <p:cNvSpPr>
            <a:spLocks noGrp="1"/>
          </p:cNvSpPr>
          <p:nvPr>
            <p:ph sz="half" idx="2"/>
          </p:nvPr>
        </p:nvSpPr>
        <p:spPr>
          <a:xfrm>
            <a:off x="1097280" y="2612572"/>
            <a:ext cx="4639736" cy="3256524"/>
          </a:xfrm>
        </p:spPr>
        <p:txBody>
          <a:bodyPr>
            <a:normAutofit fontScale="85000" lnSpcReduction="20000"/>
          </a:bodyPr>
          <a:lstStyle/>
          <a:p>
            <a:pPr marL="0" indent="0">
              <a:buNone/>
            </a:pPr>
            <a:r>
              <a:rPr lang="en-GB" sz="2200" u="sng" dirty="0"/>
              <a:t>Formative (informal)</a:t>
            </a:r>
            <a:r>
              <a:rPr lang="en-GB" sz="2200" dirty="0"/>
              <a:t> </a:t>
            </a:r>
          </a:p>
          <a:p>
            <a:pPr>
              <a:buFont typeface="Arial" panose="020B0604020202020204" pitchFamily="34" charset="0"/>
              <a:buChar char="•"/>
            </a:pPr>
            <a:r>
              <a:rPr lang="en-GB" sz="2200" dirty="0"/>
              <a:t>Takes place during a course of study to inform how the learning is proceeding and how the students are engaging with the programme. </a:t>
            </a:r>
          </a:p>
          <a:p>
            <a:pPr>
              <a:buFont typeface="Arial" panose="020B0604020202020204" pitchFamily="34" charset="0"/>
              <a:buChar char="•"/>
            </a:pPr>
            <a:r>
              <a:rPr lang="en-GB" sz="2200" dirty="0"/>
              <a:t>Can inform methods of teaching</a:t>
            </a:r>
          </a:p>
          <a:p>
            <a:pPr>
              <a:buFont typeface="Arial" panose="020B0604020202020204" pitchFamily="34" charset="0"/>
              <a:buChar char="•"/>
            </a:pPr>
            <a:r>
              <a:rPr lang="en-GB" sz="2200" dirty="0"/>
              <a:t>Gives students an indication of their success with the programme </a:t>
            </a:r>
          </a:p>
          <a:p>
            <a:endParaRPr lang="en-GB" dirty="0"/>
          </a:p>
        </p:txBody>
      </p:sp>
      <p:sp>
        <p:nvSpPr>
          <p:cNvPr id="8" name="Content Placeholder 7">
            <a:extLst>
              <a:ext uri="{FF2B5EF4-FFF2-40B4-BE49-F238E27FC236}">
                <a16:creationId xmlns:a16="http://schemas.microsoft.com/office/drawing/2014/main" id="{CD57AB24-7A63-5B35-5A74-45A9CF7BB8DE}"/>
              </a:ext>
            </a:extLst>
          </p:cNvPr>
          <p:cNvSpPr>
            <a:spLocks noGrp="1"/>
          </p:cNvSpPr>
          <p:nvPr>
            <p:ph sz="quarter" idx="4"/>
          </p:nvPr>
        </p:nvSpPr>
        <p:spPr>
          <a:xfrm>
            <a:off x="6515944" y="2612571"/>
            <a:ext cx="4639736" cy="3256523"/>
          </a:xfrm>
        </p:spPr>
        <p:txBody>
          <a:bodyPr>
            <a:normAutofit fontScale="85000" lnSpcReduction="20000"/>
          </a:bodyPr>
          <a:lstStyle/>
          <a:p>
            <a:pPr marL="0" indent="0">
              <a:buNone/>
            </a:pPr>
            <a:r>
              <a:rPr lang="en-GB" sz="2200" u="sng" dirty="0"/>
              <a:t>Summative (formal)</a:t>
            </a:r>
            <a:r>
              <a:rPr lang="en-GB" sz="2200" dirty="0"/>
              <a:t> </a:t>
            </a:r>
          </a:p>
          <a:p>
            <a:pPr>
              <a:buFont typeface="Arial" panose="020B0604020202020204" pitchFamily="34" charset="0"/>
              <a:buChar char="•"/>
            </a:pPr>
            <a:r>
              <a:rPr lang="en-GB" sz="2200" dirty="0"/>
              <a:t>Typically takes place at the end of a programme of study for certification purposes</a:t>
            </a:r>
          </a:p>
          <a:p>
            <a:pPr>
              <a:buFont typeface="Arial" panose="020B0604020202020204" pitchFamily="34" charset="0"/>
              <a:buChar char="•"/>
            </a:pPr>
            <a:r>
              <a:rPr lang="en-GB" sz="2200" dirty="0"/>
              <a:t>Can be used by employers </a:t>
            </a:r>
          </a:p>
          <a:p>
            <a:pPr>
              <a:buFont typeface="Arial" panose="020B0604020202020204" pitchFamily="34" charset="0"/>
              <a:buChar char="•"/>
            </a:pPr>
            <a:r>
              <a:rPr lang="en-GB" sz="2200" dirty="0"/>
              <a:t>Used to award grades/certificates by exam boards </a:t>
            </a:r>
          </a:p>
          <a:p>
            <a:pPr>
              <a:buFont typeface="Arial" panose="020B0604020202020204" pitchFamily="34" charset="0"/>
              <a:buChar char="•"/>
            </a:pPr>
            <a:r>
              <a:rPr lang="en-GB" sz="2200" dirty="0"/>
              <a:t>Can be used by students for progression to further study</a:t>
            </a:r>
          </a:p>
          <a:p>
            <a:endParaRPr lang="en-GB" dirty="0"/>
          </a:p>
        </p:txBody>
      </p:sp>
    </p:spTree>
    <p:extLst>
      <p:ext uri="{BB962C8B-B14F-4D97-AF65-F5344CB8AC3E}">
        <p14:creationId xmlns:p14="http://schemas.microsoft.com/office/powerpoint/2010/main" val="245694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7D34-3915-2674-BBF7-A2AEADC259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24BC6D-0EE4-2C36-9BBB-913C3C7D3F35}"/>
              </a:ext>
            </a:extLst>
          </p:cNvPr>
          <p:cNvSpPr>
            <a:spLocks noGrp="1"/>
          </p:cNvSpPr>
          <p:nvPr>
            <p:ph idx="1"/>
          </p:nvPr>
        </p:nvSpPr>
        <p:spPr/>
        <p:txBody>
          <a:bodyPr>
            <a:normAutofit fontScale="92500" lnSpcReduction="20000"/>
          </a:bodyPr>
          <a:lstStyle/>
          <a:p>
            <a:pPr marL="171450" indent="-171450">
              <a:buFont typeface="Arial"/>
              <a:buChar char="•"/>
            </a:pPr>
            <a:r>
              <a:rPr lang="en-US" dirty="0"/>
              <a:t>providing effective feedback to students </a:t>
            </a:r>
          </a:p>
          <a:p>
            <a:pPr marL="171450" indent="-171450">
              <a:buFont typeface="Arial"/>
              <a:buChar char="•"/>
            </a:pPr>
            <a:r>
              <a:rPr lang="en-US" dirty="0"/>
              <a:t>students’ active involvement in their own learning </a:t>
            </a:r>
            <a:endParaRPr lang="en-US" dirty="0">
              <a:cs typeface="Calibri" panose="020F0502020204030204"/>
            </a:endParaRPr>
          </a:p>
          <a:p>
            <a:pPr marL="171450" indent="-171450">
              <a:buFont typeface="Arial"/>
              <a:buChar char="•"/>
            </a:pPr>
            <a:r>
              <a:rPr lang="en-US" dirty="0"/>
              <a:t>adjusting teaching to take into account the results of</a:t>
            </a:r>
            <a:endParaRPr lang="en-US" dirty="0">
              <a:cs typeface="Calibri" panose="020F0502020204030204"/>
            </a:endParaRPr>
          </a:p>
          <a:p>
            <a:pPr marL="171450" indent="-171450">
              <a:buFont typeface="Arial"/>
              <a:buChar char="•"/>
            </a:pPr>
            <a:r>
              <a:rPr lang="en-US" dirty="0"/>
              <a:t>assessment </a:t>
            </a:r>
            <a:endParaRPr lang="en-GB" dirty="0">
              <a:cs typeface="Calibri" panose="020F0502020204030204"/>
            </a:endParaRPr>
          </a:p>
          <a:p>
            <a:pPr marL="171450" indent="-171450">
              <a:buFont typeface="Arial"/>
              <a:buChar char="•"/>
            </a:pPr>
            <a:r>
              <a:rPr lang="en-US" dirty="0" err="1"/>
              <a:t>recognising</a:t>
            </a:r>
            <a:r>
              <a:rPr lang="en-US" dirty="0"/>
              <a:t> the deep influence of assessment on students’ motivation and self-esteem </a:t>
            </a:r>
            <a:endParaRPr lang="en-GB" dirty="0">
              <a:cs typeface="Calibri" panose="020F0502020204030204"/>
            </a:endParaRPr>
          </a:p>
          <a:p>
            <a:pPr marL="171450" indent="-171450">
              <a:buFont typeface="Arial"/>
              <a:buChar char="•"/>
            </a:pPr>
            <a:r>
              <a:rPr lang="en-US" dirty="0"/>
              <a:t>ensuring students assess themselves and understand how to improve.</a:t>
            </a:r>
            <a:endParaRPr lang="en-GB" dirty="0">
              <a:cs typeface="Calibri" panose="020F0502020204030204"/>
            </a:endParaRPr>
          </a:p>
          <a:p>
            <a:r>
              <a:rPr lang="en-US" dirty="0"/>
              <a:t>So what does formative assessment do? Formative assessment supports learning by generating feedback information that is of benefit to students and to teachers. Feedback on performance, in class or on assignments, enables students to restructure their understanding and skills and build more powerful ideas and capabilities.</a:t>
            </a:r>
            <a:endParaRPr lang="en-GB" dirty="0"/>
          </a:p>
          <a:p>
            <a:endParaRPr lang="en-GB" dirty="0"/>
          </a:p>
        </p:txBody>
      </p:sp>
    </p:spTree>
    <p:extLst>
      <p:ext uri="{BB962C8B-B14F-4D97-AF65-F5344CB8AC3E}">
        <p14:creationId xmlns:p14="http://schemas.microsoft.com/office/powerpoint/2010/main" val="254929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2326E-F813-359F-EBAE-C7B00CA1079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8F2391D-C386-5C25-3EBF-FD134CFD67A4}"/>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In groups of 5 </a:t>
            </a:r>
            <a:r>
              <a:rPr lang="en-GB" dirty="0">
                <a:cs typeface="Calibri"/>
              </a:rPr>
              <a:t>list of the types of formative assessment we can use within the classroom</a:t>
            </a:r>
          </a:p>
          <a:p>
            <a:pPr>
              <a:buFont typeface="Arial" panose="020B0604020202020204" pitchFamily="34" charset="0"/>
              <a:buChar char="•"/>
            </a:pPr>
            <a:r>
              <a:rPr lang="en-GB" dirty="0">
                <a:cs typeface="Calibri"/>
              </a:rPr>
              <a:t>Feedback </a:t>
            </a:r>
          </a:p>
          <a:p>
            <a:pPr algn="l">
              <a:buFont typeface="Arial" panose="020B0604020202020204" pitchFamily="34" charset="0"/>
              <a:buChar char="•"/>
            </a:pPr>
            <a:r>
              <a:rPr lang="en-GB" b="0" i="0" dirty="0">
                <a:effectLst/>
              </a:rPr>
              <a:t>Impromptu quizzes or anonymous voting.</a:t>
            </a:r>
          </a:p>
          <a:p>
            <a:pPr algn="l">
              <a:buFont typeface="Arial" panose="020B0604020202020204" pitchFamily="34" charset="0"/>
              <a:buChar char="•"/>
            </a:pPr>
            <a:r>
              <a:rPr lang="en-GB" b="0" i="0" dirty="0">
                <a:effectLst/>
              </a:rPr>
              <a:t>Short comparative assessments to see how pupils are performing against their peers.</a:t>
            </a:r>
          </a:p>
          <a:p>
            <a:pPr algn="l">
              <a:buFont typeface="Arial" panose="020B0604020202020204" pitchFamily="34" charset="0"/>
              <a:buChar char="•"/>
            </a:pPr>
            <a:r>
              <a:rPr lang="en-GB" b="0" i="0" dirty="0">
                <a:effectLst/>
              </a:rPr>
              <a:t>One-minute papers on a specific subject matter.</a:t>
            </a:r>
          </a:p>
          <a:p>
            <a:pPr algn="l">
              <a:buFont typeface="Arial" panose="020B0604020202020204" pitchFamily="34" charset="0"/>
              <a:buChar char="•"/>
            </a:pPr>
            <a:r>
              <a:rPr lang="en-GB" b="0" i="0" dirty="0">
                <a:effectLst/>
              </a:rPr>
              <a:t>Ask students to summarise what they have learnt.</a:t>
            </a:r>
          </a:p>
          <a:p>
            <a:pPr algn="l">
              <a:buFont typeface="Arial" panose="020B0604020202020204" pitchFamily="34" charset="0"/>
              <a:buChar char="•"/>
            </a:pPr>
            <a:r>
              <a:rPr lang="en-GB" b="0" i="0" dirty="0">
                <a:effectLst/>
              </a:rPr>
              <a:t>Silent classroom polls.</a:t>
            </a:r>
          </a:p>
          <a:p>
            <a:pPr algn="l">
              <a:buFont typeface="Arial" panose="020B0604020202020204" pitchFamily="34" charset="0"/>
              <a:buChar char="•"/>
            </a:pPr>
            <a:r>
              <a:rPr lang="en-GB" b="0" i="0" dirty="0">
                <a:effectLst/>
              </a:rPr>
              <a:t>Q and A</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180930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ADF5D-2BA4-786E-985C-FBEA87D538F8}"/>
              </a:ext>
            </a:extLst>
          </p:cNvPr>
          <p:cNvSpPr>
            <a:spLocks noGrp="1"/>
          </p:cNvSpPr>
          <p:nvPr>
            <p:ph type="title"/>
          </p:nvPr>
        </p:nvSpPr>
        <p:spPr/>
        <p:txBody>
          <a:bodyPr/>
          <a:lstStyle/>
          <a:p>
            <a:r>
              <a:rPr lang="en-GB" dirty="0"/>
              <a:t>Formative Assessment</a:t>
            </a:r>
          </a:p>
        </p:txBody>
      </p:sp>
      <p:sp>
        <p:nvSpPr>
          <p:cNvPr id="9" name="Content Placeholder 8">
            <a:extLst>
              <a:ext uri="{FF2B5EF4-FFF2-40B4-BE49-F238E27FC236}">
                <a16:creationId xmlns:a16="http://schemas.microsoft.com/office/drawing/2014/main" id="{E9C4A7ED-666C-EF2C-7362-62A6EE6A5A38}"/>
              </a:ext>
            </a:extLst>
          </p:cNvPr>
          <p:cNvSpPr>
            <a:spLocks noGrp="1"/>
          </p:cNvSpPr>
          <p:nvPr>
            <p:ph sz="half" idx="1"/>
          </p:nvPr>
        </p:nvSpPr>
        <p:spPr/>
        <p:txBody>
          <a:bodyPr/>
          <a:lstStyle/>
          <a:p>
            <a:pPr>
              <a:buFont typeface="Arial" panose="020B0604020202020204" pitchFamily="34" charset="0"/>
              <a:buChar char="•"/>
            </a:pPr>
            <a:r>
              <a:rPr lang="en-GB" dirty="0"/>
              <a:t>Effectively diagnostic in nature</a:t>
            </a:r>
          </a:p>
          <a:p>
            <a:pPr>
              <a:buFont typeface="Arial" panose="020B0604020202020204" pitchFamily="34" charset="0"/>
              <a:buChar char="•"/>
            </a:pPr>
            <a:endParaRPr lang="en-GB" dirty="0"/>
          </a:p>
          <a:p>
            <a:pPr>
              <a:buFont typeface="Arial" panose="020B0604020202020204" pitchFamily="34" charset="0"/>
              <a:buChar char="•"/>
            </a:pPr>
            <a:r>
              <a:rPr lang="en-GB" dirty="0"/>
              <a:t>What might your considerations be for mode 3?</a:t>
            </a:r>
          </a:p>
          <a:p>
            <a:pPr>
              <a:buFont typeface="Arial" panose="020B0604020202020204" pitchFamily="34" charset="0"/>
              <a:buChar char="•"/>
            </a:pPr>
            <a:endParaRPr lang="en-GB" dirty="0"/>
          </a:p>
          <a:p>
            <a:pPr lvl="1">
              <a:buFont typeface="Arial" panose="020B0604020202020204" pitchFamily="34" charset="0"/>
              <a:buChar char="•"/>
            </a:pPr>
            <a:r>
              <a:rPr lang="en-US" dirty="0">
                <a:ea typeface="Calibri"/>
                <a:cs typeface="Calibri"/>
              </a:rPr>
              <a:t>Are the objectives suitable?</a:t>
            </a:r>
          </a:p>
          <a:p>
            <a:pPr lvl="1">
              <a:buFont typeface="Arial" panose="020B0604020202020204" pitchFamily="34" charset="0"/>
              <a:buChar char="•"/>
            </a:pPr>
            <a:r>
              <a:rPr lang="en-US" dirty="0">
                <a:ea typeface="Calibri"/>
                <a:cs typeface="Calibri"/>
              </a:rPr>
              <a:t>Is the teaching strategy suitable?</a:t>
            </a:r>
          </a:p>
          <a:p>
            <a:pPr>
              <a:buFont typeface="Arial" panose="020B0604020202020204" pitchFamily="34" charset="0"/>
              <a:buChar char="•"/>
            </a:pPr>
            <a:endParaRPr lang="en-GB" dirty="0"/>
          </a:p>
          <a:p>
            <a:endParaRPr lang="en-GB" dirty="0"/>
          </a:p>
        </p:txBody>
      </p:sp>
      <p:graphicFrame>
        <p:nvGraphicFramePr>
          <p:cNvPr id="11" name="Content Placeholder 9">
            <a:extLst>
              <a:ext uri="{FF2B5EF4-FFF2-40B4-BE49-F238E27FC236}">
                <a16:creationId xmlns:a16="http://schemas.microsoft.com/office/drawing/2014/main" id="{D3B78487-074F-4C92-3E57-14D36BA0E67B}"/>
              </a:ext>
            </a:extLst>
          </p:cNvPr>
          <p:cNvGraphicFramePr>
            <a:graphicFrameLocks noGrp="1"/>
          </p:cNvGraphicFramePr>
          <p:nvPr>
            <p:ph sz="half" idx="2"/>
            <p:extLst>
              <p:ext uri="{D42A27DB-BD31-4B8C-83A1-F6EECF244321}">
                <p14:modId xmlns:p14="http://schemas.microsoft.com/office/powerpoint/2010/main" val="3875072064"/>
              </p:ext>
            </p:extLst>
          </p:nvPr>
        </p:nvGraphicFramePr>
        <p:xfrm>
          <a:off x="6096000" y="2120900"/>
          <a:ext cx="5059363" cy="3748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45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C2F0B-21AF-F674-38B0-5603E20E434B}"/>
              </a:ext>
            </a:extLst>
          </p:cNvPr>
          <p:cNvSpPr>
            <a:spLocks noGrp="1"/>
          </p:cNvSpPr>
          <p:nvPr>
            <p:ph type="title"/>
          </p:nvPr>
        </p:nvSpPr>
        <p:spPr/>
        <p:txBody>
          <a:bodyPr/>
          <a:lstStyle/>
          <a:p>
            <a:r>
              <a:rPr lang="en-GB" dirty="0"/>
              <a:t>Summative assessment</a:t>
            </a:r>
          </a:p>
        </p:txBody>
      </p:sp>
      <p:sp>
        <p:nvSpPr>
          <p:cNvPr id="3" name="Content Placeholder 2">
            <a:extLst>
              <a:ext uri="{FF2B5EF4-FFF2-40B4-BE49-F238E27FC236}">
                <a16:creationId xmlns:a16="http://schemas.microsoft.com/office/drawing/2014/main" id="{4F1B4C21-ECFB-8A2A-456B-4A7B51DAD65A}"/>
              </a:ext>
            </a:extLst>
          </p:cNvPr>
          <p:cNvSpPr>
            <a:spLocks noGrp="1"/>
          </p:cNvSpPr>
          <p:nvPr>
            <p:ph idx="1"/>
          </p:nvPr>
        </p:nvSpPr>
        <p:spPr/>
        <p:txBody>
          <a:bodyPr/>
          <a:lstStyle/>
          <a:p>
            <a:pPr>
              <a:buFont typeface="Arial" panose="020B0604020202020204" pitchFamily="34" charset="0"/>
              <a:buChar char="•"/>
            </a:pPr>
            <a:r>
              <a:rPr lang="en-GB" dirty="0"/>
              <a:t>Concerned with summing up and making academic, evaluative judgements at the end of a programme or module (Brown 2015)</a:t>
            </a:r>
          </a:p>
          <a:p>
            <a:pPr>
              <a:buFont typeface="Arial" panose="020B0604020202020204" pitchFamily="34" charset="0"/>
              <a:buChar char="•"/>
            </a:pPr>
            <a:r>
              <a:rPr lang="en-GB" dirty="0"/>
              <a:t>Summing up the achievement of students for the purpose of certification (Sadler 1989)</a:t>
            </a:r>
          </a:p>
          <a:p>
            <a:pPr>
              <a:buFont typeface="Arial" panose="020B0604020202020204" pitchFamily="34" charset="0"/>
              <a:buChar char="•"/>
            </a:pPr>
            <a:r>
              <a:rPr lang="en-GB" dirty="0"/>
              <a:t>Summative Assessment has important purposes in selection, certification and institutional accountability (HEA 2012)</a:t>
            </a:r>
          </a:p>
          <a:p>
            <a:pPr>
              <a:buFont typeface="Arial" panose="020B0604020202020204" pitchFamily="34" charset="0"/>
              <a:buChar char="•"/>
            </a:pPr>
            <a:r>
              <a:rPr lang="en-GB" dirty="0"/>
              <a:t>To judge and certify what students have learned. That is to validate that students have met the requirements of the course (</a:t>
            </a:r>
            <a:r>
              <a:rPr lang="en-GB" dirty="0" err="1"/>
              <a:t>Boud</a:t>
            </a:r>
            <a:r>
              <a:rPr lang="en-GB" dirty="0"/>
              <a:t> 2020)</a:t>
            </a:r>
            <a:endParaRPr lang="en-GB" b="1" dirty="0"/>
          </a:p>
        </p:txBody>
      </p:sp>
    </p:spTree>
    <p:extLst>
      <p:ext uri="{BB962C8B-B14F-4D97-AF65-F5344CB8AC3E}">
        <p14:creationId xmlns:p14="http://schemas.microsoft.com/office/powerpoint/2010/main" val="1454578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D19F6-E3BF-343A-DE72-4AA68B4ECC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52A854-A0CE-3AAE-A522-98ED1AFA65A2}"/>
              </a:ext>
            </a:extLst>
          </p:cNvPr>
          <p:cNvSpPr>
            <a:spLocks noGrp="1"/>
          </p:cNvSpPr>
          <p:nvPr>
            <p:ph idx="1"/>
          </p:nvPr>
        </p:nvSpPr>
        <p:spPr/>
        <p:txBody>
          <a:bodyPr/>
          <a:lstStyle/>
          <a:p>
            <a:endParaRPr lang="en-GB" dirty="0"/>
          </a:p>
          <a:p>
            <a:pPr>
              <a:buFont typeface="Arial" panose="020B0604020202020204" pitchFamily="34" charset="0"/>
              <a:buChar char="•"/>
            </a:pPr>
            <a:r>
              <a:rPr lang="en-GB" dirty="0"/>
              <a:t>Traditionally, the focus has been on the individual unit or subject, but increasingly the focus needs to be on the overall program outcomes. Whatever else is assessed, it is these overall learning outcomes which must be the priority, for it is these that represent the qualification in which a student is enrolled; it is these which must be assured by summative assessment. </a:t>
            </a:r>
          </a:p>
          <a:p>
            <a:pPr>
              <a:buFont typeface="Arial" panose="020B0604020202020204" pitchFamily="34" charset="0"/>
              <a:buChar char="•"/>
            </a:pPr>
            <a:r>
              <a:rPr lang="en-GB" dirty="0"/>
              <a:t>The dilemma to be faced is whether assessments within specific course units will enable these outcomes to be assured. This can only happen if there is a clear mapping of unit learning outcomes on to course learning outcomes and an agreement that course/program learning outcomes always take priority. (</a:t>
            </a:r>
            <a:r>
              <a:rPr lang="en-GB" dirty="0" err="1"/>
              <a:t>Boud</a:t>
            </a:r>
            <a:r>
              <a:rPr lang="en-GB" dirty="0"/>
              <a:t> 2020, p.8)</a:t>
            </a:r>
          </a:p>
        </p:txBody>
      </p:sp>
    </p:spTree>
    <p:extLst>
      <p:ext uri="{BB962C8B-B14F-4D97-AF65-F5344CB8AC3E}">
        <p14:creationId xmlns:p14="http://schemas.microsoft.com/office/powerpoint/2010/main" val="3401170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7860-AB26-72E4-6179-C0ECC4F4C3D1}"/>
              </a:ext>
            </a:extLst>
          </p:cNvPr>
          <p:cNvSpPr>
            <a:spLocks noGrp="1"/>
          </p:cNvSpPr>
          <p:nvPr>
            <p:ph type="title"/>
          </p:nvPr>
        </p:nvSpPr>
        <p:spPr/>
        <p:txBody>
          <a:bodyPr/>
          <a:lstStyle/>
          <a:p>
            <a:r>
              <a:rPr lang="en-GB" dirty="0"/>
              <a:t>Some key principles</a:t>
            </a:r>
          </a:p>
        </p:txBody>
      </p:sp>
      <p:sp>
        <p:nvSpPr>
          <p:cNvPr id="3" name="Content Placeholder 2">
            <a:extLst>
              <a:ext uri="{FF2B5EF4-FFF2-40B4-BE49-F238E27FC236}">
                <a16:creationId xmlns:a16="http://schemas.microsoft.com/office/drawing/2014/main" id="{FCD259BB-7C09-E7C2-C4F7-D85FF25D02CB}"/>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ea typeface="Calibri"/>
                <a:cs typeface="Calibri"/>
              </a:rPr>
              <a:t>Use short-term informal assessment</a:t>
            </a:r>
          </a:p>
          <a:p>
            <a:pPr>
              <a:buFont typeface="Arial" panose="020B0604020202020204" pitchFamily="34" charset="0"/>
              <a:buChar char="•"/>
            </a:pPr>
            <a:endParaRPr lang="en-GB" sz="2400" dirty="0">
              <a:ea typeface="Calibri"/>
              <a:cs typeface="Calibri"/>
            </a:endParaRPr>
          </a:p>
          <a:p>
            <a:pPr>
              <a:buFont typeface="Arial" panose="020B0604020202020204" pitchFamily="34" charset="0"/>
              <a:buChar char="•"/>
            </a:pPr>
            <a:r>
              <a:rPr lang="en-GB" sz="2400" dirty="0">
                <a:ea typeface="Calibri"/>
                <a:cs typeface="Calibri"/>
              </a:rPr>
              <a:t>Provide rapid feedback</a:t>
            </a:r>
          </a:p>
          <a:p>
            <a:pPr>
              <a:buFont typeface="Arial" panose="020B0604020202020204" pitchFamily="34" charset="0"/>
              <a:buChar char="•"/>
            </a:pPr>
            <a:endParaRPr lang="en-GB" sz="2400" dirty="0">
              <a:ea typeface="Calibri"/>
              <a:cs typeface="Calibri"/>
            </a:endParaRPr>
          </a:p>
          <a:p>
            <a:pPr>
              <a:buFont typeface="Arial" panose="020B0604020202020204" pitchFamily="34" charset="0"/>
              <a:buChar char="•"/>
            </a:pPr>
            <a:r>
              <a:rPr lang="en-GB" sz="2400" dirty="0">
                <a:ea typeface="Calibri"/>
                <a:cs typeface="Calibri"/>
              </a:rPr>
              <a:t>Ensure that feedback provides motivation to the student</a:t>
            </a:r>
          </a:p>
          <a:p>
            <a:pPr>
              <a:buFont typeface="Arial" panose="020B0604020202020204" pitchFamily="34" charset="0"/>
              <a:buChar char="•"/>
            </a:pPr>
            <a:endParaRPr lang="en-GB" sz="2400" dirty="0">
              <a:ea typeface="Calibri"/>
              <a:cs typeface="Calibri"/>
            </a:endParaRPr>
          </a:p>
          <a:p>
            <a:pPr>
              <a:buFont typeface="Arial" panose="020B0604020202020204" pitchFamily="34" charset="0"/>
              <a:buChar char="•"/>
            </a:pPr>
            <a:r>
              <a:rPr lang="en-GB" sz="2400" dirty="0">
                <a:ea typeface="Calibri"/>
                <a:cs typeface="Calibri"/>
              </a:rPr>
              <a:t>Why?</a:t>
            </a:r>
          </a:p>
          <a:p>
            <a:endParaRPr lang="en-GB" dirty="0">
              <a:ea typeface="Calibri"/>
              <a:cs typeface="Calibri"/>
            </a:endParaRPr>
          </a:p>
          <a:p>
            <a:endParaRPr lang="en-GB" dirty="0"/>
          </a:p>
        </p:txBody>
      </p:sp>
    </p:spTree>
    <p:extLst>
      <p:ext uri="{BB962C8B-B14F-4D97-AF65-F5344CB8AC3E}">
        <p14:creationId xmlns:p14="http://schemas.microsoft.com/office/powerpoint/2010/main" val="2174542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39AE7-B0B5-792E-294A-EB081DC81C0D}"/>
              </a:ext>
            </a:extLst>
          </p:cNvPr>
          <p:cNvSpPr>
            <a:spLocks noGrp="1"/>
          </p:cNvSpPr>
          <p:nvPr>
            <p:ph type="title"/>
          </p:nvPr>
        </p:nvSpPr>
        <p:spPr/>
        <p:txBody>
          <a:bodyPr/>
          <a:lstStyle/>
          <a:p>
            <a:r>
              <a:rPr lang="en-GB" dirty="0"/>
              <a:t>Developments in assessment</a:t>
            </a:r>
          </a:p>
        </p:txBody>
      </p:sp>
      <p:sp>
        <p:nvSpPr>
          <p:cNvPr id="3" name="Content Placeholder 2">
            <a:extLst>
              <a:ext uri="{FF2B5EF4-FFF2-40B4-BE49-F238E27FC236}">
                <a16:creationId xmlns:a16="http://schemas.microsoft.com/office/drawing/2014/main" id="{C2ACB91F-11EA-B13F-6AF1-9A759CC69871}"/>
              </a:ext>
            </a:extLst>
          </p:cNvPr>
          <p:cNvSpPr>
            <a:spLocks noGrp="1"/>
          </p:cNvSpPr>
          <p:nvPr>
            <p:ph idx="1"/>
          </p:nvPr>
        </p:nvSpPr>
        <p:spPr/>
        <p:txBody>
          <a:bodyPr/>
          <a:lstStyle/>
          <a:p>
            <a:pPr>
              <a:buFont typeface="Arial" panose="020B0604020202020204" pitchFamily="34" charset="0"/>
              <a:buChar char="•"/>
            </a:pPr>
            <a:r>
              <a:rPr lang="en-GB" sz="2400" dirty="0"/>
              <a:t>Recent developments focus on the student as self-assessor, also known as self-regulation</a:t>
            </a:r>
          </a:p>
          <a:p>
            <a:pPr>
              <a:buFont typeface="Arial" panose="020B0604020202020204" pitchFamily="34" charset="0"/>
              <a:buChar char="•"/>
            </a:pPr>
            <a:endParaRPr lang="en-GB" sz="2400" dirty="0"/>
          </a:p>
          <a:p>
            <a:pPr>
              <a:buFont typeface="Arial" panose="020B0604020202020204" pitchFamily="34" charset="0"/>
              <a:buChar char="•"/>
            </a:pPr>
            <a:r>
              <a:rPr lang="en-GB" sz="2400" dirty="0"/>
              <a:t>Research shows that there are strong positive benefits for students to be involved in their own assessment </a:t>
            </a:r>
          </a:p>
          <a:p>
            <a:pPr>
              <a:buFont typeface="Arial" panose="020B0604020202020204" pitchFamily="34" charset="0"/>
              <a:buChar char="•"/>
            </a:pPr>
            <a:r>
              <a:rPr lang="en-GB" sz="2400" dirty="0"/>
              <a:t>Why?</a:t>
            </a:r>
          </a:p>
        </p:txBody>
      </p:sp>
    </p:spTree>
    <p:extLst>
      <p:ext uri="{BB962C8B-B14F-4D97-AF65-F5344CB8AC3E}">
        <p14:creationId xmlns:p14="http://schemas.microsoft.com/office/powerpoint/2010/main" val="162630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CE9C-196C-AA8F-77D2-7EB17BFF5EB0}"/>
              </a:ext>
            </a:extLst>
          </p:cNvPr>
          <p:cNvSpPr>
            <a:spLocks noGrp="1"/>
          </p:cNvSpPr>
          <p:nvPr>
            <p:ph type="title"/>
          </p:nvPr>
        </p:nvSpPr>
        <p:spPr/>
        <p:txBody>
          <a:bodyPr/>
          <a:lstStyle/>
          <a:p>
            <a:r>
              <a:rPr lang="en-GB" dirty="0"/>
              <a:t>16 types of assessment (RACE, 2020 </a:t>
            </a:r>
            <a:r>
              <a:rPr lang="en-GB"/>
              <a:t>lecturers toolkit p.60)</a:t>
            </a:r>
            <a:endParaRPr lang="en-GB" dirty="0"/>
          </a:p>
        </p:txBody>
      </p:sp>
      <p:sp>
        <p:nvSpPr>
          <p:cNvPr id="3" name="Content Placeholder 2">
            <a:extLst>
              <a:ext uri="{FF2B5EF4-FFF2-40B4-BE49-F238E27FC236}">
                <a16:creationId xmlns:a16="http://schemas.microsoft.com/office/drawing/2014/main" id="{27C0F0E4-FB4C-AC8F-8EE5-D3A6CFE6E526}"/>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Traditional, unseen, time-constricted written exams</a:t>
            </a:r>
          </a:p>
          <a:p>
            <a:pPr>
              <a:buFont typeface="Arial" panose="020B0604020202020204" pitchFamily="34" charset="0"/>
              <a:buChar char="•"/>
            </a:pPr>
            <a:r>
              <a:rPr lang="en-GB" dirty="0"/>
              <a:t>Open Book exams</a:t>
            </a:r>
          </a:p>
          <a:p>
            <a:pPr>
              <a:buFont typeface="Arial" panose="020B0604020202020204" pitchFamily="34" charset="0"/>
              <a:buChar char="•"/>
            </a:pPr>
            <a:r>
              <a:rPr lang="en-GB" dirty="0"/>
              <a:t>Open-notes exams</a:t>
            </a:r>
          </a:p>
          <a:p>
            <a:pPr>
              <a:buFont typeface="Arial" panose="020B0604020202020204" pitchFamily="34" charset="0"/>
              <a:buChar char="•"/>
            </a:pPr>
            <a:r>
              <a:rPr lang="en-GB" dirty="0"/>
              <a:t>Structured format exams: for example, multiple choice questions</a:t>
            </a:r>
          </a:p>
          <a:p>
            <a:pPr>
              <a:buFont typeface="Arial" panose="020B0604020202020204" pitchFamily="34" charset="0"/>
              <a:buChar char="•"/>
            </a:pPr>
            <a:r>
              <a:rPr lang="en-GB" dirty="0"/>
              <a:t>Essays: in exams and in coursework</a:t>
            </a:r>
          </a:p>
          <a:p>
            <a:pPr>
              <a:buFont typeface="Arial" panose="020B0604020202020204" pitchFamily="34" charset="0"/>
              <a:buChar char="•"/>
            </a:pPr>
            <a:r>
              <a:rPr lang="en-GB" dirty="0"/>
              <a:t>Reviews and annotated bibliographies</a:t>
            </a:r>
          </a:p>
          <a:p>
            <a:pPr>
              <a:buFont typeface="Arial" panose="020B0604020202020204" pitchFamily="34" charset="0"/>
              <a:buChar char="•"/>
            </a:pPr>
            <a:r>
              <a:rPr lang="en-GB" dirty="0"/>
              <a:t>Reports</a:t>
            </a:r>
          </a:p>
          <a:p>
            <a:pPr>
              <a:buFont typeface="Arial" panose="020B0604020202020204" pitchFamily="34" charset="0"/>
              <a:buChar char="•"/>
            </a:pPr>
            <a:r>
              <a:rPr lang="en-GB" dirty="0"/>
              <a:t>Practical Work</a:t>
            </a:r>
          </a:p>
          <a:p>
            <a:pPr marL="0" indent="0">
              <a:buNone/>
            </a:pPr>
            <a:endParaRPr lang="en-GB" dirty="0"/>
          </a:p>
        </p:txBody>
      </p:sp>
    </p:spTree>
    <p:extLst>
      <p:ext uri="{BB962C8B-B14F-4D97-AF65-F5344CB8AC3E}">
        <p14:creationId xmlns:p14="http://schemas.microsoft.com/office/powerpoint/2010/main" val="3168089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E9EDA-E11B-297D-4A57-DFF9B3C347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F43C27-0D76-AF21-3512-B50697493787}"/>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Portfolios and e-portfolios</a:t>
            </a:r>
          </a:p>
          <a:p>
            <a:pPr>
              <a:buFont typeface="Arial" panose="020B0604020202020204" pitchFamily="34" charset="0"/>
              <a:buChar char="•"/>
            </a:pPr>
            <a:r>
              <a:rPr lang="en-GB" dirty="0" err="1"/>
              <a:t>Vivas</a:t>
            </a:r>
            <a:r>
              <a:rPr lang="en-GB" dirty="0"/>
              <a:t> – oral exams</a:t>
            </a:r>
          </a:p>
          <a:p>
            <a:pPr>
              <a:buFont typeface="Arial" panose="020B0604020202020204" pitchFamily="34" charset="0"/>
              <a:buChar char="•"/>
            </a:pPr>
            <a:r>
              <a:rPr lang="en-GB" dirty="0"/>
              <a:t>Student Projects</a:t>
            </a:r>
          </a:p>
          <a:p>
            <a:pPr>
              <a:buFont typeface="Arial" panose="020B0604020202020204" pitchFamily="34" charset="0"/>
              <a:buChar char="•"/>
            </a:pPr>
            <a:r>
              <a:rPr lang="en-GB" dirty="0"/>
              <a:t>Poster displays</a:t>
            </a:r>
          </a:p>
          <a:p>
            <a:pPr>
              <a:buFont typeface="Arial" panose="020B0604020202020204" pitchFamily="34" charset="0"/>
              <a:buChar char="•"/>
            </a:pPr>
            <a:r>
              <a:rPr lang="en-GB" dirty="0"/>
              <a:t>Exhibitions</a:t>
            </a:r>
          </a:p>
          <a:p>
            <a:pPr>
              <a:buFont typeface="Arial" panose="020B0604020202020204" pitchFamily="34" charset="0"/>
              <a:buChar char="•"/>
            </a:pPr>
            <a:r>
              <a:rPr lang="en-GB" dirty="0"/>
              <a:t>Dissertations and thesis</a:t>
            </a:r>
          </a:p>
          <a:p>
            <a:pPr>
              <a:buFont typeface="Arial" panose="020B0604020202020204" pitchFamily="34" charset="0"/>
              <a:buChar char="•"/>
            </a:pPr>
            <a:r>
              <a:rPr lang="en-GB" dirty="0"/>
              <a:t>Work Based Learning</a:t>
            </a:r>
          </a:p>
          <a:p>
            <a:pPr>
              <a:buFont typeface="Arial" panose="020B0604020202020204" pitchFamily="34" charset="0"/>
              <a:buChar char="•"/>
            </a:pPr>
            <a:r>
              <a:rPr lang="en-GB" dirty="0"/>
              <a:t>Critical incident accounts</a:t>
            </a:r>
          </a:p>
        </p:txBody>
      </p:sp>
    </p:spTree>
    <p:extLst>
      <p:ext uri="{BB962C8B-B14F-4D97-AF65-F5344CB8AC3E}">
        <p14:creationId xmlns:p14="http://schemas.microsoft.com/office/powerpoint/2010/main" val="3478941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CC5D-0677-E64D-6367-CB5520452D32}"/>
              </a:ext>
            </a:extLst>
          </p:cNvPr>
          <p:cNvSpPr>
            <a:spLocks noGrp="1"/>
          </p:cNvSpPr>
          <p:nvPr>
            <p:ph type="title"/>
          </p:nvPr>
        </p:nvSpPr>
        <p:spPr/>
        <p:txBody>
          <a:bodyPr>
            <a:normAutofit/>
          </a:bodyPr>
          <a:lstStyle/>
          <a:p>
            <a:r>
              <a:rPr lang="en-GB" sz="4000" dirty="0">
                <a:cs typeface="Calibri Light"/>
              </a:rPr>
              <a:t>Three essential conditions for improving </a:t>
            </a:r>
            <a:endParaRPr lang="en-GB" sz="4000" dirty="0"/>
          </a:p>
        </p:txBody>
      </p:sp>
      <p:sp>
        <p:nvSpPr>
          <p:cNvPr id="3" name="Content Placeholder 2">
            <a:extLst>
              <a:ext uri="{FF2B5EF4-FFF2-40B4-BE49-F238E27FC236}">
                <a16:creationId xmlns:a16="http://schemas.microsoft.com/office/drawing/2014/main" id="{FF6D29E8-7B00-6924-9E90-C4995E15D308}"/>
              </a:ext>
            </a:extLst>
          </p:cNvPr>
          <p:cNvSpPr>
            <a:spLocks noGrp="1"/>
          </p:cNvSpPr>
          <p:nvPr>
            <p:ph idx="1"/>
          </p:nvPr>
        </p:nvSpPr>
        <p:spPr/>
        <p:txBody>
          <a:bodyPr/>
          <a:lstStyle/>
          <a:p>
            <a:pPr marL="514350" indent="-514350">
              <a:buAutoNum type="arabicPeriod"/>
            </a:pPr>
            <a:r>
              <a:rPr lang="en-GB" dirty="0"/>
              <a:t>Students must know what the standard or goal is that they are trying to achieve</a:t>
            </a:r>
            <a:endParaRPr lang="en-US" dirty="0">
              <a:ea typeface="+mn-lt"/>
              <a:cs typeface="+mn-lt"/>
            </a:endParaRPr>
          </a:p>
          <a:p>
            <a:pPr marL="514350" indent="-514350">
              <a:buAutoNum type="arabicPeriod"/>
            </a:pPr>
            <a:r>
              <a:rPr lang="en-GB" dirty="0"/>
              <a:t>They should know how their current achievement compares to those goals</a:t>
            </a:r>
            <a:endParaRPr lang="en-US" dirty="0">
              <a:ea typeface="+mn-lt"/>
              <a:cs typeface="+mn-lt"/>
            </a:endParaRPr>
          </a:p>
          <a:p>
            <a:pPr marL="514350" indent="-514350">
              <a:buAutoNum type="arabicPeriod"/>
            </a:pPr>
            <a:r>
              <a:rPr lang="en-GB" dirty="0"/>
              <a:t>They should have strategies to reduce the gap between the first two</a:t>
            </a:r>
            <a:endParaRPr lang="en-US" dirty="0">
              <a:ea typeface="+mn-lt"/>
              <a:cs typeface="+mn-lt"/>
            </a:endParaRPr>
          </a:p>
          <a:p>
            <a:r>
              <a:rPr lang="en-GB" sz="2000" dirty="0">
                <a:cs typeface="Calibri Light"/>
              </a:rPr>
              <a:t>Sadler (1989)</a:t>
            </a:r>
            <a:endParaRPr lang="en-GB" dirty="0"/>
          </a:p>
        </p:txBody>
      </p:sp>
    </p:spTree>
    <p:extLst>
      <p:ext uri="{BB962C8B-B14F-4D97-AF65-F5344CB8AC3E}">
        <p14:creationId xmlns:p14="http://schemas.microsoft.com/office/powerpoint/2010/main" val="1273229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9167F-B53B-5C46-2D0D-FB72444DBAB1}"/>
              </a:ext>
            </a:extLst>
          </p:cNvPr>
          <p:cNvSpPr>
            <a:spLocks noGrp="1"/>
          </p:cNvSpPr>
          <p:nvPr>
            <p:ph type="title"/>
          </p:nvPr>
        </p:nvSpPr>
        <p:spPr/>
        <p:txBody>
          <a:bodyPr>
            <a:normAutofit/>
          </a:bodyPr>
          <a:lstStyle/>
          <a:p>
            <a:r>
              <a:rPr lang="en-GB" sz="4400" dirty="0"/>
              <a:t>Some key questions to ask yourself</a:t>
            </a:r>
          </a:p>
        </p:txBody>
      </p:sp>
      <p:sp>
        <p:nvSpPr>
          <p:cNvPr id="3" name="Content Placeholder 2">
            <a:extLst>
              <a:ext uri="{FF2B5EF4-FFF2-40B4-BE49-F238E27FC236}">
                <a16:creationId xmlns:a16="http://schemas.microsoft.com/office/drawing/2014/main" id="{E60AC761-FF3D-6C27-B55A-1D8419861F6B}"/>
              </a:ext>
            </a:extLst>
          </p:cNvPr>
          <p:cNvSpPr>
            <a:spLocks noGrp="1"/>
          </p:cNvSpPr>
          <p:nvPr>
            <p:ph idx="1"/>
          </p:nvPr>
        </p:nvSpPr>
        <p:spPr/>
        <p:txBody>
          <a:bodyPr/>
          <a:lstStyle/>
          <a:p>
            <a:pPr>
              <a:buFont typeface="Arial" panose="020B0604020202020204" pitchFamily="34" charset="0"/>
              <a:buChar char="•"/>
            </a:pPr>
            <a:r>
              <a:rPr lang="en-GB" sz="2400" dirty="0">
                <a:ea typeface="Calibri"/>
                <a:cs typeface="Calibri"/>
              </a:rPr>
              <a:t>What do I want my learners to learn?</a:t>
            </a:r>
          </a:p>
          <a:p>
            <a:pPr>
              <a:buFont typeface="Arial" panose="020B0604020202020204" pitchFamily="34" charset="0"/>
              <a:buChar char="•"/>
            </a:pPr>
            <a:endParaRPr lang="en-GB" sz="2400" dirty="0">
              <a:ea typeface="Calibri"/>
              <a:cs typeface="Calibri"/>
            </a:endParaRPr>
          </a:p>
          <a:p>
            <a:pPr>
              <a:buFont typeface="Arial" panose="020B0604020202020204" pitchFamily="34" charset="0"/>
              <a:buChar char="•"/>
            </a:pPr>
            <a:r>
              <a:rPr lang="en-GB" sz="2400" dirty="0">
                <a:ea typeface="Calibri"/>
                <a:cs typeface="Calibri"/>
              </a:rPr>
              <a:t>How can I support their learning?</a:t>
            </a:r>
          </a:p>
          <a:p>
            <a:pPr>
              <a:buFont typeface="Arial" panose="020B0604020202020204" pitchFamily="34" charset="0"/>
              <a:buChar char="•"/>
            </a:pPr>
            <a:endParaRPr lang="en-GB" sz="2400" dirty="0">
              <a:ea typeface="Calibri"/>
              <a:cs typeface="Calibri"/>
            </a:endParaRPr>
          </a:p>
          <a:p>
            <a:pPr>
              <a:buFont typeface="Arial" panose="020B0604020202020204" pitchFamily="34" charset="0"/>
              <a:buChar char="•"/>
            </a:pPr>
            <a:r>
              <a:rPr lang="en-GB" sz="2400" dirty="0">
                <a:ea typeface="Calibri"/>
                <a:cs typeface="Calibri"/>
              </a:rPr>
              <a:t>How will I know that they have learned?</a:t>
            </a:r>
          </a:p>
          <a:p>
            <a:endParaRPr lang="en-GB" dirty="0"/>
          </a:p>
        </p:txBody>
      </p:sp>
    </p:spTree>
    <p:extLst>
      <p:ext uri="{BB962C8B-B14F-4D97-AF65-F5344CB8AC3E}">
        <p14:creationId xmlns:p14="http://schemas.microsoft.com/office/powerpoint/2010/main" val="4227951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64F3E-210D-B7EF-CF5C-1B5B578CA01F}"/>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9D7FC00F-2DDC-F002-3B05-B2AF6A7799E3}"/>
              </a:ext>
            </a:extLst>
          </p:cNvPr>
          <p:cNvSpPr>
            <a:spLocks noGrp="1"/>
          </p:cNvSpPr>
          <p:nvPr>
            <p:ph idx="1"/>
          </p:nvPr>
        </p:nvSpPr>
        <p:spPr/>
        <p:txBody>
          <a:bodyPr/>
          <a:lstStyle/>
          <a:p>
            <a:pPr>
              <a:buFont typeface="Arial" panose="020B0604020202020204" pitchFamily="34" charset="0"/>
              <a:buChar char="•"/>
            </a:pPr>
            <a:r>
              <a:rPr lang="en-GB" dirty="0"/>
              <a:t>Looking back at your lesson plan can you identify how you will assess students formative or summative learning?</a:t>
            </a:r>
          </a:p>
          <a:p>
            <a:pPr>
              <a:buFont typeface="Arial" panose="020B0604020202020204" pitchFamily="34" charset="0"/>
              <a:buChar char="•"/>
            </a:pPr>
            <a:r>
              <a:rPr lang="en-GB" dirty="0"/>
              <a:t>Consider how this looks in relation to a scheme of work</a:t>
            </a:r>
          </a:p>
        </p:txBody>
      </p:sp>
    </p:spTree>
    <p:extLst>
      <p:ext uri="{BB962C8B-B14F-4D97-AF65-F5344CB8AC3E}">
        <p14:creationId xmlns:p14="http://schemas.microsoft.com/office/powerpoint/2010/main" val="504683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CFC86-71B6-3438-7BE3-473D351F3544}"/>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2C57E8E3-2F4E-6078-FBA7-6EA42BD8DC9A}"/>
              </a:ext>
            </a:extLst>
          </p:cNvPr>
          <p:cNvSpPr>
            <a:spLocks noGrp="1"/>
          </p:cNvSpPr>
          <p:nvPr>
            <p:ph idx="1"/>
          </p:nvPr>
        </p:nvSpPr>
        <p:spPr/>
        <p:txBody>
          <a:bodyPr/>
          <a:lstStyle/>
          <a:p>
            <a:endParaRPr lang="en-GB" dirty="0"/>
          </a:p>
          <a:p>
            <a:endParaRPr lang="en-GB" dirty="0"/>
          </a:p>
          <a:p>
            <a:endParaRPr lang="en-GB" dirty="0"/>
          </a:p>
          <a:p>
            <a:pPr>
              <a:buFont typeface="Arial" panose="020B0604020202020204" pitchFamily="34" charset="0"/>
              <a:buChar char="•"/>
            </a:pPr>
            <a:r>
              <a:rPr lang="en-GB" dirty="0"/>
              <a:t>Any Questions</a:t>
            </a:r>
          </a:p>
        </p:txBody>
      </p:sp>
      <p:graphicFrame>
        <p:nvGraphicFramePr>
          <p:cNvPr id="4" name="Object 3">
            <a:extLst>
              <a:ext uri="{FF2B5EF4-FFF2-40B4-BE49-F238E27FC236}">
                <a16:creationId xmlns:a16="http://schemas.microsoft.com/office/drawing/2014/main" id="{B582D062-8EAE-2922-D6B9-F385F84A8FF7}"/>
              </a:ext>
            </a:extLst>
          </p:cNvPr>
          <p:cNvGraphicFramePr>
            <a:graphicFrameLocks noChangeAspect="1"/>
          </p:cNvGraphicFramePr>
          <p:nvPr>
            <p:extLst>
              <p:ext uri="{D42A27DB-BD31-4B8C-83A1-F6EECF244321}">
                <p14:modId xmlns:p14="http://schemas.microsoft.com/office/powerpoint/2010/main" val="81616235"/>
              </p:ext>
            </p:extLst>
          </p:nvPr>
        </p:nvGraphicFramePr>
        <p:xfrm>
          <a:off x="1276997" y="2285450"/>
          <a:ext cx="5022223" cy="877628"/>
        </p:xfrm>
        <a:graphic>
          <a:graphicData uri="http://schemas.openxmlformats.org/presentationml/2006/ole">
            <mc:AlternateContent xmlns:mc="http://schemas.openxmlformats.org/markup-compatibility/2006">
              <mc:Choice xmlns:v="urn:schemas-microsoft-com:vml" Requires="v">
                <p:oleObj name="Packager Shell Object" showAsIcon="1" r:id="rId2" imgW="1898640" imgH="331200" progId="Package">
                  <p:embed/>
                </p:oleObj>
              </mc:Choice>
              <mc:Fallback>
                <p:oleObj name="Packager Shell Object" showAsIcon="1" r:id="rId2" imgW="1898640" imgH="331200" progId="Package">
                  <p:embed/>
                  <p:pic>
                    <p:nvPicPr>
                      <p:cNvPr id="4" name="Object 3">
                        <a:extLst>
                          <a:ext uri="{FF2B5EF4-FFF2-40B4-BE49-F238E27FC236}">
                            <a16:creationId xmlns:a16="http://schemas.microsoft.com/office/drawing/2014/main" id="{B582D062-8EAE-2922-D6B9-F385F84A8FF7}"/>
                          </a:ext>
                        </a:extLst>
                      </p:cNvPr>
                      <p:cNvPicPr/>
                      <p:nvPr/>
                    </p:nvPicPr>
                    <p:blipFill>
                      <a:blip r:embed="rId3"/>
                      <a:stretch>
                        <a:fillRect/>
                      </a:stretch>
                    </p:blipFill>
                    <p:spPr>
                      <a:xfrm>
                        <a:off x="1276997" y="2285450"/>
                        <a:ext cx="5022223" cy="877628"/>
                      </a:xfrm>
                      <a:prstGeom prst="rect">
                        <a:avLst/>
                      </a:prstGeom>
                    </p:spPr>
                  </p:pic>
                </p:oleObj>
              </mc:Fallback>
            </mc:AlternateContent>
          </a:graphicData>
        </a:graphic>
      </p:graphicFrame>
    </p:spTree>
    <p:extLst>
      <p:ext uri="{BB962C8B-B14F-4D97-AF65-F5344CB8AC3E}">
        <p14:creationId xmlns:p14="http://schemas.microsoft.com/office/powerpoint/2010/main" val="2221169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30E11-C333-F09B-931F-25691D784DA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B9206ECC-20A8-018C-00E3-459D1FD8B8DE}"/>
              </a:ext>
            </a:extLst>
          </p:cNvPr>
          <p:cNvSpPr>
            <a:spLocks noGrp="1"/>
          </p:cNvSpPr>
          <p:nvPr>
            <p:ph idx="1"/>
          </p:nvPr>
        </p:nvSpPr>
        <p:spPr/>
        <p:txBody>
          <a:bodyPr/>
          <a:lstStyle/>
          <a:p>
            <a:endParaRPr lang="en-GB" dirty="0"/>
          </a:p>
          <a:p>
            <a:endParaRPr lang="en-GB" dirty="0"/>
          </a:p>
          <a:p>
            <a:endParaRPr lang="en-GB" dirty="0"/>
          </a:p>
          <a:p>
            <a:pPr>
              <a:buFont typeface="Arial" panose="020B0604020202020204" pitchFamily="34" charset="0"/>
              <a:buChar char="•"/>
            </a:pPr>
            <a:r>
              <a:rPr lang="en-GB" dirty="0"/>
              <a:t>Any questions</a:t>
            </a:r>
          </a:p>
          <a:p>
            <a:pPr>
              <a:buFont typeface="Arial" panose="020B0604020202020204" pitchFamily="34" charset="0"/>
              <a:buChar char="•"/>
            </a:pPr>
            <a:endParaRPr lang="en-GB" dirty="0"/>
          </a:p>
          <a:p>
            <a:pPr>
              <a:buFont typeface="Arial" panose="020B0604020202020204" pitchFamily="34" charset="0"/>
              <a:buChar char="•"/>
            </a:pPr>
            <a:r>
              <a:rPr lang="en-GB" dirty="0"/>
              <a:t>Module evaluation</a:t>
            </a:r>
          </a:p>
        </p:txBody>
      </p:sp>
      <p:graphicFrame>
        <p:nvGraphicFramePr>
          <p:cNvPr id="4" name="Object 3">
            <a:extLst>
              <a:ext uri="{FF2B5EF4-FFF2-40B4-BE49-F238E27FC236}">
                <a16:creationId xmlns:a16="http://schemas.microsoft.com/office/drawing/2014/main" id="{770D48E4-3C68-00D2-0E13-0598AB978323}"/>
              </a:ext>
            </a:extLst>
          </p:cNvPr>
          <p:cNvGraphicFramePr>
            <a:graphicFrameLocks noChangeAspect="1"/>
          </p:cNvGraphicFramePr>
          <p:nvPr>
            <p:extLst>
              <p:ext uri="{D42A27DB-BD31-4B8C-83A1-F6EECF244321}">
                <p14:modId xmlns:p14="http://schemas.microsoft.com/office/powerpoint/2010/main" val="85699418"/>
              </p:ext>
            </p:extLst>
          </p:nvPr>
        </p:nvGraphicFramePr>
        <p:xfrm>
          <a:off x="1036320" y="2108201"/>
          <a:ext cx="5609374" cy="980232"/>
        </p:xfrm>
        <a:graphic>
          <a:graphicData uri="http://schemas.openxmlformats.org/presentationml/2006/ole">
            <mc:AlternateContent xmlns:mc="http://schemas.openxmlformats.org/markup-compatibility/2006">
              <mc:Choice xmlns:v="urn:schemas-microsoft-com:vml" Requires="v">
                <p:oleObj name="Packager Shell Object" showAsIcon="1" r:id="rId2" imgW="1898640" imgH="331200" progId="Package">
                  <p:embed/>
                </p:oleObj>
              </mc:Choice>
              <mc:Fallback>
                <p:oleObj name="Packager Shell Object" showAsIcon="1" r:id="rId2" imgW="1898640" imgH="331200" progId="Package">
                  <p:embed/>
                  <p:pic>
                    <p:nvPicPr>
                      <p:cNvPr id="4" name="Object 3">
                        <a:extLst>
                          <a:ext uri="{FF2B5EF4-FFF2-40B4-BE49-F238E27FC236}">
                            <a16:creationId xmlns:a16="http://schemas.microsoft.com/office/drawing/2014/main" id="{770D48E4-3C68-00D2-0E13-0598AB978323}"/>
                          </a:ext>
                        </a:extLst>
                      </p:cNvPr>
                      <p:cNvPicPr/>
                      <p:nvPr/>
                    </p:nvPicPr>
                    <p:blipFill>
                      <a:blip r:embed="rId3"/>
                      <a:stretch>
                        <a:fillRect/>
                      </a:stretch>
                    </p:blipFill>
                    <p:spPr>
                      <a:xfrm>
                        <a:off x="1036320" y="2108201"/>
                        <a:ext cx="5609374" cy="980232"/>
                      </a:xfrm>
                      <a:prstGeom prst="rect">
                        <a:avLst/>
                      </a:prstGeom>
                    </p:spPr>
                  </p:pic>
                </p:oleObj>
              </mc:Fallback>
            </mc:AlternateContent>
          </a:graphicData>
        </a:graphic>
      </p:graphicFrame>
    </p:spTree>
    <p:extLst>
      <p:ext uri="{BB962C8B-B14F-4D97-AF65-F5344CB8AC3E}">
        <p14:creationId xmlns:p14="http://schemas.microsoft.com/office/powerpoint/2010/main" val="10808861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ED14-CD74-2E04-C6A6-A936B7BFE87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2C6AB6B-BFA0-A386-4761-7C96D3B67532}"/>
              </a:ext>
            </a:extLst>
          </p:cNvPr>
          <p:cNvSpPr>
            <a:spLocks noGrp="1"/>
          </p:cNvSpPr>
          <p:nvPr>
            <p:ph idx="1"/>
          </p:nvPr>
        </p:nvSpPr>
        <p:spPr/>
        <p:txBody>
          <a:bodyPr>
            <a:normAutofit fontScale="77500" lnSpcReduction="20000"/>
          </a:bodyPr>
          <a:lstStyle/>
          <a:p>
            <a:pPr marL="0" indent="0">
              <a:buNone/>
            </a:pPr>
            <a:r>
              <a:rPr lang="en-GB" b="0" i="0" dirty="0" err="1">
                <a:solidFill>
                  <a:srgbClr val="555555"/>
                </a:solidFill>
                <a:effectLst/>
              </a:rPr>
              <a:t>Boud</a:t>
            </a:r>
            <a:r>
              <a:rPr lang="en-GB" b="0" i="0" dirty="0">
                <a:solidFill>
                  <a:srgbClr val="555555"/>
                </a:solidFill>
                <a:effectLst/>
              </a:rPr>
              <a:t>, D. (2020), </a:t>
            </a:r>
            <a:r>
              <a:rPr lang="en-GB" b="0" i="1" dirty="0">
                <a:solidFill>
                  <a:srgbClr val="555555"/>
                </a:solidFill>
                <a:effectLst/>
              </a:rPr>
              <a:t>Challenges in reforming higher education assessment: a perspective from afar</a:t>
            </a:r>
            <a:r>
              <a:rPr lang="en-GB" dirty="0">
                <a:solidFill>
                  <a:srgbClr val="555555"/>
                </a:solidFill>
              </a:rPr>
              <a:t>,</a:t>
            </a:r>
            <a:r>
              <a:rPr lang="en-GB" b="0" i="0" dirty="0">
                <a:solidFill>
                  <a:srgbClr val="555555"/>
                </a:solidFill>
                <a:effectLst/>
              </a:rPr>
              <a:t> </a:t>
            </a:r>
            <a:r>
              <a:rPr lang="en-GB" b="0" dirty="0" err="1">
                <a:solidFill>
                  <a:srgbClr val="555555"/>
                </a:solidFill>
                <a:effectLst/>
              </a:rPr>
              <a:t>Revista</a:t>
            </a:r>
            <a:r>
              <a:rPr lang="en-GB" b="0" dirty="0">
                <a:solidFill>
                  <a:srgbClr val="555555"/>
                </a:solidFill>
                <a:effectLst/>
              </a:rPr>
              <a:t> </a:t>
            </a:r>
            <a:r>
              <a:rPr lang="en-GB" b="0" dirty="0" err="1">
                <a:solidFill>
                  <a:srgbClr val="555555"/>
                </a:solidFill>
                <a:effectLst/>
              </a:rPr>
              <a:t>Electrónica</a:t>
            </a:r>
            <a:r>
              <a:rPr lang="en-GB" b="0" dirty="0">
                <a:solidFill>
                  <a:srgbClr val="555555"/>
                </a:solidFill>
                <a:effectLst/>
              </a:rPr>
              <a:t> de </a:t>
            </a:r>
            <a:r>
              <a:rPr lang="en-GB" b="0" dirty="0" err="1">
                <a:solidFill>
                  <a:srgbClr val="555555"/>
                </a:solidFill>
                <a:effectLst/>
              </a:rPr>
              <a:t>Investigación</a:t>
            </a:r>
            <a:r>
              <a:rPr lang="en-GB" b="0" dirty="0">
                <a:solidFill>
                  <a:srgbClr val="555555"/>
                </a:solidFill>
                <a:effectLst/>
              </a:rPr>
              <a:t> y </a:t>
            </a:r>
            <a:r>
              <a:rPr lang="en-GB" b="0" dirty="0" err="1">
                <a:solidFill>
                  <a:srgbClr val="555555"/>
                </a:solidFill>
                <a:effectLst/>
              </a:rPr>
              <a:t>Evaluación</a:t>
            </a:r>
            <a:r>
              <a:rPr lang="en-GB" b="0" dirty="0">
                <a:solidFill>
                  <a:srgbClr val="555555"/>
                </a:solidFill>
                <a:effectLst/>
              </a:rPr>
              <a:t> </a:t>
            </a:r>
            <a:r>
              <a:rPr lang="en-GB" b="0" dirty="0" err="1">
                <a:solidFill>
                  <a:srgbClr val="555555"/>
                </a:solidFill>
                <a:effectLst/>
              </a:rPr>
              <a:t>Educativa</a:t>
            </a:r>
            <a:r>
              <a:rPr lang="en-GB" b="0" dirty="0">
                <a:solidFill>
                  <a:srgbClr val="555555"/>
                </a:solidFill>
                <a:effectLst/>
              </a:rPr>
              <a:t>,</a:t>
            </a:r>
            <a:r>
              <a:rPr lang="en-GB" b="0" i="1" dirty="0">
                <a:solidFill>
                  <a:srgbClr val="555555"/>
                </a:solidFill>
                <a:effectLst/>
              </a:rPr>
              <a:t> </a:t>
            </a:r>
            <a:r>
              <a:rPr lang="en-GB" b="0" i="0" dirty="0">
                <a:solidFill>
                  <a:srgbClr val="555555"/>
                </a:solidFill>
                <a:effectLst/>
              </a:rPr>
              <a:t>vol. 26, no. 1. Available at: </a:t>
            </a:r>
            <a:r>
              <a:rPr lang="en-GB" dirty="0">
                <a:hlinkClick r:id="rId2"/>
              </a:rPr>
              <a:t>Challenges in reforming higher education assessment: a perspective from afar - ProQuest</a:t>
            </a:r>
            <a:endParaRPr lang="en-GB" dirty="0"/>
          </a:p>
          <a:p>
            <a:pPr marL="0" indent="0">
              <a:buNone/>
            </a:pPr>
            <a:r>
              <a:rPr lang="en-GB" dirty="0" err="1"/>
              <a:t>Boud</a:t>
            </a:r>
            <a:r>
              <a:rPr lang="en-GB" dirty="0"/>
              <a:t>, D. (2010), </a:t>
            </a:r>
            <a:r>
              <a:rPr lang="en-GB" i="1" dirty="0"/>
              <a:t>Assessment 2020: Seven Propositions for Assessment Reform in Higher Education, Australian Learning and Teaching Council, </a:t>
            </a:r>
            <a:r>
              <a:rPr lang="en-GB" dirty="0"/>
              <a:t>Sydney.</a:t>
            </a:r>
          </a:p>
          <a:p>
            <a:pPr marL="0" indent="0">
              <a:buNone/>
            </a:pPr>
            <a:r>
              <a:rPr lang="en-GB" dirty="0"/>
              <a:t>Brown, S. (2015), </a:t>
            </a:r>
            <a:r>
              <a:rPr lang="en-GB" i="1" dirty="0"/>
              <a:t>Learning, Teaching and Assessment: Global Perspective, </a:t>
            </a:r>
            <a:r>
              <a:rPr lang="en-GB" dirty="0"/>
              <a:t>Palgrave, London.</a:t>
            </a:r>
          </a:p>
          <a:p>
            <a:pPr marL="0" indent="0">
              <a:buNone/>
            </a:pPr>
            <a:r>
              <a:rPr lang="en-GB" dirty="0"/>
              <a:t>HEA (2012),</a:t>
            </a:r>
            <a:r>
              <a:rPr lang="en-GB" i="1" dirty="0"/>
              <a:t> A marked Improvement: Transforming Assessment in Higher Education, </a:t>
            </a:r>
            <a:r>
              <a:rPr lang="en-GB" dirty="0"/>
              <a:t>Higher Education Academy, York, Available at: </a:t>
            </a:r>
            <a:r>
              <a:rPr lang="en-GB" dirty="0">
                <a:hlinkClick r:id="rId3"/>
              </a:rPr>
              <a:t>https://s3.eu-west-2.amazonaws.com/assets.creode.advancehe-document-manager/documents/hea/private/a_marked_improvement_1568036814.pdf</a:t>
            </a:r>
            <a:r>
              <a:rPr lang="en-GB" dirty="0"/>
              <a:t>. </a:t>
            </a:r>
          </a:p>
          <a:p>
            <a:pPr marL="0" indent="0">
              <a:buNone/>
            </a:pPr>
            <a:r>
              <a:rPr lang="en-GB" dirty="0"/>
              <a:t>Race, P. (2020), </a:t>
            </a:r>
            <a:r>
              <a:rPr lang="en-GB" i="1" dirty="0"/>
              <a:t>The Lecturers Toolkit: A Practical Guide to Assessment, Learning and Teaching</a:t>
            </a:r>
            <a:r>
              <a:rPr lang="en-GB" dirty="0"/>
              <a:t>, 5 </a:t>
            </a:r>
            <a:r>
              <a:rPr lang="en-GB" dirty="0" err="1"/>
              <a:t>edn</a:t>
            </a:r>
            <a:r>
              <a:rPr lang="en-GB" dirty="0"/>
              <a:t>, Routledge, London.</a:t>
            </a:r>
          </a:p>
          <a:p>
            <a:pPr marL="0" indent="0">
              <a:buNone/>
            </a:pPr>
            <a:r>
              <a:rPr lang="en-GB" dirty="0"/>
              <a:t>Sadler, D.R. (1989),</a:t>
            </a:r>
            <a:r>
              <a:rPr lang="en-GB" i="1" dirty="0"/>
              <a:t> Formative Assessment an the design of instructional systems,</a:t>
            </a:r>
            <a:r>
              <a:rPr lang="en-GB" dirty="0"/>
              <a:t> Instructional Science, 18(2) p119-44.</a:t>
            </a:r>
          </a:p>
        </p:txBody>
      </p:sp>
    </p:spTree>
    <p:extLst>
      <p:ext uri="{BB962C8B-B14F-4D97-AF65-F5344CB8AC3E}">
        <p14:creationId xmlns:p14="http://schemas.microsoft.com/office/powerpoint/2010/main" val="2191697480"/>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1514</Words>
  <Application>Microsoft Office PowerPoint</Application>
  <PresentationFormat>Widescreen</PresentationFormat>
  <Paragraphs>172</Paragraphs>
  <Slides>26</Slides>
  <Notes>3</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2" baseType="lpstr">
      <vt:lpstr>Arial</vt:lpstr>
      <vt:lpstr>Bookman Old Style</vt:lpstr>
      <vt:lpstr>Calibri</vt:lpstr>
      <vt:lpstr>Franklin Gothic Book</vt:lpstr>
      <vt:lpstr>1_RetrospectVTI</vt:lpstr>
      <vt:lpstr>Packager Shell Object</vt:lpstr>
      <vt:lpstr>Professional standards cont…</vt:lpstr>
      <vt:lpstr>Activity </vt:lpstr>
      <vt:lpstr>Assessing &amp; evaluating learning in the classroom</vt:lpstr>
      <vt:lpstr>Learning Outcomes</vt:lpstr>
      <vt:lpstr>Why do we assess learning within education?</vt:lpstr>
      <vt:lpstr>PowerPoint Presentation</vt:lpstr>
      <vt:lpstr>Race (2020) </vt:lpstr>
      <vt:lpstr>Boud (2010)</vt:lpstr>
      <vt:lpstr>Significance of assessment</vt:lpstr>
      <vt:lpstr>Language of Assessment (Race 2010)</vt:lpstr>
      <vt:lpstr>Types of assessment</vt:lpstr>
      <vt:lpstr>PowerPoint Presentation</vt:lpstr>
      <vt:lpstr>Activity</vt:lpstr>
      <vt:lpstr>Formative Assessment</vt:lpstr>
      <vt:lpstr>Summative assessment</vt:lpstr>
      <vt:lpstr>PowerPoint Presentation</vt:lpstr>
      <vt:lpstr>Some key principles</vt:lpstr>
      <vt:lpstr>Developments in assessment</vt:lpstr>
      <vt:lpstr>16 types of assessment (RACE, 2020 lecturers toolkit p.60)</vt:lpstr>
      <vt:lpstr>PowerPoint Presentation</vt:lpstr>
      <vt:lpstr>Three essential conditions for improving </vt:lpstr>
      <vt:lpstr>Some key questions to ask yourself</vt:lpstr>
      <vt:lpstr>Activity </vt:lpstr>
      <vt:lpstr>Assignment 1</vt:lpstr>
      <vt:lpstr>Assignment 2</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&amp; evaluating learning in the classroom</dc:title>
  <dc:creator>Katie Gardner</dc:creator>
  <cp:lastModifiedBy>Katie Gardner</cp:lastModifiedBy>
  <cp:revision>2</cp:revision>
  <dcterms:created xsi:type="dcterms:W3CDTF">2022-10-17T12:39:28Z</dcterms:created>
  <dcterms:modified xsi:type="dcterms:W3CDTF">2022-11-14T13:47:57Z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