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326"/>
    <p:restoredTop sz="94622"/>
  </p:normalViewPr>
  <p:slideViewPr>
    <p:cSldViewPr snapToGrid="0">
      <p:cViewPr varScale="1">
        <p:scale>
          <a:sx n="73" d="100"/>
          <a:sy n="73" d="100"/>
        </p:scale>
        <p:origin x="232" y="6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F73AF-EDFA-494A-99FF-28404AD92759}" type="datetimeFigureOut">
              <a:rPr lang="en-US" smtClean="0"/>
              <a:t>3/4/26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8BBBF-6E6F-A644-92CE-2A0A75413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272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F73AF-EDFA-494A-99FF-28404AD92759}" type="datetimeFigureOut">
              <a:rPr lang="en-US" smtClean="0"/>
              <a:t>3/4/26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8BBBF-6E6F-A644-92CE-2A0A75413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9811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F73AF-EDFA-494A-99FF-28404AD92759}" type="datetimeFigureOut">
              <a:rPr lang="en-US" smtClean="0"/>
              <a:t>3/4/26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8BBBF-6E6F-A644-92CE-2A0A75413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014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F73AF-EDFA-494A-99FF-28404AD92759}" type="datetimeFigureOut">
              <a:rPr lang="en-US" smtClean="0"/>
              <a:t>3/4/26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8BBBF-6E6F-A644-92CE-2A0A75413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645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F73AF-EDFA-494A-99FF-28404AD92759}" type="datetimeFigureOut">
              <a:rPr lang="en-US" smtClean="0"/>
              <a:t>3/4/26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8BBBF-6E6F-A644-92CE-2A0A75413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252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F73AF-EDFA-494A-99FF-28404AD92759}" type="datetimeFigureOut">
              <a:rPr lang="en-US" smtClean="0"/>
              <a:t>3/4/26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8BBBF-6E6F-A644-92CE-2A0A75413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367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F73AF-EDFA-494A-99FF-28404AD92759}" type="datetimeFigureOut">
              <a:rPr lang="en-US" smtClean="0"/>
              <a:t>3/4/26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8BBBF-6E6F-A644-92CE-2A0A75413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787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F73AF-EDFA-494A-99FF-28404AD92759}" type="datetimeFigureOut">
              <a:rPr lang="en-US" smtClean="0"/>
              <a:t>3/4/26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8BBBF-6E6F-A644-92CE-2A0A75413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605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F73AF-EDFA-494A-99FF-28404AD92759}" type="datetimeFigureOut">
              <a:rPr lang="en-US" smtClean="0"/>
              <a:t>3/4/26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8BBBF-6E6F-A644-92CE-2A0A75413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676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F73AF-EDFA-494A-99FF-28404AD92759}" type="datetimeFigureOut">
              <a:rPr lang="en-US" smtClean="0"/>
              <a:t>3/4/26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8BBBF-6E6F-A644-92CE-2A0A75413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022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F73AF-EDFA-494A-99FF-28404AD92759}" type="datetimeFigureOut">
              <a:rPr lang="en-US" smtClean="0"/>
              <a:t>3/4/26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8BBBF-6E6F-A644-92CE-2A0A75413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285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E3F73AF-EDFA-494A-99FF-28404AD92759}" type="datetimeFigureOut">
              <a:rPr lang="en-US" smtClean="0"/>
              <a:t>3/4/26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38BBBF-6E6F-A644-92CE-2A0A754138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817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image/413317/free-photo-image-high-five-businessman-accomplished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image/413317/free-photo-image-high-five-businessman-accomplished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image/413159/free-photo-image-winner-winning-achievement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nkedin.com/pulse/building-winning-management-team-2025-beyond-grow-business-coaching-tacqf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search/collaboration?sort=curated&amp;premium=free&amp;page=1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scienceforwork.com/blog/team-communication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reativecommons.org/licenses/by-nc-nd/3.0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sketch line">
            <a:extLst>
              <a:ext uri="{FF2B5EF4-FFF2-40B4-BE49-F238E27FC236}">
                <a16:creationId xmlns:a16="http://schemas.microsoft.com/office/drawing/2014/main" id="{71877DBC-BB60-40F0-AC93-2ACDBAAE6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715D5FE-EA96-09AE-B60C-B90DA73D898D}"/>
              </a:ext>
            </a:extLst>
          </p:cNvPr>
          <p:cNvSpPr txBox="1"/>
          <p:nvPr/>
        </p:nvSpPr>
        <p:spPr>
          <a:xfrm>
            <a:off x="630936" y="2660904"/>
            <a:ext cx="4818888" cy="35478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>
              <a:lnSpc>
                <a:spcPct val="90000"/>
              </a:lnSpc>
              <a:spcBef>
                <a:spcPts val="106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500" b="1" dirty="0">
                <a:effectLst/>
              </a:rPr>
              <a:t>Module Name: Effective Teamworking and Communication</a:t>
            </a:r>
          </a:p>
          <a:p>
            <a:pPr indent="-228600" defTabSz="914400">
              <a:lnSpc>
                <a:spcPct val="90000"/>
              </a:lnSpc>
              <a:spcBef>
                <a:spcPts val="106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500" b="1" dirty="0">
                <a:effectLst/>
              </a:rPr>
              <a:t>Module Code: BMSW4009</a:t>
            </a:r>
          </a:p>
          <a:p>
            <a:pPr indent="-228600" defTabSz="914400">
              <a:lnSpc>
                <a:spcPct val="90000"/>
              </a:lnSpc>
              <a:spcBef>
                <a:spcPts val="106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500" b="1" dirty="0">
                <a:effectLst/>
              </a:rPr>
              <a:t>Assignment Title: What Makes a Successful Team</a:t>
            </a:r>
          </a:p>
          <a:p>
            <a:pPr indent="-228600" defTabSz="914400">
              <a:lnSpc>
                <a:spcPct val="90000"/>
              </a:lnSpc>
              <a:spcBef>
                <a:spcPts val="106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500" b="1" dirty="0">
                <a:effectLst/>
              </a:rPr>
              <a:t>Student Name: Kailash Doolar</a:t>
            </a:r>
          </a:p>
          <a:p>
            <a:pPr indent="-228600" defTabSz="914400">
              <a:lnSpc>
                <a:spcPct val="90000"/>
              </a:lnSpc>
              <a:spcBef>
                <a:spcPts val="106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500" b="1" dirty="0">
                <a:effectLst/>
              </a:rPr>
              <a:t>Student Number: 2434709</a:t>
            </a:r>
          </a:p>
          <a:p>
            <a:pPr indent="-228600" defTabSz="914400">
              <a:lnSpc>
                <a:spcPct val="90000"/>
              </a:lnSpc>
              <a:spcBef>
                <a:spcPts val="106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500" b="1" dirty="0">
                <a:effectLst/>
              </a:rPr>
              <a:t>Lecturer: Melanie </a:t>
            </a:r>
            <a:r>
              <a:rPr lang="en-US" sz="1500" b="1" dirty="0" err="1">
                <a:effectLst/>
              </a:rPr>
              <a:t>Squirie</a:t>
            </a:r>
            <a:endParaRPr lang="en-US" sz="1500" b="1" dirty="0">
              <a:effectLst/>
            </a:endParaRPr>
          </a:p>
          <a:p>
            <a:pPr indent="-228600" defTabSz="914400">
              <a:lnSpc>
                <a:spcPct val="90000"/>
              </a:lnSpc>
              <a:spcBef>
                <a:spcPts val="106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1500" b="1">
                <a:effectLst/>
              </a:rPr>
              <a:t>Deadline: </a:t>
            </a:r>
          </a:p>
        </p:txBody>
      </p:sp>
      <p:pic>
        <p:nvPicPr>
          <p:cNvPr id="10" name="Picture 9" descr="A black and yellow logo&#10;&#10;AI-generated content may be incorrect.">
            <a:extLst>
              <a:ext uri="{FF2B5EF4-FFF2-40B4-BE49-F238E27FC236}">
                <a16:creationId xmlns:a16="http://schemas.microsoft.com/office/drawing/2014/main" id="{4F1565F1-DCA7-12CF-8E38-5358455C6D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9048" y="1912620"/>
            <a:ext cx="5458968" cy="303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909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E34B4B-EC19-6F1B-3DF8-6979777BAB9A}"/>
              </a:ext>
            </a:extLst>
          </p:cNvPr>
          <p:cNvSpPr txBox="1"/>
          <p:nvPr/>
        </p:nvSpPr>
        <p:spPr>
          <a:xfrm>
            <a:off x="804672" y="802955"/>
            <a:ext cx="4766330" cy="14540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kern="120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Presentation Overview 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600" kern="120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9A60008-000B-35BD-C595-89DD05394181}"/>
              </a:ext>
            </a:extLst>
          </p:cNvPr>
          <p:cNvSpPr txBox="1"/>
          <p:nvPr/>
        </p:nvSpPr>
        <p:spPr>
          <a:xfrm>
            <a:off x="804672" y="1756611"/>
            <a:ext cx="5475812" cy="401854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1. Cover Page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2. Presentation Overview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3. Introduction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4. Team Role Composition: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   Belbin’s Team Roles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5. Groups versus Teams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6. What Makes a Successful Team?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   Tuckman’s Theory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7. Building Effective Relationships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8. Reward, Recognition and Delegation – Bullet Points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9. Conflict Management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10. References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11. AI Statement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</a:rPr>
              <a:t>12. Thank You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C1BE157D-E106-9D15-0B51-9F31229DB3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8392" y="2740152"/>
            <a:ext cx="4142232" cy="2301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0480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AEB9BA0-E8D8-6A18-1C17-085B4A416411}"/>
              </a:ext>
            </a:extLst>
          </p:cNvPr>
          <p:cNvSpPr txBox="1"/>
          <p:nvPr/>
        </p:nvSpPr>
        <p:spPr>
          <a:xfrm>
            <a:off x="794084" y="3752849"/>
            <a:ext cx="2977816" cy="2452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dirty="0" err="1">
                <a:latin typeface="+mj-lt"/>
                <a:ea typeface="+mj-ea"/>
                <a:cs typeface="+mj-cs"/>
              </a:rPr>
              <a:t>Intruduction</a:t>
            </a:r>
            <a:r>
              <a:rPr lang="en-US" sz="3600" dirty="0">
                <a:latin typeface="+mj-lt"/>
                <a:ea typeface="+mj-ea"/>
                <a:cs typeface="+mj-cs"/>
              </a:rPr>
              <a:t> </a:t>
            </a:r>
          </a:p>
        </p:txBody>
      </p:sp>
      <p:pic>
        <p:nvPicPr>
          <p:cNvPr id="6" name="Picture 5" descr="A group of people sitting on a couch&#10;&#10;AI-generated content may be incorrect.">
            <a:extLst>
              <a:ext uri="{FF2B5EF4-FFF2-40B4-BE49-F238E27FC236}">
                <a16:creationId xmlns:a16="http://schemas.microsoft.com/office/drawing/2014/main" id="{DBD97415-7012-99CE-4B02-4F37C1A0CF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0565" b="37632"/>
          <a:stretch>
            <a:fillRect/>
          </a:stretch>
        </p:blipFill>
        <p:spPr>
          <a:xfrm>
            <a:off x="20" y="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A0AE268-0AFC-B3E4-DE64-79DC19B1771C}"/>
              </a:ext>
            </a:extLst>
          </p:cNvPr>
          <p:cNvSpPr txBox="1"/>
          <p:nvPr/>
        </p:nvSpPr>
        <p:spPr>
          <a:xfrm>
            <a:off x="4223982" y="3752850"/>
            <a:ext cx="7485413" cy="245268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ym typeface="Canva Sans"/>
              </a:rPr>
              <a:t>The presentation reflects on what makes a team successful, drawing on our group experience and module theories. 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ym typeface="Canva Sans"/>
              </a:rPr>
              <a:t>·Team success shaped by communication, trust, attitudes, and clear expectations.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ym typeface="Canva Sans"/>
              </a:rPr>
              <a:t>·Literature </a:t>
            </a:r>
            <a:r>
              <a:rPr lang="en-US" dirty="0" err="1">
                <a:sym typeface="Canva Sans"/>
              </a:rPr>
              <a:t>emphasises</a:t>
            </a:r>
            <a:r>
              <a:rPr lang="en-US" dirty="0">
                <a:sym typeface="Canva Sans"/>
              </a:rPr>
              <a:t> shared goals, defined roles, and strong interpersonal relationships.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>
                <a:sym typeface="Canva Sans"/>
              </a:rPr>
              <a:t>·Combining experience and theory helped us understand why some teams perform well, and others struggle.</a:t>
            </a:r>
          </a:p>
        </p:txBody>
      </p:sp>
    </p:spTree>
    <p:extLst>
      <p:ext uri="{BB962C8B-B14F-4D97-AF65-F5344CB8AC3E}">
        <p14:creationId xmlns:p14="http://schemas.microsoft.com/office/powerpoint/2010/main" val="2088315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237C829-0E0D-40DE-6AA1-96718CB849BC}"/>
              </a:ext>
            </a:extLst>
          </p:cNvPr>
          <p:cNvSpPr txBox="1"/>
          <p:nvPr/>
        </p:nvSpPr>
        <p:spPr>
          <a:xfrm>
            <a:off x="556325" y="667512"/>
            <a:ext cx="3429000" cy="213969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600" kern="1200" dirty="0">
                <a:solidFill>
                  <a:schemeClr val="tx1"/>
                </a:solidFill>
                <a:latin typeface="+mj-lt"/>
                <a:ea typeface="+mj-ea"/>
                <a:cs typeface="+mj-cs"/>
                <a:sym typeface="Fredoka"/>
              </a:rPr>
              <a:t>T</a:t>
            </a:r>
            <a:r>
              <a:rPr lang="en-US" sz="4600" u="none" strike="noStrike" kern="1200" dirty="0">
                <a:solidFill>
                  <a:schemeClr val="tx1"/>
                </a:solidFill>
                <a:latin typeface="+mj-lt"/>
                <a:ea typeface="+mj-ea"/>
                <a:cs typeface="+mj-cs"/>
                <a:sym typeface="Fredoka"/>
              </a:rPr>
              <a:t>eam Role Composition:  </a:t>
            </a:r>
          </a:p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600" u="none" strike="noStrike" kern="1200" dirty="0">
                <a:solidFill>
                  <a:schemeClr val="tx1"/>
                </a:solidFill>
                <a:latin typeface="+mj-lt"/>
                <a:ea typeface="+mj-ea"/>
                <a:cs typeface="+mj-cs"/>
                <a:sym typeface="Fredoka"/>
              </a:rPr>
              <a:t>Belbin</a:t>
            </a:r>
            <a:r>
              <a:rPr lang="en-US" sz="4600" dirty="0">
                <a:latin typeface="+mj-lt"/>
                <a:ea typeface="+mj-ea"/>
                <a:cs typeface="+mj-cs"/>
                <a:sym typeface="Fredoka"/>
              </a:rPr>
              <a:t>’s Team Roles </a:t>
            </a:r>
            <a:endParaRPr lang="en-US" sz="4600" u="none" strike="noStrike" kern="1200" dirty="0">
              <a:solidFill>
                <a:schemeClr val="tx1"/>
              </a:solidFill>
              <a:latin typeface="+mj-lt"/>
              <a:ea typeface="+mj-ea"/>
              <a:cs typeface="+mj-cs"/>
              <a:sym typeface="Fredoka"/>
            </a:endParaRP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46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F84898-CFFE-231C-9C0F-618311CD0630}"/>
              </a:ext>
            </a:extLst>
          </p:cNvPr>
          <p:cNvSpPr txBox="1"/>
          <p:nvPr/>
        </p:nvSpPr>
        <p:spPr>
          <a:xfrm>
            <a:off x="630936" y="2807208"/>
            <a:ext cx="3429000" cy="34107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0" lvl="0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>
                <a:sym typeface="Canva Sans"/>
              </a:rPr>
              <a:t>·Fi</a:t>
            </a:r>
            <a:r>
              <a:rPr lang="en-US" sz="1700" u="none" strike="noStrike">
                <a:sym typeface="Canva Sans"/>
              </a:rPr>
              <a:t>rst task: identify each member’s strengths and weaknesses.</a:t>
            </a:r>
          </a:p>
          <a:p>
            <a:pPr marL="0" lvl="0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u="none" strike="noStrike">
                <a:sym typeface="Canva Sans"/>
              </a:rPr>
              <a:t>·Belbin theory: teams perform better when members recognise and use inherent behavioural roles (Aranzabal et al., 2022).</a:t>
            </a:r>
          </a:p>
          <a:p>
            <a:pPr marL="0" lvl="0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u="none" strike="noStrike">
                <a:sym typeface="Canva Sans"/>
              </a:rPr>
              <a:t>·Creative vs. detail-oriented members created early tension.</a:t>
            </a:r>
          </a:p>
          <a:p>
            <a:pPr marL="0" lvl="0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u="none" strike="noStrike">
                <a:sym typeface="Canva Sans"/>
              </a:rPr>
              <a:t>·Role diversity can cause challenges if contributions are not valued (Senaratne &amp; Gunawardane, 2015).</a:t>
            </a:r>
          </a:p>
        </p:txBody>
      </p:sp>
      <p:pic>
        <p:nvPicPr>
          <p:cNvPr id="6" name="Picture 5" descr="A group of people holding puzzle pieces&#10;&#10;AI-generated content may be incorrect.">
            <a:extLst>
              <a:ext uri="{FF2B5EF4-FFF2-40B4-BE49-F238E27FC236}">
                <a16:creationId xmlns:a16="http://schemas.microsoft.com/office/drawing/2014/main" id="{DAAFB3A6-444E-8976-36CA-B5AB2894B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654296" y="1297476"/>
            <a:ext cx="6903720" cy="4263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2006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F9A9FCE-FA3F-DC32-3B06-E5B337E953B1}"/>
              </a:ext>
            </a:extLst>
          </p:cNvPr>
          <p:cNvSpPr txBox="1"/>
          <p:nvPr/>
        </p:nvSpPr>
        <p:spPr>
          <a:xfrm>
            <a:off x="630936" y="639520"/>
            <a:ext cx="3429000" cy="17190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kern="1200" dirty="0">
                <a:solidFill>
                  <a:schemeClr val="tx1"/>
                </a:solidFill>
                <a:latin typeface="+mj-lt"/>
                <a:ea typeface="+mj-ea"/>
                <a:cs typeface="+mj-cs"/>
                <a:sym typeface="Fredoka"/>
              </a:rPr>
              <a:t>Groups vs Teams 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5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1C279E6-C0AA-352B-F32A-DC10C5AD0444}"/>
              </a:ext>
            </a:extLst>
          </p:cNvPr>
          <p:cNvSpPr txBox="1"/>
          <p:nvPr/>
        </p:nvSpPr>
        <p:spPr>
          <a:xfrm>
            <a:off x="630936" y="2807208"/>
            <a:ext cx="3429000" cy="34107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>
                <a:sym typeface="Canva Sans"/>
              </a:rPr>
              <a:t>Group: people working together; Team: shared goals, interdependence, collective accountability.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>
                <a:sym typeface="Canva Sans"/>
              </a:rPr>
              <a:t>·Team identification increases motivation and engagement (Greco et al., 2022).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>
                <a:sym typeface="Canva Sans"/>
              </a:rPr>
              <a:t>·We began as a group but became a team through communication, purpose, and support.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>
                <a:sym typeface="Canva Sans"/>
              </a:rPr>
              <a:t>·Transition required trust, clear expectations, and reliability.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500">
                <a:sym typeface="Canva Sans"/>
              </a:rPr>
              <a:t>·Team identity increased responsibility and improved performance.</a:t>
            </a:r>
          </a:p>
        </p:txBody>
      </p:sp>
      <p:pic>
        <p:nvPicPr>
          <p:cNvPr id="6" name="Picture 5" descr="A group of people holding their hands together&#10;&#10;AI-generated content may be incorrect.">
            <a:extLst>
              <a:ext uri="{FF2B5EF4-FFF2-40B4-BE49-F238E27FC236}">
                <a16:creationId xmlns:a16="http://schemas.microsoft.com/office/drawing/2014/main" id="{76AB7072-8CD4-8621-39DB-092A557816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654296" y="1124883"/>
            <a:ext cx="6903720" cy="460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693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91F6ED-E805-F690-DBFF-A8D73F25FE93}"/>
              </a:ext>
            </a:extLst>
          </p:cNvPr>
          <p:cNvSpPr txBox="1"/>
          <p:nvPr/>
        </p:nvSpPr>
        <p:spPr>
          <a:xfrm>
            <a:off x="630936" y="639520"/>
            <a:ext cx="3429000" cy="171907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kern="1200" dirty="0">
                <a:solidFill>
                  <a:schemeClr val="tx1"/>
                </a:solidFill>
                <a:latin typeface="+mj-lt"/>
                <a:ea typeface="+mj-ea"/>
                <a:cs typeface="+mj-cs"/>
                <a:sym typeface="Fredoka"/>
              </a:rPr>
              <a:t>Wh</a:t>
            </a:r>
            <a:r>
              <a:rPr lang="en-US" sz="3400" u="none" strike="noStrike" kern="1200" dirty="0">
                <a:solidFill>
                  <a:schemeClr val="tx1"/>
                </a:solidFill>
                <a:latin typeface="+mj-lt"/>
                <a:ea typeface="+mj-ea"/>
                <a:cs typeface="+mj-cs"/>
                <a:sym typeface="Fredoka"/>
              </a:rPr>
              <a:t>at Makes a Successful Team? </a:t>
            </a:r>
          </a:p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400" dirty="0">
                <a:latin typeface="+mj-lt"/>
                <a:ea typeface="+mj-ea"/>
                <a:cs typeface="+mj-cs"/>
              </a:rPr>
              <a:t>Tuckman’s Theory </a:t>
            </a:r>
            <a:endParaRPr lang="en-US" sz="34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" name="sketch line">
            <a:extLst>
              <a:ext uri="{FF2B5EF4-FFF2-40B4-BE49-F238E27FC236}">
                <a16:creationId xmlns:a16="http://schemas.microsoft.com/office/drawing/2014/main" id="{CD8B4F24-440B-49E9-B85D-733523DC0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9891F2-4C88-AF00-6A7B-3709B212D683}"/>
              </a:ext>
            </a:extLst>
          </p:cNvPr>
          <p:cNvSpPr txBox="1"/>
          <p:nvPr/>
        </p:nvSpPr>
        <p:spPr>
          <a:xfrm>
            <a:off x="630936" y="2573756"/>
            <a:ext cx="3429000" cy="364416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0" lvl="0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dirty="0">
                <a:sym typeface="Canva Sans"/>
              </a:rPr>
              <a:t>Group deve</a:t>
            </a:r>
            <a:r>
              <a:rPr lang="en-US" sz="1400" u="none" strike="noStrike" dirty="0">
                <a:sym typeface="Canva Sans"/>
              </a:rPr>
              <a:t>lopment theories explain performance variations.</a:t>
            </a:r>
          </a:p>
          <a:p>
            <a:pPr marL="0" lvl="0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u="none" strike="noStrike" dirty="0">
                <a:sym typeface="Canva Sans"/>
              </a:rPr>
              <a:t>·Vaida &amp; Șerban (2021): forming → storming → norming → performing.</a:t>
            </a:r>
          </a:p>
          <a:p>
            <a:pPr marL="0" lvl="0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u="none" strike="noStrike" dirty="0">
                <a:sym typeface="Canva Sans"/>
              </a:rPr>
              <a:t>·Our storming stage involved disagreements on workload and working styles.</a:t>
            </a:r>
          </a:p>
          <a:p>
            <a:pPr marL="0" lvl="0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u="none" strike="noStrike" dirty="0">
                <a:sym typeface="Canva Sans"/>
              </a:rPr>
              <a:t>·Theory helped us understand conflict as natural, not dysfunctional.</a:t>
            </a:r>
          </a:p>
          <a:p>
            <a:pPr marL="0" lvl="0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u="none" strike="noStrike" dirty="0">
                <a:sym typeface="Canva Sans"/>
              </a:rPr>
              <a:t>·Norming/performing: better communication, trust, and constructive feedback.</a:t>
            </a:r>
          </a:p>
          <a:p>
            <a:pPr marL="0" lvl="0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u="none" strike="noStrike" dirty="0">
                <a:sym typeface="Canva Sans"/>
              </a:rPr>
              <a:t>·Leadership rotated based on strengths and expertise.</a:t>
            </a:r>
          </a:p>
          <a:p>
            <a:pPr marL="0" lvl="0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u="none" strike="noStrike" dirty="0">
                <a:sym typeface="Canva Sans"/>
              </a:rPr>
              <a:t>·Collaborative leadership enhances creativity (Huang et al., 2022).</a:t>
            </a:r>
          </a:p>
        </p:txBody>
      </p:sp>
      <p:pic>
        <p:nvPicPr>
          <p:cNvPr id="6" name="Picture 5" descr="A group of people throwing papers in the air&#10;&#10;AI-generated content may be incorrect.">
            <a:extLst>
              <a:ext uri="{FF2B5EF4-FFF2-40B4-BE49-F238E27FC236}">
                <a16:creationId xmlns:a16="http://schemas.microsoft.com/office/drawing/2014/main" id="{E01FBCC0-2FE8-48CC-E2EA-22E2415279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654296" y="1487330"/>
            <a:ext cx="6903720" cy="3883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5981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D6CC43-E690-3DBB-FD2F-DFE707830FF9}"/>
              </a:ext>
            </a:extLst>
          </p:cNvPr>
          <p:cNvSpPr txBox="1"/>
          <p:nvPr/>
        </p:nvSpPr>
        <p:spPr>
          <a:xfrm>
            <a:off x="630936" y="640080"/>
            <a:ext cx="4818888" cy="14813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lvl="0" indent="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000" u="none" strike="noStrike" kern="1200" dirty="0">
                <a:solidFill>
                  <a:schemeClr val="tx1"/>
                </a:solidFill>
                <a:latin typeface="+mj-lt"/>
                <a:ea typeface="+mj-ea"/>
                <a:cs typeface="+mj-cs"/>
                <a:sym typeface="Fredoka"/>
              </a:rPr>
              <a:t>Building Effective Relationships </a:t>
            </a:r>
          </a:p>
        </p:txBody>
      </p:sp>
      <p:sp>
        <p:nvSpPr>
          <p:cNvPr id="26" name="sketch line">
            <a:extLst>
              <a:ext uri="{FF2B5EF4-FFF2-40B4-BE49-F238E27FC236}">
                <a16:creationId xmlns:a16="http://schemas.microsoft.com/office/drawing/2014/main" id="{650D18FE-0824-4A46-B22C-A86B52E57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3F09591-71C3-081A-CD13-2D65B29F7839}"/>
              </a:ext>
            </a:extLst>
          </p:cNvPr>
          <p:cNvSpPr txBox="1"/>
          <p:nvPr/>
        </p:nvSpPr>
        <p:spPr>
          <a:xfrm>
            <a:off x="630936" y="2660904"/>
            <a:ext cx="4818888" cy="35478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ym typeface="Canva Sans Bold Italics"/>
              </a:rPr>
              <a:t>Effective teamwork relies on communication, emotional intelligence, and respect.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ym typeface="Canva Sans Bold Italics"/>
              </a:rPr>
              <a:t>Interpersonal identification improves cooperation and motivation (Greco et al., 2022).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sym typeface="Canva Sans Bold Italics"/>
              </a:rPr>
              <a:t>Trust increased openness, confidence, and willingness to seek help.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i="1">
                <a:sym typeface="Canva Sans Bold Italics"/>
              </a:rPr>
              <a:t>Work relies on communication, emotional intelligence, and respect.</a:t>
            </a:r>
          </a:p>
        </p:txBody>
      </p:sp>
      <p:pic>
        <p:nvPicPr>
          <p:cNvPr id="7" name="Picture 6" descr="Colourful carved figures of humans">
            <a:extLst>
              <a:ext uri="{FF2B5EF4-FFF2-40B4-BE49-F238E27FC236}">
                <a16:creationId xmlns:a16="http://schemas.microsoft.com/office/drawing/2014/main" id="{D3496780-F451-399E-DC55-66E0BAC8E2F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148" r="11916" b="-1"/>
          <a:stretch>
            <a:fillRect/>
          </a:stretch>
        </p:blipFill>
        <p:spPr>
          <a:xfrm>
            <a:off x="6099048" y="867927"/>
            <a:ext cx="5458968" cy="5122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3848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3700FB1-9F8C-4576-3C60-34FB9E048C98}"/>
              </a:ext>
            </a:extLst>
          </p:cNvPr>
          <p:cNvSpPr txBox="1"/>
          <p:nvPr/>
        </p:nvSpPr>
        <p:spPr>
          <a:xfrm>
            <a:off x="640080" y="325369"/>
            <a:ext cx="4368602" cy="19568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lvl="0" indent="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800" dirty="0">
                <a:latin typeface="+mj-lt"/>
                <a:ea typeface="+mj-ea"/>
                <a:cs typeface="+mj-cs"/>
                <a:sym typeface="Fredoka"/>
              </a:rPr>
              <a:t>Reward, Rec</a:t>
            </a:r>
            <a:r>
              <a:rPr lang="en-US" sz="3800" u="none" strike="noStrike" dirty="0">
                <a:latin typeface="+mj-lt"/>
                <a:ea typeface="+mj-ea"/>
                <a:cs typeface="+mj-cs"/>
                <a:sym typeface="Fredoka"/>
              </a:rPr>
              <a:t>ognition &amp; Delegation – Bullet Points</a:t>
            </a:r>
          </a:p>
        </p:txBody>
      </p:sp>
      <p:sp>
        <p:nvSpPr>
          <p:cNvPr id="14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338106-5F6B-3C5A-A2D8-9A5DE38368EA}"/>
              </a:ext>
            </a:extLst>
          </p:cNvPr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lvl="0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>
                <a:sym typeface="Canva Sans"/>
              </a:rPr>
              <a:t>·No form</a:t>
            </a:r>
            <a:r>
              <a:rPr lang="en-US" sz="1700" u="none" strike="noStrike">
                <a:sym typeface="Canva Sans"/>
              </a:rPr>
              <a:t>al rewards, but mutual appreciation motivated team members.</a:t>
            </a:r>
          </a:p>
          <a:p>
            <a:pPr marL="0" lvl="0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u="none" strike="noStrike">
                <a:sym typeface="Canva Sans"/>
              </a:rPr>
              <a:t>·Created a sense of fairness, belonging, and encouragement.</a:t>
            </a:r>
          </a:p>
          <a:p>
            <a:pPr marL="0" lvl="0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u="none" strike="noStrike">
                <a:sym typeface="Canva Sans"/>
              </a:rPr>
              <a:t>·Delegated tasks according to strengths to reduce overload.</a:t>
            </a:r>
          </a:p>
          <a:p>
            <a:pPr marL="0" lvl="0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u="none" strike="noStrike">
                <a:sym typeface="Canva Sans"/>
              </a:rPr>
              <a:t>·Proper delegation improves team performance (Senaratne &amp; Gunawardane, 2015).</a:t>
            </a:r>
          </a:p>
          <a:p>
            <a:pPr marL="0" lvl="0"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 u="none" strike="noStrike">
                <a:sym typeface="Canva Sans"/>
              </a:rPr>
              <a:t>Each member felt valued and capable in their role.</a:t>
            </a:r>
          </a:p>
        </p:txBody>
      </p:sp>
      <p:pic>
        <p:nvPicPr>
          <p:cNvPr id="7" name="Picture 6" descr="A group of people holding hands in a circle&#10;&#10;AI-generated content may be incorrect.">
            <a:extLst>
              <a:ext uri="{FF2B5EF4-FFF2-40B4-BE49-F238E27FC236}">
                <a16:creationId xmlns:a16="http://schemas.microsoft.com/office/drawing/2014/main" id="{47EF84DE-3924-25B4-F9DB-D442CB294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7138" r="8860" b="2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936731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059E1C-275B-5F9E-90D0-9CF5E86894FB}"/>
              </a:ext>
            </a:extLst>
          </p:cNvPr>
          <p:cNvSpPr txBox="1"/>
          <p:nvPr/>
        </p:nvSpPr>
        <p:spPr>
          <a:xfrm>
            <a:off x="640080" y="325369"/>
            <a:ext cx="4368602" cy="19568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>
                <a:latin typeface="+mj-lt"/>
                <a:ea typeface="+mj-ea"/>
                <a:cs typeface="+mj-cs"/>
                <a:sym typeface="Fredoka"/>
              </a:rPr>
              <a:t>Conflict Management </a:t>
            </a:r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ACF039-9E7B-3D39-FD96-310717219290}"/>
              </a:ext>
            </a:extLst>
          </p:cNvPr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>
                <a:sym typeface="Canva Sans"/>
              </a:rPr>
              <a:t>·Conflict is natural in teamwork, especially during storming stage.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>
                <a:sym typeface="Canva Sans"/>
              </a:rPr>
              <a:t>·Vaida &amp; Șerban (2021): conflict is part of development, not a failure.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>
                <a:sym typeface="Canva Sans"/>
              </a:rPr>
              <a:t>·Addressed conflict respectfully: listening, honesty, compromise.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>
                <a:sym typeface="Canva Sans"/>
              </a:rPr>
              <a:t>·Conflict resolution strengthened unity and improved team function.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900">
                <a:sym typeface="Canva Sans"/>
              </a:rPr>
              <a:t>·Effective communication turned potential problems into growth opportunities.</a:t>
            </a:r>
          </a:p>
        </p:txBody>
      </p:sp>
      <p:pic>
        <p:nvPicPr>
          <p:cNvPr id="7" name="Picture 6" descr="A group of people looking at a computer&#10;&#10;AI-generated content may be incorrect.">
            <a:extLst>
              <a:ext uri="{FF2B5EF4-FFF2-40B4-BE49-F238E27FC236}">
                <a16:creationId xmlns:a16="http://schemas.microsoft.com/office/drawing/2014/main" id="{114C0584-0CC5-87BB-3385-A9909478E9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3066" r="19980"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50A473A-A63A-AFD2-B690-53F5A37CA702}"/>
              </a:ext>
            </a:extLst>
          </p:cNvPr>
          <p:cNvSpPr txBox="1"/>
          <p:nvPr/>
        </p:nvSpPr>
        <p:spPr>
          <a:xfrm>
            <a:off x="9581991" y="6657945"/>
            <a:ext cx="2610009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 tooltip="https://scienceforwork.com/blog/team-communication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US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6623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743AA782-23D1-4521-8CAD-47662984AA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6D7393-EDC0-83CA-B0F2-DA30C4FC585C}"/>
              </a:ext>
            </a:extLst>
          </p:cNvPr>
          <p:cNvSpPr txBox="1"/>
          <p:nvPr/>
        </p:nvSpPr>
        <p:spPr>
          <a:xfrm>
            <a:off x="630936" y="640080"/>
            <a:ext cx="4818888" cy="14813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  <a:sym typeface="Fredoka"/>
              </a:rPr>
              <a:t>References</a:t>
            </a:r>
          </a:p>
        </p:txBody>
      </p:sp>
      <p:sp>
        <p:nvSpPr>
          <p:cNvPr id="17" name="sketch line">
            <a:extLst>
              <a:ext uri="{FF2B5EF4-FFF2-40B4-BE49-F238E27FC236}">
                <a16:creationId xmlns:a16="http://schemas.microsoft.com/office/drawing/2014/main" id="{650D18FE-0824-4A46-B22C-A86B52E578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372868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FE6A8FC-AD53-2984-AB93-0DE0215D378B}"/>
              </a:ext>
            </a:extLst>
          </p:cNvPr>
          <p:cNvSpPr txBox="1"/>
          <p:nvPr/>
        </p:nvSpPr>
        <p:spPr>
          <a:xfrm>
            <a:off x="630936" y="2660904"/>
            <a:ext cx="4818888" cy="35478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>
                <a:sym typeface="Canva Sans"/>
              </a:rPr>
              <a:t>Aranzabal, A., Epelde, E. and Artetxe, M., 2022. Team formation on the basis of Belbin’s roles to enhance students’ performance in project based learning. Education for Chemical Engineers, 38, pp.22–37.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>
                <a:sym typeface="Canva Sans"/>
              </a:rPr>
              <a:t>Greco, L.M., Porck, J.P., Walter, S.L., Scrimpshire, A.J. and Zabinski, A.M., 2022. A meta-analytic review of identification at work: Relative contribution of team, organisational, and professional identification. Journal of Applied Psychology, 107(5), p.795.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>
                <a:sym typeface="Canva Sans"/>
              </a:rPr>
              <a:t>Huang, Z., Sindakis, S., Aggarwal, S. and Thomas, L., 2022. The role of leadership in collective creativity and innovation: Examining academic research and development environments. Frontiers in Psychology, 13, p.1060412.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>
                <a:sym typeface="Canva Sans"/>
              </a:rPr>
              <a:t>Senaratne, S. and Gunawardane, S., 2015. Application of team role theory to construction design teams. Architectural Engineering and Design Management, 11(1), pp.1–19.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200">
                <a:sym typeface="Canva Sans"/>
              </a:rPr>
              <a:t>Vaida, S. and Șerban, D., 2021. Group development stages. A brief comparative analysis of various models. Studia Universitatis Babes-Bolyai, Psychologia-Paedagogia, 66(1), pp.91–110.</a:t>
            </a:r>
          </a:p>
          <a:p>
            <a:pPr indent="-228600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>
              <a:sym typeface="Canva Sans"/>
            </a:endParaRPr>
          </a:p>
        </p:txBody>
      </p:sp>
      <p:pic>
        <p:nvPicPr>
          <p:cNvPr id="7" name="Picture 6" descr="A black and yellow logo&#10;&#10;AI-generated content may be incorrect.">
            <a:extLst>
              <a:ext uri="{FF2B5EF4-FFF2-40B4-BE49-F238E27FC236}">
                <a16:creationId xmlns:a16="http://schemas.microsoft.com/office/drawing/2014/main" id="{ADC44E90-A525-00E9-4CD4-4B6DC2F2C6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9048" y="1912620"/>
            <a:ext cx="5458968" cy="303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0405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352BEC0E-22F8-46D0-9632-375DB541B0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EC061B2-6A70-F773-54C3-A6D5AC4F3FC9}"/>
              </a:ext>
            </a:extLst>
          </p:cNvPr>
          <p:cNvSpPr txBox="1"/>
          <p:nvPr/>
        </p:nvSpPr>
        <p:spPr>
          <a:xfrm>
            <a:off x="640080" y="329184"/>
            <a:ext cx="6894576" cy="178308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>
                <a:latin typeface="+mj-lt"/>
                <a:ea typeface="+mj-ea"/>
                <a:cs typeface="+mj-cs"/>
              </a:rPr>
              <a:t> AI Statement  </a:t>
            </a:r>
          </a:p>
        </p:txBody>
      </p:sp>
      <p:sp>
        <p:nvSpPr>
          <p:cNvPr id="20" name="sketch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8952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D8551B-0419-8CF3-ACD1-E7450750B581}"/>
              </a:ext>
            </a:extLst>
          </p:cNvPr>
          <p:cNvSpPr txBox="1"/>
          <p:nvPr/>
        </p:nvSpPr>
        <p:spPr>
          <a:xfrm>
            <a:off x="640080" y="2706624"/>
            <a:ext cx="6894576" cy="34838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effectLst/>
              </a:rPr>
              <a:t>I confirm that I have not presented any AI-generated text as my own work. </a:t>
            </a:r>
          </a:p>
          <a:p>
            <a:pPr indent="-228600" defTabSz="914400">
              <a:lnSpc>
                <a:spcPct val="9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200" dirty="0">
                <a:effectLst/>
              </a:rPr>
              <a:t>I confirm that I have used Grammarly for my grammar and spelling. </a:t>
            </a:r>
          </a:p>
        </p:txBody>
      </p:sp>
      <p:pic>
        <p:nvPicPr>
          <p:cNvPr id="8" name="Graphic 7" descr="Right Double Quote">
            <a:extLst>
              <a:ext uri="{FF2B5EF4-FFF2-40B4-BE49-F238E27FC236}">
                <a16:creationId xmlns:a16="http://schemas.microsoft.com/office/drawing/2014/main" id="{026D80A8-F425-D60F-1CC6-390D9177FB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55963" y="329183"/>
            <a:ext cx="3429969" cy="3429969"/>
          </a:xfrm>
          <a:prstGeom prst="rect">
            <a:avLst/>
          </a:prstGeom>
        </p:spPr>
      </p:pic>
      <p:pic>
        <p:nvPicPr>
          <p:cNvPr id="6" name="Picture 5" descr="A black and yellow logo&#10;&#10;AI-generated content may be incorrect.">
            <a:extLst>
              <a:ext uri="{FF2B5EF4-FFF2-40B4-BE49-F238E27FC236}">
                <a16:creationId xmlns:a16="http://schemas.microsoft.com/office/drawing/2014/main" id="{951B7555-B396-C46A-F93D-7922A8E160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03159" y="4079193"/>
            <a:ext cx="3917289" cy="2176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3349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A3363022-C969-41E9-8EB2-E4C94908C1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1695" cy="68520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D1AD6B3-BE88-4CEB-BA17-790657CC47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05E35EA-C8C0-A8DD-018C-8A5D40F89A17}"/>
              </a:ext>
            </a:extLst>
          </p:cNvPr>
          <p:cNvSpPr txBox="1"/>
          <p:nvPr/>
        </p:nvSpPr>
        <p:spPr>
          <a:xfrm>
            <a:off x="6615365" y="4147516"/>
            <a:ext cx="4805996" cy="129711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660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Thank you.  </a:t>
            </a:r>
          </a:p>
        </p:txBody>
      </p:sp>
      <p:pic>
        <p:nvPicPr>
          <p:cNvPr id="6" name="Graphic 5" descr="Handshake">
            <a:extLst>
              <a:ext uri="{FF2B5EF4-FFF2-40B4-BE49-F238E27FC236}">
                <a16:creationId xmlns:a16="http://schemas.microsoft.com/office/drawing/2014/main" id="{2EE3FD6B-07BC-3A47-11A1-7CF578EBC1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40470" y="1815320"/>
            <a:ext cx="4141760" cy="4141760"/>
          </a:xfrm>
          <a:custGeom>
            <a:avLst/>
            <a:gdLst/>
            <a:ahLst/>
            <a:cxnLst/>
            <a:rect l="l" t="t" r="r" b="b"/>
            <a:pathLst>
              <a:path w="4141760" h="4377846">
                <a:moveTo>
                  <a:pt x="0" y="0"/>
                </a:moveTo>
                <a:lnTo>
                  <a:pt x="4141760" y="0"/>
                </a:lnTo>
                <a:lnTo>
                  <a:pt x="4141760" y="4377846"/>
                </a:lnTo>
                <a:lnTo>
                  <a:pt x="0" y="4377846"/>
                </a:lnTo>
                <a:close/>
              </a:path>
            </a:pathLst>
          </a:cu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89D1390B-7E13-4B4F-9CB2-39106341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253" y="-5977"/>
            <a:ext cx="6238675" cy="6863979"/>
            <a:chOff x="305" y="-5977"/>
            <a:chExt cx="6238675" cy="6863979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E720206-AA49-4786-A932-A2650DE091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34854"/>
              <a:ext cx="6028697" cy="6817170"/>
            </a:xfrm>
            <a:custGeom>
              <a:avLst/>
              <a:gdLst>
                <a:gd name="connsiteX0" fmla="*/ 6028697 w 6028697"/>
                <a:gd name="connsiteY0" fmla="*/ 6155323 h 6817170"/>
                <a:gd name="connsiteX1" fmla="*/ 6028697 w 6028697"/>
                <a:gd name="connsiteY1" fmla="*/ 6817170 h 6817170"/>
                <a:gd name="connsiteX2" fmla="*/ 5157862 w 6028697"/>
                <a:gd name="connsiteY2" fmla="*/ 6817170 h 6817170"/>
                <a:gd name="connsiteX3" fmla="*/ 5347156 w 6028697"/>
                <a:gd name="connsiteY3" fmla="*/ 6687553 h 6817170"/>
                <a:gd name="connsiteX4" fmla="*/ 5487470 w 6028697"/>
                <a:gd name="connsiteY4" fmla="*/ 6581714 h 6817170"/>
                <a:gd name="connsiteX5" fmla="*/ 5627642 w 6028697"/>
                <a:gd name="connsiteY5" fmla="*/ 6472328 h 6817170"/>
                <a:gd name="connsiteX6" fmla="*/ 5911392 w 6028697"/>
                <a:gd name="connsiteY6" fmla="*/ 6245328 h 6817170"/>
                <a:gd name="connsiteX7" fmla="*/ 4481066 w 6028697"/>
                <a:gd name="connsiteY7" fmla="*/ 478 h 6817170"/>
                <a:gd name="connsiteX8" fmla="*/ 4672258 w 6028697"/>
                <a:gd name="connsiteY8" fmla="*/ 7519 h 6817170"/>
                <a:gd name="connsiteX9" fmla="*/ 5429869 w 6028697"/>
                <a:gd name="connsiteY9" fmla="*/ 125134 h 6817170"/>
                <a:gd name="connsiteX10" fmla="*/ 5976319 w 6028697"/>
                <a:gd name="connsiteY10" fmla="*/ 314893 h 6817170"/>
                <a:gd name="connsiteX11" fmla="*/ 6028697 w 6028697"/>
                <a:gd name="connsiteY11" fmla="*/ 339901 h 6817170"/>
                <a:gd name="connsiteX12" fmla="*/ 6028697 w 6028697"/>
                <a:gd name="connsiteY12" fmla="*/ 732458 h 6817170"/>
                <a:gd name="connsiteX13" fmla="*/ 5990985 w 6028697"/>
                <a:gd name="connsiteY13" fmla="*/ 712211 h 6817170"/>
                <a:gd name="connsiteX14" fmla="*/ 5341339 w 6028697"/>
                <a:gd name="connsiteY14" fmla="*/ 475281 h 6817170"/>
                <a:gd name="connsiteX15" fmla="*/ 4651969 w 6028697"/>
                <a:gd name="connsiteY15" fmla="*/ 377104 h 6817170"/>
                <a:gd name="connsiteX16" fmla="*/ 3953093 w 6028697"/>
                <a:gd name="connsiteY16" fmla="*/ 402498 h 6817170"/>
                <a:gd name="connsiteX17" fmla="*/ 3267413 w 6028697"/>
                <a:gd name="connsiteY17" fmla="*/ 546643 h 6817170"/>
                <a:gd name="connsiteX18" fmla="*/ 1439498 w 6028697"/>
                <a:gd name="connsiteY18" fmla="*/ 1568141 h 6817170"/>
                <a:gd name="connsiteX19" fmla="*/ 960671 w 6028697"/>
                <a:gd name="connsiteY19" fmla="*/ 2082013 h 6817170"/>
                <a:gd name="connsiteX20" fmla="*/ 581866 w 6028697"/>
                <a:gd name="connsiteY20" fmla="*/ 2672638 h 6817170"/>
                <a:gd name="connsiteX21" fmla="*/ 324789 w 6028697"/>
                <a:gd name="connsiteY21" fmla="*/ 3325262 h 6817170"/>
                <a:gd name="connsiteX22" fmla="*/ 231151 w 6028697"/>
                <a:gd name="connsiteY22" fmla="*/ 4022292 h 6817170"/>
                <a:gd name="connsiteX23" fmla="*/ 270592 w 6028697"/>
                <a:gd name="connsiteY23" fmla="*/ 4362792 h 6817170"/>
                <a:gd name="connsiteX24" fmla="*/ 387213 w 6028697"/>
                <a:gd name="connsiteY24" fmla="*/ 4681585 h 6817170"/>
                <a:gd name="connsiteX25" fmla="*/ 468507 w 6028697"/>
                <a:gd name="connsiteY25" fmla="*/ 4831546 h 6817170"/>
                <a:gd name="connsiteX26" fmla="*/ 561862 w 6028697"/>
                <a:gd name="connsiteY26" fmla="*/ 4976826 h 6817170"/>
                <a:gd name="connsiteX27" fmla="*/ 777511 w 6028697"/>
                <a:gd name="connsiteY27" fmla="*/ 5257597 h 6817170"/>
                <a:gd name="connsiteX28" fmla="*/ 1010895 w 6028697"/>
                <a:gd name="connsiteY28" fmla="*/ 5540494 h 6817170"/>
                <a:gd name="connsiteX29" fmla="*/ 1126948 w 6028697"/>
                <a:gd name="connsiteY29" fmla="*/ 5688186 h 6817170"/>
                <a:gd name="connsiteX30" fmla="*/ 1182706 w 6028697"/>
                <a:gd name="connsiteY30" fmla="*/ 5760543 h 6817170"/>
                <a:gd name="connsiteX31" fmla="*/ 1237327 w 6028697"/>
                <a:gd name="connsiteY31" fmla="*/ 5830060 h 6817170"/>
                <a:gd name="connsiteX32" fmla="*/ 1706649 w 6028697"/>
                <a:gd name="connsiteY32" fmla="*/ 6342797 h 6817170"/>
                <a:gd name="connsiteX33" fmla="*/ 1956207 w 6028697"/>
                <a:gd name="connsiteY33" fmla="*/ 6573484 h 6817170"/>
                <a:gd name="connsiteX34" fmla="*/ 2217681 w 6028697"/>
                <a:gd name="connsiteY34" fmla="*/ 6786297 h 6817170"/>
                <a:gd name="connsiteX35" fmla="*/ 2260820 w 6028697"/>
                <a:gd name="connsiteY35" fmla="*/ 6817170 h 6817170"/>
                <a:gd name="connsiteX36" fmla="*/ 1429497 w 6028697"/>
                <a:gd name="connsiteY36" fmla="*/ 6817170 h 6817170"/>
                <a:gd name="connsiteX37" fmla="*/ 1327275 w 6028697"/>
                <a:gd name="connsiteY37" fmla="*/ 6713800 h 6817170"/>
                <a:gd name="connsiteX38" fmla="*/ 1080556 w 6028697"/>
                <a:gd name="connsiteY38" fmla="*/ 6414443 h 6817170"/>
                <a:gd name="connsiteX39" fmla="*/ 865189 w 6028697"/>
                <a:gd name="connsiteY39" fmla="*/ 6097496 h 6817170"/>
                <a:gd name="connsiteX40" fmla="*/ 814823 w 6028697"/>
                <a:gd name="connsiteY40" fmla="*/ 6016911 h 6817170"/>
                <a:gd name="connsiteX41" fmla="*/ 766729 w 6028697"/>
                <a:gd name="connsiteY41" fmla="*/ 5938453 h 6817170"/>
                <a:gd name="connsiteX42" fmla="*/ 671672 w 6028697"/>
                <a:gd name="connsiteY42" fmla="*/ 5786648 h 6817170"/>
                <a:gd name="connsiteX43" fmla="*/ 474608 w 6028697"/>
                <a:gd name="connsiteY43" fmla="*/ 5474664 h 6817170"/>
                <a:gd name="connsiteX44" fmla="*/ 282652 w 6028697"/>
                <a:gd name="connsiteY44" fmla="*/ 5146508 h 6817170"/>
                <a:gd name="connsiteX45" fmla="*/ 196108 w 6028697"/>
                <a:gd name="connsiteY45" fmla="*/ 4972712 h 6817170"/>
                <a:gd name="connsiteX46" fmla="*/ 122474 w 6028697"/>
                <a:gd name="connsiteY46" fmla="*/ 4791821 h 6817170"/>
                <a:gd name="connsiteX47" fmla="*/ 65724 w 6028697"/>
                <a:gd name="connsiteY47" fmla="*/ 4603129 h 6817170"/>
                <a:gd name="connsiteX48" fmla="*/ 44727 w 6028697"/>
                <a:gd name="connsiteY48" fmla="*/ 4506937 h 6817170"/>
                <a:gd name="connsiteX49" fmla="*/ 35505 w 6028697"/>
                <a:gd name="connsiteY49" fmla="*/ 4458699 h 6817170"/>
                <a:gd name="connsiteX50" fmla="*/ 27845 w 6028697"/>
                <a:gd name="connsiteY50" fmla="*/ 4410320 h 6817170"/>
                <a:gd name="connsiteX51" fmla="*/ 37 w 6028697"/>
                <a:gd name="connsiteY51" fmla="*/ 4022292 h 6817170"/>
                <a:gd name="connsiteX52" fmla="*/ 78777 w 6028697"/>
                <a:gd name="connsiteY52" fmla="*/ 3267236 h 6817170"/>
                <a:gd name="connsiteX53" fmla="*/ 315424 w 6028697"/>
                <a:gd name="connsiteY53" fmla="*/ 2543673 h 6817170"/>
                <a:gd name="connsiteX54" fmla="*/ 1202710 w 6028697"/>
                <a:gd name="connsiteY54" fmla="*/ 1314895 h 6817170"/>
                <a:gd name="connsiteX55" fmla="*/ 1791065 w 6028697"/>
                <a:gd name="connsiteY55" fmla="*/ 833514 h 6817170"/>
                <a:gd name="connsiteX56" fmla="*/ 3908404 w 6028697"/>
                <a:gd name="connsiteY56" fmla="*/ 29794 h 6817170"/>
                <a:gd name="connsiteX57" fmla="*/ 4481066 w 6028697"/>
                <a:gd name="connsiteY57" fmla="*/ 478 h 6817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6028697" h="6817170">
                  <a:moveTo>
                    <a:pt x="6028697" y="6155323"/>
                  </a:moveTo>
                  <a:lnTo>
                    <a:pt x="6028697" y="6817170"/>
                  </a:lnTo>
                  <a:lnTo>
                    <a:pt x="5157862" y="6817170"/>
                  </a:lnTo>
                  <a:lnTo>
                    <a:pt x="5347156" y="6687553"/>
                  </a:lnTo>
                  <a:cubicBezTo>
                    <a:pt x="5394117" y="6653219"/>
                    <a:pt x="5440793" y="6617608"/>
                    <a:pt x="5487470" y="6581714"/>
                  </a:cubicBezTo>
                  <a:cubicBezTo>
                    <a:pt x="5534147" y="6545820"/>
                    <a:pt x="5580966" y="6509358"/>
                    <a:pt x="5627642" y="6472328"/>
                  </a:cubicBezTo>
                  <a:lnTo>
                    <a:pt x="5911392" y="6245328"/>
                  </a:lnTo>
                  <a:close/>
                  <a:moveTo>
                    <a:pt x="4481066" y="478"/>
                  </a:moveTo>
                  <a:cubicBezTo>
                    <a:pt x="4544817" y="1422"/>
                    <a:pt x="4608563" y="3769"/>
                    <a:pt x="4672258" y="7519"/>
                  </a:cubicBezTo>
                  <a:cubicBezTo>
                    <a:pt x="4927973" y="22364"/>
                    <a:pt x="5181687" y="61751"/>
                    <a:pt x="5429869" y="125134"/>
                  </a:cubicBezTo>
                  <a:cubicBezTo>
                    <a:pt x="5617090" y="173104"/>
                    <a:pt x="5799867" y="236595"/>
                    <a:pt x="5976319" y="314893"/>
                  </a:cubicBezTo>
                  <a:lnTo>
                    <a:pt x="6028697" y="339901"/>
                  </a:lnTo>
                  <a:lnTo>
                    <a:pt x="6028697" y="732458"/>
                  </a:lnTo>
                  <a:lnTo>
                    <a:pt x="5990985" y="712211"/>
                  </a:lnTo>
                  <a:cubicBezTo>
                    <a:pt x="5783917" y="609342"/>
                    <a:pt x="5566013" y="529876"/>
                    <a:pt x="5341339" y="475281"/>
                  </a:cubicBezTo>
                  <a:cubicBezTo>
                    <a:pt x="5115233" y="420503"/>
                    <a:pt x="4884375" y="387624"/>
                    <a:pt x="4651969" y="377104"/>
                  </a:cubicBezTo>
                  <a:cubicBezTo>
                    <a:pt x="4418713" y="365171"/>
                    <a:pt x="4184861" y="373670"/>
                    <a:pt x="3953093" y="402498"/>
                  </a:cubicBezTo>
                  <a:cubicBezTo>
                    <a:pt x="3721001" y="431832"/>
                    <a:pt x="3491675" y="480040"/>
                    <a:pt x="3267413" y="546643"/>
                  </a:cubicBezTo>
                  <a:cubicBezTo>
                    <a:pt x="2591323" y="750761"/>
                    <a:pt x="1967642" y="1099289"/>
                    <a:pt x="1439498" y="1568141"/>
                  </a:cubicBezTo>
                  <a:cubicBezTo>
                    <a:pt x="1265589" y="1725523"/>
                    <a:pt x="1105393" y="1897434"/>
                    <a:pt x="960671" y="2082013"/>
                  </a:cubicBezTo>
                  <a:cubicBezTo>
                    <a:pt x="815775" y="2266294"/>
                    <a:pt x="688923" y="2464081"/>
                    <a:pt x="581866" y="2672638"/>
                  </a:cubicBezTo>
                  <a:cubicBezTo>
                    <a:pt x="473765" y="2880669"/>
                    <a:pt x="387610" y="3099397"/>
                    <a:pt x="324789" y="3325262"/>
                  </a:cubicBezTo>
                  <a:cubicBezTo>
                    <a:pt x="262714" y="3552403"/>
                    <a:pt x="231223" y="3786822"/>
                    <a:pt x="231151" y="4022292"/>
                  </a:cubicBezTo>
                  <a:cubicBezTo>
                    <a:pt x="231413" y="4136912"/>
                    <a:pt x="244645" y="4251136"/>
                    <a:pt x="270592" y="4362792"/>
                  </a:cubicBezTo>
                  <a:cubicBezTo>
                    <a:pt x="297885" y="4472943"/>
                    <a:pt x="336983" y="4579833"/>
                    <a:pt x="387213" y="4681585"/>
                  </a:cubicBezTo>
                  <a:cubicBezTo>
                    <a:pt x="412042" y="4732517"/>
                    <a:pt x="439423" y="4782457"/>
                    <a:pt x="468507" y="4831546"/>
                  </a:cubicBezTo>
                  <a:cubicBezTo>
                    <a:pt x="497591" y="4880636"/>
                    <a:pt x="529230" y="4929015"/>
                    <a:pt x="561862" y="4976826"/>
                  </a:cubicBezTo>
                  <a:cubicBezTo>
                    <a:pt x="627975" y="5072166"/>
                    <a:pt x="701466" y="5164668"/>
                    <a:pt x="777511" y="5257597"/>
                  </a:cubicBezTo>
                  <a:cubicBezTo>
                    <a:pt x="853556" y="5350524"/>
                    <a:pt x="933574" y="5443594"/>
                    <a:pt x="1010895" y="5540494"/>
                  </a:cubicBezTo>
                  <a:cubicBezTo>
                    <a:pt x="1049957" y="5588732"/>
                    <a:pt x="1088642" y="5637963"/>
                    <a:pt x="1126948" y="5688186"/>
                  </a:cubicBezTo>
                  <a:lnTo>
                    <a:pt x="1182706" y="5760543"/>
                  </a:lnTo>
                  <a:cubicBezTo>
                    <a:pt x="1201007" y="5783669"/>
                    <a:pt x="1218458" y="5807503"/>
                    <a:pt x="1237327" y="5830060"/>
                  </a:cubicBezTo>
                  <a:cubicBezTo>
                    <a:pt x="1383714" y="6009916"/>
                    <a:pt x="1540413" y="6181116"/>
                    <a:pt x="1706649" y="6342797"/>
                  </a:cubicBezTo>
                  <a:cubicBezTo>
                    <a:pt x="1788084" y="6422531"/>
                    <a:pt x="1871265" y="6499427"/>
                    <a:pt x="1956207" y="6573484"/>
                  </a:cubicBezTo>
                  <a:cubicBezTo>
                    <a:pt x="2041332" y="6647402"/>
                    <a:pt x="2127733" y="6718907"/>
                    <a:pt x="2217681" y="6786297"/>
                  </a:cubicBezTo>
                  <a:lnTo>
                    <a:pt x="2260820" y="6817170"/>
                  </a:lnTo>
                  <a:lnTo>
                    <a:pt x="1429497" y="6817170"/>
                  </a:lnTo>
                  <a:lnTo>
                    <a:pt x="1327275" y="6713800"/>
                  </a:lnTo>
                  <a:cubicBezTo>
                    <a:pt x="1239186" y="6618984"/>
                    <a:pt x="1156797" y="6519019"/>
                    <a:pt x="1080556" y="6414443"/>
                  </a:cubicBezTo>
                  <a:cubicBezTo>
                    <a:pt x="1004653" y="6310734"/>
                    <a:pt x="932439" y="6205177"/>
                    <a:pt x="865189" y="6097496"/>
                  </a:cubicBezTo>
                  <a:cubicBezTo>
                    <a:pt x="847881" y="6070823"/>
                    <a:pt x="831565" y="6043725"/>
                    <a:pt x="814823" y="6016911"/>
                  </a:cubicBezTo>
                  <a:lnTo>
                    <a:pt x="766729" y="5938453"/>
                  </a:lnTo>
                  <a:cubicBezTo>
                    <a:pt x="735941" y="5887947"/>
                    <a:pt x="703878" y="5837581"/>
                    <a:pt x="671672" y="5786648"/>
                  </a:cubicBezTo>
                  <a:lnTo>
                    <a:pt x="474608" y="5474664"/>
                  </a:lnTo>
                  <a:cubicBezTo>
                    <a:pt x="408778" y="5368968"/>
                    <a:pt x="343516" y="5260008"/>
                    <a:pt x="282652" y="5146508"/>
                  </a:cubicBezTo>
                  <a:cubicBezTo>
                    <a:pt x="252290" y="5089759"/>
                    <a:pt x="223065" y="5032015"/>
                    <a:pt x="196108" y="4972712"/>
                  </a:cubicBezTo>
                  <a:cubicBezTo>
                    <a:pt x="169152" y="4913408"/>
                    <a:pt x="144607" y="4853111"/>
                    <a:pt x="122474" y="4791821"/>
                  </a:cubicBezTo>
                  <a:cubicBezTo>
                    <a:pt x="100342" y="4730532"/>
                    <a:pt x="81757" y="4666830"/>
                    <a:pt x="65724" y="4603129"/>
                  </a:cubicBezTo>
                  <a:cubicBezTo>
                    <a:pt x="58205" y="4571064"/>
                    <a:pt x="50828" y="4539143"/>
                    <a:pt x="44727" y="4506937"/>
                  </a:cubicBezTo>
                  <a:lnTo>
                    <a:pt x="35505" y="4458699"/>
                  </a:lnTo>
                  <a:lnTo>
                    <a:pt x="27845" y="4410320"/>
                  </a:lnTo>
                  <a:cubicBezTo>
                    <a:pt x="8635" y="4281881"/>
                    <a:pt x="-661" y="4152150"/>
                    <a:pt x="37" y="4022292"/>
                  </a:cubicBezTo>
                  <a:cubicBezTo>
                    <a:pt x="712" y="3768592"/>
                    <a:pt x="27094" y="3515615"/>
                    <a:pt x="78777" y="3267236"/>
                  </a:cubicBezTo>
                  <a:cubicBezTo>
                    <a:pt x="130048" y="3017876"/>
                    <a:pt x="209439" y="2775142"/>
                    <a:pt x="315424" y="2543673"/>
                  </a:cubicBezTo>
                  <a:cubicBezTo>
                    <a:pt x="528236" y="2081161"/>
                    <a:pt x="838234" y="1667312"/>
                    <a:pt x="1202710" y="1314895"/>
                  </a:cubicBezTo>
                  <a:cubicBezTo>
                    <a:pt x="1385514" y="1138814"/>
                    <a:pt x="1582282" y="977831"/>
                    <a:pt x="1791065" y="833514"/>
                  </a:cubicBezTo>
                  <a:cubicBezTo>
                    <a:pt x="2420037" y="395614"/>
                    <a:pt x="3147288" y="119557"/>
                    <a:pt x="3908404" y="29794"/>
                  </a:cubicBezTo>
                  <a:cubicBezTo>
                    <a:pt x="4098509" y="7429"/>
                    <a:pt x="4289811" y="-2355"/>
                    <a:pt x="4481066" y="478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72F6EE6-EDE9-45A5-8F6D-02B9B7CB2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1"/>
              <a:ext cx="6165116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C093DC50-3BD7-46B1-A300-CD207E152FF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305" y="-5977"/>
              <a:ext cx="6238675" cy="6858001"/>
            </a:xfrm>
            <a:custGeom>
              <a:avLst/>
              <a:gdLst>
                <a:gd name="connsiteX0" fmla="*/ 6264586 w 6264586"/>
                <a:gd name="connsiteY0" fmla="*/ 6646464 h 6858001"/>
                <a:gd name="connsiteX1" fmla="*/ 6264586 w 6264586"/>
                <a:gd name="connsiteY1" fmla="*/ 6858001 h 6858001"/>
                <a:gd name="connsiteX2" fmla="*/ 5997170 w 6264586"/>
                <a:gd name="connsiteY2" fmla="*/ 6858001 h 6858001"/>
                <a:gd name="connsiteX3" fmla="*/ 6121512 w 6264586"/>
                <a:gd name="connsiteY3" fmla="*/ 6761029 h 6858001"/>
                <a:gd name="connsiteX4" fmla="*/ 2693206 w 6264586"/>
                <a:gd name="connsiteY4" fmla="*/ 0 h 6858001"/>
                <a:gd name="connsiteX5" fmla="*/ 5872285 w 6264586"/>
                <a:gd name="connsiteY5" fmla="*/ 0 h 6858001"/>
                <a:gd name="connsiteX6" fmla="*/ 6024875 w 6264586"/>
                <a:gd name="connsiteY6" fmla="*/ 68385 h 6858001"/>
                <a:gd name="connsiteX7" fmla="*/ 6206432 w 6264586"/>
                <a:gd name="connsiteY7" fmla="*/ 162336 h 6858001"/>
                <a:gd name="connsiteX8" fmla="*/ 6264586 w 6264586"/>
                <a:gd name="connsiteY8" fmla="*/ 196704 h 6858001"/>
                <a:gd name="connsiteX9" fmla="*/ 6264586 w 6264586"/>
                <a:gd name="connsiteY9" fmla="*/ 537242 h 6858001"/>
                <a:gd name="connsiteX10" fmla="*/ 6230189 w 6264586"/>
                <a:gd name="connsiteY10" fmla="*/ 517260 h 6858001"/>
                <a:gd name="connsiteX11" fmla="*/ 5540536 w 6264586"/>
                <a:gd name="connsiteY11" fmla="*/ 249543 h 6858001"/>
                <a:gd name="connsiteX12" fmla="*/ 5178896 w 6264586"/>
                <a:gd name="connsiteY12" fmla="*/ 178606 h 6858001"/>
                <a:gd name="connsiteX13" fmla="*/ 4814279 w 6264586"/>
                <a:gd name="connsiteY13" fmla="*/ 146683 h 6858001"/>
                <a:gd name="connsiteX14" fmla="*/ 4655095 w 6264586"/>
                <a:gd name="connsiteY14" fmla="*/ 143421 h 6858001"/>
                <a:gd name="connsiteX15" fmla="*/ 4081069 w 6264586"/>
                <a:gd name="connsiteY15" fmla="*/ 185983 h 6858001"/>
                <a:gd name="connsiteX16" fmla="*/ 3720566 w 6264586"/>
                <a:gd name="connsiteY16" fmla="*/ 256921 h 6858001"/>
                <a:gd name="connsiteX17" fmla="*/ 3365879 w 6264586"/>
                <a:gd name="connsiteY17" fmla="*/ 357651 h 6858001"/>
                <a:gd name="connsiteX18" fmla="*/ 3020555 w 6264586"/>
                <a:gd name="connsiteY18" fmla="*/ 486190 h 6858001"/>
                <a:gd name="connsiteX19" fmla="*/ 2685163 w 6264586"/>
                <a:gd name="connsiteY19" fmla="*/ 641542 h 6858001"/>
                <a:gd name="connsiteX20" fmla="*/ 2047720 w 6264586"/>
                <a:gd name="connsiteY20" fmla="*/ 1025030 h 6858001"/>
                <a:gd name="connsiteX21" fmla="*/ 1897333 w 6264586"/>
                <a:gd name="connsiteY21" fmla="*/ 1134983 h 6858001"/>
                <a:gd name="connsiteX22" fmla="*/ 1835758 w 6264586"/>
                <a:gd name="connsiteY22" fmla="*/ 1182227 h 6858001"/>
                <a:gd name="connsiteX23" fmla="*/ 1823273 w 6264586"/>
                <a:gd name="connsiteY23" fmla="*/ 1192016 h 6858001"/>
                <a:gd name="connsiteX24" fmla="*/ 1750918 w 6264586"/>
                <a:gd name="connsiteY24" fmla="*/ 1249760 h 6858001"/>
                <a:gd name="connsiteX25" fmla="*/ 1469297 w 6264586"/>
                <a:gd name="connsiteY25" fmla="*/ 1496906 h 6858001"/>
                <a:gd name="connsiteX26" fmla="*/ 967769 w 6264586"/>
                <a:gd name="connsiteY26" fmla="*/ 2056602 h 6858001"/>
                <a:gd name="connsiteX27" fmla="*/ 754105 w 6264586"/>
                <a:gd name="connsiteY27" fmla="*/ 2368727 h 6858001"/>
                <a:gd name="connsiteX28" fmla="*/ 572364 w 6264586"/>
                <a:gd name="connsiteY28" fmla="*/ 2701140 h 6858001"/>
                <a:gd name="connsiteX29" fmla="*/ 532497 w 6264586"/>
                <a:gd name="connsiteY29" fmla="*/ 2786265 h 6858001"/>
                <a:gd name="connsiteX30" fmla="*/ 512918 w 6264586"/>
                <a:gd name="connsiteY30" fmla="*/ 2828827 h 6858001"/>
                <a:gd name="connsiteX31" fmla="*/ 494475 w 6264586"/>
                <a:gd name="connsiteY31" fmla="*/ 2872240 h 6858001"/>
                <a:gd name="connsiteX32" fmla="*/ 491637 w 6264586"/>
                <a:gd name="connsiteY32" fmla="*/ 2878908 h 6858001"/>
                <a:gd name="connsiteX33" fmla="*/ 459290 w 6264586"/>
                <a:gd name="connsiteY33" fmla="*/ 2959635 h 6858001"/>
                <a:gd name="connsiteX34" fmla="*/ 446805 w 6264586"/>
                <a:gd name="connsiteY34" fmla="*/ 2992408 h 6858001"/>
                <a:gd name="connsiteX35" fmla="*/ 426090 w 6264586"/>
                <a:gd name="connsiteY35" fmla="*/ 3049158 h 6858001"/>
                <a:gd name="connsiteX36" fmla="*/ 426090 w 6264586"/>
                <a:gd name="connsiteY36" fmla="*/ 3049867 h 6858001"/>
                <a:gd name="connsiteX37" fmla="*/ 318124 w 6264586"/>
                <a:gd name="connsiteY37" fmla="*/ 3414202 h 6858001"/>
                <a:gd name="connsiteX38" fmla="*/ 230729 w 6264586"/>
                <a:gd name="connsiteY38" fmla="*/ 4169260 h 6858001"/>
                <a:gd name="connsiteX39" fmla="*/ 268893 w 6264586"/>
                <a:gd name="connsiteY39" fmla="*/ 4544236 h 6858001"/>
                <a:gd name="connsiteX40" fmla="*/ 379840 w 6264586"/>
                <a:gd name="connsiteY40" fmla="*/ 4900056 h 6858001"/>
                <a:gd name="connsiteX41" fmla="*/ 406512 w 6264586"/>
                <a:gd name="connsiteY41" fmla="*/ 4960211 h 6858001"/>
                <a:gd name="connsiteX42" fmla="*/ 417862 w 6264586"/>
                <a:gd name="connsiteY42" fmla="*/ 4984613 h 6858001"/>
                <a:gd name="connsiteX43" fmla="*/ 428077 w 6264586"/>
                <a:gd name="connsiteY43" fmla="*/ 5005043 h 6858001"/>
                <a:gd name="connsiteX44" fmla="*/ 460140 w 6264586"/>
                <a:gd name="connsiteY44" fmla="*/ 5067327 h 6858001"/>
                <a:gd name="connsiteX45" fmla="*/ 555197 w 6264586"/>
                <a:gd name="connsiteY45" fmla="*/ 5229773 h 6858001"/>
                <a:gd name="connsiteX46" fmla="*/ 660611 w 6264586"/>
                <a:gd name="connsiteY46" fmla="*/ 5387396 h 6858001"/>
                <a:gd name="connsiteX47" fmla="*/ 774110 w 6264586"/>
                <a:gd name="connsiteY47" fmla="*/ 5542182 h 6858001"/>
                <a:gd name="connsiteX48" fmla="*/ 917829 w 6264586"/>
                <a:gd name="connsiteY48" fmla="*/ 5727896 h 6858001"/>
                <a:gd name="connsiteX49" fmla="*/ 1012885 w 6264586"/>
                <a:gd name="connsiteY49" fmla="*/ 5849767 h 6858001"/>
                <a:gd name="connsiteX50" fmla="*/ 1133053 w 6264586"/>
                <a:gd name="connsiteY50" fmla="*/ 6006822 h 6858001"/>
                <a:gd name="connsiteX51" fmla="*/ 1194343 w 6264586"/>
                <a:gd name="connsiteY51" fmla="*/ 6090245 h 6858001"/>
                <a:gd name="connsiteX52" fmla="*/ 1249390 w 6264586"/>
                <a:gd name="connsiteY52" fmla="*/ 6165155 h 6858001"/>
                <a:gd name="connsiteX53" fmla="*/ 1345724 w 6264586"/>
                <a:gd name="connsiteY53" fmla="*/ 6292132 h 6858001"/>
                <a:gd name="connsiteX54" fmla="*/ 1364310 w 6264586"/>
                <a:gd name="connsiteY54" fmla="*/ 6316251 h 6858001"/>
                <a:gd name="connsiteX55" fmla="*/ 1373673 w 6264586"/>
                <a:gd name="connsiteY55" fmla="*/ 6327885 h 6858001"/>
                <a:gd name="connsiteX56" fmla="*/ 1484619 w 6264586"/>
                <a:gd name="connsiteY56" fmla="*/ 6462240 h 6858001"/>
                <a:gd name="connsiteX57" fmla="*/ 1739000 w 6264586"/>
                <a:gd name="connsiteY57" fmla="*/ 6737335 h 6858001"/>
                <a:gd name="connsiteX58" fmla="*/ 1866801 w 6264586"/>
                <a:gd name="connsiteY58" fmla="*/ 6858001 h 6858001"/>
                <a:gd name="connsiteX59" fmla="*/ 1144149 w 6264586"/>
                <a:gd name="connsiteY59" fmla="*/ 6858001 h 6858001"/>
                <a:gd name="connsiteX60" fmla="*/ 1058349 w 6264586"/>
                <a:gd name="connsiteY60" fmla="*/ 6766452 h 6858001"/>
                <a:gd name="connsiteX61" fmla="*/ 580309 w 6264586"/>
                <a:gd name="connsiteY61" fmla="*/ 6105000 h 6858001"/>
                <a:gd name="connsiteX62" fmla="*/ 1 w 6264586"/>
                <a:gd name="connsiteY62" fmla="*/ 3960094 h 6858001"/>
                <a:gd name="connsiteX63" fmla="*/ 2599292 w 6264586"/>
                <a:gd name="connsiteY63" fmla="*/ 37050 h 6858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6264586" h="6858001">
                  <a:moveTo>
                    <a:pt x="6264586" y="6646464"/>
                  </a:moveTo>
                  <a:lnTo>
                    <a:pt x="6264586" y="6858001"/>
                  </a:lnTo>
                  <a:lnTo>
                    <a:pt x="5997170" y="6858001"/>
                  </a:lnTo>
                  <a:lnTo>
                    <a:pt x="6121512" y="6761029"/>
                  </a:lnTo>
                  <a:close/>
                  <a:moveTo>
                    <a:pt x="2693206" y="0"/>
                  </a:moveTo>
                  <a:lnTo>
                    <a:pt x="5872285" y="0"/>
                  </a:lnTo>
                  <a:lnTo>
                    <a:pt x="6024875" y="68385"/>
                  </a:lnTo>
                  <a:cubicBezTo>
                    <a:pt x="6086250" y="97989"/>
                    <a:pt x="6146793" y="129318"/>
                    <a:pt x="6206432" y="162336"/>
                  </a:cubicBezTo>
                  <a:lnTo>
                    <a:pt x="6264586" y="196704"/>
                  </a:lnTo>
                  <a:lnTo>
                    <a:pt x="6264586" y="537242"/>
                  </a:lnTo>
                  <a:lnTo>
                    <a:pt x="6230189" y="517260"/>
                  </a:lnTo>
                  <a:cubicBezTo>
                    <a:pt x="6012226" y="399931"/>
                    <a:pt x="5780573" y="310008"/>
                    <a:pt x="5540536" y="249543"/>
                  </a:cubicBezTo>
                  <a:cubicBezTo>
                    <a:pt x="5421375" y="219324"/>
                    <a:pt x="5300641" y="195644"/>
                    <a:pt x="5178896" y="178606"/>
                  </a:cubicBezTo>
                  <a:cubicBezTo>
                    <a:pt x="5057977" y="161840"/>
                    <a:pt x="4936276" y="151186"/>
                    <a:pt x="4814279" y="146683"/>
                  </a:cubicBezTo>
                  <a:cubicBezTo>
                    <a:pt x="4761501" y="144556"/>
                    <a:pt x="4708015" y="143421"/>
                    <a:pt x="4655095" y="143421"/>
                  </a:cubicBezTo>
                  <a:cubicBezTo>
                    <a:pt x="4462968" y="143573"/>
                    <a:pt x="4271111" y="157799"/>
                    <a:pt x="4081069" y="185983"/>
                  </a:cubicBezTo>
                  <a:cubicBezTo>
                    <a:pt x="3956361" y="205703"/>
                    <a:pt x="3835058" y="229396"/>
                    <a:pt x="3720566" y="256921"/>
                  </a:cubicBezTo>
                  <a:cubicBezTo>
                    <a:pt x="3596708" y="286714"/>
                    <a:pt x="3477677" y="320905"/>
                    <a:pt x="3365879" y="357651"/>
                  </a:cubicBezTo>
                  <a:cubicBezTo>
                    <a:pt x="3249257" y="395958"/>
                    <a:pt x="3133487" y="438945"/>
                    <a:pt x="3020555" y="486190"/>
                  </a:cubicBezTo>
                  <a:cubicBezTo>
                    <a:pt x="2907623" y="533434"/>
                    <a:pt x="2794832" y="585786"/>
                    <a:pt x="2685163" y="641542"/>
                  </a:cubicBezTo>
                  <a:cubicBezTo>
                    <a:pt x="2463995" y="754348"/>
                    <a:pt x="2250998" y="882488"/>
                    <a:pt x="2047720" y="1025030"/>
                  </a:cubicBezTo>
                  <a:cubicBezTo>
                    <a:pt x="2006151" y="1054399"/>
                    <a:pt x="1951528" y="1093415"/>
                    <a:pt x="1897333" y="1134983"/>
                  </a:cubicBezTo>
                  <a:cubicBezTo>
                    <a:pt x="1876761" y="1150164"/>
                    <a:pt x="1855905" y="1166479"/>
                    <a:pt x="1835758" y="1182227"/>
                  </a:cubicBezTo>
                  <a:lnTo>
                    <a:pt x="1823273" y="1192016"/>
                  </a:lnTo>
                  <a:cubicBezTo>
                    <a:pt x="1797027" y="1211879"/>
                    <a:pt x="1772057" y="1232309"/>
                    <a:pt x="1750918" y="1249760"/>
                  </a:cubicBezTo>
                  <a:cubicBezTo>
                    <a:pt x="1645931" y="1335737"/>
                    <a:pt x="1554422" y="1416605"/>
                    <a:pt x="1469297" y="1496906"/>
                  </a:cubicBezTo>
                  <a:cubicBezTo>
                    <a:pt x="1286595" y="1668957"/>
                    <a:pt x="1118818" y="1856190"/>
                    <a:pt x="967769" y="2056602"/>
                  </a:cubicBezTo>
                  <a:cubicBezTo>
                    <a:pt x="890731" y="2159603"/>
                    <a:pt x="818800" y="2264590"/>
                    <a:pt x="754105" y="2368727"/>
                  </a:cubicBezTo>
                  <a:cubicBezTo>
                    <a:pt x="681749" y="2488328"/>
                    <a:pt x="622304" y="2596720"/>
                    <a:pt x="572364" y="2701140"/>
                  </a:cubicBezTo>
                  <a:cubicBezTo>
                    <a:pt x="557609" y="2730507"/>
                    <a:pt x="543989" y="2760443"/>
                    <a:pt x="532497" y="2786265"/>
                  </a:cubicBezTo>
                  <a:lnTo>
                    <a:pt x="512918" y="2828827"/>
                  </a:lnTo>
                  <a:lnTo>
                    <a:pt x="494475" y="2872240"/>
                  </a:lnTo>
                  <a:lnTo>
                    <a:pt x="491637" y="2878908"/>
                  </a:lnTo>
                  <a:cubicBezTo>
                    <a:pt x="480146" y="2906575"/>
                    <a:pt x="469220" y="2932821"/>
                    <a:pt x="459290" y="2959635"/>
                  </a:cubicBezTo>
                  <a:cubicBezTo>
                    <a:pt x="455176" y="2970559"/>
                    <a:pt x="451060" y="2981484"/>
                    <a:pt x="446805" y="2992408"/>
                  </a:cubicBezTo>
                  <a:cubicBezTo>
                    <a:pt x="439427" y="3012412"/>
                    <a:pt x="432333" y="3030572"/>
                    <a:pt x="426090" y="3049158"/>
                  </a:cubicBezTo>
                  <a:lnTo>
                    <a:pt x="426090" y="3049867"/>
                  </a:lnTo>
                  <a:cubicBezTo>
                    <a:pt x="383010" y="3169099"/>
                    <a:pt x="346959" y="3290756"/>
                    <a:pt x="318124" y="3414202"/>
                  </a:cubicBezTo>
                  <a:cubicBezTo>
                    <a:pt x="260107" y="3661703"/>
                    <a:pt x="230780" y="3915049"/>
                    <a:pt x="230729" y="4169260"/>
                  </a:cubicBezTo>
                  <a:cubicBezTo>
                    <a:pt x="231621" y="4295173"/>
                    <a:pt x="244398" y="4420719"/>
                    <a:pt x="268893" y="4544236"/>
                  </a:cubicBezTo>
                  <a:cubicBezTo>
                    <a:pt x="293708" y="4666304"/>
                    <a:pt x="330882" y="4785521"/>
                    <a:pt x="379840" y="4900056"/>
                  </a:cubicBezTo>
                  <a:cubicBezTo>
                    <a:pt x="387926" y="4919919"/>
                    <a:pt x="397006" y="4939498"/>
                    <a:pt x="406512" y="4960211"/>
                  </a:cubicBezTo>
                  <a:cubicBezTo>
                    <a:pt x="410343" y="4968299"/>
                    <a:pt x="414173" y="4976385"/>
                    <a:pt x="417862" y="4984613"/>
                  </a:cubicBezTo>
                  <a:lnTo>
                    <a:pt x="428077" y="5005043"/>
                  </a:lnTo>
                  <a:cubicBezTo>
                    <a:pt x="438860" y="5026751"/>
                    <a:pt x="449075" y="5047181"/>
                    <a:pt x="460140" y="5067327"/>
                  </a:cubicBezTo>
                  <a:cubicBezTo>
                    <a:pt x="485536" y="5116273"/>
                    <a:pt x="514763" y="5165789"/>
                    <a:pt x="555197" y="5229773"/>
                  </a:cubicBezTo>
                  <a:cubicBezTo>
                    <a:pt x="586836" y="5280282"/>
                    <a:pt x="620318" y="5329511"/>
                    <a:pt x="660611" y="5387396"/>
                  </a:cubicBezTo>
                  <a:cubicBezTo>
                    <a:pt x="698065" y="5440741"/>
                    <a:pt x="737223" y="5493094"/>
                    <a:pt x="774110" y="5542182"/>
                  </a:cubicBezTo>
                  <a:cubicBezTo>
                    <a:pt x="821070" y="5604324"/>
                    <a:pt x="870301" y="5667173"/>
                    <a:pt x="917829" y="5727896"/>
                  </a:cubicBezTo>
                  <a:cubicBezTo>
                    <a:pt x="949042" y="5767762"/>
                    <a:pt x="979828" y="5807063"/>
                    <a:pt x="1012885" y="5849767"/>
                  </a:cubicBezTo>
                  <a:cubicBezTo>
                    <a:pt x="1045942" y="5892471"/>
                    <a:pt x="1089497" y="5948796"/>
                    <a:pt x="1133053" y="6006822"/>
                  </a:cubicBezTo>
                  <a:cubicBezTo>
                    <a:pt x="1153624" y="6034345"/>
                    <a:pt x="1175332" y="6063998"/>
                    <a:pt x="1194343" y="6090245"/>
                  </a:cubicBezTo>
                  <a:cubicBezTo>
                    <a:pt x="1213355" y="6116491"/>
                    <a:pt x="1231372" y="6141178"/>
                    <a:pt x="1249390" y="6165155"/>
                  </a:cubicBezTo>
                  <a:cubicBezTo>
                    <a:pt x="1280461" y="6208000"/>
                    <a:pt x="1313659" y="6250847"/>
                    <a:pt x="1345724" y="6292132"/>
                  </a:cubicBezTo>
                  <a:lnTo>
                    <a:pt x="1364310" y="6316251"/>
                  </a:lnTo>
                  <a:lnTo>
                    <a:pt x="1373673" y="6327885"/>
                  </a:lnTo>
                  <a:cubicBezTo>
                    <a:pt x="1409566" y="6372433"/>
                    <a:pt x="1446738" y="6418542"/>
                    <a:pt x="1484619" y="6462240"/>
                  </a:cubicBezTo>
                  <a:cubicBezTo>
                    <a:pt x="1567899" y="6559850"/>
                    <a:pt x="1653876" y="6652211"/>
                    <a:pt x="1739000" y="6737335"/>
                  </a:cubicBezTo>
                  <a:lnTo>
                    <a:pt x="1866801" y="6858001"/>
                  </a:lnTo>
                  <a:lnTo>
                    <a:pt x="1144149" y="6858001"/>
                  </a:lnTo>
                  <a:lnTo>
                    <a:pt x="1058349" y="6766452"/>
                  </a:lnTo>
                  <a:cubicBezTo>
                    <a:pt x="878978" y="6562465"/>
                    <a:pt x="718756" y="6341104"/>
                    <a:pt x="580309" y="6105000"/>
                  </a:cubicBezTo>
                  <a:cubicBezTo>
                    <a:pt x="200401" y="5454007"/>
                    <a:pt x="146" y="4713831"/>
                    <a:pt x="1" y="3960094"/>
                  </a:cubicBezTo>
                  <a:cubicBezTo>
                    <a:pt x="-335" y="2196754"/>
                    <a:pt x="1071479" y="683605"/>
                    <a:pt x="2599292" y="3705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 descr="A black and yellow logo&#10;&#10;AI-generated content may be incorrect.">
            <a:extLst>
              <a:ext uri="{FF2B5EF4-FFF2-40B4-BE49-F238E27FC236}">
                <a16:creationId xmlns:a16="http://schemas.microsoft.com/office/drawing/2014/main" id="{5E60CEB2-1039-04DF-371A-3BC711EF9D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4422" y="268439"/>
            <a:ext cx="5715000" cy="317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076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96B24"/>
      </a:accent1>
      <a:accent2>
        <a:srgbClr val="4EA72E"/>
      </a:accent2>
      <a:accent3>
        <a:srgbClr val="156082"/>
      </a:accent3>
      <a:accent4>
        <a:srgbClr val="0F9ED5"/>
      </a:accent4>
      <a:accent5>
        <a:srgbClr val="A02B93"/>
      </a:accent5>
      <a:accent6>
        <a:srgbClr val="E97132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97E0A228-C590-4D20-B05F-A6BF04A0544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101</TotalTime>
  <Words>842</Words>
  <Application>Microsoft Macintosh PowerPoint</Application>
  <PresentationFormat>Widescreen</PresentationFormat>
  <Paragraphs>76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Aptos</vt:lpstr>
      <vt:lpstr>Aptos Display</vt:lpstr>
      <vt:lpstr>Arial</vt:lpstr>
      <vt:lpstr>Canva Sans</vt:lpstr>
      <vt:lpstr>Canva Sans Bold Italics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Kailash Doolar</dc:creator>
  <cp:keywords/>
  <dc:description/>
  <cp:lastModifiedBy>agnieszka doolar</cp:lastModifiedBy>
  <cp:revision>2</cp:revision>
  <dcterms:created xsi:type="dcterms:W3CDTF">2025-12-01T12:56:18Z</dcterms:created>
  <dcterms:modified xsi:type="dcterms:W3CDTF">2026-03-04T12:09:32Z</dcterms:modified>
  <cp:category/>
</cp:coreProperties>
</file>