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7" r:id="rId2"/>
    <p:sldId id="258" r:id="rId3"/>
    <p:sldId id="259" r:id="rId4"/>
    <p:sldId id="280" r:id="rId5"/>
    <p:sldId id="288" r:id="rId6"/>
    <p:sldId id="281" r:id="rId7"/>
    <p:sldId id="284" r:id="rId8"/>
    <p:sldId id="285" r:id="rId9"/>
    <p:sldId id="286" r:id="rId10"/>
    <p:sldId id="287" r:id="rId11"/>
    <p:sldId id="293" r:id="rId12"/>
    <p:sldId id="282" r:id="rId13"/>
    <p:sldId id="290" r:id="rId14"/>
    <p:sldId id="262" r:id="rId15"/>
    <p:sldId id="291" r:id="rId16"/>
    <p:sldId id="263" r:id="rId17"/>
    <p:sldId id="264" r:id="rId18"/>
    <p:sldId id="283" r:id="rId19"/>
    <p:sldId id="277" r:id="rId20"/>
    <p:sldId id="26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1" autoAdjust="0"/>
    <p:restoredTop sz="94660"/>
  </p:normalViewPr>
  <p:slideViewPr>
    <p:cSldViewPr snapToGrid="0">
      <p:cViewPr varScale="1">
        <p:scale>
          <a:sx n="61" d="100"/>
          <a:sy n="61" d="100"/>
        </p:scale>
        <p:origin x="1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3CF69D-D8AA-4919-8A39-914713175A03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689CCE2-C4E0-4383-B767-F2EB47CE138A}">
      <dgm:prSet/>
      <dgm:spPr/>
      <dgm:t>
        <a:bodyPr/>
        <a:lstStyle/>
        <a:p>
          <a:r>
            <a:rPr lang="en-GB" dirty="0"/>
            <a:t>1: Reflective Piece [Compulsory]</a:t>
          </a:r>
          <a:endParaRPr lang="en-US" dirty="0"/>
        </a:p>
      </dgm:t>
    </dgm:pt>
    <dgm:pt modelId="{9A9BC4FB-D299-4714-B5A1-8ED62E926A16}" type="parTrans" cxnId="{6B17CD77-6268-4736-A3AD-A21DEB6165B1}">
      <dgm:prSet/>
      <dgm:spPr/>
      <dgm:t>
        <a:bodyPr/>
        <a:lstStyle/>
        <a:p>
          <a:endParaRPr lang="en-US"/>
        </a:p>
      </dgm:t>
    </dgm:pt>
    <dgm:pt modelId="{AB95DAFD-0C8E-4B8E-B2F3-08962E5AB2BE}" type="sibTrans" cxnId="{6B17CD77-6268-4736-A3AD-A21DEB6165B1}">
      <dgm:prSet/>
      <dgm:spPr/>
      <dgm:t>
        <a:bodyPr/>
        <a:lstStyle/>
        <a:p>
          <a:endParaRPr lang="en-US"/>
        </a:p>
      </dgm:t>
    </dgm:pt>
    <dgm:pt modelId="{CEE02F8D-CF57-4D31-A8D6-BD43B5EA5ACA}">
      <dgm:prSet/>
      <dgm:spPr/>
      <dgm:t>
        <a:bodyPr/>
        <a:lstStyle/>
        <a:p>
          <a:r>
            <a:rPr lang="en-GB"/>
            <a:t>2:3:4: Three pieces of evidence of your voluntary work</a:t>
          </a:r>
          <a:endParaRPr lang="en-US"/>
        </a:p>
      </dgm:t>
    </dgm:pt>
    <dgm:pt modelId="{3DFCFBEA-B945-446D-97F8-DA4BBB31329C}" type="parTrans" cxnId="{A05D6614-95E1-44C1-97B1-CB83FE60D83B}">
      <dgm:prSet/>
      <dgm:spPr/>
      <dgm:t>
        <a:bodyPr/>
        <a:lstStyle/>
        <a:p>
          <a:endParaRPr lang="en-US"/>
        </a:p>
      </dgm:t>
    </dgm:pt>
    <dgm:pt modelId="{375B7B52-DFC1-4F9E-B403-0FAE71C22CF6}" type="sibTrans" cxnId="{A05D6614-95E1-44C1-97B1-CB83FE60D83B}">
      <dgm:prSet/>
      <dgm:spPr/>
      <dgm:t>
        <a:bodyPr/>
        <a:lstStyle/>
        <a:p>
          <a:endParaRPr lang="en-US"/>
        </a:p>
      </dgm:t>
    </dgm:pt>
    <dgm:pt modelId="{B5047A77-8183-4154-81D9-9DD3594D5AD3}">
      <dgm:prSet/>
      <dgm:spPr/>
      <dgm:t>
        <a:bodyPr/>
        <a:lstStyle/>
        <a:p>
          <a:r>
            <a:rPr lang="en-GB"/>
            <a:t>5: Appendices</a:t>
          </a:r>
          <a:endParaRPr lang="en-US"/>
        </a:p>
      </dgm:t>
    </dgm:pt>
    <dgm:pt modelId="{35DDEA1D-37FC-4640-A4CA-3C675C8E9F07}" type="parTrans" cxnId="{CF7BB257-6B35-40FB-8F9B-07EE6EDEBB81}">
      <dgm:prSet/>
      <dgm:spPr/>
      <dgm:t>
        <a:bodyPr/>
        <a:lstStyle/>
        <a:p>
          <a:endParaRPr lang="en-US"/>
        </a:p>
      </dgm:t>
    </dgm:pt>
    <dgm:pt modelId="{DC0E45C2-E0DA-4061-A02C-CCA0C6776A7F}" type="sibTrans" cxnId="{CF7BB257-6B35-40FB-8F9B-07EE6EDEBB81}">
      <dgm:prSet/>
      <dgm:spPr/>
      <dgm:t>
        <a:bodyPr/>
        <a:lstStyle/>
        <a:p>
          <a:endParaRPr lang="en-US"/>
        </a:p>
      </dgm:t>
    </dgm:pt>
    <dgm:pt modelId="{015D8CF6-18E2-4DA5-8842-BB1C1C677E44}" type="pres">
      <dgm:prSet presAssocID="{FC3CF69D-D8AA-4919-8A39-914713175A0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7B503EF-C6F0-4AF8-94FF-81A9202325A1}" type="pres">
      <dgm:prSet presAssocID="{C689CCE2-C4E0-4383-B767-F2EB47CE138A}" presName="hierRoot1" presStyleCnt="0"/>
      <dgm:spPr/>
    </dgm:pt>
    <dgm:pt modelId="{06B7384B-3227-468B-A1E4-372E9760CE4C}" type="pres">
      <dgm:prSet presAssocID="{C689CCE2-C4E0-4383-B767-F2EB47CE138A}" presName="composite" presStyleCnt="0"/>
      <dgm:spPr/>
    </dgm:pt>
    <dgm:pt modelId="{DD12B54E-4A92-4A1C-B4C6-D7E8748846F1}" type="pres">
      <dgm:prSet presAssocID="{C689CCE2-C4E0-4383-B767-F2EB47CE138A}" presName="background" presStyleLbl="node0" presStyleIdx="0" presStyleCnt="3"/>
      <dgm:spPr>
        <a:solidFill>
          <a:schemeClr val="accent1">
            <a:lumMod val="20000"/>
            <a:lumOff val="80000"/>
          </a:schemeClr>
        </a:solidFill>
      </dgm:spPr>
    </dgm:pt>
    <dgm:pt modelId="{45A628C8-2C65-4784-A4AE-4C54CF1C1F95}" type="pres">
      <dgm:prSet presAssocID="{C689CCE2-C4E0-4383-B767-F2EB47CE138A}" presName="text" presStyleLbl="fgAcc0" presStyleIdx="0" presStyleCnt="3">
        <dgm:presLayoutVars>
          <dgm:chPref val="3"/>
        </dgm:presLayoutVars>
      </dgm:prSet>
      <dgm:spPr/>
    </dgm:pt>
    <dgm:pt modelId="{BA9EA8F8-C2ED-4D94-AA5E-0ABBEC9D5AEF}" type="pres">
      <dgm:prSet presAssocID="{C689CCE2-C4E0-4383-B767-F2EB47CE138A}" presName="hierChild2" presStyleCnt="0"/>
      <dgm:spPr/>
    </dgm:pt>
    <dgm:pt modelId="{DCAEB3AE-621F-4B64-9853-5DF7F85DD0A4}" type="pres">
      <dgm:prSet presAssocID="{CEE02F8D-CF57-4D31-A8D6-BD43B5EA5ACA}" presName="hierRoot1" presStyleCnt="0"/>
      <dgm:spPr/>
    </dgm:pt>
    <dgm:pt modelId="{3FBBEEC1-31D0-42C7-A94A-9C486DE953A6}" type="pres">
      <dgm:prSet presAssocID="{CEE02F8D-CF57-4D31-A8D6-BD43B5EA5ACA}" presName="composite" presStyleCnt="0"/>
      <dgm:spPr/>
    </dgm:pt>
    <dgm:pt modelId="{FE6C3E14-E479-40DE-94BB-45E7C0A4B848}" type="pres">
      <dgm:prSet presAssocID="{CEE02F8D-CF57-4D31-A8D6-BD43B5EA5ACA}" presName="background" presStyleLbl="node0" presStyleIdx="1" presStyleCnt="3"/>
      <dgm:spPr>
        <a:solidFill>
          <a:schemeClr val="accent1">
            <a:lumMod val="20000"/>
            <a:lumOff val="80000"/>
          </a:schemeClr>
        </a:solidFill>
      </dgm:spPr>
    </dgm:pt>
    <dgm:pt modelId="{28175680-5384-4E3E-B4A8-832387312EF2}" type="pres">
      <dgm:prSet presAssocID="{CEE02F8D-CF57-4D31-A8D6-BD43B5EA5ACA}" presName="text" presStyleLbl="fgAcc0" presStyleIdx="1" presStyleCnt="3">
        <dgm:presLayoutVars>
          <dgm:chPref val="3"/>
        </dgm:presLayoutVars>
      </dgm:prSet>
      <dgm:spPr/>
    </dgm:pt>
    <dgm:pt modelId="{14B59ADE-2FC0-47D4-AC04-2DC9E61FA73D}" type="pres">
      <dgm:prSet presAssocID="{CEE02F8D-CF57-4D31-A8D6-BD43B5EA5ACA}" presName="hierChild2" presStyleCnt="0"/>
      <dgm:spPr/>
    </dgm:pt>
    <dgm:pt modelId="{AAB38D06-305A-414C-90EC-87FA6D71A00D}" type="pres">
      <dgm:prSet presAssocID="{B5047A77-8183-4154-81D9-9DD3594D5AD3}" presName="hierRoot1" presStyleCnt="0"/>
      <dgm:spPr/>
    </dgm:pt>
    <dgm:pt modelId="{F3AACAC6-9DE3-46FE-8B52-D15BCD5D7F9A}" type="pres">
      <dgm:prSet presAssocID="{B5047A77-8183-4154-81D9-9DD3594D5AD3}" presName="composite" presStyleCnt="0"/>
      <dgm:spPr/>
    </dgm:pt>
    <dgm:pt modelId="{F97028EF-D891-4ED2-B815-D9D9794CFB02}" type="pres">
      <dgm:prSet presAssocID="{B5047A77-8183-4154-81D9-9DD3594D5AD3}" presName="background" presStyleLbl="node0" presStyleIdx="2" presStyleCnt="3"/>
      <dgm:spPr>
        <a:solidFill>
          <a:schemeClr val="accent1">
            <a:lumMod val="20000"/>
            <a:lumOff val="80000"/>
          </a:schemeClr>
        </a:solidFill>
      </dgm:spPr>
    </dgm:pt>
    <dgm:pt modelId="{11037AEF-4979-47E2-9F34-503357E7AA6A}" type="pres">
      <dgm:prSet presAssocID="{B5047A77-8183-4154-81D9-9DD3594D5AD3}" presName="text" presStyleLbl="fgAcc0" presStyleIdx="2" presStyleCnt="3">
        <dgm:presLayoutVars>
          <dgm:chPref val="3"/>
        </dgm:presLayoutVars>
      </dgm:prSet>
      <dgm:spPr/>
    </dgm:pt>
    <dgm:pt modelId="{F218D775-4612-4BA6-8DC5-292A6C385C7F}" type="pres">
      <dgm:prSet presAssocID="{B5047A77-8183-4154-81D9-9DD3594D5AD3}" presName="hierChild2" presStyleCnt="0"/>
      <dgm:spPr/>
    </dgm:pt>
  </dgm:ptLst>
  <dgm:cxnLst>
    <dgm:cxn modelId="{AF97CA06-247D-4AC4-B203-0A365A28B82B}" type="presOf" srcId="{CEE02F8D-CF57-4D31-A8D6-BD43B5EA5ACA}" destId="{28175680-5384-4E3E-B4A8-832387312EF2}" srcOrd="0" destOrd="0" presId="urn:microsoft.com/office/officeart/2005/8/layout/hierarchy1"/>
    <dgm:cxn modelId="{A05D6614-95E1-44C1-97B1-CB83FE60D83B}" srcId="{FC3CF69D-D8AA-4919-8A39-914713175A03}" destId="{CEE02F8D-CF57-4D31-A8D6-BD43B5EA5ACA}" srcOrd="1" destOrd="0" parTransId="{3DFCFBEA-B945-446D-97F8-DA4BBB31329C}" sibTransId="{375B7B52-DFC1-4F9E-B403-0FAE71C22CF6}"/>
    <dgm:cxn modelId="{3ED13826-5983-4E53-BBDD-B9C1D4BE9EA9}" type="presOf" srcId="{C689CCE2-C4E0-4383-B767-F2EB47CE138A}" destId="{45A628C8-2C65-4784-A4AE-4C54CF1C1F95}" srcOrd="0" destOrd="0" presId="urn:microsoft.com/office/officeart/2005/8/layout/hierarchy1"/>
    <dgm:cxn modelId="{2DA6FF44-861A-46C9-8F1F-27A0DCBCDABD}" type="presOf" srcId="{B5047A77-8183-4154-81D9-9DD3594D5AD3}" destId="{11037AEF-4979-47E2-9F34-503357E7AA6A}" srcOrd="0" destOrd="0" presId="urn:microsoft.com/office/officeart/2005/8/layout/hierarchy1"/>
    <dgm:cxn modelId="{CF7BB257-6B35-40FB-8F9B-07EE6EDEBB81}" srcId="{FC3CF69D-D8AA-4919-8A39-914713175A03}" destId="{B5047A77-8183-4154-81D9-9DD3594D5AD3}" srcOrd="2" destOrd="0" parTransId="{35DDEA1D-37FC-4640-A4CA-3C675C8E9F07}" sibTransId="{DC0E45C2-E0DA-4061-A02C-CCA0C6776A7F}"/>
    <dgm:cxn modelId="{6B17CD77-6268-4736-A3AD-A21DEB6165B1}" srcId="{FC3CF69D-D8AA-4919-8A39-914713175A03}" destId="{C689CCE2-C4E0-4383-B767-F2EB47CE138A}" srcOrd="0" destOrd="0" parTransId="{9A9BC4FB-D299-4714-B5A1-8ED62E926A16}" sibTransId="{AB95DAFD-0C8E-4B8E-B2F3-08962E5AB2BE}"/>
    <dgm:cxn modelId="{3F8DEABC-9251-4B24-938D-8A511C3B0C7D}" type="presOf" srcId="{FC3CF69D-D8AA-4919-8A39-914713175A03}" destId="{015D8CF6-18E2-4DA5-8842-BB1C1C677E44}" srcOrd="0" destOrd="0" presId="urn:microsoft.com/office/officeart/2005/8/layout/hierarchy1"/>
    <dgm:cxn modelId="{01AF2DF6-15C7-4965-86CC-77105F8EC119}" type="presParOf" srcId="{015D8CF6-18E2-4DA5-8842-BB1C1C677E44}" destId="{B7B503EF-C6F0-4AF8-94FF-81A9202325A1}" srcOrd="0" destOrd="0" presId="urn:microsoft.com/office/officeart/2005/8/layout/hierarchy1"/>
    <dgm:cxn modelId="{D7018949-CDEB-4A4E-8093-56A3C46B2C25}" type="presParOf" srcId="{B7B503EF-C6F0-4AF8-94FF-81A9202325A1}" destId="{06B7384B-3227-468B-A1E4-372E9760CE4C}" srcOrd="0" destOrd="0" presId="urn:microsoft.com/office/officeart/2005/8/layout/hierarchy1"/>
    <dgm:cxn modelId="{34E79550-6CB7-467C-889A-01D950DE7FE4}" type="presParOf" srcId="{06B7384B-3227-468B-A1E4-372E9760CE4C}" destId="{DD12B54E-4A92-4A1C-B4C6-D7E8748846F1}" srcOrd="0" destOrd="0" presId="urn:microsoft.com/office/officeart/2005/8/layout/hierarchy1"/>
    <dgm:cxn modelId="{22491E5A-5A58-4316-AE13-E9DEE3A73940}" type="presParOf" srcId="{06B7384B-3227-468B-A1E4-372E9760CE4C}" destId="{45A628C8-2C65-4784-A4AE-4C54CF1C1F95}" srcOrd="1" destOrd="0" presId="urn:microsoft.com/office/officeart/2005/8/layout/hierarchy1"/>
    <dgm:cxn modelId="{F91D8989-45D9-457D-B328-62F5069FC223}" type="presParOf" srcId="{B7B503EF-C6F0-4AF8-94FF-81A9202325A1}" destId="{BA9EA8F8-C2ED-4D94-AA5E-0ABBEC9D5AEF}" srcOrd="1" destOrd="0" presId="urn:microsoft.com/office/officeart/2005/8/layout/hierarchy1"/>
    <dgm:cxn modelId="{30A90D6E-2904-495D-9223-DE745DFB73F5}" type="presParOf" srcId="{015D8CF6-18E2-4DA5-8842-BB1C1C677E44}" destId="{DCAEB3AE-621F-4B64-9853-5DF7F85DD0A4}" srcOrd="1" destOrd="0" presId="urn:microsoft.com/office/officeart/2005/8/layout/hierarchy1"/>
    <dgm:cxn modelId="{54F042B8-19BA-451E-8CCF-1C16D8981D96}" type="presParOf" srcId="{DCAEB3AE-621F-4B64-9853-5DF7F85DD0A4}" destId="{3FBBEEC1-31D0-42C7-A94A-9C486DE953A6}" srcOrd="0" destOrd="0" presId="urn:microsoft.com/office/officeart/2005/8/layout/hierarchy1"/>
    <dgm:cxn modelId="{DB81B7AB-EB8C-4C80-BE28-C94D5B7043DB}" type="presParOf" srcId="{3FBBEEC1-31D0-42C7-A94A-9C486DE953A6}" destId="{FE6C3E14-E479-40DE-94BB-45E7C0A4B848}" srcOrd="0" destOrd="0" presId="urn:microsoft.com/office/officeart/2005/8/layout/hierarchy1"/>
    <dgm:cxn modelId="{9CEFBAB5-9BE6-42E2-BD33-DDFBD8412F30}" type="presParOf" srcId="{3FBBEEC1-31D0-42C7-A94A-9C486DE953A6}" destId="{28175680-5384-4E3E-B4A8-832387312EF2}" srcOrd="1" destOrd="0" presId="urn:microsoft.com/office/officeart/2005/8/layout/hierarchy1"/>
    <dgm:cxn modelId="{E9526226-4EDA-485D-971A-D5876461189E}" type="presParOf" srcId="{DCAEB3AE-621F-4B64-9853-5DF7F85DD0A4}" destId="{14B59ADE-2FC0-47D4-AC04-2DC9E61FA73D}" srcOrd="1" destOrd="0" presId="urn:microsoft.com/office/officeart/2005/8/layout/hierarchy1"/>
    <dgm:cxn modelId="{BB585064-F786-40BE-9E73-71B1090B2703}" type="presParOf" srcId="{015D8CF6-18E2-4DA5-8842-BB1C1C677E44}" destId="{AAB38D06-305A-414C-90EC-87FA6D71A00D}" srcOrd="2" destOrd="0" presId="urn:microsoft.com/office/officeart/2005/8/layout/hierarchy1"/>
    <dgm:cxn modelId="{7FDEA7DA-0101-43BE-BBD3-49EBBE8BDF45}" type="presParOf" srcId="{AAB38D06-305A-414C-90EC-87FA6D71A00D}" destId="{F3AACAC6-9DE3-46FE-8B52-D15BCD5D7F9A}" srcOrd="0" destOrd="0" presId="urn:microsoft.com/office/officeart/2005/8/layout/hierarchy1"/>
    <dgm:cxn modelId="{8CDDEE1F-B1FC-454A-BC37-27E1C5481ECF}" type="presParOf" srcId="{F3AACAC6-9DE3-46FE-8B52-D15BCD5D7F9A}" destId="{F97028EF-D891-4ED2-B815-D9D9794CFB02}" srcOrd="0" destOrd="0" presId="urn:microsoft.com/office/officeart/2005/8/layout/hierarchy1"/>
    <dgm:cxn modelId="{09634CA5-06BC-40D6-859E-94C120BA7DF3}" type="presParOf" srcId="{F3AACAC6-9DE3-46FE-8B52-D15BCD5D7F9A}" destId="{11037AEF-4979-47E2-9F34-503357E7AA6A}" srcOrd="1" destOrd="0" presId="urn:microsoft.com/office/officeart/2005/8/layout/hierarchy1"/>
    <dgm:cxn modelId="{26791586-23E6-40F4-ADD5-34418A66BE2D}" type="presParOf" srcId="{AAB38D06-305A-414C-90EC-87FA6D71A00D}" destId="{F218D775-4612-4BA6-8DC5-292A6C385C7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C555C2-45B0-4D13-A997-784EA9262F3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3EE20-35A8-4564-91B6-3A27D05570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1,000-word reflective commentary on your overall experience at your organisation. </a:t>
          </a:r>
          <a:endParaRPr lang="en-US"/>
        </a:p>
      </dgm:t>
    </dgm:pt>
    <dgm:pt modelId="{6C6CAE60-DB1A-4C32-AC9C-89A7E288ABC2}" type="parTrans" cxnId="{3D96E37D-7EF6-4A4E-B944-4754B80DCA7D}">
      <dgm:prSet/>
      <dgm:spPr/>
      <dgm:t>
        <a:bodyPr/>
        <a:lstStyle/>
        <a:p>
          <a:endParaRPr lang="en-US"/>
        </a:p>
      </dgm:t>
    </dgm:pt>
    <dgm:pt modelId="{6F569A0F-34AA-45FE-A7C2-A5A621ADF86F}" type="sibTrans" cxnId="{3D96E37D-7EF6-4A4E-B944-4754B80DCA7D}">
      <dgm:prSet/>
      <dgm:spPr/>
      <dgm:t>
        <a:bodyPr/>
        <a:lstStyle/>
        <a:p>
          <a:endParaRPr lang="en-US"/>
        </a:p>
      </dgm:t>
    </dgm:pt>
    <dgm:pt modelId="{FBFD409C-0FFD-424A-86B9-A19DE1974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Make use of  your reflective log of your experience as support in creating your reflective commentary piece. </a:t>
          </a:r>
          <a:endParaRPr lang="en-US"/>
        </a:p>
      </dgm:t>
    </dgm:pt>
    <dgm:pt modelId="{068ABCF4-25EB-4008-B129-DABAEB0C49DA}" type="parTrans" cxnId="{57D92058-A4C2-43E9-BA6B-48967D10C137}">
      <dgm:prSet/>
      <dgm:spPr/>
      <dgm:t>
        <a:bodyPr/>
        <a:lstStyle/>
        <a:p>
          <a:endParaRPr lang="en-US"/>
        </a:p>
      </dgm:t>
    </dgm:pt>
    <dgm:pt modelId="{8D61885F-5767-48A4-9258-CE3D94301B38}" type="sibTrans" cxnId="{57D92058-A4C2-43E9-BA6B-48967D10C137}">
      <dgm:prSet/>
      <dgm:spPr/>
      <dgm:t>
        <a:bodyPr/>
        <a:lstStyle/>
        <a:p>
          <a:endParaRPr lang="en-US"/>
        </a:p>
      </dgm:t>
    </dgm:pt>
    <dgm:pt modelId="{408B1A3E-A8CC-478F-B0F4-3C823D4646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Note: your reflective log must also be appended at the end of portfolio.</a:t>
          </a:r>
          <a:endParaRPr lang="en-US"/>
        </a:p>
      </dgm:t>
    </dgm:pt>
    <dgm:pt modelId="{BDFCEF89-0269-48CD-917F-0F370B61D995}" type="parTrans" cxnId="{20BACB6C-DAD3-42CC-8971-D8B58DA092BD}">
      <dgm:prSet/>
      <dgm:spPr/>
      <dgm:t>
        <a:bodyPr/>
        <a:lstStyle/>
        <a:p>
          <a:endParaRPr lang="en-US"/>
        </a:p>
      </dgm:t>
    </dgm:pt>
    <dgm:pt modelId="{5AA94CD3-0E5A-4EE4-8852-7C14B7C2F021}" type="sibTrans" cxnId="{20BACB6C-DAD3-42CC-8971-D8B58DA092BD}">
      <dgm:prSet/>
      <dgm:spPr/>
      <dgm:t>
        <a:bodyPr/>
        <a:lstStyle/>
        <a:p>
          <a:endParaRPr lang="en-US"/>
        </a:p>
      </dgm:t>
    </dgm:pt>
    <dgm:pt modelId="{127C5ECA-EBAE-4639-A6FA-8DF50C3CD527}" type="pres">
      <dgm:prSet presAssocID="{30C555C2-45B0-4D13-A997-784EA9262F3B}" presName="root" presStyleCnt="0">
        <dgm:presLayoutVars>
          <dgm:dir/>
          <dgm:resizeHandles val="exact"/>
        </dgm:presLayoutVars>
      </dgm:prSet>
      <dgm:spPr/>
    </dgm:pt>
    <dgm:pt modelId="{76E9A76E-D4D8-4916-9AE4-DFCCB152024E}" type="pres">
      <dgm:prSet presAssocID="{7AE3EE20-35A8-4564-91B6-3A27D05570F3}" presName="compNode" presStyleCnt="0"/>
      <dgm:spPr/>
    </dgm:pt>
    <dgm:pt modelId="{FB5D7647-A169-4A74-BEB2-3C9FD3B97933}" type="pres">
      <dgm:prSet presAssocID="{7AE3EE20-35A8-4564-91B6-3A27D05570F3}" presName="bgRect" presStyleLbl="bgShp" presStyleIdx="0" presStyleCnt="3"/>
      <dgm:spPr/>
    </dgm:pt>
    <dgm:pt modelId="{D9DE5590-7E08-4F61-A5B3-CEC3BB872A7C}" type="pres">
      <dgm:prSet presAssocID="{7AE3EE20-35A8-4564-91B6-3A27D05570F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F370427-573E-44C0-A0AD-EAEA4CDD0B0C}" type="pres">
      <dgm:prSet presAssocID="{7AE3EE20-35A8-4564-91B6-3A27D05570F3}" presName="spaceRect" presStyleCnt="0"/>
      <dgm:spPr/>
    </dgm:pt>
    <dgm:pt modelId="{FF392AA7-1CAA-449A-9576-7D36D80EE358}" type="pres">
      <dgm:prSet presAssocID="{7AE3EE20-35A8-4564-91B6-3A27D05570F3}" presName="parTx" presStyleLbl="revTx" presStyleIdx="0" presStyleCnt="3">
        <dgm:presLayoutVars>
          <dgm:chMax val="0"/>
          <dgm:chPref val="0"/>
        </dgm:presLayoutVars>
      </dgm:prSet>
      <dgm:spPr/>
    </dgm:pt>
    <dgm:pt modelId="{5A98B11E-5985-4500-8003-A2BBFCD26FDB}" type="pres">
      <dgm:prSet presAssocID="{6F569A0F-34AA-45FE-A7C2-A5A621ADF86F}" presName="sibTrans" presStyleCnt="0"/>
      <dgm:spPr/>
    </dgm:pt>
    <dgm:pt modelId="{36B2A066-7842-43C2-A5F8-61D283A63EAA}" type="pres">
      <dgm:prSet presAssocID="{FBFD409C-0FFD-424A-86B9-A19DE1974165}" presName="compNode" presStyleCnt="0"/>
      <dgm:spPr/>
    </dgm:pt>
    <dgm:pt modelId="{A819AF79-553F-4BA8-ABEC-B54A3F85B1B5}" type="pres">
      <dgm:prSet presAssocID="{FBFD409C-0FFD-424A-86B9-A19DE1974165}" presName="bgRect" presStyleLbl="bgShp" presStyleIdx="1" presStyleCnt="3"/>
      <dgm:spPr/>
    </dgm:pt>
    <dgm:pt modelId="{65A4D336-9557-43C9-A4D9-E3C0F68F288F}" type="pres">
      <dgm:prSet presAssocID="{FBFD409C-0FFD-424A-86B9-A19DE197416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63BD7FE-B7B2-450B-892C-34C5CD2EA25A}" type="pres">
      <dgm:prSet presAssocID="{FBFD409C-0FFD-424A-86B9-A19DE1974165}" presName="spaceRect" presStyleCnt="0"/>
      <dgm:spPr/>
    </dgm:pt>
    <dgm:pt modelId="{BE756077-67B6-48CE-B0BF-4167EE483B33}" type="pres">
      <dgm:prSet presAssocID="{FBFD409C-0FFD-424A-86B9-A19DE1974165}" presName="parTx" presStyleLbl="revTx" presStyleIdx="1" presStyleCnt="3">
        <dgm:presLayoutVars>
          <dgm:chMax val="0"/>
          <dgm:chPref val="0"/>
        </dgm:presLayoutVars>
      </dgm:prSet>
      <dgm:spPr/>
    </dgm:pt>
    <dgm:pt modelId="{5FEB8049-29F8-4FBE-B8FE-14B389EE8FC6}" type="pres">
      <dgm:prSet presAssocID="{8D61885F-5767-48A4-9258-CE3D94301B38}" presName="sibTrans" presStyleCnt="0"/>
      <dgm:spPr/>
    </dgm:pt>
    <dgm:pt modelId="{BF8E523D-3A94-462F-BA03-18F12B6A7885}" type="pres">
      <dgm:prSet presAssocID="{408B1A3E-A8CC-478F-B0F4-3C823D46465F}" presName="compNode" presStyleCnt="0"/>
      <dgm:spPr/>
    </dgm:pt>
    <dgm:pt modelId="{CB281E9E-3089-4666-A47D-BB4A7F0CB76C}" type="pres">
      <dgm:prSet presAssocID="{408B1A3E-A8CC-478F-B0F4-3C823D46465F}" presName="bgRect" presStyleLbl="bgShp" presStyleIdx="2" presStyleCnt="3"/>
      <dgm:spPr/>
    </dgm:pt>
    <dgm:pt modelId="{4C8F603F-AADF-4627-9ED0-799EBFE65A53}" type="pres">
      <dgm:prSet presAssocID="{408B1A3E-A8CC-478F-B0F4-3C823D46465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5A57E28D-1985-4EFA-A582-EA3127E6CEF2}" type="pres">
      <dgm:prSet presAssocID="{408B1A3E-A8CC-478F-B0F4-3C823D46465F}" presName="spaceRect" presStyleCnt="0"/>
      <dgm:spPr/>
    </dgm:pt>
    <dgm:pt modelId="{DEAEC616-D55E-444D-A3BB-DD022379653F}" type="pres">
      <dgm:prSet presAssocID="{408B1A3E-A8CC-478F-B0F4-3C823D46465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603275F-D8CA-44F4-8518-2EB8C66D25DB}" type="presOf" srcId="{30C555C2-45B0-4D13-A997-784EA9262F3B}" destId="{127C5ECA-EBAE-4639-A6FA-8DF50C3CD527}" srcOrd="0" destOrd="0" presId="urn:microsoft.com/office/officeart/2018/2/layout/IconVerticalSolidList"/>
    <dgm:cxn modelId="{20BACB6C-DAD3-42CC-8971-D8B58DA092BD}" srcId="{30C555C2-45B0-4D13-A997-784EA9262F3B}" destId="{408B1A3E-A8CC-478F-B0F4-3C823D46465F}" srcOrd="2" destOrd="0" parTransId="{BDFCEF89-0269-48CD-917F-0F370B61D995}" sibTransId="{5AA94CD3-0E5A-4EE4-8852-7C14B7C2F021}"/>
    <dgm:cxn modelId="{57D92058-A4C2-43E9-BA6B-48967D10C137}" srcId="{30C555C2-45B0-4D13-A997-784EA9262F3B}" destId="{FBFD409C-0FFD-424A-86B9-A19DE1974165}" srcOrd="1" destOrd="0" parTransId="{068ABCF4-25EB-4008-B129-DABAEB0C49DA}" sibTransId="{8D61885F-5767-48A4-9258-CE3D94301B38}"/>
    <dgm:cxn modelId="{2E6CB979-CC9A-4004-B503-DAE5C4E479AE}" type="presOf" srcId="{408B1A3E-A8CC-478F-B0F4-3C823D46465F}" destId="{DEAEC616-D55E-444D-A3BB-DD022379653F}" srcOrd="0" destOrd="0" presId="urn:microsoft.com/office/officeart/2018/2/layout/IconVerticalSolidList"/>
    <dgm:cxn modelId="{3D96E37D-7EF6-4A4E-B944-4754B80DCA7D}" srcId="{30C555C2-45B0-4D13-A997-784EA9262F3B}" destId="{7AE3EE20-35A8-4564-91B6-3A27D05570F3}" srcOrd="0" destOrd="0" parTransId="{6C6CAE60-DB1A-4C32-AC9C-89A7E288ABC2}" sibTransId="{6F569A0F-34AA-45FE-A7C2-A5A621ADF86F}"/>
    <dgm:cxn modelId="{98E5F9AF-4A36-4987-B33F-8BBD5E79E8C3}" type="presOf" srcId="{7AE3EE20-35A8-4564-91B6-3A27D05570F3}" destId="{FF392AA7-1CAA-449A-9576-7D36D80EE358}" srcOrd="0" destOrd="0" presId="urn:microsoft.com/office/officeart/2018/2/layout/IconVerticalSolidList"/>
    <dgm:cxn modelId="{CB85CCDA-CFC7-4ABD-ABDD-A4965AE2CA98}" type="presOf" srcId="{FBFD409C-0FFD-424A-86B9-A19DE1974165}" destId="{BE756077-67B6-48CE-B0BF-4167EE483B33}" srcOrd="0" destOrd="0" presId="urn:microsoft.com/office/officeart/2018/2/layout/IconVerticalSolidList"/>
    <dgm:cxn modelId="{8FCB0D58-28FE-46FC-87FF-6FE5E03CB76E}" type="presParOf" srcId="{127C5ECA-EBAE-4639-A6FA-8DF50C3CD527}" destId="{76E9A76E-D4D8-4916-9AE4-DFCCB152024E}" srcOrd="0" destOrd="0" presId="urn:microsoft.com/office/officeart/2018/2/layout/IconVerticalSolidList"/>
    <dgm:cxn modelId="{8A889777-7964-4A5A-8CB8-BC6ACCC4C39A}" type="presParOf" srcId="{76E9A76E-D4D8-4916-9AE4-DFCCB152024E}" destId="{FB5D7647-A169-4A74-BEB2-3C9FD3B97933}" srcOrd="0" destOrd="0" presId="urn:microsoft.com/office/officeart/2018/2/layout/IconVerticalSolidList"/>
    <dgm:cxn modelId="{0919C6BF-B120-4547-A517-ED68BDFF20D4}" type="presParOf" srcId="{76E9A76E-D4D8-4916-9AE4-DFCCB152024E}" destId="{D9DE5590-7E08-4F61-A5B3-CEC3BB872A7C}" srcOrd="1" destOrd="0" presId="urn:microsoft.com/office/officeart/2018/2/layout/IconVerticalSolidList"/>
    <dgm:cxn modelId="{8B15D27D-22AF-4A5B-A1AA-15F3E9658445}" type="presParOf" srcId="{76E9A76E-D4D8-4916-9AE4-DFCCB152024E}" destId="{8F370427-573E-44C0-A0AD-EAEA4CDD0B0C}" srcOrd="2" destOrd="0" presId="urn:microsoft.com/office/officeart/2018/2/layout/IconVerticalSolidList"/>
    <dgm:cxn modelId="{398D7BDC-3A06-4BFD-B6BE-5B0C4CF67488}" type="presParOf" srcId="{76E9A76E-D4D8-4916-9AE4-DFCCB152024E}" destId="{FF392AA7-1CAA-449A-9576-7D36D80EE358}" srcOrd="3" destOrd="0" presId="urn:microsoft.com/office/officeart/2018/2/layout/IconVerticalSolidList"/>
    <dgm:cxn modelId="{2291CEB6-7CBF-4DA1-8806-5E2A6BD52C51}" type="presParOf" srcId="{127C5ECA-EBAE-4639-A6FA-8DF50C3CD527}" destId="{5A98B11E-5985-4500-8003-A2BBFCD26FDB}" srcOrd="1" destOrd="0" presId="urn:microsoft.com/office/officeart/2018/2/layout/IconVerticalSolidList"/>
    <dgm:cxn modelId="{6B257AB3-CD85-4EDE-89F7-DE310D9E9FF9}" type="presParOf" srcId="{127C5ECA-EBAE-4639-A6FA-8DF50C3CD527}" destId="{36B2A066-7842-43C2-A5F8-61D283A63EAA}" srcOrd="2" destOrd="0" presId="urn:microsoft.com/office/officeart/2018/2/layout/IconVerticalSolidList"/>
    <dgm:cxn modelId="{6B5463FF-53C5-4AE5-88A4-2D5F7F5DD868}" type="presParOf" srcId="{36B2A066-7842-43C2-A5F8-61D283A63EAA}" destId="{A819AF79-553F-4BA8-ABEC-B54A3F85B1B5}" srcOrd="0" destOrd="0" presId="urn:microsoft.com/office/officeart/2018/2/layout/IconVerticalSolidList"/>
    <dgm:cxn modelId="{C116119C-204B-49EC-AA7A-95A76E978AEA}" type="presParOf" srcId="{36B2A066-7842-43C2-A5F8-61D283A63EAA}" destId="{65A4D336-9557-43C9-A4D9-E3C0F68F288F}" srcOrd="1" destOrd="0" presId="urn:microsoft.com/office/officeart/2018/2/layout/IconVerticalSolidList"/>
    <dgm:cxn modelId="{D23595D7-F14A-494B-B9A0-9AA254715029}" type="presParOf" srcId="{36B2A066-7842-43C2-A5F8-61D283A63EAA}" destId="{763BD7FE-B7B2-450B-892C-34C5CD2EA25A}" srcOrd="2" destOrd="0" presId="urn:microsoft.com/office/officeart/2018/2/layout/IconVerticalSolidList"/>
    <dgm:cxn modelId="{CBBFEFCA-4423-4799-A0BB-B7EEE100CDDF}" type="presParOf" srcId="{36B2A066-7842-43C2-A5F8-61D283A63EAA}" destId="{BE756077-67B6-48CE-B0BF-4167EE483B33}" srcOrd="3" destOrd="0" presId="urn:microsoft.com/office/officeart/2018/2/layout/IconVerticalSolidList"/>
    <dgm:cxn modelId="{E54991F6-1EC3-4B9E-899C-925A33CF627E}" type="presParOf" srcId="{127C5ECA-EBAE-4639-A6FA-8DF50C3CD527}" destId="{5FEB8049-29F8-4FBE-B8FE-14B389EE8FC6}" srcOrd="3" destOrd="0" presId="urn:microsoft.com/office/officeart/2018/2/layout/IconVerticalSolidList"/>
    <dgm:cxn modelId="{EC0A1AAD-891F-4EED-BFBC-544F72511835}" type="presParOf" srcId="{127C5ECA-EBAE-4639-A6FA-8DF50C3CD527}" destId="{BF8E523D-3A94-462F-BA03-18F12B6A7885}" srcOrd="4" destOrd="0" presId="urn:microsoft.com/office/officeart/2018/2/layout/IconVerticalSolidList"/>
    <dgm:cxn modelId="{B71C0796-ED89-4055-8567-44C6489A90D7}" type="presParOf" srcId="{BF8E523D-3A94-462F-BA03-18F12B6A7885}" destId="{CB281E9E-3089-4666-A47D-BB4A7F0CB76C}" srcOrd="0" destOrd="0" presId="urn:microsoft.com/office/officeart/2018/2/layout/IconVerticalSolidList"/>
    <dgm:cxn modelId="{21401A01-B349-4B0D-9D32-64522FCDC0F9}" type="presParOf" srcId="{BF8E523D-3A94-462F-BA03-18F12B6A7885}" destId="{4C8F603F-AADF-4627-9ED0-799EBFE65A53}" srcOrd="1" destOrd="0" presId="urn:microsoft.com/office/officeart/2018/2/layout/IconVerticalSolidList"/>
    <dgm:cxn modelId="{64EDC4B5-B5AF-4DF0-A0B6-97DFBE4C4CEA}" type="presParOf" srcId="{BF8E523D-3A94-462F-BA03-18F12B6A7885}" destId="{5A57E28D-1985-4EFA-A582-EA3127E6CEF2}" srcOrd="2" destOrd="0" presId="urn:microsoft.com/office/officeart/2018/2/layout/IconVerticalSolidList"/>
    <dgm:cxn modelId="{D9C697A4-7658-4172-BE2A-E75A39272221}" type="presParOf" srcId="{BF8E523D-3A94-462F-BA03-18F12B6A7885}" destId="{DEAEC616-D55E-444D-A3BB-DD022379653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2B54E-4A92-4A1C-B4C6-D7E8748846F1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628C8-2C65-4784-A4AE-4C54CF1C1F95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1: Reflective Piece [Compulsory]</a:t>
          </a:r>
          <a:endParaRPr lang="en-US" sz="2700" kern="1200" dirty="0"/>
        </a:p>
      </dsp:txBody>
      <dsp:txXfrm>
        <a:off x="378614" y="886531"/>
        <a:ext cx="2810360" cy="1744948"/>
      </dsp:txXfrm>
    </dsp:sp>
    <dsp:sp modelId="{FE6C3E14-E479-40DE-94BB-45E7C0A4B848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175680-5384-4E3E-B4A8-832387312EF2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2:3:4: Three pieces of evidence of your voluntary work</a:t>
          </a:r>
          <a:endParaRPr lang="en-US" sz="2700" kern="1200"/>
        </a:p>
      </dsp:txBody>
      <dsp:txXfrm>
        <a:off x="3946203" y="886531"/>
        <a:ext cx="2810360" cy="1744948"/>
      </dsp:txXfrm>
    </dsp:sp>
    <dsp:sp modelId="{F97028EF-D891-4ED2-B815-D9D9794CFB02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37AEF-4979-47E2-9F34-503357E7AA6A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5: Appendices</a:t>
          </a:r>
          <a:endParaRPr lang="en-US" sz="2700" kern="1200"/>
        </a:p>
      </dsp:txBody>
      <dsp:txXfrm>
        <a:off x="7513791" y="886531"/>
        <a:ext cx="2810360" cy="1744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D7647-A169-4A74-BEB2-3C9FD3B97933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E5590-7E08-4F61-A5B3-CEC3BB872A7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392AA7-1CAA-449A-9576-7D36D80EE358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1,000-word reflective commentary on your overall experience at your organisation. </a:t>
          </a:r>
          <a:endParaRPr lang="en-US" sz="2500" kern="1200"/>
        </a:p>
      </dsp:txBody>
      <dsp:txXfrm>
        <a:off x="1435590" y="531"/>
        <a:ext cx="9080009" cy="1242935"/>
      </dsp:txXfrm>
    </dsp:sp>
    <dsp:sp modelId="{A819AF79-553F-4BA8-ABEC-B54A3F85B1B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4D336-9557-43C9-A4D9-E3C0F68F288F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56077-67B6-48CE-B0BF-4167EE483B33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Make use of  your reflective log of your experience as support in creating your reflective commentary piece. </a:t>
          </a:r>
          <a:endParaRPr lang="en-US" sz="2500" kern="1200"/>
        </a:p>
      </dsp:txBody>
      <dsp:txXfrm>
        <a:off x="1435590" y="1554201"/>
        <a:ext cx="9080009" cy="1242935"/>
      </dsp:txXfrm>
    </dsp:sp>
    <dsp:sp modelId="{CB281E9E-3089-4666-A47D-BB4A7F0CB76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F603F-AADF-4627-9ED0-799EBFE65A5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EC616-D55E-444D-A3BB-DD022379653F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Note: your reflective log must also be appended at the end of portfolio.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516374-0CE2-4685-BB15-58F55A07AB2A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23467D-9615-4996-8876-2F8CABFD3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430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07E4FB6-CBD1-44DF-BACC-94639B31F4A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6993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1A738-7E44-8FAF-6892-A147967691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9868CC-FF66-A977-0F9E-2EEF345CDE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355E2-5C61-5CFF-A537-9D0C4F9E7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638C4-4181-9579-2C38-8F93BD300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5A2D9-FD5D-9053-EF45-E0C4F57B0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928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AF031-0B06-8AA9-593D-2D4C90717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65B6A-0CD8-E66F-D189-FE09C0E71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8B748-26C3-A250-4DEC-AA71AE207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7E2B83-6D0A-C7DF-3E52-342DE9EE8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DF20BB-516B-E0C1-4346-3770BB825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566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99F13-C35E-A5A4-B305-C49EEA1A6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2129E-9B9E-A019-5B23-C22896D419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A79AF-5A6B-0618-1067-C065C7EC2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A1580-6478-9D72-372D-6431DDDA9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12EC5-422C-1187-2CFD-A97A0C5F9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414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DDE59-4B15-9741-816E-719AA6A48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D5660-E8E9-CC88-FA7C-4387FF9DBA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3D7FE6-CD19-641B-F5E3-9C17067CE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75F759-E03E-3BCE-B3FC-4EA73D5EA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B755A-313B-8DFA-23CF-43A5A2F77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F07E9-3237-BBD5-4C35-5FD86985B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9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75EF3-9A92-B639-A051-AD9E4626E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05016D-4CD0-7584-D135-FF26EED6DC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7E4F2D-8488-591E-C49A-C7C087259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399D32-79D8-73F9-9386-0D48FD789D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E51D87-3E0C-A5EF-124D-0CED9D9402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6F6E36-7795-4BFD-0FD7-DCFA07C1B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45C518-373B-CDF4-BBE2-063C0948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F7E607-3536-C3BB-AD3F-D9491CFA2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333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A56F8-0288-BF9D-9836-E69D1E471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6D60F7-BD7F-4B84-97D6-B3D33355B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3C1C9A-BF8A-C916-17C5-BBBE6E140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B5211E-DE9B-3779-6BDF-EBB2435B5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08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C39EEA-2A26-47B5-9668-89B41EEA1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66FAC1-AACA-39DF-ED1E-62CAA68F8B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832FDC-3EE0-88EC-BBBF-7BAAF689C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931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F16CD-A9AB-7D51-4FD7-093FA0DC9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43BA5-99AB-E9ED-B3C5-A4B5256FA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8FD869-F289-26C6-E498-773436B797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59962B-6E50-A205-20B3-C1E95FB2D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6A8B81-110E-ECD5-2FBB-031BE5423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9580F6-D4AB-65C3-E4E9-A07C63A3B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744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22FAB-C25F-4F84-947D-AB48C1134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A6042C-CDD6-F895-2A82-A88F340141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5A29C-308E-BB62-F1A7-902E82407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4ACF44-95E3-97FA-F74C-3D0EF5D4B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722963-6776-CDB5-DCAD-87F4D17E6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2AEF83-6CFB-70FA-7978-9E1B69FAA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27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D90CA-E2AC-BA75-0ECF-C996A902D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76A2C-C044-CCB4-756A-29AD98654E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B6D3B-D25F-E4E5-A407-3FE89CED7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F76FC-BB60-4FB4-E216-F2B4680A2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CE18C1-F829-F3F4-3695-95CF7B0D5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727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D7BD05-708E-5F99-4719-277B2DA437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CF2468-1632-7449-8C3F-7F3FC2FF8A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60FBF6-E275-9B34-BDEE-89B2C9458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743F8-28FA-3E07-DF2C-D3A2EF4FE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A07C0-3E02-3CFA-6AF3-57A982992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87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F6B25A-A9C8-C7D9-849C-6F922087F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C8EC7-057E-D28F-FCD7-65B7093F4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AEE29-C373-1F04-1D27-5C4CB8EDBA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266598-15EB-4DEA-BE16-D6C12A502EE8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3F328-0F06-0FC0-F907-AC367F94D0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C507D-1A2A-1465-9032-5CDE53CAE3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AE5347-307B-4141-AD9B-F907270F89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519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0E683-7C83-2638-9428-4D6CF30916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  <a:t>Further Counselling Skills</a:t>
            </a:r>
            <a:b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  <a:t>ECPS5015</a:t>
            </a:r>
            <a:b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3000" b="1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  <a:t>Component Two: Portfolio of Evidence from voluntary/work-based experience</a:t>
            </a:r>
            <a:b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br>
              <a:rPr lang="en-US" sz="3000">
                <a:solidFill>
                  <a:schemeClr val="bg1">
                    <a:lumMod val="95000"/>
                    <a:lumOff val="5000"/>
                  </a:schemeClr>
                </a:solidFill>
                <a:effectLst/>
              </a:rPr>
            </a:br>
            <a:endParaRPr lang="en-US" sz="300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2914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B23A781-E722-F96F-8F2B-2F9805222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Submission to Moodle: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4BCC8A5-CF03-E793-05DA-23EAAB1416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300" y="2386830"/>
          <a:ext cx="12087873" cy="447117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2087873">
                  <a:extLst>
                    <a:ext uri="{9D8B030D-6E8A-4147-A177-3AD203B41FA5}">
                      <a16:colId xmlns:a16="http://schemas.microsoft.com/office/drawing/2014/main" val="3192327695"/>
                    </a:ext>
                  </a:extLst>
                </a:gridCol>
              </a:tblGrid>
              <a:tr h="256696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3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Component Two: Portfolio of Evidence from voluntary/work-based experience: 4 Elements …</a:t>
                      </a:r>
                      <a:endParaRPr lang="en-GB" sz="33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1425" marR="451604" marT="200713" marB="20071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1868578"/>
                  </a:ext>
                </a:extLst>
              </a:tr>
              <a:tr h="190421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3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Tuesday 5</a:t>
                      </a:r>
                      <a:r>
                        <a:rPr lang="en-GB" sz="3300" baseline="300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th</a:t>
                      </a:r>
                      <a:r>
                        <a:rPr lang="en-GB" sz="33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</a:rPr>
                        <a:t> May 2026 by no later than 23:59pm</a:t>
                      </a:r>
                      <a:endParaRPr lang="en-GB" sz="33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01425" marR="451604" marT="200713" marB="200713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95233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5839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7EEDD2-27F7-3745-DA5A-2472177CD9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7543" y="253093"/>
            <a:ext cx="13977257" cy="6351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372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10FFD-73A9-2E54-8B23-3A2A24667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Portfolio of Evidence… 5 elements</a:t>
            </a:r>
            <a:br>
              <a:rPr lang="en-GB" sz="4800" dirty="0"/>
            </a:br>
            <a:endParaRPr lang="en-GB" sz="48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C630FB-CB74-66E7-7941-F39F638DE7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5161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AC665A06-81C0-C001-DBDE-C12C1A8AFB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Element 1</a:t>
            </a:r>
            <a:br>
              <a:rPr lang="en-GB" sz="5200" dirty="0">
                <a:solidFill>
                  <a:schemeClr val="tx2"/>
                </a:solidFill>
              </a:rPr>
            </a:br>
            <a:r>
              <a:rPr lang="en-GB" sz="5200" dirty="0">
                <a:solidFill>
                  <a:schemeClr val="tx2"/>
                </a:solidFill>
              </a:rPr>
              <a:t>Reflective Piece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9EBA87A-765F-9919-6A7C-8E92784BC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2135" y="4001587"/>
            <a:ext cx="5188034" cy="682079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[Compulsory]</a:t>
            </a:r>
            <a:br>
              <a:rPr lang="en-US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1324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B1FE2-FBD5-950F-B52E-131E0E3E7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1: Reflective Piece [Compulsory]</a:t>
            </a:r>
            <a:br>
              <a:rPr lang="en-US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5EFDCE-AC8B-76E7-3933-3407909054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5901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8C402-9827-4BA5-B407-F53CCBE0C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641" y="19170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In</a:t>
            </a:r>
            <a:r>
              <a:rPr lang="en-GB" i="1" dirty="0"/>
              <a:t> </a:t>
            </a:r>
            <a:r>
              <a:rPr lang="en-GB" dirty="0"/>
              <a:t>the </a:t>
            </a:r>
            <a:r>
              <a:rPr lang="en-GB" b="1" dirty="0"/>
              <a:t>reflective commentary</a:t>
            </a:r>
            <a:r>
              <a:rPr lang="en-GB" i="1" dirty="0"/>
              <a:t> </a:t>
            </a:r>
            <a:r>
              <a:rPr lang="en-GB" dirty="0"/>
              <a:t>piece, consider the following questions. ….   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D2194-F251-9597-2315-90B150310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59" y="1150884"/>
            <a:ext cx="12081641" cy="5707116"/>
          </a:xfrm>
        </p:spPr>
        <p:txBody>
          <a:bodyPr>
            <a:normAutofit fontScale="92500" lnSpcReduction="20000"/>
          </a:bodyPr>
          <a:lstStyle/>
          <a:p>
            <a:pPr marL="441325" lvl="2" indent="-441325"/>
            <a:r>
              <a:rPr lang="en-GB" sz="3900" dirty="0"/>
              <a:t>What do you know now that you did not know before?    </a:t>
            </a:r>
          </a:p>
          <a:p>
            <a:pPr marL="441325" lvl="2" indent="-441325"/>
            <a:r>
              <a:rPr lang="en-GB" sz="3900" dirty="0"/>
              <a:t>Have you done anything completely new?   </a:t>
            </a:r>
          </a:p>
          <a:p>
            <a:pPr marL="441325" lvl="2" indent="-441325"/>
            <a:r>
              <a:rPr lang="en-GB" sz="3900" dirty="0"/>
              <a:t>What skills have you been able to demonstrate or use?   </a:t>
            </a:r>
          </a:p>
          <a:p>
            <a:pPr marL="441325" lvl="2" indent="-441325"/>
            <a:r>
              <a:rPr lang="en-GB" sz="3900" dirty="0"/>
              <a:t>Did anything surprise you? E.g., information you found out, the way your colleagues dealt with an issue or the way you reacted to anything that happened?    </a:t>
            </a:r>
          </a:p>
          <a:p>
            <a:pPr marL="441325" lvl="2" indent="-441325"/>
            <a:r>
              <a:rPr lang="en-GB" sz="3900" dirty="0"/>
              <a:t>Did you find anything challenging? Why?    </a:t>
            </a:r>
          </a:p>
          <a:p>
            <a:pPr marL="441325" lvl="2" indent="-441325"/>
            <a:r>
              <a:rPr lang="en-GB" sz="3900" dirty="0"/>
              <a:t>Did you find anything satisfying? Why?    </a:t>
            </a:r>
          </a:p>
          <a:p>
            <a:pPr marL="536575" lvl="2" indent="-536575"/>
            <a:r>
              <a:rPr lang="en-GB" sz="3900" dirty="0"/>
              <a:t>Were there any problems? How did you resolve them? If you were faced with the same problem again, would you do anything differently?    </a:t>
            </a:r>
          </a:p>
          <a:p>
            <a:pPr marL="536575" lvl="2" indent="-536575"/>
            <a:r>
              <a:rPr lang="en-GB" sz="3900" dirty="0"/>
              <a:t>What emotions did you experience/feel?   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033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5DFA5-74BB-06CA-757B-46E156AF0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593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Some of the more transferable skills and personal attributes you may wish to demonstrate and reflect on include: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11578-25DD-C03D-62DE-D66717A268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Leadership</a:t>
            </a:r>
          </a:p>
          <a:p>
            <a:r>
              <a:rPr lang="en-GB" dirty="0"/>
              <a:t>helping skills/listening skills/interpersonal skills   • </a:t>
            </a:r>
          </a:p>
          <a:p>
            <a:r>
              <a:rPr lang="en-GB" dirty="0"/>
              <a:t>Negotiation skills </a:t>
            </a:r>
          </a:p>
          <a:p>
            <a:r>
              <a:rPr lang="en-GB" dirty="0"/>
              <a:t>Confidence and assertiveness</a:t>
            </a:r>
          </a:p>
          <a:p>
            <a:r>
              <a:rPr lang="en-GB" dirty="0"/>
              <a:t>Networking </a:t>
            </a:r>
          </a:p>
          <a:p>
            <a:r>
              <a:rPr lang="en-GB" dirty="0"/>
              <a:t>Creativity and initiative </a:t>
            </a:r>
          </a:p>
          <a:p>
            <a:r>
              <a:rPr lang="en-GB" dirty="0"/>
              <a:t>Numeracy and IT / computer literacy </a:t>
            </a:r>
          </a:p>
          <a:p>
            <a:r>
              <a:rPr lang="en-GB" dirty="0"/>
              <a:t>Decision making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966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4915E-9996-C9FC-65BB-7D0B913DF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of the more transferable skills and personal attributes you may wish to demonstrate and reflect on include: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32DFA-6C54-B9BE-30C5-DE36883C6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Planning, organising and time management </a:t>
            </a:r>
          </a:p>
          <a:p>
            <a:r>
              <a:rPr lang="en-GB" dirty="0"/>
              <a:t>Drive and determination </a:t>
            </a:r>
          </a:p>
          <a:p>
            <a:r>
              <a:rPr lang="en-GB" dirty="0"/>
              <a:t>Pro-activity and commitment </a:t>
            </a:r>
          </a:p>
          <a:p>
            <a:r>
              <a:rPr lang="en-GB" dirty="0"/>
              <a:t> Enthusiasm and willingness to learn 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 Flexibility and adaptability</a:t>
            </a:r>
          </a:p>
          <a:p>
            <a:r>
              <a:rPr lang="en-GB" dirty="0"/>
              <a:t>Self-management </a:t>
            </a:r>
          </a:p>
          <a:p>
            <a:r>
              <a:rPr lang="en-GB" dirty="0"/>
              <a:t> Initiative and motivation</a:t>
            </a:r>
          </a:p>
          <a:p>
            <a:r>
              <a:rPr lang="en-GB" dirty="0"/>
              <a:t> Teamwork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919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3CC00-1EA9-03DB-B775-8F0730321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conventions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04686-34E8-9FD2-0C16-A07D7D4AC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 </a:t>
            </a:r>
            <a:r>
              <a:rPr lang="en-GB" sz="4400" dirty="0"/>
              <a:t>Include a reference list in APA style. </a:t>
            </a:r>
          </a:p>
          <a:p>
            <a:pPr marL="0" indent="0">
              <a:buNone/>
            </a:pPr>
            <a:endParaRPr lang="en-GB" sz="4400" dirty="0"/>
          </a:p>
          <a:p>
            <a:r>
              <a:rPr lang="en-GB" sz="4400" dirty="0"/>
              <a:t>Whilst this is about your personal experience, your comments, considerations and plans should be justified, and that means providing academic references to support your work</a:t>
            </a:r>
          </a:p>
        </p:txBody>
      </p:sp>
    </p:spTree>
    <p:extLst>
      <p:ext uri="{BB962C8B-B14F-4D97-AF65-F5344CB8AC3E}">
        <p14:creationId xmlns:p14="http://schemas.microsoft.com/office/powerpoint/2010/main" val="3850703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7E395-BBF3-D95D-EBC5-5DECF1BA7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19807"/>
          </a:xfrm>
          <a:solidFill>
            <a:schemeClr val="tx2">
              <a:lumMod val="10000"/>
              <a:lumOff val="90000"/>
            </a:schemeClr>
          </a:solidFill>
        </p:spPr>
        <p:txBody>
          <a:bodyPr/>
          <a:lstStyle/>
          <a:p>
            <a:r>
              <a:rPr lang="en-GB" dirty="0"/>
              <a:t>AI Criteria … … 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CF68B2-0957-127C-BFE5-7CC909951B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937510"/>
          <a:ext cx="12076386" cy="4920487"/>
        </p:xfrm>
        <a:graphic>
          <a:graphicData uri="http://schemas.openxmlformats.org/drawingml/2006/table">
            <a:tbl>
              <a:tblPr firstRow="1" firstCol="1" bandRow="1"/>
              <a:tblGrid>
                <a:gridCol w="2997778">
                  <a:extLst>
                    <a:ext uri="{9D8B030D-6E8A-4147-A177-3AD203B41FA5}">
                      <a16:colId xmlns:a16="http://schemas.microsoft.com/office/drawing/2014/main" val="399794369"/>
                    </a:ext>
                  </a:extLst>
                </a:gridCol>
                <a:gridCol w="7190673">
                  <a:extLst>
                    <a:ext uri="{9D8B030D-6E8A-4147-A177-3AD203B41FA5}">
                      <a16:colId xmlns:a16="http://schemas.microsoft.com/office/drawing/2014/main" val="3373514057"/>
                    </a:ext>
                  </a:extLst>
                </a:gridCol>
                <a:gridCol w="1887935">
                  <a:extLst>
                    <a:ext uri="{9D8B030D-6E8A-4147-A177-3AD203B41FA5}">
                      <a16:colId xmlns:a16="http://schemas.microsoft.com/office/drawing/2014/main" val="3526111194"/>
                    </a:ext>
                  </a:extLst>
                </a:gridCol>
              </a:tblGrid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RESEARCH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research and data analysis. 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820336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STRUCTURE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0906803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PROOFREADING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check your own text/creation for grammatical and syntactical mistakes, including getting suggestions to rephrase your work.  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868609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WRITING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text for submission.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403140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CREATIVE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creative materials, such as images.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highlight>
                            <a:srgbClr val="FF00FF"/>
                          </a:highlight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393380"/>
                  </a:ext>
                </a:extLst>
              </a:tr>
              <a:tr h="7356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PROGRAMING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can use Generative AI to create and check code.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Yes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  </a:t>
                      </a:r>
                      <a:r>
                        <a:rPr lang="en-GB" sz="110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</a:rPr>
                        <a:t>☒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29572730"/>
                  </a:ext>
                </a:extLst>
              </a:tr>
              <a:tr h="5068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NONE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For this assessment, you are not allowed to use </a:t>
                      </a: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any</a:t>
                      </a: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 type of Generative AI support. This includes research support, structure support, writing/proofreading support and creative support.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6675" marR="66675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  <a:latin typeface="MS Gothic" panose="020B0609070205080204" pitchFamily="49" charset="-128"/>
                          <a:ea typeface="Times New Roman" panose="02020603050405020304" pitchFamily="18" charset="0"/>
                          <a:cs typeface="MS Gothic" panose="020B0609070205080204" pitchFamily="49" charset="-128"/>
                        </a:rPr>
                        <a:t>☐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buNone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16604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6546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D3E64-485A-CF2F-961F-59AC6D58D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dirty="0"/>
              <a:t>AI Criteria …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19D4AE6-A153-319B-77E4-372D920A39D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60660" y="2598710"/>
          <a:ext cx="9968681" cy="3438145"/>
        </p:xfrm>
        <a:graphic>
          <a:graphicData uri="http://schemas.openxmlformats.org/drawingml/2006/table">
            <a:tbl>
              <a:tblPr firstRow="1" firstCol="1" bandRow="1"/>
              <a:tblGrid>
                <a:gridCol w="2340755">
                  <a:extLst>
                    <a:ext uri="{9D8B030D-6E8A-4147-A177-3AD203B41FA5}">
                      <a16:colId xmlns:a16="http://schemas.microsoft.com/office/drawing/2014/main" val="2097131266"/>
                    </a:ext>
                  </a:extLst>
                </a:gridCol>
                <a:gridCol w="6356818">
                  <a:extLst>
                    <a:ext uri="{9D8B030D-6E8A-4147-A177-3AD203B41FA5}">
                      <a16:colId xmlns:a16="http://schemas.microsoft.com/office/drawing/2014/main" val="3170160798"/>
                    </a:ext>
                  </a:extLst>
                </a:gridCol>
                <a:gridCol w="1271108">
                  <a:extLst>
                    <a:ext uri="{9D8B030D-6E8A-4147-A177-3AD203B41FA5}">
                      <a16:colId xmlns:a16="http://schemas.microsoft.com/office/drawing/2014/main" val="114828294"/>
                    </a:ext>
                  </a:extLst>
                </a:gridCol>
              </a:tblGrid>
              <a:tr h="101492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RESEARCH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support you in research and data analysis.</a:t>
                      </a:r>
                      <a:r>
                        <a:rPr lang="en-GB" sz="2000" b="0" i="0" u="none" strike="noStrike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 </a:t>
                      </a: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ptos" panose="020B00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2000" b="0" i="0" u="none" strike="noStrike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2000" b="0" i="0" u="none" strike="noStrike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☐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294" marR="138294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974936"/>
                  </a:ext>
                </a:extLst>
              </a:tr>
              <a:tr h="140829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PROOFREADING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check your own text/creation for grammatical and syntactical mistakes, including getting suggestions to rephrase your work.  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2000" b="0" i="0" u="none" strike="noStrike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2000" b="0" i="0" u="none" strike="noStrike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☐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294" marR="138294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9990924"/>
                  </a:ext>
                </a:extLst>
              </a:tr>
              <a:tr h="101492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CREATIVE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buNone/>
                      </a:pPr>
                      <a:r>
                        <a:rPr lang="en-GB" sz="2000" b="0" i="0" u="none" strike="noStrike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 this assessment, you can use Generative AI to create creative materials, such as images.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4453" marR="134453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Yes </a:t>
                      </a:r>
                      <a:r>
                        <a:rPr lang="en-GB" sz="2000" b="0" i="0" u="none" strike="noStrike" dirty="0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Segoe UI Symbol" panose="020B0502040204020203" pitchFamily="34" charset="0"/>
                        </a:rPr>
                        <a:t>☒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buNone/>
                      </a:pPr>
                      <a:r>
                        <a:rPr lang="en-GB" sz="2000" b="0" i="0" u="none" strike="noStrike" dirty="0">
                          <a:effectLst/>
                          <a:latin typeface="Aptos" panose="020B00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No  </a:t>
                      </a:r>
                      <a:r>
                        <a:rPr lang="en-GB" sz="2000" b="0" i="0" u="none" strike="noStrike" dirty="0">
                          <a:effectLst/>
                          <a:latin typeface="MS Gothic" panose="020B0609070205080204" pitchFamily="49" charset="-128"/>
                          <a:ea typeface="MS Gothic" panose="020B0609070205080204" pitchFamily="49" charset="-128"/>
                          <a:cs typeface="Arial" panose="020B0604020202020204" pitchFamily="34" charset="0"/>
                        </a:rPr>
                        <a:t>☐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294" marR="138294" marT="1920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90984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955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24DF44-09B0-370D-F8D4-048615069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BCB02B1-1B82-403C-B7D2-E2CED1882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CDE13A7-6382-4A67-BEBE-4FF1F37C7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8FC9-2E40-4257-8D97-FAB20CA4B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40ABB98-77BA-4C40-8121-34D196E58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1AA752E-66C1-4835-8A3C-556475159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E9555AB-2295-4939-AEC9-B2CBFCB4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7499201-5A2C-48B3-9B02-5519B8829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3FC2AE7-C60C-4C48-BCAE-410BB6C3D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0EA1593-6BC9-441E-8F3C-46DD50F81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C41AEDD3-5EE6-B4B9-8615-9E32F911F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1787" y="1741337"/>
            <a:ext cx="5448730" cy="2387918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Element 2/3/4:</a:t>
            </a:r>
            <a:br>
              <a:rPr lang="en-GB" sz="5200" dirty="0">
                <a:solidFill>
                  <a:schemeClr val="tx2"/>
                </a:solidFill>
              </a:rPr>
            </a:br>
            <a:endParaRPr lang="en-GB" sz="5200" dirty="0">
              <a:solidFill>
                <a:schemeClr val="tx2"/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5506954-91A7-F417-0491-7A3290011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1161" y="4200522"/>
            <a:ext cx="5449982" cy="682079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chemeClr val="tx2"/>
                </a:solidFill>
              </a:rPr>
              <a:t>Three pieces of work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7147D5D-F01F-4164-BD81-D10DC6F2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42" y="2854"/>
            <a:ext cx="2783421" cy="2406445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24C7412-3E2D-4708-8DC3-425A457A1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1483A6A-CB0B-4469-B09D-C9451F9B0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A935E9D-EB55-46F3-BCCB-9CB918E870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EDC5655-C7D7-4936-91EA-E188A96DC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D0E248E-80AB-4B35-BA8D-F940FCB44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17253" y="4456669"/>
            <a:ext cx="2783421" cy="2406445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9E91B0A-66E8-4298-BAC6-004DBE491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A629C66-36BD-487E-B1CD-ED026D778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6BC2D2C-3D7D-4224-81BC-22C094C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3BDF903-22C5-4312-8776-C2ABC3EDC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08395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45D81-ADA5-A484-878F-46F8D6DC0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7723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Choose </a:t>
            </a:r>
            <a:r>
              <a:rPr lang="en-GB" b="1" dirty="0"/>
              <a:t>3 </a:t>
            </a:r>
            <a:r>
              <a:rPr lang="en-GB" dirty="0"/>
              <a:t>elements from the following ….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27628-799A-A8ED-EA2F-FA7EFC1EF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24" y="1166648"/>
            <a:ext cx="12065876" cy="5691352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b="1" dirty="0"/>
              <a:t>Minutes</a:t>
            </a:r>
            <a:r>
              <a:rPr lang="en-GB" dirty="0"/>
              <a:t> taken </a:t>
            </a:r>
            <a:r>
              <a:rPr lang="en-GB" b="1" dirty="0"/>
              <a:t>from meetings/sessions </a:t>
            </a:r>
            <a:r>
              <a:rPr lang="en-GB" dirty="0"/>
              <a:t>you have been present at   </a:t>
            </a:r>
          </a:p>
          <a:p>
            <a:pPr lvl="0" fontAlgn="base"/>
            <a:r>
              <a:rPr lang="en-GB" dirty="0"/>
              <a:t>Employee </a:t>
            </a:r>
            <a:r>
              <a:rPr lang="en-GB" b="1" dirty="0"/>
              <a:t>well-being strategy </a:t>
            </a:r>
            <a:r>
              <a:rPr lang="en-GB" dirty="0"/>
              <a:t>of the organisation   </a:t>
            </a:r>
          </a:p>
          <a:p>
            <a:pPr lvl="0" fontAlgn="base"/>
            <a:r>
              <a:rPr lang="en-GB" dirty="0"/>
              <a:t>Organisations </a:t>
            </a:r>
            <a:r>
              <a:rPr lang="en-GB" b="1" dirty="0"/>
              <a:t>mission or values statements</a:t>
            </a:r>
          </a:p>
          <a:p>
            <a:pPr lvl="0" fontAlgn="base"/>
            <a:r>
              <a:rPr lang="en-GB" b="1" dirty="0"/>
              <a:t>Training</a:t>
            </a:r>
            <a:r>
              <a:rPr lang="en-GB" dirty="0"/>
              <a:t> that has been provided by the organisation</a:t>
            </a:r>
          </a:p>
          <a:p>
            <a:pPr lvl="0" fontAlgn="base"/>
            <a:r>
              <a:rPr lang="en-GB" b="1" dirty="0"/>
              <a:t>Pictures of your engagement </a:t>
            </a:r>
            <a:r>
              <a:rPr lang="en-GB" dirty="0"/>
              <a:t>on/off site (</a:t>
            </a:r>
            <a:r>
              <a:rPr lang="en-GB" b="1" dirty="0"/>
              <a:t>when appropriate or given approval</a:t>
            </a:r>
            <a:r>
              <a:rPr lang="en-GB" dirty="0"/>
              <a:t>).  </a:t>
            </a:r>
          </a:p>
          <a:p>
            <a:pPr lvl="0" fontAlgn="base"/>
            <a:r>
              <a:rPr lang="en-GB" dirty="0"/>
              <a:t>Engagement in </a:t>
            </a:r>
            <a:r>
              <a:rPr lang="en-GB" b="1" dirty="0"/>
              <a:t>teamwork / records of contributions </a:t>
            </a:r>
            <a:r>
              <a:rPr lang="en-GB" dirty="0"/>
              <a:t>within a team setting   </a:t>
            </a:r>
          </a:p>
          <a:p>
            <a:pPr lvl="0" fontAlgn="base"/>
            <a:r>
              <a:rPr lang="en-GB" dirty="0"/>
              <a:t>Examples of </a:t>
            </a:r>
            <a:r>
              <a:rPr lang="en-GB" b="1" dirty="0"/>
              <a:t>work you have completed whilst on the placement </a:t>
            </a:r>
            <a:r>
              <a:rPr lang="en-GB" dirty="0"/>
              <a:t>(e.g., </a:t>
            </a:r>
            <a:r>
              <a:rPr lang="en-GB" b="1" dirty="0"/>
              <a:t>reports, letters, checklists, presentations, </a:t>
            </a:r>
            <a:r>
              <a:rPr lang="en-GB" dirty="0"/>
              <a:t>other documents, etc.).   </a:t>
            </a:r>
          </a:p>
          <a:p>
            <a:pPr lvl="0" fontAlgn="base"/>
            <a:r>
              <a:rPr lang="en-GB" dirty="0"/>
              <a:t>Copy of </a:t>
            </a:r>
            <a:r>
              <a:rPr lang="en-GB" b="1" dirty="0"/>
              <a:t>formal or informal supervision processes </a:t>
            </a:r>
            <a:r>
              <a:rPr lang="en-GB" dirty="0"/>
              <a:t>within the organisation  </a:t>
            </a:r>
          </a:p>
          <a:p>
            <a:pPr lvl="0" fontAlgn="base"/>
            <a:r>
              <a:rPr lang="en-GB" dirty="0"/>
              <a:t>Other pertinent information that is relevant to the experience and demonstrate helping or listening skills.   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834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F4412A-7A7C-8288-2617-63BDF4D04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BCB02B1-1B82-403C-B7D2-E2CED1882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CDE13A7-6382-4A67-BEBE-4FF1F37C7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8FC9-2E40-4257-8D97-FAB20CA4B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40ABB98-77BA-4C40-8121-34D196E58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1AA752E-66C1-4835-8A3C-556475159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E9555AB-2295-4939-AEC9-B2CBFCB4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7499201-5A2C-48B3-9B02-5519B8829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3FC2AE7-C60C-4C48-BCAE-410BB6C3D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0EA1593-6BC9-441E-8F3C-46DD50F81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0435762C-DAD3-2F5F-B9BD-084BB99256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1787" y="1741337"/>
            <a:ext cx="5448730" cy="2387918"/>
          </a:xfrm>
        </p:spPr>
        <p:txBody>
          <a:bodyPr anchor="b">
            <a:normAutofit/>
          </a:bodyPr>
          <a:lstStyle/>
          <a:p>
            <a:r>
              <a:rPr lang="en-GB" sz="5200" dirty="0">
                <a:solidFill>
                  <a:schemeClr val="tx2"/>
                </a:solidFill>
              </a:rPr>
              <a:t>Element 5:</a:t>
            </a:r>
            <a:br>
              <a:rPr lang="en-GB" sz="5200" dirty="0">
                <a:solidFill>
                  <a:schemeClr val="tx2"/>
                </a:solidFill>
              </a:rPr>
            </a:br>
            <a:endParaRPr lang="en-GB" sz="5200" dirty="0">
              <a:solidFill>
                <a:schemeClr val="tx2"/>
              </a:solidFill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41DA16E-C6EA-699A-EDE8-A13464820B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7296" y="3921880"/>
            <a:ext cx="5449356" cy="75334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4800" dirty="0">
                <a:solidFill>
                  <a:schemeClr val="tx2"/>
                </a:solidFill>
              </a:rPr>
              <a:t>Appendix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7147D5D-F01F-4164-BD81-D10DC6F2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42" y="2854"/>
            <a:ext cx="2783421" cy="2406445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24C7412-3E2D-4708-8DC3-425A457A1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1483A6A-CB0B-4469-B09D-C9451F9B0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A935E9D-EB55-46F3-BCCB-9CB918E870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EDC5655-C7D7-4936-91EA-E188A96DC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D0E248E-80AB-4B35-BA8D-F940FCB44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17253" y="4456669"/>
            <a:ext cx="2783421" cy="2406445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9E91B0A-66E8-4298-BAC6-004DBE491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A629C66-36BD-487E-B1CD-ED026D778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6BC2D2C-3D7D-4224-81BC-22C094C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3BDF903-22C5-4312-8776-C2ABC3EDC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70233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7D4C3-C089-447E-EB94-E987553FE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57656"/>
            <a:ext cx="11353801" cy="70944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Plus … your Appendix :</a:t>
            </a:r>
            <a:r>
              <a:rPr lang="en-GB" dirty="0"/>
              <a:t>  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8CCA2-26A9-9A98-772C-3D238BB81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599090"/>
            <a:ext cx="12060621" cy="6101255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dirty="0"/>
              <a:t>  </a:t>
            </a:r>
          </a:p>
          <a:p>
            <a:pPr marL="0" indent="0" fontAlgn="base">
              <a:buNone/>
            </a:pPr>
            <a:r>
              <a:rPr lang="en-GB" dirty="0"/>
              <a:t>Your submission must include an appendix which provides evidence of the following:    </a:t>
            </a:r>
          </a:p>
          <a:p>
            <a:pPr marL="0" indent="0" fontAlgn="base">
              <a:buNone/>
            </a:pPr>
            <a:endParaRPr lang="en-GB" dirty="0"/>
          </a:p>
          <a:p>
            <a:pPr lvl="0" fontAlgn="base"/>
            <a:r>
              <a:rPr lang="en-GB" dirty="0"/>
              <a:t>The letter or email that you have sent to the organisation requesting to spend your time working with them, plus their response to demonstrate that your volunteering/working there was approved.   </a:t>
            </a:r>
          </a:p>
          <a:p>
            <a:pPr lvl="0" fontAlgn="base"/>
            <a:r>
              <a:rPr lang="en-GB" dirty="0"/>
              <a:t>The completed Placement Information Form.   </a:t>
            </a:r>
          </a:p>
          <a:p>
            <a:pPr lvl="0" fontAlgn="base"/>
            <a:r>
              <a:rPr lang="en-GB" dirty="0"/>
              <a:t>Email or document indicating approval from the module leader to confirm your placement.   </a:t>
            </a:r>
          </a:p>
          <a:p>
            <a:pPr lvl="0" fontAlgn="base"/>
            <a:r>
              <a:rPr lang="en-GB" dirty="0"/>
              <a:t>Your own record of the time you have spent at the organisation.  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07799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70D11-2762-39F4-7B59-2FC2EB5C9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Portfolio Structure:  </a:t>
            </a:r>
            <a:r>
              <a:rPr lang="en-GB" dirty="0"/>
              <a:t>Your portfolio is to be presented in a </a:t>
            </a:r>
            <a:r>
              <a:rPr lang="en-GB" b="1" u="sng" dirty="0"/>
              <a:t>professional manner</a:t>
            </a:r>
            <a:r>
              <a:rPr lang="en-GB" dirty="0"/>
              <a:t> with the following structure: 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E1692-AB04-C229-31C5-CEEF9A762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5"/>
            <a:ext cx="12192000" cy="5190030"/>
          </a:xfrm>
        </p:spPr>
        <p:txBody>
          <a:bodyPr>
            <a:normAutofit fontScale="77500" lnSpcReduction="20000"/>
          </a:bodyPr>
          <a:lstStyle/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lvl="0" fontAlgn="base"/>
            <a:r>
              <a:rPr lang="en-GB" b="1" dirty="0"/>
              <a:t>Cover Page </a:t>
            </a:r>
            <a:r>
              <a:rPr lang="en-GB" dirty="0"/>
              <a:t>– Name and Name of Organisation </a:t>
            </a:r>
          </a:p>
          <a:p>
            <a:pPr lvl="0" fontAlgn="base"/>
            <a:r>
              <a:rPr lang="en-GB" b="1" dirty="0"/>
              <a:t>Table of Contents </a:t>
            </a:r>
          </a:p>
          <a:p>
            <a:pPr lvl="0" fontAlgn="base"/>
            <a:r>
              <a:rPr lang="en-GB" b="1" dirty="0"/>
              <a:t>Portfolio of Evidence (4 Pieces) </a:t>
            </a:r>
          </a:p>
          <a:p>
            <a:pPr marL="514350" lvl="0" indent="-514350" fontAlgn="base">
              <a:buFont typeface="+mj-lt"/>
              <a:buAutoNum type="arabicPeriod"/>
            </a:pPr>
            <a:r>
              <a:rPr lang="en-GB" b="1" dirty="0"/>
              <a:t>Compulsory: Reflective Commentary (Essay format – Gibbs Reflective Cycle) – 1000 words with reference support/reference list and your completed reflective log.  </a:t>
            </a:r>
          </a:p>
          <a:p>
            <a:pPr marL="514350" lvl="0" indent="-514350" fontAlgn="base">
              <a:buFont typeface="+mj-lt"/>
              <a:buAutoNum type="arabicPeriod"/>
            </a:pPr>
            <a:r>
              <a:rPr lang="en-GB" dirty="0"/>
              <a:t>Three additional evidence pieces</a:t>
            </a:r>
            <a:r>
              <a:rPr lang="en-GB" b="1" dirty="0"/>
              <a:t>:</a:t>
            </a:r>
            <a:r>
              <a:rPr lang="en-GB" dirty="0"/>
              <a:t> with brief comments provided on each piece demonstrating how each piece links to your knowledge and/or skills development and self-awareness.</a:t>
            </a:r>
          </a:p>
          <a:p>
            <a:pPr marL="514350" lvl="0" indent="-514350" fontAlgn="base">
              <a:buFont typeface="+mj-lt"/>
              <a:buAutoNum type="arabicPeriod"/>
            </a:pPr>
            <a:r>
              <a:rPr lang="en-GB" dirty="0"/>
              <a:t>Reference list for the three pieces of evidence, if relevant. This is separate from the reference list for the reflective commentary.  </a:t>
            </a:r>
          </a:p>
          <a:p>
            <a:pPr marL="514350" lvl="0" indent="-514350" fontAlgn="base">
              <a:buFont typeface="+mj-lt"/>
              <a:buAutoNum type="arabicPeriod"/>
            </a:pPr>
            <a:r>
              <a:rPr lang="en-GB" dirty="0"/>
              <a:t>Appendices    </a:t>
            </a:r>
          </a:p>
          <a:p>
            <a:pPr marL="536575" indent="0" fontAlgn="base">
              <a:buNone/>
            </a:pPr>
            <a:r>
              <a:rPr lang="en-GB" dirty="0"/>
              <a:t>The work will reflect your growing competence in knowledge, skills, and self-awareness for future development.   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9036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7BE8D-ADA3-2777-957E-EB05294B5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also need to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905A3-1AE9-2A34-62CA-01C3B3B92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6194"/>
            <a:ext cx="10515600" cy="5202620"/>
          </a:xfrm>
        </p:spPr>
        <p:txBody>
          <a:bodyPr>
            <a:normAutofit fontScale="62500" lnSpcReduction="20000"/>
          </a:bodyPr>
          <a:lstStyle/>
          <a:p>
            <a:endParaRPr lang="en-GB" sz="5800" dirty="0"/>
          </a:p>
          <a:p>
            <a:r>
              <a:rPr lang="en-GB" sz="5800" dirty="0"/>
              <a:t>Include an AI Acknowledgment Statement in a separate page at the beginning of your submission.</a:t>
            </a:r>
          </a:p>
          <a:p>
            <a:pPr marL="0" indent="0">
              <a:buNone/>
            </a:pPr>
            <a:r>
              <a:rPr lang="en-GB" sz="5800" dirty="0"/>
              <a:t> </a:t>
            </a:r>
          </a:p>
          <a:p>
            <a:r>
              <a:rPr lang="en-GB" sz="5800" dirty="0"/>
              <a:t>Adhere to APA formatting conventions for citing and referencing</a:t>
            </a:r>
          </a:p>
          <a:p>
            <a:endParaRPr lang="en-GB" sz="5800" dirty="0"/>
          </a:p>
          <a:p>
            <a:r>
              <a:rPr lang="en-GB" sz="5800" dirty="0"/>
              <a:t>Ensure your reflective piece is double-spaced, with font size 12 and that the first line of each new paragraph is indented. </a:t>
            </a:r>
          </a:p>
          <a:p>
            <a:pPr marL="0" indent="0">
              <a:buNone/>
            </a:pPr>
            <a:r>
              <a:rPr lang="en-GB" sz="58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7884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frame work: Gibbs Reflective Cycle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7524" y="2421016"/>
            <a:ext cx="9648155" cy="3522583"/>
          </a:xfrm>
        </p:spPr>
      </p:pic>
    </p:spTree>
    <p:extLst>
      <p:ext uri="{BB962C8B-B14F-4D97-AF65-F5344CB8AC3E}">
        <p14:creationId xmlns:p14="http://schemas.microsoft.com/office/powerpoint/2010/main" val="23213717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E9B20-5772-C4A5-9791-A48989EA9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br>
              <a:rPr lang="en-GB" sz="2800" dirty="0"/>
            </a:br>
            <a:r>
              <a:rPr lang="en-GB" sz="2800" dirty="0"/>
              <a:t>Gibbs Reflective Cycle: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35606-F80C-3616-9086-3F5495C91B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4400" dirty="0"/>
              <a:t>Reflexive exercises with the Gibbs Reflective Model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 descr="Circus hoop on a circus pedestal">
            <a:extLst>
              <a:ext uri="{FF2B5EF4-FFF2-40B4-BE49-F238E27FC236}">
                <a16:creationId xmlns:a16="http://schemas.microsoft.com/office/drawing/2014/main" id="{DFFB0D70-7FEA-F418-8300-565CB70D62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66" r="1729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87559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1121</Words>
  <Application>Microsoft Office PowerPoint</Application>
  <PresentationFormat>Widescreen</PresentationFormat>
  <Paragraphs>145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MS Gothic</vt:lpstr>
      <vt:lpstr>Aptos</vt:lpstr>
      <vt:lpstr>Aptos Display</vt:lpstr>
      <vt:lpstr>Arial</vt:lpstr>
      <vt:lpstr>Times New Roman</vt:lpstr>
      <vt:lpstr>1_Office Theme</vt:lpstr>
      <vt:lpstr> Further Counselling Skills ECPS5015  Component Two: Portfolio of Evidence from voluntary/work-based experience  </vt:lpstr>
      <vt:lpstr>Submission to Moodle:</vt:lpstr>
      <vt:lpstr>PowerPoint Presentation</vt:lpstr>
      <vt:lpstr>Portfolio of Evidence… 5 elements </vt:lpstr>
      <vt:lpstr>Element 1 Reflective Piece</vt:lpstr>
      <vt:lpstr>1: Reflective Piece [Compulsory] </vt:lpstr>
      <vt:lpstr>In the reflective commentary piece, consider the following questions. ….     </vt:lpstr>
      <vt:lpstr>Some of the more transferable skills and personal attributes you may wish to demonstrate and reflect on include: </vt:lpstr>
      <vt:lpstr>Some of the more transferable skills and personal attributes you may wish to demonstrate and reflect on include: </vt:lpstr>
      <vt:lpstr>Academic conventions …</vt:lpstr>
      <vt:lpstr>AI Criteria … … …</vt:lpstr>
      <vt:lpstr>AI Criteria …</vt:lpstr>
      <vt:lpstr>Element 2/3/4: </vt:lpstr>
      <vt:lpstr>Choose 3 elements from the following ….  </vt:lpstr>
      <vt:lpstr>Element 5: </vt:lpstr>
      <vt:lpstr>Plus … your Appendix :    </vt:lpstr>
      <vt:lpstr>Portfolio Structure:  Your portfolio is to be presented in a professional manner with the following structure:   </vt:lpstr>
      <vt:lpstr>You also need to …</vt:lpstr>
      <vt:lpstr>Reflective frame work: Gibbs Reflective Cycle</vt:lpstr>
      <vt:lpstr> Gibbs Reflective Cycle: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1</cp:revision>
  <dcterms:created xsi:type="dcterms:W3CDTF">2026-02-08T15:53:03Z</dcterms:created>
  <dcterms:modified xsi:type="dcterms:W3CDTF">2026-02-08T15:56:30Z</dcterms:modified>
</cp:coreProperties>
</file>