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62" r:id="rId4"/>
  </p:sldMasterIdLst>
  <p:notesMasterIdLst>
    <p:notesMasterId r:id="rId23"/>
  </p:notesMasterIdLst>
  <p:handoutMasterIdLst>
    <p:handoutMasterId r:id="rId24"/>
  </p:handoutMasterIdLst>
  <p:sldIdLst>
    <p:sldId id="257" r:id="rId5"/>
    <p:sldId id="258" r:id="rId6"/>
    <p:sldId id="310" r:id="rId7"/>
    <p:sldId id="302" r:id="rId8"/>
    <p:sldId id="348" r:id="rId9"/>
    <p:sldId id="311" r:id="rId10"/>
    <p:sldId id="332" r:id="rId11"/>
    <p:sldId id="344" r:id="rId12"/>
    <p:sldId id="333" r:id="rId13"/>
    <p:sldId id="334" r:id="rId14"/>
    <p:sldId id="335" r:id="rId15"/>
    <p:sldId id="304" r:id="rId16"/>
    <p:sldId id="347" r:id="rId17"/>
    <p:sldId id="274" r:id="rId18"/>
    <p:sldId id="345" r:id="rId19"/>
    <p:sldId id="276" r:id="rId20"/>
    <p:sldId id="277" r:id="rId21"/>
    <p:sldId id="285" r:id="rId22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59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33"/>
    <a:srgbClr val="660066"/>
    <a:srgbClr val="3399FF"/>
    <a:srgbClr val="0033CC"/>
    <a:srgbClr val="990033"/>
    <a:srgbClr val="9900CC"/>
    <a:srgbClr val="006666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2787"/>
    <p:restoredTop sz="90937" autoAdjust="0"/>
  </p:normalViewPr>
  <p:slideViewPr>
    <p:cSldViewPr>
      <p:cViewPr varScale="1">
        <p:scale>
          <a:sx n="88" d="100"/>
          <a:sy n="88" d="100"/>
        </p:scale>
        <p:origin x="749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438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318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318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8E543B3B-B995-4F5D-93A4-920CFE7ED4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9820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5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4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7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79878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9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rgbClr val="0066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5EF1E843-61BA-41C1-94B4-5B11000EA3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0742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418F83F-0DFC-4736-ADB7-97DDE0D1159D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D5C049-EEE6-4B31-9F25-65C106273E05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32771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1D7980-E3B0-4D52-A441-FBCF487B5377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75A8A2E-FBB3-433F-B885-A03FEB6093BE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34819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6A6BADA-EEDC-4102-BD78-3279DC2B96AD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35843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5844" name="Rectangle 1027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144BE4-1159-46F4-A7FC-7D5F3E5C71FD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82B2812-BE84-4040-9CA5-1FD62A63777E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4788887-0009-4C52-9A04-0DF778C8DE8C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AD20A1E-4D13-428D-9F31-8B754751885F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1DB5351-83B5-407A-8DEF-B6B6F5904539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z="200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AB8A36-E572-499C-B65B-6A5A438DDC63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0AF7D7E-173D-424E-B765-CEE6A6F7205A}" type="slidenum">
              <a:rPr lang="en-US"/>
              <a:pPr>
                <a:defRPr/>
              </a:pPr>
              <a:t>16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71550" y="457200"/>
            <a:ext cx="4470400" cy="3352800"/>
          </a:xfrm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191000"/>
            <a:ext cx="4419600" cy="4343400"/>
          </a:xfrm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E1E4B3-B00E-4FD8-89EB-4AA865055207}" type="slidenum">
              <a:rPr lang="en-US"/>
              <a:pPr>
                <a:defRPr/>
              </a:pPr>
              <a:t>17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800" smtClean="0"/>
          </a:p>
          <a:p>
            <a:endParaRPr lang="en-US" sz="180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31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D8C897D-DE56-4A10-9B02-C3F7B42B1FE0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458200" cy="8842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458200" cy="5794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36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3625" y="2174874"/>
            <a:ext cx="4041775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7620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9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458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76400"/>
            <a:ext cx="8458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1" r:id="rId2"/>
    <p:sldLayoutId id="2147483712" r:id="rId3"/>
    <p:sldLayoutId id="2147483713" r:id="rId4"/>
    <p:sldLayoutId id="2147483714" r:id="rId5"/>
    <p:sldLayoutId id="2147483720" r:id="rId6"/>
    <p:sldLayoutId id="2147483715" r:id="rId7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6248400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prstClr val="black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Chapter 9: Authentic Leadership</a:t>
            </a:r>
            <a:endParaRPr lang="en-US" dirty="0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6"/>
          <p:cNvSpPr>
            <a:spLocks noGrp="1" noChangeArrowheads="1"/>
          </p:cNvSpPr>
          <p:nvPr>
            <p:ph type="ctrTitle" idx="4294967295"/>
          </p:nvPr>
        </p:nvSpPr>
        <p:spPr>
          <a:xfrm>
            <a:off x="762000" y="914400"/>
            <a:ext cx="7772400" cy="6858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Overview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533400" y="1981200"/>
            <a:ext cx="8229600" cy="3810000"/>
          </a:xfrm>
        </p:spPr>
        <p:txBody>
          <a:bodyPr/>
          <a:lstStyle/>
          <a:p>
            <a:pPr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Authentic Leadership Description</a:t>
            </a:r>
          </a:p>
          <a:p>
            <a:pPr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Authentic Leadership Defined</a:t>
            </a:r>
          </a:p>
          <a:p>
            <a:pPr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Approaches to Authentic Leadership</a:t>
            </a:r>
          </a:p>
          <a:p>
            <a:pPr lvl="1"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dirty="0" smtClean="0">
                <a:solidFill>
                  <a:schemeClr val="tx1"/>
                </a:solidFill>
              </a:rPr>
              <a:t>Practical</a:t>
            </a:r>
          </a:p>
          <a:p>
            <a:pPr lvl="1"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000" dirty="0" smtClean="0">
                <a:solidFill>
                  <a:schemeClr val="tx1"/>
                </a:solidFill>
              </a:rPr>
              <a:t>Theoretical</a:t>
            </a:r>
          </a:p>
          <a:p>
            <a:pPr algn="l" eaLnBrk="1" hangingPunct="1"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How does Authentic Leadership Theory Work?</a:t>
            </a:r>
          </a:p>
        </p:txBody>
      </p:sp>
      <p:sp>
        <p:nvSpPr>
          <p:cNvPr id="4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Authentic Leadership Description</a:t>
            </a:r>
            <a:endParaRPr lang="en-US" sz="3200" b="1" dirty="0" smtClean="0">
              <a:solidFill>
                <a:srgbClr val="6600CC"/>
              </a:solidFill>
              <a:latin typeface="+mj-lt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</a:rPr>
              <a:t>Authentic Leadership – </a:t>
            </a:r>
            <a:r>
              <a:rPr lang="en-US" sz="2400" i="1" dirty="0" smtClean="0">
                <a:latin typeface="+mn-lt"/>
              </a:rPr>
              <a:t>focuses on whether leadership is genuine</a:t>
            </a:r>
            <a:endParaRPr lang="en-US" sz="2400" b="1" dirty="0" smtClean="0">
              <a:latin typeface="+mn-lt"/>
            </a:endParaRP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endParaRPr lang="en-US" sz="1000" b="1" dirty="0" smtClean="0">
              <a:latin typeface="+mn-lt"/>
            </a:endParaRPr>
          </a:p>
          <a:p>
            <a:pPr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</a:rPr>
              <a:t>Interest in Authentic Leadership</a:t>
            </a:r>
            <a:r>
              <a:rPr lang="en-US" sz="2400" b="1" dirty="0" smtClean="0">
                <a:latin typeface="+mn-lt"/>
              </a:rPr>
              <a:t> 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Increasing in recent times due to social upheavals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People longing for trustworthy leaders</a:t>
            </a:r>
            <a:endParaRPr lang="en-US" sz="2000" i="1" dirty="0" smtClean="0">
              <a:solidFill>
                <a:schemeClr val="tx1"/>
              </a:solidFill>
            </a:endParaRP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Identified earlier in transformational leadership research but not studied separately</a:t>
            </a:r>
          </a:p>
          <a:p>
            <a:pPr lvl="1" eaLnBrk="1" hangingPunct="1">
              <a:spcBef>
                <a:spcPct val="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Needed evidence-based research of construct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Authentic Leadership Defined</a:t>
            </a:r>
          </a:p>
        </p:txBody>
      </p:sp>
      <p:sp>
        <p:nvSpPr>
          <p:cNvPr id="13315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altLang="zh-TW" sz="2400" b="1" dirty="0" smtClean="0">
                <a:latin typeface="+mn-lt"/>
                <a:ea typeface="PMingLiU" pitchFamily="18" charset="-120"/>
              </a:rPr>
              <a:t>Intrapersonal Definition: 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altLang="zh-TW" sz="2000" dirty="0" smtClean="0">
                <a:solidFill>
                  <a:schemeClr val="tx1"/>
                </a:solidFill>
                <a:ea typeface="PMingLiU" pitchFamily="18" charset="-120"/>
              </a:rPr>
              <a:t>Leadership based on self-concept and how self-concept relates to actions (Shamir &amp; </a:t>
            </a:r>
            <a:r>
              <a:rPr lang="en-US" altLang="zh-TW" sz="2000" dirty="0" err="1" smtClean="0">
                <a:solidFill>
                  <a:schemeClr val="tx1"/>
                </a:solidFill>
                <a:ea typeface="PMingLiU" pitchFamily="18" charset="-120"/>
              </a:rPr>
              <a:t>Eilam</a:t>
            </a:r>
            <a:r>
              <a:rPr lang="en-US" altLang="zh-TW" sz="2000" dirty="0" smtClean="0">
                <a:solidFill>
                  <a:schemeClr val="tx1"/>
                </a:solidFill>
                <a:ea typeface="PMingLiU" pitchFamily="18" charset="-120"/>
              </a:rPr>
              <a:t>, 2005)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altLang="zh-TW" sz="2000" dirty="0" smtClean="0">
                <a:solidFill>
                  <a:schemeClr val="tx1"/>
                </a:solidFill>
                <a:ea typeface="PMingLiU" pitchFamily="18" charset="-120"/>
              </a:rPr>
              <a:t>Relies on the life story of the leader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Three Authentic Leadership Characteristics: 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ALs exhibit genuine leadership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ALs lead from conviction</a:t>
            </a:r>
          </a:p>
          <a:p>
            <a:pPr lvl="1" eaLnBrk="1" hangingPunct="1">
              <a:spcBef>
                <a:spcPts val="600"/>
              </a:spcBef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ALs are originals, not copies</a:t>
            </a:r>
          </a:p>
          <a:p>
            <a:pPr lvl="1" eaLnBrk="1" hangingPunct="1">
              <a:buFontTx/>
              <a:buNone/>
            </a:pPr>
            <a:endParaRPr lang="en-US" sz="2400" i="1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Authentic Leadership Defined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800" b="1" dirty="0" smtClean="0">
                <a:latin typeface="+mn-lt"/>
              </a:rPr>
              <a:t>Interpersonal Definition: </a:t>
            </a:r>
          </a:p>
          <a:p>
            <a:pPr lvl="1"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Leadership is created by leaders and followers together (</a:t>
            </a:r>
            <a:r>
              <a:rPr lang="en-US" sz="2400" dirty="0" err="1" smtClean="0">
                <a:solidFill>
                  <a:schemeClr val="tx1"/>
                </a:solidFill>
              </a:rPr>
              <a:t>Eagly</a:t>
            </a:r>
            <a:r>
              <a:rPr lang="en-US" sz="2400" dirty="0" smtClean="0">
                <a:solidFill>
                  <a:schemeClr val="tx1"/>
                </a:solidFill>
              </a:rPr>
              <a:t>, 2005)</a:t>
            </a:r>
          </a:p>
          <a:p>
            <a:pPr lvl="1" eaLnBrk="1" hangingPunct="1"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It is a reciprocal process because leaders affect followers and followers affect leaders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Authentic Leadership Defined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Developmental Definition:</a:t>
            </a:r>
            <a:endParaRPr lang="en-US" sz="2400" b="1" i="1" dirty="0" smtClean="0">
              <a:latin typeface="+mn-lt"/>
            </a:endParaRP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Leadership can be nurtured and developed over a lifetime (</a:t>
            </a:r>
            <a:r>
              <a:rPr lang="en-US" sz="2000" dirty="0" err="1" smtClean="0">
                <a:solidFill>
                  <a:schemeClr val="tx1"/>
                </a:solidFill>
              </a:rPr>
              <a:t>Avolio</a:t>
            </a:r>
            <a:r>
              <a:rPr lang="en-US" sz="2000" dirty="0" smtClean="0">
                <a:solidFill>
                  <a:schemeClr val="tx1"/>
                </a:solidFill>
              </a:rPr>
              <a:t> &amp; Gardner, 2005)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Can be triggered by major life events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Leader behavior is grounded in positive psychological qualities and strong ethics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Four authentic leadership components</a:t>
            </a:r>
            <a:r>
              <a:rPr lang="en-US" sz="2400" dirty="0" smtClean="0">
                <a:latin typeface="+mn-lt"/>
              </a:rPr>
              <a:t>: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Self-awareness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Internalized moral perspective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Balanced processing</a:t>
            </a:r>
          </a:p>
          <a:p>
            <a:pPr lvl="1" eaLnBrk="1" hangingPunct="1">
              <a:lnSpc>
                <a:spcPct val="90000"/>
              </a:lnSpc>
              <a:spcAft>
                <a:spcPts val="6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Relational transparency</a:t>
            </a:r>
          </a:p>
          <a:p>
            <a:pPr lvl="1" eaLnBrk="1" hangingPunct="1">
              <a:lnSpc>
                <a:spcPct val="90000"/>
              </a:lnSpc>
            </a:pPr>
            <a:endParaRPr lang="en-US" sz="2400" i="1" dirty="0" smtClean="0"/>
          </a:p>
          <a:p>
            <a:pPr eaLnBrk="1" hangingPunct="1">
              <a:lnSpc>
                <a:spcPct val="90000"/>
              </a:lnSpc>
            </a:pPr>
            <a:endParaRPr lang="en-US" sz="900" b="1" dirty="0" smtClean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9906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Practical Approaches to Authentic Leadership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57400"/>
            <a:ext cx="8229600" cy="4191000"/>
          </a:xfrm>
        </p:spPr>
        <p:txBody>
          <a:bodyPr/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  <a:buSzPct val="100000"/>
            </a:pPr>
            <a:r>
              <a:rPr lang="en-US" sz="2800" dirty="0" smtClean="0">
                <a:latin typeface="+mn-lt"/>
              </a:rPr>
              <a:t>Bill George (2003, 2007)</a:t>
            </a:r>
            <a:endParaRPr lang="en-US" sz="2800" i="1" dirty="0" smtClean="0">
              <a:latin typeface="+mn-lt"/>
            </a:endParaRP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Leader characteristic model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Leaders have genuine desire to serve others</a:t>
            </a:r>
          </a:p>
          <a:p>
            <a:pPr lvl="1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</a:rPr>
              <a:t>Five characteristics of authentic leaders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Understand their purpose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Strong values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Trusting relationships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Self-discipline</a:t>
            </a:r>
          </a:p>
          <a:p>
            <a:pPr lvl="2"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</a:rPr>
              <a:t>Act from the heart (mission)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830662"/>
            <a:ext cx="5743263" cy="602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Theoretical Approaches to Authentic Leadership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8458200" cy="3581400"/>
          </a:xfrm>
        </p:spPr>
        <p:txBody>
          <a:bodyPr/>
          <a:lstStyle/>
          <a:p>
            <a:pPr eaLnBrk="1" hangingPunct="1">
              <a:spcAft>
                <a:spcPct val="20000"/>
              </a:spcAft>
              <a:buFont typeface="Wingdings 2" pitchFamily="18" charset="2"/>
              <a:buNone/>
              <a:defRPr/>
            </a:pPr>
            <a:r>
              <a:rPr lang="en-US" sz="24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   Recent Research Spurred By</a:t>
            </a:r>
          </a:p>
          <a:p>
            <a:pPr marL="73660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Leadership summit publications (2005)</a:t>
            </a:r>
          </a:p>
          <a:p>
            <a:pPr marL="73660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Social upheaval and desire for leadership that serves the common good </a:t>
            </a:r>
          </a:p>
          <a:p>
            <a:pPr marL="73660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Need to explore meaning of authentic leadership and create theoretical framework</a:t>
            </a:r>
          </a:p>
          <a:p>
            <a:pPr marL="73660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Need to define the construct of authentic leadership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762000"/>
            <a:ext cx="8534400" cy="8382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Definition of Authentic Leadership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2057400"/>
            <a:ext cx="8001000" cy="3124200"/>
          </a:xfrm>
        </p:spPr>
        <p:txBody>
          <a:bodyPr/>
          <a:lstStyle/>
          <a:p>
            <a:pPr marL="344488" lvl="2" indent="3175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r>
              <a:rPr lang="en-US" sz="2200" i="1" dirty="0" smtClean="0">
                <a:solidFill>
                  <a:schemeClr val="tx1"/>
                </a:solidFill>
                <a:cs typeface="Times New Roman" pitchFamily="18" charset="0"/>
              </a:rPr>
              <a:t>“A pattern that draws upon and promotes both positive psychological capacities and a positive ethical climate, to foster greater self-awareness, an internalized moral perspective, balanced processing of information, and relational transparency on the part of leaders working with followers, fostering positive self-development</a:t>
            </a:r>
            <a:r>
              <a:rPr lang="en-US" sz="2200" dirty="0" smtClean="0">
                <a:solidFill>
                  <a:schemeClr val="tx1"/>
                </a:solidFill>
                <a:cs typeface="Times New Roman" panose="02020603050405020304" pitchFamily="18" charset="0"/>
              </a:rPr>
              <a:t>.”</a:t>
            </a:r>
          </a:p>
          <a:p>
            <a:pPr marL="344488" lvl="2" indent="3175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r>
              <a:rPr lang="en-US" dirty="0" smtClean="0">
                <a:solidFill>
                  <a:schemeClr val="tx1"/>
                </a:solidFill>
              </a:rPr>
              <a:t>	-</a:t>
            </a:r>
            <a:r>
              <a:rPr lang="en-US" sz="2000" dirty="0" err="1" smtClean="0">
                <a:solidFill>
                  <a:schemeClr val="tx1"/>
                </a:solidFill>
              </a:rPr>
              <a:t>Walumbwa</a:t>
            </a:r>
            <a:r>
              <a:rPr lang="en-US" sz="2000" dirty="0" smtClean="0">
                <a:solidFill>
                  <a:schemeClr val="tx1"/>
                </a:solidFill>
              </a:rPr>
              <a:t>, </a:t>
            </a:r>
            <a:r>
              <a:rPr lang="en-US" sz="2000" dirty="0" err="1" smtClean="0">
                <a:solidFill>
                  <a:schemeClr val="tx1"/>
                </a:solidFill>
              </a:rPr>
              <a:t>Avolio</a:t>
            </a:r>
            <a:r>
              <a:rPr lang="en-US" sz="2000" dirty="0" smtClean="0">
                <a:solidFill>
                  <a:schemeClr val="tx1"/>
                </a:solidFill>
              </a:rPr>
              <a:t>, Gardner, </a:t>
            </a:r>
            <a:r>
              <a:rPr lang="en-US" sz="2000" dirty="0" err="1" smtClean="0">
                <a:solidFill>
                  <a:schemeClr val="tx1"/>
                </a:solidFill>
              </a:rPr>
              <a:t>Wernsing</a:t>
            </a:r>
            <a:r>
              <a:rPr lang="en-US" sz="2000" dirty="0" smtClean="0">
                <a:solidFill>
                  <a:schemeClr val="tx1"/>
                </a:solidFill>
              </a:rPr>
              <a:t>, &amp; Peterson, 2008</a:t>
            </a:r>
            <a:endParaRPr lang="en-US" sz="2000" dirty="0" smtClean="0"/>
          </a:p>
          <a:p>
            <a:pPr lvl="2" algn="ctr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dirty="0" smtClean="0"/>
          </a:p>
          <a:p>
            <a:pPr lvl="2" algn="ctr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dirty="0" smtClean="0"/>
          </a:p>
          <a:p>
            <a:pPr lvl="2" algn="ctr" eaLnBrk="1" hangingPunct="1">
              <a:spcAft>
                <a:spcPct val="20000"/>
              </a:spcAft>
              <a:buFont typeface="Wingdings" pitchFamily="2" charset="2"/>
              <a:buNone/>
              <a:defRPr/>
            </a:pPr>
            <a:endParaRPr lang="en-US" sz="2000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Basic Model of Authentic Leadership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752600"/>
            <a:ext cx="8686800" cy="43434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1200"/>
              </a:spcAft>
              <a:buFont typeface="Wingdings 2" pitchFamily="18" charset="2"/>
              <a:buNone/>
            </a:pP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FOUR COMPONENTS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i="1" dirty="0" smtClean="0">
                <a:solidFill>
                  <a:schemeClr val="tx1"/>
                </a:solidFill>
                <a:latin typeface="+mn-lt"/>
              </a:rPr>
              <a:t> Self-awareness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Reflecting on one’s core values, identity, emotions, motives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Being aware of and trusting one’s own feelings</a:t>
            </a:r>
          </a:p>
          <a:p>
            <a:pPr marL="909638" lvl="2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b="1" i="1" dirty="0" smtClean="0">
                <a:solidFill>
                  <a:schemeClr val="tx1"/>
                </a:solidFill>
              </a:rPr>
              <a:t>Internalized moral perspective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Self-regulatory process using internal moral standards to guide behavior </a:t>
            </a:r>
          </a:p>
          <a:p>
            <a:pPr marL="909638" lvl="2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b="1" i="1" dirty="0" smtClean="0">
                <a:solidFill>
                  <a:schemeClr val="tx1"/>
                </a:solidFill>
              </a:rPr>
              <a:t>Balanced processing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Ability to analyze information objectively and explore other people’s opinions before making a decision</a:t>
            </a:r>
          </a:p>
          <a:p>
            <a:pPr marL="909638" lvl="2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÷"/>
            </a:pPr>
            <a:r>
              <a:rPr lang="en-US" b="1" i="1" dirty="0" smtClean="0">
                <a:solidFill>
                  <a:schemeClr val="tx1"/>
                </a:solidFill>
              </a:rPr>
              <a:t>Relational transparency</a:t>
            </a:r>
          </a:p>
          <a:p>
            <a:pPr marL="1366838" lvl="3" indent="-342900" eaLnBrk="1" hangingPunct="1">
              <a:spcBef>
                <a:spcPct val="0"/>
              </a:spcBef>
              <a:buClr>
                <a:srgbClr val="0070C0"/>
              </a:buClr>
              <a:buSzPct val="85000"/>
              <a:buFont typeface="Wingdings 2" pitchFamily="18" charset="2"/>
              <a:buChar char="®"/>
            </a:pPr>
            <a:r>
              <a:rPr lang="en-US" dirty="0" smtClean="0">
                <a:solidFill>
                  <a:schemeClr val="tx1"/>
                </a:solidFill>
              </a:rPr>
              <a:t>Being open and honest in presenting one’s true self to others</a:t>
            </a:r>
          </a:p>
          <a:p>
            <a:pPr lvl="1" eaLnBrk="1" hangingPunct="1">
              <a:spcAft>
                <a:spcPct val="20000"/>
              </a:spcAft>
            </a:pPr>
            <a:endParaRPr lang="en-US" sz="1800" dirty="0" smtClean="0">
              <a:solidFill>
                <a:schemeClr val="tx1"/>
              </a:solidFill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5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Factors That Influence Authentic Leadership</a:t>
            </a:r>
          </a:p>
        </p:txBody>
      </p:sp>
      <p:sp>
        <p:nvSpPr>
          <p:cNvPr id="23555" name="Rectangle 1057"/>
          <p:cNvSpPr>
            <a:spLocks noGrp="1" noChangeArrowheads="1"/>
          </p:cNvSpPr>
          <p:nvPr>
            <p:ph idx="1"/>
          </p:nvPr>
        </p:nvSpPr>
        <p:spPr>
          <a:xfrm>
            <a:off x="457200" y="2057400"/>
            <a:ext cx="8458200" cy="43434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b="1" dirty="0" smtClean="0">
                <a:latin typeface="+mn-lt"/>
              </a:rPr>
              <a:t>Positive psychological capacities</a:t>
            </a:r>
          </a:p>
          <a:p>
            <a:pPr marL="457200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/>
              <a:t> </a:t>
            </a:r>
            <a:r>
              <a:rPr lang="en-US" sz="2000" dirty="0" smtClean="0">
                <a:solidFill>
                  <a:schemeClr val="tx1"/>
                </a:solidFill>
              </a:rPr>
              <a:t>Confidence</a:t>
            </a:r>
          </a:p>
          <a:p>
            <a:pPr marL="457200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 Hope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457200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 Optimism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457200" lvl="1" indent="0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 Resilience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b="1" dirty="0" smtClean="0">
                <a:latin typeface="+mn-lt"/>
              </a:rPr>
              <a:t>Moral Reasoning Capacities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Deciding right and wrong</a:t>
            </a:r>
          </a:p>
          <a:p>
            <a:pPr lvl="1"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000" dirty="0" smtClean="0">
                <a:solidFill>
                  <a:schemeClr val="tx1"/>
                </a:solidFill>
                <a:latin typeface="+mn-lt"/>
              </a:rPr>
              <a:t>Promoting justice, greater good of the organization or community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US" dirty="0" smtClean="0"/>
          </a:p>
          <a:p>
            <a:pPr lvl="1" eaLnBrk="1" hangingPunct="1">
              <a:lnSpc>
                <a:spcPct val="90000"/>
              </a:lnSpc>
              <a:buFontTx/>
              <a:buNone/>
              <a:defRPr/>
            </a:pPr>
            <a:endParaRPr lang="en-US" dirty="0" smtClean="0"/>
          </a:p>
          <a:p>
            <a:pPr eaLnBrk="1" hangingPunct="1">
              <a:lnSpc>
                <a:spcPct val="90000"/>
              </a:lnSpc>
              <a:defRPr/>
            </a:pPr>
            <a:endParaRPr lang="en-US" sz="2400" dirty="0" smtClean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Factors That Influence Authentic Leadership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57400"/>
            <a:ext cx="8458200" cy="4343400"/>
          </a:xfrm>
        </p:spPr>
        <p:txBody>
          <a:bodyPr/>
          <a:lstStyle/>
          <a:p>
            <a:pPr eaLnBrk="1" hangingPunct="1">
              <a:spcAft>
                <a:spcPts val="1200"/>
              </a:spcAft>
              <a:buFont typeface="Wingdings 2" pitchFamily="18" charset="2"/>
              <a:buNone/>
            </a:pPr>
            <a:r>
              <a:rPr lang="en-US" sz="2800" b="1" dirty="0" smtClean="0">
                <a:latin typeface="Arial Rounded MT Bold" pitchFamily="34" charset="0"/>
              </a:rPr>
              <a:t>Critical Life Events</a:t>
            </a:r>
          </a:p>
          <a:p>
            <a:pPr lvl="1" eaLnBrk="1" hangingPunct="1">
              <a:spcAft>
                <a:spcPts val="1200"/>
              </a:spcAft>
              <a:buClr>
                <a:srgbClr val="0070C0"/>
              </a:buClr>
              <a:buFontTx/>
              <a:buChar char="-"/>
            </a:pPr>
            <a:r>
              <a:rPr lang="en-US" sz="2400" dirty="0" smtClean="0">
                <a:solidFill>
                  <a:srgbClr val="0070C0"/>
                </a:solidFill>
              </a:rPr>
              <a:t>Positive or negative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Act as a catalyst for change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People attach insights to their life experiences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When people tell life stories they gain clarity about who they are</a:t>
            </a:r>
          </a:p>
          <a:p>
            <a:pPr eaLnBrk="1" hangingPunct="1">
              <a:spcAft>
                <a:spcPts val="1200"/>
              </a:spcAft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Stimulate personal growth</a:t>
            </a:r>
          </a:p>
          <a:p>
            <a:pPr eaLnBrk="1" hangingPunct="1">
              <a:buFont typeface="Wingdings" pitchFamily="2" charset="2"/>
              <a:buNone/>
            </a:pPr>
            <a:endParaRPr lang="en-US" dirty="0" smtClean="0"/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457200" y="914400"/>
            <a:ext cx="8610600" cy="11430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How Does Authentic Leadership Theory Work?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5800" y="2438400"/>
            <a:ext cx="5029200" cy="3505200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Strengths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Criticisms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Application</a:t>
            </a:r>
          </a:p>
        </p:txBody>
      </p:sp>
      <p:sp>
        <p:nvSpPr>
          <p:cNvPr id="4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How Does Authentic Leadership Theory Work?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981200"/>
            <a:ext cx="8534400" cy="3733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AL is a complex, developmental process 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The practical approaches are prescriptive:</a:t>
            </a:r>
          </a:p>
          <a:p>
            <a:pPr marL="909638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latin typeface="+mn-lt"/>
              </a:rPr>
              <a:t>George (2003) – Five characteristics leaders need to be authentic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Theoretical approach describes what accounts for AL:</a:t>
            </a:r>
          </a:p>
          <a:p>
            <a:pPr marL="966788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latin typeface="+mn-lt"/>
              </a:rPr>
              <a:t>Four attributes</a:t>
            </a:r>
          </a:p>
          <a:p>
            <a:pPr marL="966788" eaLnBrk="1" hangingPunct="1">
              <a:lnSpc>
                <a:spcPct val="90000"/>
              </a:lnSpc>
              <a:buClr>
                <a:srgbClr val="0070C0"/>
              </a:buClr>
              <a:buFont typeface="Wingdings 2" pitchFamily="18" charset="2"/>
              <a:buChar char="®"/>
              <a:defRPr/>
            </a:pPr>
            <a:r>
              <a:rPr lang="en-US" sz="2400" dirty="0" smtClean="0">
                <a:latin typeface="+mn-lt"/>
              </a:rPr>
              <a:t>Attributes developed over lifetime, often through critical events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0"/>
            <a:ext cx="8153400" cy="762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828800"/>
            <a:ext cx="8686800" cy="4191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Fulfills society’s expressed need for trustworthy leadership. Fills a void in an uncertain world.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Provides broad guidelines for those who want to become authentic leaders.  Both practical and theoretical approaches provide a map.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Like transformational and servant leadership, AL has an explicit moral dimension.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Unlike traits that only some people exhibit, everyone can learn to be more authentic.</a:t>
            </a:r>
          </a:p>
          <a:p>
            <a:pPr eaLnBrk="1" hangingPunct="1">
              <a:lnSpc>
                <a:spcPct val="90000"/>
              </a:lnSpc>
              <a:spcAft>
                <a:spcPct val="25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Can be measured using an established instrument (ALQ).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838200"/>
            <a:ext cx="7772400" cy="762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400"/>
            <a:ext cx="8153400" cy="4572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theory is still in the formative stages, so some concepts in the practical approaches are not fully developed or substantiated. 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moral component of AL is not fully explained. It’s unclear how higher values such as justice inform authentic leadership.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rationale for including positive psychological capacities as a part of AL has not been clearly explained by researchers.  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link between authentic leadership and positive organizational outcomes is unclear.  It is also not clear whether AL is sufficient to achieve organizational goals</a:t>
            </a:r>
            <a:r>
              <a:rPr lang="en-US" sz="2800" dirty="0" smtClean="0"/>
              <a:t>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838200"/>
            <a:ext cx="8534400" cy="838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1752600"/>
            <a:ext cx="8229600" cy="4267200"/>
          </a:xfrm>
        </p:spPr>
        <p:txBody>
          <a:bodyPr/>
          <a:lstStyle/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People have the capacity to become authentic leaders.  It is a lifelong learning process.  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Human resource departments may be able to foster authentic leadership behaviors in employees who move into leadership positions. 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Leaders are always trying to do the “right” thing, to be honest with themselves and others, and to work for the common good.</a:t>
            </a:r>
          </a:p>
          <a:p>
            <a:pPr eaLnBrk="1" hangingPunct="1"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Leaders are shaped by critical life events that lead to growth and greater authenticity.  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8a9b1aa4e9f0db44849dff61844ca092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b525c77487dee52f940dcd62c2f01479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710B823-0FEF-49D7-8105-22727D7B55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682d76-7fed-41ad-9dab-ad3c63b4cd86"/>
    <ds:schemaRef ds:uri="7ac54d59-15ae-468f-8833-3c6b8f4d30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341473-22E3-4060-89C5-9C333801730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AB0875-C0CB-4F78-98B8-C65F998D90CA}">
  <ds:schemaRefs>
    <ds:schemaRef ds:uri="http://schemas.microsoft.com/office/2006/metadata/properties"/>
    <ds:schemaRef ds:uri="http://purl.org/dc/terms/"/>
    <ds:schemaRef ds:uri="21682d76-7fed-41ad-9dab-ad3c63b4cd8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7ac54d59-15ae-468f-8833-3c6b8f4d3013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7469</TotalTime>
  <Words>1164</Words>
  <Application>Microsoft Office PowerPoint</Application>
  <PresentationFormat>On-screen Show (4:3)</PresentationFormat>
  <Paragraphs>143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微軟正黑體</vt:lpstr>
      <vt:lpstr>Arial</vt:lpstr>
      <vt:lpstr>Arial Rounded MT Bold</vt:lpstr>
      <vt:lpstr>Calibri</vt:lpstr>
      <vt:lpstr>Helvetica</vt:lpstr>
      <vt:lpstr>PMingLiU</vt:lpstr>
      <vt:lpstr>Times New Roman</vt:lpstr>
      <vt:lpstr>Wingdings</vt:lpstr>
      <vt:lpstr>Wingdings 2</vt:lpstr>
      <vt:lpstr>1_Custom Design</vt:lpstr>
      <vt:lpstr>PowerPoint Presentation</vt:lpstr>
      <vt:lpstr>Overview</vt:lpstr>
      <vt:lpstr>Authentic Leadership Description</vt:lpstr>
      <vt:lpstr>Authentic Leadership Defined</vt:lpstr>
      <vt:lpstr>Authentic Leadership Defined</vt:lpstr>
      <vt:lpstr>Authentic Leadership Defined</vt:lpstr>
      <vt:lpstr>Practical Approaches to Authentic Leadership</vt:lpstr>
      <vt:lpstr>PowerPoint Presentation</vt:lpstr>
      <vt:lpstr>Theoretical Approaches to Authentic Leadership</vt:lpstr>
      <vt:lpstr>Definition of Authentic Leadership</vt:lpstr>
      <vt:lpstr>Basic Model of Authentic Leadership</vt:lpstr>
      <vt:lpstr>Factors That Influence Authentic Leadership</vt:lpstr>
      <vt:lpstr>Factors That Influence Authentic Leadership</vt:lpstr>
      <vt:lpstr>How Does Authentic Leadership Theory Work?</vt:lpstr>
      <vt:lpstr>How Does Authentic Leadership Theory Work?</vt:lpstr>
      <vt:lpstr>Strengths</vt:lpstr>
      <vt:lpstr>Criticisms</vt:lpstr>
      <vt:lpstr>Application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Julie Hayward</cp:lastModifiedBy>
  <cp:revision>388</cp:revision>
  <dcterms:created xsi:type="dcterms:W3CDTF">2000-11-13T21:29:08Z</dcterms:created>
  <dcterms:modified xsi:type="dcterms:W3CDTF">2021-06-17T13:56:41Z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