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7" r:id="rId3"/>
  </p:sldMasterIdLst>
  <p:notesMasterIdLst>
    <p:notesMasterId r:id="rId19"/>
  </p:notesMasterIdLst>
  <p:sldIdLst>
    <p:sldId id="351" r:id="rId4"/>
    <p:sldId id="352" r:id="rId5"/>
    <p:sldId id="298" r:id="rId6"/>
    <p:sldId id="299" r:id="rId7"/>
    <p:sldId id="300" r:id="rId8"/>
    <p:sldId id="301" r:id="rId9"/>
    <p:sldId id="302" r:id="rId10"/>
    <p:sldId id="303" r:id="rId11"/>
    <p:sldId id="306" r:id="rId12"/>
    <p:sldId id="307" r:id="rId13"/>
    <p:sldId id="305" r:id="rId14"/>
    <p:sldId id="304" r:id="rId15"/>
    <p:sldId id="292" r:id="rId16"/>
    <p:sldId id="308" r:id="rId17"/>
    <p:sldId id="31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353" autoAdjust="0"/>
  </p:normalViewPr>
  <p:slideViewPr>
    <p:cSldViewPr snapToGrid="0">
      <p:cViewPr varScale="1">
        <p:scale>
          <a:sx n="120" d="100"/>
          <a:sy n="120" d="100"/>
        </p:scale>
        <p:origin x="2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20/09/2022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67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8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272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315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75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757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25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5728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34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568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12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227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2453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0201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3813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743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90157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0224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41742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8638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3160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20882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34026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5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5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499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89096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5251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8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1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5894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3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353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675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389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994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4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2400" dirty="0"/>
              <a:t>Module: BMSK4014 </a:t>
            </a:r>
            <a:br>
              <a:rPr lang="en-GB" altLang="en-US" sz="2400" dirty="0"/>
            </a:br>
            <a:r>
              <a:rPr lang="en-GB" sz="2400" dirty="0"/>
              <a:t>Problem Solving and Decision Making</a:t>
            </a:r>
            <a:br>
              <a:rPr lang="en-GB" sz="2400" dirty="0"/>
            </a:b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3116"/>
            <a:ext cx="9144000" cy="1449125"/>
          </a:xfrm>
        </p:spPr>
        <p:txBody>
          <a:bodyPr/>
          <a:lstStyle/>
          <a:p>
            <a:r>
              <a:rPr lang="en-GB" sz="4400" b="0" i="0" u="none" strike="noStrike" dirty="0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Blended Learning </a:t>
            </a:r>
            <a: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​</a:t>
            </a:r>
            <a:br>
              <a:rPr lang="en-GB" sz="4400" b="0" i="0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GB" sz="4400" b="0" i="0" u="none" strike="noStrike">
                <a:solidFill>
                  <a:srgbClr val="FFFFFF"/>
                </a:solidFill>
                <a:effectLst/>
                <a:latin typeface="Calibri Light" panose="020F0302020204030204" pitchFamily="34" charset="0"/>
              </a:rPr>
              <a:t>Session 7</a:t>
            </a:r>
            <a:r>
              <a:rPr lang="en-GB" sz="4400" b="0" i="0" u="none" strike="noStrike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7BDC0F4A-4196-43D0-A5BC-631F762EFD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ja-JP" sz="4000" b="1" dirty="0">
                <a:ea typeface="MS PGothic" panose="020B0600070205080204" pitchFamily="34" charset="-128"/>
              </a:rPr>
              <a:t>How to construct a Gantt Chart </a:t>
            </a:r>
            <a:endParaRPr lang="en-GB" altLang="en-US" sz="4000" b="1" dirty="0"/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61D2E089-34D9-4FFD-9D51-FAD66600B3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ja-JP" dirty="0">
                <a:ea typeface="MS PGothic" panose="020B0600070205080204" pitchFamily="34" charset="-128"/>
              </a:rPr>
              <a:t>List all activities in the plan </a:t>
            </a:r>
          </a:p>
          <a:p>
            <a:pPr eaLnBrk="1" hangingPunct="1"/>
            <a:r>
              <a:rPr lang="en-GB" altLang="en-US" dirty="0"/>
              <a:t>Head up graph paper with the days or weeks through to task completion</a:t>
            </a:r>
            <a:endParaRPr lang="en-GB" altLang="ja-JP" dirty="0">
              <a:ea typeface="MS PGothic" panose="020B0600070205080204" pitchFamily="34" charset="-128"/>
            </a:endParaRPr>
          </a:p>
          <a:p>
            <a:pPr eaLnBrk="1" hangingPunct="1"/>
            <a:r>
              <a:rPr lang="en-GB" altLang="ja-JP" dirty="0">
                <a:ea typeface="MS PGothic" panose="020B0600070205080204" pitchFamily="34" charset="-128"/>
              </a:rPr>
              <a:t>Plot the tasks onto the graph paper </a:t>
            </a:r>
          </a:p>
          <a:p>
            <a:pPr eaLnBrk="1" hangingPunct="1"/>
            <a:r>
              <a:rPr lang="en-GB" altLang="ja-JP" dirty="0">
                <a:ea typeface="MS PGothic" panose="020B0600070205080204" pitchFamily="34" charset="-128"/>
              </a:rPr>
              <a:t>Schedule Activities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00561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3C1C7885-2537-41A9-8B83-36F5A99DB3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ja-JP" sz="3600" b="1" dirty="0">
                <a:ea typeface="MS PGothic" panose="020B0600070205080204" pitchFamily="34" charset="-128"/>
              </a:rPr>
              <a:t>List all activities in the plan</a:t>
            </a:r>
            <a:endParaRPr lang="en-GB" altLang="en-US" sz="3600" b="1" dirty="0"/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501F8CEB-49AC-476C-ABA7-D115D7BB64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The first step is to list all of the tasks that need to be completed to deliver the project. </a:t>
            </a:r>
          </a:p>
          <a:p>
            <a:pPr eaLnBrk="1" hangingPunct="1"/>
            <a:r>
              <a:rPr lang="en-GB" altLang="en-US" dirty="0"/>
              <a:t>For each task, show the earliest start date, estimated length of time it will take, and whether it is parallel or sequential. </a:t>
            </a:r>
          </a:p>
          <a:p>
            <a:pPr eaLnBrk="1" hangingPunct="1"/>
            <a:r>
              <a:rPr lang="en-GB" altLang="en-US" dirty="0"/>
              <a:t>And if tasks are sequential, show which previous stage or stages they depend on.</a:t>
            </a:r>
          </a:p>
        </p:txBody>
      </p:sp>
    </p:spTree>
    <p:extLst>
      <p:ext uri="{BB962C8B-B14F-4D97-AF65-F5344CB8AC3E}">
        <p14:creationId xmlns:p14="http://schemas.microsoft.com/office/powerpoint/2010/main" val="3805025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7755" name="Group 171">
            <a:extLst>
              <a:ext uri="{FF2B5EF4-FFF2-40B4-BE49-F238E27FC236}">
                <a16:creationId xmlns:a16="http://schemas.microsoft.com/office/drawing/2014/main" id="{83FF613C-CFD0-43AF-8A3C-FD1F54F87D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689524"/>
              </p:ext>
            </p:extLst>
          </p:nvPr>
        </p:nvGraphicFramePr>
        <p:xfrm>
          <a:off x="335902" y="909022"/>
          <a:ext cx="10814180" cy="4765532"/>
        </p:xfrm>
        <a:graphic>
          <a:graphicData uri="http://schemas.openxmlformats.org/drawingml/2006/table">
            <a:tbl>
              <a:tblPr/>
              <a:tblGrid>
                <a:gridCol w="46504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73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973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62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1628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42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Task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possible start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Length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Type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Dependent on...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78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1. High level analysis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5 days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0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2. Selection of hardware platform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 day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3. Installation and commissioning of hardware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2 weeks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parallel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4. Detailed analysis of core modules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2 weeks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5. Detailed analysis of supporting utilities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2 weeks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70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6. Programming of core modules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3 weeks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7. Programming of supporting modules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3 weeks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8. Quality assurance of core modules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 week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6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9. Quality assurance of supporting modules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 week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7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70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10.Core module training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7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 day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parallel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6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11.Development of accounting reporting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6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 week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parallel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12.Development of management reporting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6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 week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parallel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13.Development of management analysis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6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2 weeks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70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14.Detailed training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7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 week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sequential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1-13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0F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85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15.Documentation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week 4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2 weeks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parallel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Mincho" pitchFamily="49" charset="-128"/>
                          <a:cs typeface="Arial" pitchFamily="34" charset="0"/>
                        </a:rPr>
                        <a:t>13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Mincho" pitchFamily="49" charset="-128"/>
                        <a:cs typeface="Arial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5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64595" name="Rectangle 172">
            <a:extLst>
              <a:ext uri="{FF2B5EF4-FFF2-40B4-BE49-F238E27FC236}">
                <a16:creationId xmlns:a16="http://schemas.microsoft.com/office/drawing/2014/main" id="{C22D2A12-4DDD-4925-8742-0FCB1F3906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902" y="349221"/>
            <a:ext cx="9890773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l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¡"/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1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Font typeface="Wingdings" panose="05000000000000000000" pitchFamily="2" charset="2"/>
              <a:buChar char="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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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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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GB" altLang="ja-JP" sz="2000" b="1" i="1" dirty="0">
                <a:ea typeface="MS PGothic" panose="020B0600070205080204" pitchFamily="34" charset="-128"/>
              </a:rPr>
              <a:t>Figure 1. Gantt Chart Example: Planning a custom-written computer project</a:t>
            </a:r>
            <a:r>
              <a:rPr lang="en-GB" altLang="ja-JP" sz="2000" b="1" dirty="0">
                <a:ea typeface="MS PGothic" panose="020B0600070205080204" pitchFamily="34" charset="-12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9471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DE3F36CA-1CBF-4680-AE1E-43D6491F44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7869" y="274638"/>
            <a:ext cx="9762931" cy="8509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ja-JP" sz="3600" b="1" dirty="0">
                <a:ea typeface="MS PGothic" panose="020B0600070205080204" pitchFamily="34" charset="-128"/>
              </a:rPr>
              <a:t>Schedule Activities</a:t>
            </a:r>
            <a:r>
              <a:rPr lang="en-GB" altLang="ja-JP" sz="3600" dirty="0">
                <a:ea typeface="MS PGothic" panose="020B0600070205080204" pitchFamily="34" charset="-128"/>
              </a:rPr>
              <a:t> </a:t>
            </a:r>
            <a:endParaRPr lang="en-GB" altLang="en-US" sz="3600" dirty="0"/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819C1D0F-D6E0-4E11-ADAF-CEAE04711F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Now take the list, and use it to schedule actions. Schedule them in such a way that sequential actions are carried out in the required sequence.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Ensure that dependent activities do not start until the activities they depend on have been completed.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 While scheduling, ensure that you make best use of the resources you have available, and do not over-commit resource.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Also allow some slack time in the schedule for holdups, overruns, quality rejections, failures in delivery, and so on.</a:t>
            </a:r>
          </a:p>
        </p:txBody>
      </p:sp>
    </p:spTree>
    <p:extLst>
      <p:ext uri="{BB962C8B-B14F-4D97-AF65-F5344CB8AC3E}">
        <p14:creationId xmlns:p14="http://schemas.microsoft.com/office/powerpoint/2010/main" val="1360950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4">
            <a:extLst>
              <a:ext uri="{FF2B5EF4-FFF2-40B4-BE49-F238E27FC236}">
                <a16:creationId xmlns:a16="http://schemas.microsoft.com/office/drawing/2014/main" id="{45821B07-C03E-4CFC-903B-A7B9C4FB365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6571" y="274638"/>
            <a:ext cx="9884229" cy="633412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ja-JP" sz="4000" b="1" dirty="0">
                <a:ea typeface="MS PGothic" panose="020B0600070205080204" pitchFamily="34" charset="-128"/>
              </a:rPr>
              <a:t>Example - dissertation</a:t>
            </a:r>
            <a:endParaRPr lang="en-GB" altLang="en-US" sz="40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20A6D0-3884-46F5-B1B5-1DE019727D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7" t="1344" b="1344"/>
          <a:stretch/>
        </p:blipFill>
        <p:spPr>
          <a:xfrm>
            <a:off x="1866122" y="908050"/>
            <a:ext cx="10132396" cy="4774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381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30968108-5BE7-45F8-ADBF-983E2EAD69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5273" y="274638"/>
            <a:ext cx="11377127" cy="1143000"/>
          </a:xfrm>
        </p:spPr>
        <p:txBody>
          <a:bodyPr/>
          <a:lstStyle/>
          <a:p>
            <a:pPr algn="l" eaLnBrk="1" hangingPunct="1"/>
            <a:r>
              <a:rPr lang="en-GB" altLang="en-US" sz="2800" b="1" dirty="0"/>
              <a:t>In this Gantt Chart, you can see that</a:t>
            </a:r>
          </a:p>
        </p:txBody>
      </p:sp>
      <p:sp>
        <p:nvSpPr>
          <p:cNvPr id="67587" name="Rectangle 4">
            <a:extLst>
              <a:ext uri="{FF2B5EF4-FFF2-40B4-BE49-F238E27FC236}">
                <a16:creationId xmlns:a16="http://schemas.microsoft.com/office/drawing/2014/main" id="{D33FCF0D-84D2-4F98-BF97-7726BBEB78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5273" y="1412875"/>
            <a:ext cx="11868539" cy="51117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This chart is for one person only, so it’s quite simple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If all goes well, the project can be completed in 6 months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If you want to complete the task as rapidly as possible, you need: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to identify tasks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organise them in order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complete them on time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However you should always build in time for unexpected – buffer time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What if venue you need is not available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What if the book you need is not available</a:t>
            </a:r>
          </a:p>
          <a:p>
            <a:pPr lvl="1">
              <a:lnSpc>
                <a:spcPct val="90000"/>
              </a:lnSpc>
            </a:pPr>
            <a:r>
              <a:rPr lang="en-GB" altLang="en-US" sz="2000" dirty="0"/>
              <a:t>What if people are not available for interviews…..</a:t>
            </a:r>
            <a:endParaRPr lang="en-GB" altLang="en-US" sz="16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81120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07F8F-6B5B-4FEE-8CC3-5BCBD01A9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1689"/>
          </a:xfrm>
        </p:spPr>
        <p:txBody>
          <a:bodyPr/>
          <a:lstStyle/>
          <a:p>
            <a:r>
              <a:rPr lang="en-GB" altLang="ja-JP" b="1" dirty="0">
                <a:ea typeface="MS PGothic" panose="020B0600070205080204" pitchFamily="34" charset="-128"/>
              </a:rPr>
              <a:t>Example – team project</a:t>
            </a: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DC39E1-6AC4-4C65-9210-7A0557CDBD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994" y="1040363"/>
            <a:ext cx="11585221" cy="466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654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6AD32-683C-4850-8CD2-56E34FA065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40971"/>
            <a:ext cx="10972800" cy="4276262"/>
          </a:xfrm>
        </p:spPr>
        <p:txBody>
          <a:bodyPr>
            <a:normAutofit/>
          </a:bodyPr>
          <a:lstStyle/>
          <a:p>
            <a:r>
              <a:rPr lang="en-GB" dirty="0"/>
              <a:t>It’s a team effort – more than one person involved</a:t>
            </a:r>
          </a:p>
          <a:p>
            <a:r>
              <a:rPr lang="en-GB" dirty="0"/>
              <a:t>Everyone has a job to do</a:t>
            </a:r>
          </a:p>
          <a:p>
            <a:r>
              <a:rPr lang="en-GB" dirty="0"/>
              <a:t>Stages of the project are defined with different colours</a:t>
            </a:r>
          </a:p>
          <a:p>
            <a:r>
              <a:rPr lang="en-GB" dirty="0"/>
              <a:t>It shows inter-dependence of tasks</a:t>
            </a:r>
          </a:p>
          <a:p>
            <a:r>
              <a:rPr lang="en-GB" dirty="0"/>
              <a:t>Some tasks can happen at the same time – parallel </a:t>
            </a:r>
          </a:p>
          <a:p>
            <a:r>
              <a:rPr lang="en-GB" dirty="0"/>
              <a:t>Some have to be done in order – sequential </a:t>
            </a:r>
          </a:p>
          <a:p>
            <a:r>
              <a:rPr lang="en-GB" dirty="0"/>
              <a:t>Its shows the duration of tasks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C75D9F1E-D37A-4384-BA7D-C1394A24A0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882358"/>
          </a:xfrm>
        </p:spPr>
        <p:txBody>
          <a:bodyPr/>
          <a:lstStyle/>
          <a:p>
            <a:pPr algn="l" eaLnBrk="1" hangingPunct="1"/>
            <a:r>
              <a:rPr lang="en-GB" altLang="en-US" sz="2800" b="1" dirty="0"/>
              <a:t>In this Gantt Chart, you can see that</a:t>
            </a:r>
          </a:p>
        </p:txBody>
      </p:sp>
    </p:spTree>
    <p:extLst>
      <p:ext uri="{BB962C8B-B14F-4D97-AF65-F5344CB8AC3E}">
        <p14:creationId xmlns:p14="http://schemas.microsoft.com/office/powerpoint/2010/main" val="1473344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4E974109-869E-4B95-AED0-FC4773D8E1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612" y="335902"/>
            <a:ext cx="11395788" cy="923731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ja-JP" sz="4000" b="1" dirty="0">
                <a:ea typeface="MS PGothic" panose="020B0600070205080204" pitchFamily="34" charset="-128"/>
              </a:rPr>
              <a:t>Gantt Chart</a:t>
            </a:r>
            <a:r>
              <a:rPr lang="en-GB" altLang="en-US" sz="4000" b="1" dirty="0"/>
              <a:t> - Key points: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242E9A66-C28F-4CFC-AC2A-5FD50F0E2C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6612" y="1259633"/>
            <a:ext cx="11793894" cy="433873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Gantt charts are useful tools for planning and scheduling projects.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help you to assess how long a project will take to complete, determine the resources needed, and lay out the order in which tasks need to be carried out.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They are useful in managing the dependencies between tasks.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When a project is under way, Gantt charts are useful for monitoring its progress.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You can immediately see what should have been achieved at a particular point in time, and can therefore take remedial action to bring the project back on course if needed.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This can be essential for the successful and profitable implementation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863005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251FB95A-BF82-4571-ADEB-F4E7F83AA5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ja-JP" b="1" dirty="0">
                <a:ea typeface="MS PGothic" panose="020B0600070205080204" pitchFamily="34" charset="-128"/>
              </a:rPr>
              <a:t>Gantt Chart</a:t>
            </a:r>
            <a:endParaRPr lang="en-GB" altLang="en-US" b="1" dirty="0"/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E526C09E-1ACD-4881-A904-28CC71BF98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9026" y="1600201"/>
            <a:ext cx="11423374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While this section describes how to create a Gantt Chart manually, in practice project managers tend to use software tools like Microsoft Project to create Gantt Charts.</a:t>
            </a:r>
          </a:p>
          <a:p>
            <a:pPr eaLnBrk="1" hangingPunct="1"/>
            <a:r>
              <a:rPr lang="en-GB" altLang="en-US" dirty="0"/>
              <a:t>Not only do these ease the drawing of Gantt Charts, they also make modification of plans easier and provide facilities for monitoring progress against plans.</a:t>
            </a:r>
          </a:p>
        </p:txBody>
      </p:sp>
    </p:spTree>
    <p:extLst>
      <p:ext uri="{BB962C8B-B14F-4D97-AF65-F5344CB8AC3E}">
        <p14:creationId xmlns:p14="http://schemas.microsoft.com/office/powerpoint/2010/main" val="776199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3668202" cy="11430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600" b="1" dirty="0"/>
              <a:t>References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Arial" panose="020B0604020202020204" pitchFamily="34" charset="0"/>
            </a:endParaRP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>
          <a:xfrm>
            <a:off x="420242" y="1965959"/>
            <a:ext cx="9838268" cy="29260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1400" dirty="0"/>
              <a:t>Clegg, B., Birch, P. (2007). Instant Creativity: Simple Techniques to Ignite Innovation &amp; Problem Solving. Kogan Page Ltd.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sz="1400" dirty="0"/>
              <a:t>Higgins, J. M. (1994). 101 Creative Problem Solving Techniques: The Handbook of New Ideas for Business. New Management Pub. Co.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endParaRPr lang="en-GB" altLang="en-US" sz="1400" dirty="0"/>
          </a:p>
          <a:p>
            <a:pPr marL="0" lvl="0" indent="0">
              <a:buNone/>
            </a:pPr>
            <a:r>
              <a:rPr lang="en-GB" altLang="en-US" sz="1400" dirty="0">
                <a:solidFill>
                  <a:prstClr val="black"/>
                </a:solidFill>
              </a:rPr>
              <a:t>Williams, K. (2006). Introducing Management a Development Guide. 3rd ed. Butterworth-Heinemann.</a:t>
            </a:r>
          </a:p>
          <a:p>
            <a:pPr marL="0" indent="0">
              <a:buNone/>
            </a:pPr>
            <a:endParaRPr lang="en-GB" alt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10B9FD0-59BC-4EDD-A9FD-B3BA5D175BD6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608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6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67101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2570F70-5535-4AF4-8D5B-B8AA5421A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0070C0"/>
                </a:solidFill>
              </a:rPr>
              <a:t>Further research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4B657CF-B7EF-4F41-A536-0CB8780F5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951" y="1600201"/>
            <a:ext cx="1153840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Construct a Gantt chart for implementation of your preferred solution to your problem</a:t>
            </a:r>
          </a:p>
        </p:txBody>
      </p:sp>
    </p:spTree>
    <p:extLst>
      <p:ext uri="{BB962C8B-B14F-4D97-AF65-F5344CB8AC3E}">
        <p14:creationId xmlns:p14="http://schemas.microsoft.com/office/powerpoint/2010/main" val="457425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C22B4-281F-4A8A-9854-7839C8376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4204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5C468-54D0-45B6-A8B7-B7D4E371A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99143"/>
            <a:ext cx="10972800" cy="3418089"/>
          </a:xfrm>
        </p:spPr>
        <p:txBody>
          <a:bodyPr/>
          <a:lstStyle/>
          <a:p>
            <a:r>
              <a:rPr lang="en-GB" dirty="0"/>
              <a:t>Please take a few minutes to review the session and complete your learning log</a:t>
            </a:r>
          </a:p>
        </p:txBody>
      </p:sp>
    </p:spTree>
    <p:extLst>
      <p:ext uri="{BB962C8B-B14F-4D97-AF65-F5344CB8AC3E}">
        <p14:creationId xmlns:p14="http://schemas.microsoft.com/office/powerpoint/2010/main" val="38932225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878</Words>
  <Application>Microsoft Office PowerPoint</Application>
  <PresentationFormat>Widescreen</PresentationFormat>
  <Paragraphs>142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Myriad Pro</vt:lpstr>
      <vt:lpstr>Arial</vt:lpstr>
      <vt:lpstr>Arial Rounded MT Bold</vt:lpstr>
      <vt:lpstr>Calibri</vt:lpstr>
      <vt:lpstr>Calibri Light</vt:lpstr>
      <vt:lpstr>Wingdings</vt:lpstr>
      <vt:lpstr>20140311PresentationUWTSDTemplate</vt:lpstr>
      <vt:lpstr>3_Title Slide 1</vt:lpstr>
      <vt:lpstr>ALAMO Theme</vt:lpstr>
      <vt:lpstr>CertHE Applied Leadership and Management in the Workplace    Module: BMSK4014  Problem Solving and Decision Making   </vt:lpstr>
      <vt:lpstr>PowerPoint Presentation</vt:lpstr>
      <vt:lpstr>How to construct a Gantt Chart </vt:lpstr>
      <vt:lpstr>List all activities in the plan</vt:lpstr>
      <vt:lpstr>PowerPoint Presentation</vt:lpstr>
      <vt:lpstr>Schedule Activities </vt:lpstr>
      <vt:lpstr>Example - dissertation</vt:lpstr>
      <vt:lpstr>In this Gantt Chart, you can see that</vt:lpstr>
      <vt:lpstr>Example – team project</vt:lpstr>
      <vt:lpstr>In this Gantt Chart, you can see that</vt:lpstr>
      <vt:lpstr>Gantt Chart - Key points:</vt:lpstr>
      <vt:lpstr>Gantt Chart</vt:lpstr>
      <vt:lpstr>References</vt:lpstr>
      <vt:lpstr>Further research</vt:lpstr>
      <vt:lpstr>Reflect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Michaela Schriek</cp:lastModifiedBy>
  <cp:revision>28</cp:revision>
  <dcterms:created xsi:type="dcterms:W3CDTF">2017-12-11T18:00:04Z</dcterms:created>
  <dcterms:modified xsi:type="dcterms:W3CDTF">2022-09-20T09:54:34Z</dcterms:modified>
</cp:coreProperties>
</file>