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86" r:id="rId3"/>
    <p:sldId id="282" r:id="rId4"/>
    <p:sldId id="260" r:id="rId5"/>
    <p:sldId id="281" r:id="rId6"/>
    <p:sldId id="288" r:id="rId7"/>
    <p:sldId id="267" r:id="rId8"/>
    <p:sldId id="258" r:id="rId9"/>
    <p:sldId id="271" r:id="rId10"/>
    <p:sldId id="292" r:id="rId11"/>
    <p:sldId id="283" r:id="rId12"/>
    <p:sldId id="259" r:id="rId13"/>
    <p:sldId id="287" r:id="rId14"/>
    <p:sldId id="285" r:id="rId15"/>
    <p:sldId id="294" r:id="rId16"/>
    <p:sldId id="293" r:id="rId17"/>
    <p:sldId id="295" r:id="rId18"/>
    <p:sldId id="296" r:id="rId19"/>
    <p:sldId id="297" r:id="rId20"/>
    <p:sldId id="278" r:id="rId21"/>
    <p:sldId id="289" r:id="rId22"/>
    <p:sldId id="290" r:id="rId23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4015" cy="488712"/>
          </a:xfrm>
          <a:prstGeom prst="rect">
            <a:avLst/>
          </a:prstGeom>
        </p:spPr>
        <p:txBody>
          <a:bodyPr vert="horz" lIns="91861" tIns="45930" rIns="91861" bIns="4593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1"/>
            <a:ext cx="2914015" cy="488712"/>
          </a:xfrm>
          <a:prstGeom prst="rect">
            <a:avLst/>
          </a:prstGeom>
        </p:spPr>
        <p:txBody>
          <a:bodyPr vert="horz" lIns="91861" tIns="45930" rIns="91861" bIns="45930" rtlCol="0"/>
          <a:lstStyle>
            <a:lvl1pPr algn="r">
              <a:defRPr sz="1200"/>
            </a:lvl1pPr>
          </a:lstStyle>
          <a:p>
            <a:fld id="{72E0C541-E88F-40DC-9CD4-EFA0274CC21C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829"/>
            <a:ext cx="2914015" cy="488712"/>
          </a:xfrm>
          <a:prstGeom prst="rect">
            <a:avLst/>
          </a:prstGeom>
        </p:spPr>
        <p:txBody>
          <a:bodyPr vert="horz" lIns="91861" tIns="45930" rIns="91861" bIns="4593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1861" tIns="45930" rIns="91861" bIns="45930" rtlCol="0" anchor="b"/>
          <a:lstStyle>
            <a:lvl1pPr algn="r">
              <a:defRPr sz="1200"/>
            </a:lvl1pPr>
          </a:lstStyle>
          <a:p>
            <a:fld id="{A37E95FE-7478-41EC-B349-245206F8A4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3306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6F891-C048-4B9F-AD33-07803E770417}" type="datetimeFigureOut">
              <a:rPr lang="en-GB" smtClean="0"/>
              <a:pPr/>
              <a:t>13/02/2018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86C2E-0255-49AB-AF8E-34EC68BBEAB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wdh40kgyYOY" TargetMode="External"/><Relationship Id="rId3" Type="http://schemas.openxmlformats.org/officeDocument/2006/relationships/hyperlink" Target="http://www.youtube.com/watch?v=TNvaoVM-iqE" TargetMode="External"/><Relationship Id="rId7" Type="http://schemas.openxmlformats.org/officeDocument/2006/relationships/hyperlink" Target="http://www.youtube.com/watch?v=cLT0jAAR0B8" TargetMode="External"/><Relationship Id="rId12" Type="http://schemas.openxmlformats.org/officeDocument/2006/relationships/hyperlink" Target="http://www.youtube.com/watch?v=qDzF6U_MANc" TargetMode="External"/><Relationship Id="rId2" Type="http://schemas.openxmlformats.org/officeDocument/2006/relationships/hyperlink" Target="http://www.youtube.com/watch?v=haohj1sVny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2ttxDGrQd7M" TargetMode="External"/><Relationship Id="rId11" Type="http://schemas.openxmlformats.org/officeDocument/2006/relationships/hyperlink" Target="http://www.youtube.com/watch?v=SYbynThuONs" TargetMode="External"/><Relationship Id="rId5" Type="http://schemas.openxmlformats.org/officeDocument/2006/relationships/hyperlink" Target="http://www.youtube.com/watch?v=xSP_GsmNjj4" TargetMode="External"/><Relationship Id="rId10" Type="http://schemas.openxmlformats.org/officeDocument/2006/relationships/hyperlink" Target="http://www.youtube.com/watch?v=blu34t4wu_o" TargetMode="External"/><Relationship Id="rId4" Type="http://schemas.openxmlformats.org/officeDocument/2006/relationships/hyperlink" Target="http://www.youtube.com/watch?v=ryWdPBdGpAY" TargetMode="External"/><Relationship Id="rId9" Type="http://schemas.openxmlformats.org/officeDocument/2006/relationships/hyperlink" Target="http://www.youtube.com/watch?v=LBv1wLuY3Ko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/>
              <a:t>Global Marketing Strategy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some c</a:t>
            </a:r>
            <a:r>
              <a:rPr lang="en-GB" sz="3100" dirty="0" smtClean="0"/>
              <a:t>ultural considerations </a:t>
            </a:r>
            <a:br>
              <a:rPr lang="en-GB" sz="3100" dirty="0" smtClean="0"/>
            </a:br>
            <a:r>
              <a:rPr lang="en-GB" sz="3100" dirty="0" smtClean="0"/>
              <a:t>in doing International business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err="1" smtClean="0"/>
              <a:t>ernationa</a:t>
            </a:r>
            <a:endParaRPr lang="en-GB" sz="3600" dirty="0"/>
          </a:p>
        </p:txBody>
      </p:sp>
      <p:pic>
        <p:nvPicPr>
          <p:cNvPr id="4" name="Content Placeholder 3" descr="culture pi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2276872"/>
            <a:ext cx="6840760" cy="38884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Further cultural studies</a:t>
            </a:r>
            <a:br>
              <a:rPr lang="en-GB" dirty="0" smtClean="0"/>
            </a:br>
            <a:r>
              <a:rPr lang="en-GB" dirty="0" smtClean="0"/>
              <a:t>“When cultures collide”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Richard Lewis (1996) is a British linguist who plotted world cultures on a chart. From this he recognised that national characteristics  can be inaccurate and have exceptions, but that national norms remain stable and so according to him reactions can be expected &amp; anticipated. He identified 3 clear cultural types</a:t>
            </a:r>
          </a:p>
          <a:p>
            <a:r>
              <a:rPr lang="en-GB" dirty="0" smtClean="0"/>
              <a:t>linear actives, </a:t>
            </a:r>
          </a:p>
          <a:p>
            <a:r>
              <a:rPr lang="en-GB" dirty="0" smtClean="0"/>
              <a:t>multi-actives and </a:t>
            </a:r>
          </a:p>
          <a:p>
            <a:r>
              <a:rPr lang="en-GB" dirty="0" smtClean="0"/>
              <a:t>re-actives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Active type issues</a:t>
            </a:r>
            <a:endParaRPr lang="en-GB" dirty="0"/>
          </a:p>
        </p:txBody>
      </p:sp>
      <p:pic>
        <p:nvPicPr>
          <p:cNvPr id="7" name="Content Placeholder 6" descr="lewis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600200"/>
            <a:ext cx="8208912" cy="47091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Student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type of culture is your culture?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How would you describe the following country cultures in this model in terms of multi-active, linear active and reactive: Germany, India, Brazil, Belgium, Vietnam, </a:t>
            </a:r>
            <a:r>
              <a:rPr lang="en-GB" dirty="0"/>
              <a:t>C</a:t>
            </a:r>
            <a:r>
              <a:rPr lang="en-GB" dirty="0" smtClean="0"/>
              <a:t>anada, Argentina.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Actives types</a:t>
            </a:r>
            <a:endParaRPr lang="en-GB" dirty="0"/>
          </a:p>
        </p:txBody>
      </p:sp>
      <p:pic>
        <p:nvPicPr>
          <p:cNvPr id="7" name="Content Placeholder 6" descr="the_lewis_model_7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836712"/>
            <a:ext cx="8568952" cy="58326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Culture and business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The culture of a country clearly impacts on the way in which natives do their business, real issues arise in:</a:t>
            </a:r>
          </a:p>
          <a:p>
            <a:r>
              <a:rPr lang="en-GB" dirty="0" smtClean="0"/>
              <a:t>Key cultural issues in business</a:t>
            </a:r>
          </a:p>
          <a:p>
            <a:r>
              <a:rPr lang="en-GB" dirty="0" smtClean="0"/>
              <a:t>Business structures</a:t>
            </a:r>
          </a:p>
          <a:p>
            <a:r>
              <a:rPr lang="en-GB" dirty="0" smtClean="0"/>
              <a:t>Management style for cultural differences</a:t>
            </a:r>
          </a:p>
          <a:p>
            <a:r>
              <a:rPr lang="en-GB" dirty="0"/>
              <a:t>Communication style and culture</a:t>
            </a:r>
          </a:p>
          <a:p>
            <a:r>
              <a:rPr lang="en-GB" dirty="0" smtClean="0"/>
              <a:t>Business dress codes</a:t>
            </a:r>
          </a:p>
          <a:p>
            <a:r>
              <a:rPr lang="en-GB" dirty="0"/>
              <a:t>The role of culture in </a:t>
            </a:r>
            <a:r>
              <a:rPr lang="en-GB" dirty="0" smtClean="0"/>
              <a:t>business</a:t>
            </a:r>
          </a:p>
          <a:p>
            <a:r>
              <a:rPr lang="en-GB" dirty="0" smtClean="0"/>
              <a:t>Culture and the customer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4648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key cultural considerations in the business area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CORPORATE CULTURE</a:t>
            </a:r>
            <a:endParaRPr lang="en-GB" dirty="0"/>
          </a:p>
        </p:txBody>
      </p:sp>
      <p:pic>
        <p:nvPicPr>
          <p:cNvPr id="11" name="Content Placeholder 10" descr="corporate-culture1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1650" y="2174875"/>
            <a:ext cx="3951288" cy="3951288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KEY BUSINESS AREAS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247455" cy="4278461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Communications delivery: loud, aggressive, greetings</a:t>
            </a:r>
          </a:p>
          <a:p>
            <a:r>
              <a:rPr lang="en-GB" dirty="0" smtClean="0"/>
              <a:t>Valuing the Timeframe, family time &amp; work time.</a:t>
            </a:r>
          </a:p>
          <a:p>
            <a:r>
              <a:rPr lang="en-GB" dirty="0" smtClean="0"/>
              <a:t>Space, including personal space</a:t>
            </a:r>
          </a:p>
          <a:p>
            <a:r>
              <a:rPr lang="en-GB" dirty="0" smtClean="0"/>
              <a:t>Context: Low needs little direction; High needs lots </a:t>
            </a:r>
          </a:p>
          <a:p>
            <a:r>
              <a:rPr lang="en-GB" dirty="0" smtClean="0"/>
              <a:t>Culture shock and reverse culture shock (or going back home)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Work based cultural considerations</a:t>
            </a:r>
            <a:br>
              <a:rPr lang="en-GB" dirty="0" smtClean="0"/>
            </a:br>
            <a:r>
              <a:rPr lang="en-GB" dirty="0" smtClean="0"/>
              <a:t>- the research findings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 descr="coi-e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412776"/>
            <a:ext cx="8784976" cy="52565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Types of business culture</a:t>
            </a:r>
            <a:endParaRPr lang="en-GB" dirty="0"/>
          </a:p>
        </p:txBody>
      </p:sp>
      <p:pic>
        <p:nvPicPr>
          <p:cNvPr id="7" name="Content Placeholder 6" descr="pic2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052736"/>
            <a:ext cx="8712968" cy="5544616"/>
          </a:xfrm>
        </p:spPr>
      </p:pic>
    </p:spTree>
    <p:extLst>
      <p:ext uri="{BB962C8B-B14F-4D97-AF65-F5344CB8AC3E}">
        <p14:creationId xmlns:p14="http://schemas.microsoft.com/office/powerpoint/2010/main" val="357855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cultural differences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8352928" cy="5256584"/>
          </a:xfrm>
        </p:spPr>
      </p:pic>
    </p:spTree>
    <p:extLst>
      <p:ext uri="{BB962C8B-B14F-4D97-AF65-F5344CB8AC3E}">
        <p14:creationId xmlns:p14="http://schemas.microsoft.com/office/powerpoint/2010/main" val="23130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comms decision tree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 simple issues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 smtClean="0"/>
              <a:t>DRESS SENSE</a:t>
            </a:r>
            <a:endParaRPr lang="en-GB" dirty="0"/>
          </a:p>
        </p:txBody>
      </p:sp>
      <p:pic>
        <p:nvPicPr>
          <p:cNvPr id="11" name="Content Placeholder 10" descr="Male_dress_code_in_Western_culture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83568" y="2174875"/>
            <a:ext cx="3528392" cy="3951288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 smtClean="0"/>
              <a:t>GREETINGS</a:t>
            </a:r>
            <a:endParaRPr lang="en-GB" dirty="0"/>
          </a:p>
        </p:txBody>
      </p:sp>
      <p:pic>
        <p:nvPicPr>
          <p:cNvPr id="12" name="Content Placeholder 11" descr="meeting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076056" y="2420888"/>
            <a:ext cx="3168352" cy="35283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 practical business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Autofit/>
          </a:bodyPr>
          <a:lstStyle/>
          <a:p>
            <a:r>
              <a:rPr lang="en-GB" sz="2400" dirty="0" smtClean="0"/>
              <a:t>Enthusiasm and commitment to work and after-work</a:t>
            </a:r>
          </a:p>
          <a:p>
            <a:r>
              <a:rPr lang="en-GB" sz="2400" dirty="0" smtClean="0"/>
              <a:t>Gestures – especially greetings and hand gestures</a:t>
            </a:r>
          </a:p>
          <a:p>
            <a:r>
              <a:rPr lang="en-GB" sz="2400" dirty="0" smtClean="0"/>
              <a:t>Humour – what is funny to you may not be universally funny</a:t>
            </a:r>
          </a:p>
          <a:p>
            <a:r>
              <a:rPr lang="en-GB" sz="2400" dirty="0" smtClean="0"/>
              <a:t>Conversation – discussing  personal life? politics? religion? may well be better avoided</a:t>
            </a:r>
          </a:p>
          <a:p>
            <a:r>
              <a:rPr lang="en-GB" sz="2400" dirty="0" smtClean="0"/>
              <a:t>Translation – get clarification if you have doubts</a:t>
            </a:r>
          </a:p>
          <a:p>
            <a:r>
              <a:rPr lang="en-GB" sz="2400" dirty="0" smtClean="0"/>
              <a:t>Lumping – take care in discussing “you people” </a:t>
            </a:r>
          </a:p>
          <a:p>
            <a:r>
              <a:rPr lang="en-GB" sz="2400" dirty="0" smtClean="0"/>
              <a:t>Gift giving – is an easy area to offend rather than delight</a:t>
            </a:r>
          </a:p>
          <a:p>
            <a:r>
              <a:rPr lang="en-GB" sz="2400" dirty="0" smtClean="0"/>
              <a:t>Clothes – dress appropriately to weather? norms</a:t>
            </a:r>
          </a:p>
          <a:p>
            <a:r>
              <a:rPr lang="en-GB" sz="2400" dirty="0" smtClean="0"/>
              <a:t>Other issues – just take part and join in the experience</a:t>
            </a:r>
          </a:p>
          <a:p>
            <a:r>
              <a:rPr lang="en-GB" sz="2400" dirty="0" smtClean="0"/>
              <a:t>Respect – THEIR culture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en-GB" dirty="0" smtClean="0"/>
              <a:t>The role of culture in business</a:t>
            </a:r>
            <a:endParaRPr lang="en-GB" dirty="0"/>
          </a:p>
        </p:txBody>
      </p:sp>
      <p:pic>
        <p:nvPicPr>
          <p:cNvPr id="4" name="Content Placeholder 3" descr="what-is-culture-small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764704"/>
            <a:ext cx="8712968" cy="59766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Socio-cultural considerations</a:t>
            </a:r>
            <a:br>
              <a:rPr lang="en-GB" dirty="0" smtClean="0"/>
            </a:br>
            <a:r>
              <a:rPr lang="en-GB" dirty="0" smtClean="0"/>
              <a:t>- consumer behaviour considerations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Determine </a:t>
            </a:r>
            <a:r>
              <a:rPr lang="en-GB" b="1" dirty="0" smtClean="0"/>
              <a:t>relevant</a:t>
            </a:r>
            <a:r>
              <a:rPr lang="en-GB" dirty="0" smtClean="0"/>
              <a:t> motivations</a:t>
            </a:r>
          </a:p>
          <a:p>
            <a:r>
              <a:rPr lang="en-GB" dirty="0" smtClean="0"/>
              <a:t>Determine </a:t>
            </a:r>
            <a:r>
              <a:rPr lang="en-GB" b="1" dirty="0" smtClean="0"/>
              <a:t>characteristic</a:t>
            </a:r>
            <a:r>
              <a:rPr lang="en-GB" dirty="0" smtClean="0"/>
              <a:t> behaviour patterns</a:t>
            </a:r>
          </a:p>
          <a:p>
            <a:r>
              <a:rPr lang="en-GB" dirty="0" smtClean="0"/>
              <a:t>Determine broad </a:t>
            </a:r>
            <a:r>
              <a:rPr lang="en-GB" b="1" dirty="0" smtClean="0"/>
              <a:t>cultural</a:t>
            </a:r>
            <a:r>
              <a:rPr lang="en-GB" dirty="0" smtClean="0"/>
              <a:t> values to product</a:t>
            </a:r>
          </a:p>
          <a:p>
            <a:r>
              <a:rPr lang="en-GB" dirty="0" smtClean="0"/>
              <a:t>Determine </a:t>
            </a:r>
            <a:r>
              <a:rPr lang="en-GB" b="1" dirty="0" smtClean="0"/>
              <a:t>characteristic</a:t>
            </a:r>
            <a:r>
              <a:rPr lang="en-GB" dirty="0" smtClean="0"/>
              <a:t> forms of decision making</a:t>
            </a:r>
          </a:p>
          <a:p>
            <a:r>
              <a:rPr lang="en-GB" dirty="0" smtClean="0"/>
              <a:t>Evaluate </a:t>
            </a:r>
            <a:r>
              <a:rPr lang="en-GB" b="1" dirty="0" smtClean="0"/>
              <a:t>appropriate</a:t>
            </a:r>
            <a:r>
              <a:rPr lang="en-GB" dirty="0" smtClean="0"/>
              <a:t> promotion tools</a:t>
            </a:r>
          </a:p>
          <a:p>
            <a:r>
              <a:rPr lang="en-GB" dirty="0" smtClean="0"/>
              <a:t>Determine </a:t>
            </a:r>
            <a:r>
              <a:rPr lang="en-GB" b="1" dirty="0" smtClean="0"/>
              <a:t>appropriate</a:t>
            </a:r>
            <a:r>
              <a:rPr lang="en-GB" dirty="0" smtClean="0"/>
              <a:t> institutions to product</a:t>
            </a:r>
          </a:p>
          <a:p>
            <a:pPr>
              <a:buNone/>
            </a:pPr>
            <a:r>
              <a:rPr lang="en-GB" dirty="0" smtClean="0"/>
              <a:t>     Blackwell (2001)..........Lee (1996) identified the </a:t>
            </a:r>
          </a:p>
          <a:p>
            <a:pPr>
              <a:buNone/>
            </a:pPr>
            <a:r>
              <a:rPr lang="en-GB" dirty="0"/>
              <a:t>r</a:t>
            </a:r>
            <a:r>
              <a:rPr lang="en-GB" dirty="0" smtClean="0"/>
              <a:t>ole of the </a:t>
            </a:r>
            <a:r>
              <a:rPr lang="en-GB" b="1" dirty="0" smtClean="0"/>
              <a:t>SRC</a:t>
            </a:r>
            <a:r>
              <a:rPr lang="en-GB" dirty="0" smtClean="0"/>
              <a:t> (cultural empathy &amp; neutrality).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269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Socio-cultural considerations</a:t>
            </a:r>
            <a:br>
              <a:rPr lang="en-GB" dirty="0" smtClean="0"/>
            </a:br>
            <a:r>
              <a:rPr lang="en-GB" dirty="0" smtClean="0"/>
              <a:t>- consumer buying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However </a:t>
            </a:r>
            <a:r>
              <a:rPr lang="en-GB" i="1" dirty="0" smtClean="0"/>
              <a:t>the buying process </a:t>
            </a:r>
            <a:r>
              <a:rPr lang="en-GB" dirty="0" smtClean="0"/>
              <a:t>is not consistent across cultures, areas where it differs are in the areas of;</a:t>
            </a:r>
          </a:p>
          <a:p>
            <a:r>
              <a:rPr lang="en-GB" dirty="0" smtClean="0"/>
              <a:t>Consumer involvement: low involvement and high involvement situations</a:t>
            </a:r>
          </a:p>
          <a:p>
            <a:r>
              <a:rPr lang="en-GB" dirty="0" smtClean="0"/>
              <a:t>Perceived risk: physical, financial and risk</a:t>
            </a:r>
          </a:p>
          <a:p>
            <a:r>
              <a:rPr lang="en-GB" dirty="0" smtClean="0"/>
              <a:t>Cognitive styles: logical and rational views versus emotional views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642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Socio-cultural considerations</a:t>
            </a:r>
            <a:br>
              <a:rPr lang="en-GB" dirty="0" smtClean="0"/>
            </a:br>
            <a:r>
              <a:rPr lang="en-GB" dirty="0" smtClean="0"/>
              <a:t>- organisation buying behaviour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Buying situations (Robinson et al 1979); straight &amp; modified re-buys and new task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Organisation buying; </a:t>
            </a:r>
            <a:r>
              <a:rPr lang="en-GB" dirty="0"/>
              <a:t>F</a:t>
            </a:r>
            <a:r>
              <a:rPr lang="en-GB" dirty="0" smtClean="0"/>
              <a:t>rench [hierarchy], </a:t>
            </a:r>
            <a:r>
              <a:rPr lang="en-GB" dirty="0"/>
              <a:t>S</a:t>
            </a:r>
            <a:r>
              <a:rPr lang="en-GB" dirty="0" smtClean="0"/>
              <a:t>panish [autocratic], </a:t>
            </a:r>
            <a:r>
              <a:rPr lang="en-GB" dirty="0"/>
              <a:t>G</a:t>
            </a:r>
            <a:r>
              <a:rPr lang="en-GB" dirty="0" smtClean="0"/>
              <a:t>ermany [technical]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Government buyers; open tenders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Relationships in 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353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Socio-cultural considerations</a:t>
            </a:r>
            <a:br>
              <a:rPr lang="en-GB" dirty="0" smtClean="0"/>
            </a:br>
            <a:r>
              <a:rPr lang="en-GB" dirty="0" smtClean="0"/>
              <a:t>- more B2B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B2B relies on negotiations</a:t>
            </a:r>
          </a:p>
          <a:p>
            <a:r>
              <a:rPr lang="en-GB" dirty="0" smtClean="0"/>
              <a:t>Culture affects negotiation</a:t>
            </a:r>
          </a:p>
          <a:p>
            <a:r>
              <a:rPr lang="en-GB" dirty="0" smtClean="0"/>
              <a:t>Problems arise in the linear model of negotiations</a:t>
            </a:r>
          </a:p>
          <a:p>
            <a:r>
              <a:rPr lang="en-GB" dirty="0" smtClean="0"/>
              <a:t>Differences exist in buyer-seller relationships</a:t>
            </a:r>
          </a:p>
          <a:p>
            <a:r>
              <a:rPr lang="en-GB" dirty="0" smtClean="0"/>
              <a:t>The role of gifts [Swiss – No; </a:t>
            </a:r>
            <a:r>
              <a:rPr lang="en-GB" dirty="0"/>
              <a:t>J</a:t>
            </a:r>
            <a:r>
              <a:rPr lang="en-GB" dirty="0" smtClean="0"/>
              <a:t>apan – Yes]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i="1" u="sng" dirty="0" smtClean="0"/>
              <a:t>Interestingly differences cause failure but awareness does not create success!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66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en-GB" dirty="0" smtClean="0"/>
              <a:t>A final word???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Textbooks do NOT state for a fact that culture will affect international business decisions.</a:t>
            </a:r>
          </a:p>
          <a:p>
            <a:r>
              <a:rPr lang="en-GB" dirty="0" smtClean="0"/>
              <a:t>There is a preponderance to use case study  rather than state definitive actions to take with business decisions.</a:t>
            </a:r>
          </a:p>
          <a:p>
            <a:r>
              <a:rPr lang="en-GB" dirty="0" smtClean="0"/>
              <a:t>Researchers suggest cultural distance </a:t>
            </a:r>
            <a:r>
              <a:rPr lang="en-GB" dirty="0"/>
              <a:t>from the </a:t>
            </a:r>
            <a:r>
              <a:rPr lang="en-GB" dirty="0" smtClean="0"/>
              <a:t>domestic market are not significant!(</a:t>
            </a:r>
            <a:r>
              <a:rPr lang="en-GB" dirty="0" err="1" smtClean="0"/>
              <a:t>Mitra</a:t>
            </a:r>
            <a:r>
              <a:rPr lang="en-GB" dirty="0" smtClean="0"/>
              <a:t> &amp; Golder).</a:t>
            </a:r>
          </a:p>
          <a:p>
            <a:r>
              <a:rPr lang="en-GB" dirty="0" smtClean="0"/>
              <a:t>However, economic knowledge and near-market culture is significant (</a:t>
            </a:r>
            <a:r>
              <a:rPr lang="en-GB" dirty="0" err="1" smtClean="0"/>
              <a:t>Mitra</a:t>
            </a:r>
            <a:r>
              <a:rPr lang="en-GB" dirty="0" smtClean="0"/>
              <a:t> and Golder).</a:t>
            </a:r>
          </a:p>
          <a:p>
            <a:r>
              <a:rPr lang="en-GB" dirty="0" smtClean="0"/>
              <a:t>Looks like more research is needed in this area….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37330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Videos all about culture </a:t>
            </a:r>
            <a:br>
              <a:rPr lang="en-GB" dirty="0" smtClean="0"/>
            </a:br>
            <a:r>
              <a:rPr lang="en-GB" dirty="0" smtClean="0"/>
              <a:t>that are worth watching.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>
                <a:hlinkClick r:id="rId2"/>
              </a:rPr>
              <a:t>http://www.youtube.com/watch?v=haohj1sVnyk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http://www.youtube.com/watch?v=TNvaoVM-iqE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http://www.youtube.com/watch?v=ryWdPBdGpAY</a:t>
            </a:r>
            <a:endParaRPr lang="en-GB" dirty="0" smtClean="0"/>
          </a:p>
          <a:p>
            <a:r>
              <a:rPr lang="en-GB" dirty="0" smtClean="0">
                <a:hlinkClick r:id="rId5"/>
              </a:rPr>
              <a:t>http://www.youtube.com/watch?v=xSP_GsmNjj4</a:t>
            </a:r>
            <a:endParaRPr lang="en-GB" dirty="0" smtClean="0"/>
          </a:p>
          <a:p>
            <a:r>
              <a:rPr lang="en-GB" dirty="0" smtClean="0">
                <a:hlinkClick r:id="rId6"/>
              </a:rPr>
              <a:t>http://www.youtube.com/watch?v=2ttxDGrQd7M</a:t>
            </a:r>
            <a:endParaRPr lang="en-GB" dirty="0" smtClean="0"/>
          </a:p>
          <a:p>
            <a:r>
              <a:rPr lang="en-GB" dirty="0" smtClean="0">
                <a:hlinkClick r:id="rId7"/>
              </a:rPr>
              <a:t>http://www.youtube.com/watch?v=cLT0jAAR0B8</a:t>
            </a:r>
            <a:endParaRPr lang="en-GB" dirty="0" smtClean="0"/>
          </a:p>
          <a:p>
            <a:r>
              <a:rPr lang="en-GB" dirty="0" smtClean="0">
                <a:hlinkClick r:id="rId8"/>
              </a:rPr>
              <a:t>http://www.youtube.com/watch?v=wdh40kgyYOY</a:t>
            </a:r>
            <a:endParaRPr lang="en-GB" dirty="0" smtClean="0"/>
          </a:p>
          <a:p>
            <a:r>
              <a:rPr lang="en-GB" dirty="0" smtClean="0">
                <a:hlinkClick r:id="rId9"/>
              </a:rPr>
              <a:t>http://www.youtube.com/watch?v=LBv1wLuY3Ko</a:t>
            </a:r>
            <a:endParaRPr lang="en-GB" dirty="0" smtClean="0"/>
          </a:p>
          <a:p>
            <a:r>
              <a:rPr lang="en-GB" dirty="0" smtClean="0">
                <a:hlinkClick r:id="rId10"/>
              </a:rPr>
              <a:t>http://www.youtube.com/watch?v=blu34t4wu_o</a:t>
            </a:r>
            <a:endParaRPr lang="en-GB" dirty="0" smtClean="0"/>
          </a:p>
          <a:p>
            <a:r>
              <a:rPr lang="en-GB" dirty="0" smtClean="0">
                <a:hlinkClick r:id="rId11"/>
              </a:rPr>
              <a:t>http://www.youtube.com/watch?v=SYbynThuONs</a:t>
            </a:r>
            <a:endParaRPr lang="en-GB" dirty="0" smtClean="0"/>
          </a:p>
          <a:p>
            <a:r>
              <a:rPr lang="en-GB" dirty="0" smtClean="0">
                <a:hlinkClick r:id="rId12"/>
              </a:rPr>
              <a:t>http://www.youtube.com/watch?v=qDzF6U_MANc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/>
          <a:lstStyle/>
          <a:p>
            <a:r>
              <a:rPr lang="en-GB" dirty="0" smtClean="0"/>
              <a:t>Student task for next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18457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Discuss the importance of culture when doing business.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Provide </a:t>
            </a:r>
            <a:r>
              <a:rPr lang="en-GB" dirty="0"/>
              <a:t>5 examples of real overseas cultural business blunders.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Identify 5 examples of real cultural mistakes in global branding</a:t>
            </a:r>
            <a:r>
              <a:rPr lang="en-GB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do you need for a successful cross cultural encounter with the Chinese when doing business?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6683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 successful cross cultural encounter with the Chinese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85381"/>
            <a:ext cx="8229600" cy="4695947"/>
          </a:xfrm>
        </p:spPr>
      </p:pic>
    </p:spTree>
    <p:extLst>
      <p:ext uri="{BB962C8B-B14F-4D97-AF65-F5344CB8AC3E}">
        <p14:creationId xmlns:p14="http://schemas.microsoft.com/office/powerpoint/2010/main" val="152239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704</Words>
  <Application>Microsoft Office PowerPoint</Application>
  <PresentationFormat>On-screen Show (4:3)</PresentationFormat>
  <Paragraphs>96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Wingdings</vt:lpstr>
      <vt:lpstr>Office Theme</vt:lpstr>
      <vt:lpstr>  Global Marketing Strategy  some cultural considerations  in doing International business  ernationa</vt:lpstr>
      <vt:lpstr>Further cultural studies “When cultures collide”</vt:lpstr>
      <vt:lpstr>Active type issues</vt:lpstr>
      <vt:lpstr>Student task</vt:lpstr>
      <vt:lpstr>Actives types</vt:lpstr>
      <vt:lpstr>Culture and business</vt:lpstr>
      <vt:lpstr>The key cultural considerations in the business area</vt:lpstr>
      <vt:lpstr> Work based cultural considerations - the research findings </vt:lpstr>
      <vt:lpstr>Types of business culture</vt:lpstr>
      <vt:lpstr>Managing cultural differences</vt:lpstr>
      <vt:lpstr>PowerPoint Presentation</vt:lpstr>
      <vt:lpstr>Some simple issues</vt:lpstr>
      <vt:lpstr>Some practical business issues</vt:lpstr>
      <vt:lpstr>The role of culture in business</vt:lpstr>
      <vt:lpstr>Socio-cultural considerations - consumer behaviour considerations</vt:lpstr>
      <vt:lpstr>Socio-cultural considerations - consumer buying issues</vt:lpstr>
      <vt:lpstr>Socio-cultural considerations - organisation buying behaviour</vt:lpstr>
      <vt:lpstr>Socio-cultural considerations - more B2B issues</vt:lpstr>
      <vt:lpstr>A final word???</vt:lpstr>
      <vt:lpstr>Videos all about culture  that are worth watching.</vt:lpstr>
      <vt:lpstr>Student task for next session</vt:lpstr>
      <vt:lpstr>A successful cross cultural encounter with the Chinese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Marketing Strategy</dc:title>
  <dc:creator>Fleming</dc:creator>
  <cp:lastModifiedBy>Will Fleming</cp:lastModifiedBy>
  <cp:revision>78</cp:revision>
  <cp:lastPrinted>2018-02-13T09:46:18Z</cp:lastPrinted>
  <dcterms:created xsi:type="dcterms:W3CDTF">2012-02-12T20:07:45Z</dcterms:created>
  <dcterms:modified xsi:type="dcterms:W3CDTF">2018-02-13T09:46:36Z</dcterms:modified>
</cp:coreProperties>
</file>