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71" r:id="rId3"/>
    <p:sldId id="472" r:id="rId4"/>
    <p:sldId id="473" r:id="rId5"/>
    <p:sldId id="474" r:id="rId6"/>
    <p:sldId id="475" r:id="rId7"/>
    <p:sldId id="476" r:id="rId8"/>
    <p:sldId id="477" r:id="rId9"/>
    <p:sldId id="478" r:id="rId10"/>
    <p:sldId id="479" r:id="rId11"/>
    <p:sldId id="48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456" autoAdjust="0"/>
    <p:restoredTop sz="94576" autoAdjust="0"/>
  </p:normalViewPr>
  <p:slideViewPr>
    <p:cSldViewPr>
      <p:cViewPr varScale="1">
        <p:scale>
          <a:sx n="63" d="100"/>
          <a:sy n="63" d="100"/>
        </p:scale>
        <p:origin x="40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20/07/2026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20/07/2026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20/07/2026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20/07/2026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20/07/2026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1.png"/><Relationship Id="rId4" Type="http://schemas.openxmlformats.org/officeDocument/2006/relationships/image" Target="../media/image10.emf"/></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14.png"/><Relationship Id="rId4" Type="http://schemas.openxmlformats.org/officeDocument/2006/relationships/image" Target="../media/image13.emf"/></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5.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hyperlink" Target="https://www.versusarthritis.org/about-arthritis/conditions/osteoarthritis" TargetMode="External"/><Relationship Id="rId5" Type="http://schemas.openxmlformats.org/officeDocument/2006/relationships/hyperlink" Target="https://www.nice.org.uk/guidance/ng22" TargetMode="External"/><Relationship Id="rId4" Type="http://schemas.openxmlformats.org/officeDocument/2006/relationships/hyperlink" Target="https://www.arthritis.org/diseases/osteoarthrit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a:t>
            </a:r>
            <a:r>
              <a:rPr lang="en-IE" sz="2800" dirty="0">
                <a:latin typeface="Arial" pitchFamily="34"/>
                <a:cs typeface="Arial" pitchFamily="34"/>
              </a:rPr>
              <a:t>2439997</a:t>
            </a:r>
            <a:endParaRPr lang="en-GB" altLang="en-US" sz="2800" b="1" dirty="0">
              <a:solidFill>
                <a:schemeClr val="bg1"/>
              </a:solidFill>
            </a:endParaRPr>
          </a:p>
          <a:p>
            <a:pPr algn="l" eaLnBrk="1" hangingPunct="1"/>
            <a:r>
              <a:rPr lang="en-GB" altLang="en-US" sz="2800" b="1" dirty="0">
                <a:solidFill>
                  <a:schemeClr val="bg1"/>
                </a:solidFill>
              </a:rPr>
              <a:t>Student name: </a:t>
            </a:r>
            <a:r>
              <a:rPr lang="en-IE" sz="2800" dirty="0">
                <a:latin typeface="Arial" pitchFamily="34"/>
                <a:cs typeface="Arial" pitchFamily="34"/>
              </a:rPr>
              <a:t>HENRY AYODELE PRINCE</a:t>
            </a:r>
            <a:endParaRPr lang="en-GB" altLang="en-US" sz="2800" b="1" dirty="0">
              <a:solidFill>
                <a:schemeClr val="bg1"/>
              </a:solidFill>
            </a:endParaRPr>
          </a:p>
          <a:p>
            <a:pPr algn="l" eaLnBrk="1" hangingPunct="1"/>
            <a:r>
              <a:rPr lang="en-GB" altLang="en-US" sz="2800" b="1" dirty="0">
                <a:solidFill>
                  <a:schemeClr val="bg1"/>
                </a:solidFill>
              </a:rPr>
              <a:t>Lecturer Name: </a:t>
            </a:r>
            <a:r>
              <a:rPr lang="en-IE" sz="2800" dirty="0">
                <a:latin typeface="Arial" pitchFamily="34"/>
                <a:cs typeface="Arial" pitchFamily="34"/>
              </a:rPr>
              <a:t>Dr. Soban Sadiq</a:t>
            </a:r>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4" name="Video 3">
            <a:hlinkClick r:id="" action="ppaction://media"/>
            <a:extLst>
              <a:ext uri="{FF2B5EF4-FFF2-40B4-BE49-F238E27FC236}">
                <a16:creationId xmlns:a16="http://schemas.microsoft.com/office/drawing/2014/main" id="{BE94B51E-FEEA-4009-CD1A-46B1FF4C3F1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7765"/>
    </mc:Choice>
    <mc:Fallback>
      <p:transition spd="slow" advTm="17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nchor="ctr" anchorCtr="0"/>
          <a:lstStyle/>
          <a:p>
            <a:pPr marL="45720" lvl="0" indent="0">
              <a:buNone/>
            </a:pPr>
            <a:r>
              <a:rPr lang="en-IE" sz="1600" b="1" dirty="0"/>
              <a:t> </a:t>
            </a:r>
            <a:r>
              <a:rPr lang="en-IE" sz="1600" b="1" u="sng" dirty="0">
                <a:latin typeface="Arial" pitchFamily="34"/>
                <a:cs typeface="Arial" pitchFamily="34"/>
              </a:rPr>
              <a:t>Osteoarthritis</a:t>
            </a:r>
            <a:r>
              <a:rPr lang="en-IE" sz="1600" u="sng" dirty="0">
                <a:latin typeface="Arial" pitchFamily="34"/>
                <a:cs typeface="Arial" pitchFamily="34"/>
              </a:rPr>
              <a:t> </a:t>
            </a:r>
            <a:r>
              <a:rPr lang="en-IE" sz="1600" b="1" u="sng" dirty="0">
                <a:latin typeface="Arial" pitchFamily="34"/>
                <a:cs typeface="Arial" pitchFamily="34"/>
              </a:rPr>
              <a:t>as the Musculoskeletal Disorder</a:t>
            </a:r>
            <a:r>
              <a:rPr lang="en-IE" sz="1600" b="1" dirty="0">
                <a:latin typeface="Arial" pitchFamily="34"/>
                <a:cs typeface="Arial" pitchFamily="34"/>
              </a:rPr>
              <a:t>:</a:t>
            </a:r>
            <a:endParaRPr lang="en-GB" sz="1600" dirty="0">
              <a:latin typeface="Arial" pitchFamily="34"/>
              <a:cs typeface="Arial" pitchFamily="34"/>
            </a:endParaRPr>
          </a:p>
          <a:p>
            <a:pPr marL="45720" lvl="0" indent="0">
              <a:buNone/>
            </a:pPr>
            <a:r>
              <a:rPr lang="en-GB" sz="1600" b="1" dirty="0">
                <a:latin typeface="Arial" pitchFamily="34"/>
                <a:cs typeface="Arial" pitchFamily="34"/>
              </a:rPr>
              <a:t>   Introduction</a:t>
            </a:r>
            <a:endParaRPr lang="en-GB" sz="1600" dirty="0">
              <a:latin typeface="Arial" pitchFamily="34"/>
              <a:cs typeface="Arial" pitchFamily="34"/>
            </a:endParaRPr>
          </a:p>
          <a:p>
            <a:pPr lvl="0"/>
            <a:r>
              <a:rPr lang="en-GB" sz="1600" dirty="0">
                <a:latin typeface="Arial" pitchFamily="34"/>
                <a:cs typeface="Arial" pitchFamily="34"/>
              </a:rPr>
              <a:t>Osteoarthritis (OA) is the most common form of arthritis in the body.</a:t>
            </a:r>
          </a:p>
          <a:p>
            <a:pPr lvl="0"/>
            <a:r>
              <a:rPr lang="en-GB" sz="1600" dirty="0">
                <a:latin typeface="Arial" pitchFamily="34"/>
                <a:cs typeface="Arial" pitchFamily="34"/>
              </a:rPr>
              <a:t>Osteoarthritis commonly affects the knees, hips, hands, and spine.</a:t>
            </a:r>
          </a:p>
          <a:p>
            <a:pPr lvl="0"/>
            <a:r>
              <a:rPr lang="en-GB" sz="1600" dirty="0">
                <a:latin typeface="Arial" pitchFamily="34"/>
                <a:cs typeface="Arial" pitchFamily="34"/>
              </a:rPr>
              <a:t>The condition can cause pain, stiffness, reduced mobility, and difficulty performing daily activities.</a:t>
            </a:r>
          </a:p>
          <a:p>
            <a:pPr marL="45720" lvl="0" indent="0">
              <a:buNone/>
            </a:pPr>
            <a:r>
              <a:rPr lang="en-GB" sz="1600" dirty="0">
                <a:latin typeface="Arial" pitchFamily="34"/>
                <a:cs typeface="Arial" pitchFamily="34"/>
              </a:rPr>
              <a:t> </a:t>
            </a:r>
          </a:p>
          <a:p>
            <a:pPr marL="45720" lvl="0" indent="0">
              <a:buNone/>
            </a:pPr>
            <a:r>
              <a:rPr lang="en-GB" sz="1600" b="1" dirty="0">
                <a:latin typeface="Arial" pitchFamily="34"/>
                <a:cs typeface="Arial" pitchFamily="34"/>
              </a:rPr>
              <a:t>                                                       </a:t>
            </a:r>
            <a:r>
              <a:rPr lang="en-GB" sz="1200" b="1" u="sng" dirty="0">
                <a:latin typeface="Arial" pitchFamily="34"/>
                <a:cs typeface="Arial" pitchFamily="34"/>
              </a:rPr>
              <a:t>Health Student: Henry Prince Speech</a:t>
            </a:r>
            <a:endParaRPr lang="en-GB" sz="1200" u="sng" dirty="0">
              <a:latin typeface="Arial" pitchFamily="34"/>
              <a:cs typeface="Arial" pitchFamily="34"/>
            </a:endParaRPr>
          </a:p>
          <a:p>
            <a:pPr lvl="0"/>
            <a:r>
              <a:rPr lang="en-GB" sz="1600" dirty="0">
                <a:latin typeface="Arial" pitchFamily="34"/>
                <a:cs typeface="Arial" pitchFamily="34"/>
              </a:rPr>
              <a:t>This presentation focuses on osteoarthritis, which is the most common form of arthritis worldwide. Osteoarthritis is a chronic musculoskeletal disorder in which the cartilage that cushions the ends of bones gradually wears away. </a:t>
            </a:r>
          </a:p>
          <a:p>
            <a:pPr lvl="0"/>
            <a:r>
              <a:rPr lang="en-GB" sz="1600" dirty="0">
                <a:latin typeface="Arial" pitchFamily="34"/>
                <a:cs typeface="Arial" pitchFamily="34"/>
              </a:rPr>
              <a:t>The main purpose of this presentation is to discuss a person-centred and evidence-based care plan for a functional adult with osteoarthritis. </a:t>
            </a:r>
            <a:endParaRPr lang="en-GB" sz="1500" i="1" dirty="0">
              <a:solidFill>
                <a:schemeClr val="tx1"/>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8" name="Video 7">
            <a:hlinkClick r:id="" action="ppaction://media"/>
            <a:extLst>
              <a:ext uri="{FF2B5EF4-FFF2-40B4-BE49-F238E27FC236}">
                <a16:creationId xmlns:a16="http://schemas.microsoft.com/office/drawing/2014/main" id="{C7225386-5D20-2B64-B617-EE45C584FD0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mc:Choice xmlns:p14="http://schemas.microsoft.com/office/powerpoint/2010/main" Requires="p14">
      <p:transition spd="slow" p14:dur="2000" advTm="18920"/>
    </mc:Choice>
    <mc:Fallback>
      <p:transition spd="slow" advTm="18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268761"/>
            <a:ext cx="8229600" cy="4248472"/>
          </a:xfrm>
        </p:spPr>
        <p:txBody>
          <a:bodyPr anchor="ctr" anchorCtr="0"/>
          <a:lstStyle/>
          <a:p>
            <a:pPr marL="45720" lvl="0" indent="0">
              <a:lnSpc>
                <a:spcPct val="80000"/>
              </a:lnSpc>
              <a:buNone/>
            </a:pPr>
            <a:r>
              <a:rPr lang="en-GB" sz="1600" b="1" dirty="0"/>
              <a:t> </a:t>
            </a:r>
            <a:r>
              <a:rPr lang="en-GB" sz="1600" b="1" u="sng" dirty="0"/>
              <a:t>Patient Scenario</a:t>
            </a:r>
            <a:endParaRPr lang="en-GB" sz="1600" u="sng" dirty="0"/>
          </a:p>
          <a:p>
            <a:pPr lvl="0">
              <a:lnSpc>
                <a:spcPct val="80000"/>
              </a:lnSpc>
            </a:pPr>
            <a:r>
              <a:rPr lang="en-GB" sz="1600" b="1" dirty="0"/>
              <a:t>Patient:</a:t>
            </a:r>
            <a:r>
              <a:rPr lang="en-GB" sz="1600" dirty="0"/>
              <a:t> Mrs. Heidi David (Fictional patient)</a:t>
            </a:r>
          </a:p>
          <a:p>
            <a:pPr lvl="0">
              <a:lnSpc>
                <a:spcPct val="80000"/>
              </a:lnSpc>
            </a:pPr>
            <a:r>
              <a:rPr lang="en-GB" sz="1600" b="1" dirty="0"/>
              <a:t>Age:</a:t>
            </a:r>
            <a:r>
              <a:rPr lang="en-GB" sz="1600" dirty="0"/>
              <a:t> 69 years</a:t>
            </a:r>
          </a:p>
          <a:p>
            <a:pPr lvl="0">
              <a:lnSpc>
                <a:spcPct val="80000"/>
              </a:lnSpc>
            </a:pPr>
            <a:r>
              <a:rPr lang="en-GB" sz="1600" b="1" dirty="0"/>
              <a:t>Living situation:</a:t>
            </a:r>
            <a:r>
              <a:rPr lang="en-GB" sz="1600" dirty="0"/>
              <a:t> Lives independently with her husband in a block of flat.</a:t>
            </a:r>
          </a:p>
          <a:p>
            <a:pPr lvl="0">
              <a:lnSpc>
                <a:spcPct val="80000"/>
              </a:lnSpc>
            </a:pPr>
            <a:r>
              <a:rPr lang="en-GB" sz="1600" b="1" dirty="0"/>
              <a:t>Medical history:</a:t>
            </a:r>
            <a:r>
              <a:rPr lang="en-GB" sz="1600" dirty="0"/>
              <a:t> Diagnosed with osteoarthritis of both knees 2 years ago; has hypertension that is well controlled with medication and professionals.</a:t>
            </a:r>
          </a:p>
          <a:p>
            <a:pPr lvl="0">
              <a:lnSpc>
                <a:spcPct val="80000"/>
              </a:lnSpc>
            </a:pPr>
            <a:r>
              <a:rPr lang="en-GB" sz="1600" b="1" dirty="0"/>
              <a:t>Main symptoms:</a:t>
            </a:r>
            <a:r>
              <a:rPr lang="en-GB" sz="1600" dirty="0"/>
              <a:t> Persistent knee pain, morning stiffness lasting about 20 minutes, occasional swelling, and reduced range of motion.</a:t>
            </a:r>
          </a:p>
          <a:p>
            <a:pPr lvl="0">
              <a:lnSpc>
                <a:spcPct val="80000"/>
              </a:lnSpc>
            </a:pPr>
            <a:r>
              <a:rPr lang="en-GB" sz="1600" b="1" dirty="0"/>
              <a:t>Daily activities affected:</a:t>
            </a:r>
            <a:r>
              <a:rPr lang="en-GB" sz="1600" dirty="0"/>
              <a:t> She finds it difficult to climb stairs, walk long distances, kneel, and complete household chores. </a:t>
            </a:r>
          </a:p>
          <a:p>
            <a:pPr marL="45720" lvl="0" indent="0">
              <a:lnSpc>
                <a:spcPct val="80000"/>
              </a:lnSpc>
              <a:buNone/>
            </a:pPr>
            <a:r>
              <a:rPr lang="en-IE" sz="1600" b="1" dirty="0"/>
              <a:t>                                                                            </a:t>
            </a:r>
            <a:endParaRPr lang="en-GB" sz="1600" u="sng" dirty="0"/>
          </a:p>
          <a:p>
            <a:pPr lvl="0">
              <a:lnSpc>
                <a:spcPct val="80000"/>
              </a:lnSpc>
            </a:pPr>
            <a:r>
              <a:rPr lang="en-GB" sz="1600" dirty="0"/>
              <a:t>“This presentation is based on a fictional patient named Mrs. Heidi David, a 69-year-old woman living independently with her husband. She has had osteoarthritis affecting both knees for the past Two years. </a:t>
            </a:r>
          </a:p>
          <a:p>
            <a:pPr lvl="0">
              <a:lnSpc>
                <a:spcPct val="80000"/>
              </a:lnSpc>
            </a:pPr>
            <a:r>
              <a:rPr lang="en-GB" sz="1600" dirty="0"/>
              <a:t>Mrs. David persistent knee pain that becomes worse with activity. Heidi has morning stiffness lasting around 30 minutes and occasional swelling in both knees. </a:t>
            </a:r>
          </a:p>
          <a:p>
            <a:pPr marL="0" lvl="0" indent="0">
              <a:lnSpc>
                <a:spcPct val="80000"/>
              </a:lnSpc>
              <a:buNone/>
            </a:pPr>
            <a:endParaRPr lang="en-GB" sz="1500" i="1" dirty="0">
              <a:solidFill>
                <a:schemeClr val="tx1"/>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7" name="Video 6">
            <a:hlinkClick r:id="" action="ppaction://media"/>
            <a:extLst>
              <a:ext uri="{FF2B5EF4-FFF2-40B4-BE49-F238E27FC236}">
                <a16:creationId xmlns:a16="http://schemas.microsoft.com/office/drawing/2014/main" id="{149A544A-FE5D-32DA-CDFE-9072B2FC565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mc:Choice xmlns:p14="http://schemas.microsoft.com/office/powerpoint/2010/main" Requires="p14">
      <p:transition spd="slow" p14:dur="2000" advTm="29925"/>
    </mc:Choice>
    <mc:Fallback>
      <p:transition spd="slow" advTm="29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251520" y="980728"/>
            <a:ext cx="8229600" cy="4680520"/>
          </a:xfrm>
        </p:spPr>
        <p:txBody>
          <a:bodyPr anchor="ctr" anchorCtr="0"/>
          <a:lstStyle/>
          <a:p>
            <a:pPr marL="0" indent="0">
              <a:buNone/>
            </a:pPr>
            <a:r>
              <a:rPr lang="en-GB" sz="1100" b="1" dirty="0">
                <a:latin typeface="Arial" panose="020B0604020202020204" pitchFamily="34" charset="0"/>
                <a:cs typeface="Arial" panose="020B0604020202020204" pitchFamily="34" charset="0"/>
              </a:rPr>
              <a:t>                                                              </a:t>
            </a:r>
            <a:r>
              <a:rPr lang="en-GB" sz="1400" b="1" u="sng" dirty="0">
                <a:latin typeface="Arial" panose="020B0604020202020204" pitchFamily="34" charset="0"/>
                <a:cs typeface="Arial" panose="020B0604020202020204" pitchFamily="34" charset="0"/>
              </a:rPr>
              <a:t>Main Parts of the Musculoskeletal System</a:t>
            </a:r>
          </a:p>
          <a:p>
            <a:pPr marL="0" indent="0">
              <a:buNone/>
            </a:pPr>
            <a:endParaRPr lang="en-GB" sz="1400" u="sng"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Bones (Skeleton)</a:t>
            </a:r>
            <a:endParaRPr lang="en-GB" sz="1200" dirty="0">
              <a:latin typeface="Arial" panose="020B0604020202020204" pitchFamily="34" charset="0"/>
              <a:cs typeface="Arial" panose="020B0604020202020204" pitchFamily="34" charset="0"/>
            </a:endParaRPr>
          </a:p>
          <a:p>
            <a:pPr lvl="0"/>
            <a:r>
              <a:rPr lang="en-GB" sz="1200" dirty="0">
                <a:latin typeface="Arial" panose="020B0604020202020204" pitchFamily="34" charset="0"/>
                <a:cs typeface="Arial" panose="020B0604020202020204" pitchFamily="34" charset="0"/>
              </a:rPr>
              <a:t>Provide structure and support to the body.</a:t>
            </a:r>
          </a:p>
          <a:p>
            <a:pPr lvl="0"/>
            <a:r>
              <a:rPr lang="en-GB" sz="1200" dirty="0">
                <a:latin typeface="Arial" panose="020B0604020202020204" pitchFamily="34" charset="0"/>
                <a:cs typeface="Arial" panose="020B0604020202020204" pitchFamily="34" charset="0"/>
              </a:rPr>
              <a:t>Protect vital organs such as the brain, heart, and lungs</a:t>
            </a:r>
          </a:p>
          <a:p>
            <a:pPr marL="0" lvl="0" indent="0">
              <a:buNone/>
            </a:pPr>
            <a:r>
              <a:rPr lang="en-GB" sz="1200" dirty="0">
                <a:latin typeface="Arial" panose="020B0604020202020204" pitchFamily="34" charset="0"/>
                <a:cs typeface="Arial" panose="020B0604020202020204" pitchFamily="34" charset="0"/>
              </a:rPr>
              <a:t>.</a:t>
            </a:r>
          </a:p>
          <a:p>
            <a:pPr marL="0" indent="0">
              <a:buNone/>
            </a:pPr>
            <a:r>
              <a:rPr lang="en-GB" sz="1200" b="1" dirty="0">
                <a:latin typeface="Arial" panose="020B0604020202020204" pitchFamily="34" charset="0"/>
                <a:cs typeface="Arial" panose="020B0604020202020204" pitchFamily="34" charset="0"/>
              </a:rPr>
              <a:t>Skeletal Muscles</a:t>
            </a:r>
            <a:endParaRPr lang="en-GB" sz="1200" dirty="0">
              <a:latin typeface="Arial" panose="020B0604020202020204" pitchFamily="34" charset="0"/>
              <a:cs typeface="Arial" panose="020B0604020202020204" pitchFamily="34" charset="0"/>
            </a:endParaRPr>
          </a:p>
          <a:p>
            <a:pPr lvl="0"/>
            <a:r>
              <a:rPr lang="en-GB" sz="1200" dirty="0">
                <a:latin typeface="Arial" panose="020B0604020202020204" pitchFamily="34" charset="0"/>
                <a:cs typeface="Arial" panose="020B0604020202020204" pitchFamily="34" charset="0"/>
              </a:rPr>
              <a:t>Attach to bones by tendons.</a:t>
            </a:r>
          </a:p>
          <a:p>
            <a:pPr lvl="0"/>
            <a:r>
              <a:rPr lang="en-GB" sz="1200" dirty="0">
                <a:latin typeface="Arial" panose="020B0604020202020204" pitchFamily="34" charset="0"/>
                <a:cs typeface="Arial" panose="020B0604020202020204" pitchFamily="34" charset="0"/>
              </a:rPr>
              <a:t>Contract to produce movement.</a:t>
            </a:r>
          </a:p>
          <a:p>
            <a:pPr marL="0" lvl="0" indent="0">
              <a:buNone/>
            </a:pPr>
            <a:endParaRPr lang="en-GB" sz="12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Ligaments</a:t>
            </a:r>
            <a:endParaRPr lang="en-GB" sz="1200" dirty="0">
              <a:latin typeface="Arial" panose="020B0604020202020204" pitchFamily="34" charset="0"/>
              <a:cs typeface="Arial" panose="020B0604020202020204" pitchFamily="34" charset="0"/>
            </a:endParaRPr>
          </a:p>
          <a:p>
            <a:pPr lvl="0"/>
            <a:r>
              <a:rPr lang="en-GB" sz="1200" dirty="0">
                <a:latin typeface="Arial" panose="020B0604020202020204" pitchFamily="34" charset="0"/>
                <a:cs typeface="Arial" panose="020B0604020202020204" pitchFamily="34" charset="0"/>
              </a:rPr>
              <a:t>Strong bands of connective tissue that connect bone to bone.</a:t>
            </a:r>
          </a:p>
          <a:p>
            <a:pPr lvl="0"/>
            <a:r>
              <a:rPr lang="en-GB" sz="1200" dirty="0">
                <a:latin typeface="Arial" panose="020B0604020202020204" pitchFamily="34" charset="0"/>
                <a:cs typeface="Arial" panose="020B0604020202020204" pitchFamily="34" charset="0"/>
              </a:rPr>
              <a:t>Stabilise joints and prevent excessive movement.</a:t>
            </a:r>
          </a:p>
          <a:p>
            <a:pPr marL="0" lvl="0" indent="0">
              <a:buNone/>
            </a:pPr>
            <a:endParaRPr lang="en-GB" sz="12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Tendons</a:t>
            </a:r>
            <a:endParaRPr lang="en-GB" sz="1200" dirty="0">
              <a:latin typeface="Arial" panose="020B0604020202020204" pitchFamily="34" charset="0"/>
              <a:cs typeface="Arial" panose="020B0604020202020204" pitchFamily="34" charset="0"/>
            </a:endParaRPr>
          </a:p>
          <a:p>
            <a:pPr lvl="0"/>
            <a:r>
              <a:rPr lang="en-GB" sz="1200" dirty="0">
                <a:latin typeface="Arial" panose="020B0604020202020204" pitchFamily="34" charset="0"/>
                <a:cs typeface="Arial" panose="020B0604020202020204" pitchFamily="34" charset="0"/>
              </a:rPr>
              <a:t>Connect muscles to bones.</a:t>
            </a:r>
          </a:p>
          <a:p>
            <a:pPr lvl="0"/>
            <a:r>
              <a:rPr lang="en-GB" sz="1200" dirty="0">
                <a:latin typeface="Arial" panose="020B0604020202020204" pitchFamily="34" charset="0"/>
                <a:cs typeface="Arial" panose="020B0604020202020204" pitchFamily="34" charset="0"/>
              </a:rPr>
              <a:t>Transfer the force of muscle contraction to produce movement.</a:t>
            </a:r>
          </a:p>
          <a:p>
            <a:pPr marL="0" lvl="0" indent="0">
              <a:buNone/>
            </a:pPr>
            <a:endParaRPr lang="en-GB" sz="1200" dirty="0">
              <a:latin typeface="Arial" panose="020B0604020202020204" pitchFamily="34" charset="0"/>
              <a:cs typeface="Arial" panose="020B0604020202020204" pitchFamily="34" charset="0"/>
            </a:endParaRPr>
          </a:p>
          <a:p>
            <a:pPr marL="0" indent="0">
              <a:buNone/>
            </a:pPr>
            <a:r>
              <a:rPr lang="en-GB" sz="1200" b="1" u="sng" dirty="0">
                <a:latin typeface="Arial" panose="020B0604020202020204" pitchFamily="34" charset="0"/>
                <a:cs typeface="Arial" panose="020B0604020202020204" pitchFamily="34" charset="0"/>
              </a:rPr>
              <a:t>Fracture</a:t>
            </a:r>
            <a:r>
              <a:rPr lang="en-GB" sz="1200" b="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A broken bone disrupts the normal structure and function of the skeleton, causing pain, swelling, and reduced mobility until healing occurs.</a:t>
            </a:r>
          </a:p>
          <a:p>
            <a:pPr marL="0" indent="0">
              <a:spcBef>
                <a:spcPts val="1200"/>
              </a:spcBef>
              <a:buNone/>
            </a:pPr>
            <a:endParaRPr lang="en-GB" sz="1500" i="1" dirty="0">
              <a:solidFill>
                <a:schemeClr val="tx1"/>
              </a:solidFill>
            </a:endParaRPr>
          </a:p>
        </p:txBody>
      </p:sp>
      <p:pic>
        <p:nvPicPr>
          <p:cNvPr id="5" name="Video 4">
            <a:hlinkClick r:id="" action="ppaction://media"/>
            <a:extLst>
              <a:ext uri="{FF2B5EF4-FFF2-40B4-BE49-F238E27FC236}">
                <a16:creationId xmlns:a16="http://schemas.microsoft.com/office/drawing/2014/main" id="{C461DC44-CD3D-0040-9520-3A8C51F5133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46427416"/>
      </p:ext>
    </p:extLst>
  </p:cSld>
  <p:clrMapOvr>
    <a:masterClrMapping/>
  </p:clrMapOvr>
  <mc:AlternateContent xmlns:mc="http://schemas.openxmlformats.org/markup-compatibility/2006">
    <mc:Choice xmlns:p14="http://schemas.microsoft.com/office/powerpoint/2010/main" Requires="p14">
      <p:transition spd="slow" p14:dur="2000" advTm="12802"/>
    </mc:Choice>
    <mc:Fallback>
      <p:transition spd="slow" advTm="12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graphicFrame>
        <p:nvGraphicFramePr>
          <p:cNvPr id="6" name="Content Placeholder 5">
            <a:extLst>
              <a:ext uri="{FF2B5EF4-FFF2-40B4-BE49-F238E27FC236}">
                <a16:creationId xmlns:a16="http://schemas.microsoft.com/office/drawing/2014/main" id="{2CB6113B-4C56-8EA6-169F-F957970B2C58}"/>
              </a:ext>
            </a:extLst>
          </p:cNvPr>
          <p:cNvGraphicFramePr>
            <a:graphicFrameLocks noGrp="1"/>
          </p:cNvGraphicFramePr>
          <p:nvPr>
            <p:ph idx="1"/>
            <p:extLst>
              <p:ext uri="{D42A27DB-BD31-4B8C-83A1-F6EECF244321}">
                <p14:modId xmlns:p14="http://schemas.microsoft.com/office/powerpoint/2010/main" val="3634835224"/>
              </p:ext>
            </p:extLst>
          </p:nvPr>
        </p:nvGraphicFramePr>
        <p:xfrm>
          <a:off x="260985" y="1052736"/>
          <a:ext cx="8229600" cy="4954152"/>
        </p:xfrm>
        <a:graphic>
          <a:graphicData uri="http://schemas.openxmlformats.org/drawingml/2006/table">
            <a:tbl>
              <a:tblPr firstRow="1" firstCol="1" bandRow="1">
                <a:tableStyleId>{5C22544A-7EE6-4342-B048-85BDC9FD1C3A}</a:tableStyleId>
              </a:tblPr>
              <a:tblGrid>
                <a:gridCol w="781413">
                  <a:extLst>
                    <a:ext uri="{9D8B030D-6E8A-4147-A177-3AD203B41FA5}">
                      <a16:colId xmlns:a16="http://schemas.microsoft.com/office/drawing/2014/main" val="1690352040"/>
                    </a:ext>
                  </a:extLst>
                </a:gridCol>
                <a:gridCol w="1452497">
                  <a:extLst>
                    <a:ext uri="{9D8B030D-6E8A-4147-A177-3AD203B41FA5}">
                      <a16:colId xmlns:a16="http://schemas.microsoft.com/office/drawing/2014/main" val="3268332654"/>
                    </a:ext>
                  </a:extLst>
                </a:gridCol>
                <a:gridCol w="5995690">
                  <a:extLst>
                    <a:ext uri="{9D8B030D-6E8A-4147-A177-3AD203B41FA5}">
                      <a16:colId xmlns:a16="http://schemas.microsoft.com/office/drawing/2014/main" val="3834210583"/>
                    </a:ext>
                  </a:extLst>
                </a:gridCol>
              </a:tblGrid>
              <a:tr h="685217">
                <a:tc>
                  <a:txBody>
                    <a:bodyPr/>
                    <a:lstStyle/>
                    <a:p>
                      <a:pPr algn="ctr">
                        <a:lnSpc>
                          <a:spcPct val="115000"/>
                        </a:lnSpc>
                        <a:spcAft>
                          <a:spcPts val="900"/>
                        </a:spcAft>
                        <a:buNone/>
                      </a:pPr>
                      <a:r>
                        <a:rPr lang="en-GB" sz="1400" kern="0">
                          <a:effectLst/>
                          <a:latin typeface="Arial" panose="020B0604020202020204" pitchFamily="34" charset="0"/>
                          <a:cs typeface="Arial" panose="020B0604020202020204" pitchFamily="34" charset="0"/>
                        </a:rPr>
                        <a:t>Lifestyle factor</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tc>
                  <a:txBody>
                    <a:bodyPr/>
                    <a:lstStyle/>
                    <a:p>
                      <a:pPr algn="ctr">
                        <a:lnSpc>
                          <a:spcPct val="115000"/>
                        </a:lnSpc>
                        <a:spcAft>
                          <a:spcPts val="900"/>
                        </a:spcAft>
                        <a:buNone/>
                      </a:pPr>
                      <a:r>
                        <a:rPr lang="en-GB" sz="1400" kern="0">
                          <a:effectLst/>
                          <a:latin typeface="Arial" panose="020B0604020202020204" pitchFamily="34" charset="0"/>
                          <a:cs typeface="Arial" panose="020B0604020202020204" pitchFamily="34" charset="0"/>
                        </a:rPr>
                        <a:t>What to include</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tc>
                  <a:txBody>
                    <a:bodyPr/>
                    <a:lstStyle/>
                    <a:p>
                      <a:pPr algn="ctr">
                        <a:lnSpc>
                          <a:spcPct val="115000"/>
                        </a:lnSpc>
                        <a:spcAft>
                          <a:spcPts val="900"/>
                        </a:spcAft>
                        <a:buNone/>
                      </a:pPr>
                      <a:r>
                        <a:rPr lang="en-GB" sz="1400" kern="0" dirty="0">
                          <a:effectLst/>
                          <a:latin typeface="Arial" panose="020B0604020202020204" pitchFamily="34" charset="0"/>
                          <a:cs typeface="Arial" panose="020B0604020202020204" pitchFamily="34" charset="0"/>
                        </a:rPr>
                        <a:t>Effect on musculoskeletal health</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extLst>
                  <a:ext uri="{0D108BD9-81ED-4DB2-BD59-A6C34878D82A}">
                    <a16:rowId xmlns:a16="http://schemas.microsoft.com/office/drawing/2014/main" val="1813480725"/>
                  </a:ext>
                </a:extLst>
              </a:tr>
              <a:tr h="1038413">
                <a:tc>
                  <a:txBody>
                    <a:bodyPr/>
                    <a:lstStyle/>
                    <a:p>
                      <a:pPr>
                        <a:lnSpc>
                          <a:spcPct val="115000"/>
                        </a:lnSpc>
                        <a:spcAft>
                          <a:spcPts val="900"/>
                        </a:spcAft>
                        <a:buNone/>
                      </a:pPr>
                      <a:r>
                        <a:rPr lang="en-GB" sz="1400" kern="0">
                          <a:effectLst/>
                          <a:latin typeface="Arial" panose="020B0604020202020204" pitchFamily="34" charset="0"/>
                          <a:cs typeface="Arial" panose="020B0604020202020204" pitchFamily="34" charset="0"/>
                        </a:rPr>
                        <a:t>Diet</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tc>
                  <a:txBody>
                    <a:bodyPr/>
                    <a:lstStyle/>
                    <a:p>
                      <a:pPr>
                        <a:lnSpc>
                          <a:spcPct val="115000"/>
                        </a:lnSpc>
                        <a:spcAft>
                          <a:spcPts val="900"/>
                        </a:spcAft>
                        <a:buNone/>
                      </a:pPr>
                      <a:r>
                        <a:rPr lang="en-GB" sz="1400" kern="0" dirty="0">
                          <a:effectLst/>
                          <a:latin typeface="Arial" panose="020B0604020202020204" pitchFamily="34" charset="0"/>
                          <a:cs typeface="Arial" panose="020B0604020202020204" pitchFamily="34" charset="0"/>
                        </a:rPr>
                        <a:t>Calcium, vitamin D, protein intake, hydration, healthy weight</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tc>
                  <a:txBody>
                    <a:bodyPr/>
                    <a:lstStyle/>
                    <a:p>
                      <a:pPr>
                        <a:lnSpc>
                          <a:spcPct val="115000"/>
                        </a:lnSpc>
                        <a:spcAft>
                          <a:spcPts val="900"/>
                        </a:spcAft>
                        <a:buNone/>
                      </a:pPr>
                      <a:r>
                        <a:rPr lang="en-GB" sz="1400" kern="0" dirty="0">
                          <a:effectLst/>
                          <a:latin typeface="Arial" panose="020B0604020202020204" pitchFamily="34" charset="0"/>
                          <a:cs typeface="Arial" panose="020B0604020202020204" pitchFamily="34" charset="0"/>
                        </a:rPr>
                        <a:t>Good nutrition strengthens bones and muscles; poor diet increases risk of osteoporosis, delayed healing, and muscle weakness.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extLst>
                  <a:ext uri="{0D108BD9-81ED-4DB2-BD59-A6C34878D82A}">
                    <a16:rowId xmlns:a16="http://schemas.microsoft.com/office/drawing/2014/main" val="3528150240"/>
                  </a:ext>
                </a:extLst>
              </a:tr>
              <a:tr h="685217">
                <a:tc>
                  <a:txBody>
                    <a:bodyPr/>
                    <a:lstStyle/>
                    <a:p>
                      <a:pPr>
                        <a:lnSpc>
                          <a:spcPct val="115000"/>
                        </a:lnSpc>
                        <a:spcAft>
                          <a:spcPts val="900"/>
                        </a:spcAft>
                        <a:buNone/>
                      </a:pPr>
                      <a:r>
                        <a:rPr lang="en-GB" sz="1400" kern="0">
                          <a:effectLst/>
                          <a:latin typeface="Arial" panose="020B0604020202020204" pitchFamily="34" charset="0"/>
                          <a:cs typeface="Arial" panose="020B0604020202020204" pitchFamily="34" charset="0"/>
                        </a:rPr>
                        <a:t>Exercise</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tc>
                  <a:txBody>
                    <a:bodyPr/>
                    <a:lstStyle/>
                    <a:p>
                      <a:pPr>
                        <a:lnSpc>
                          <a:spcPct val="115000"/>
                        </a:lnSpc>
                        <a:spcAft>
                          <a:spcPts val="900"/>
                        </a:spcAft>
                        <a:buNone/>
                      </a:pPr>
                      <a:r>
                        <a:rPr lang="en-GB" sz="1400" kern="0">
                          <a:effectLst/>
                          <a:latin typeface="Arial" panose="020B0604020202020204" pitchFamily="34" charset="0"/>
                          <a:cs typeface="Arial" panose="020B0604020202020204" pitchFamily="34" charset="0"/>
                        </a:rPr>
                        <a:t>Frequency, type, mobility, physiotherapy</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tc>
                  <a:txBody>
                    <a:bodyPr/>
                    <a:lstStyle/>
                    <a:p>
                      <a:pPr>
                        <a:lnSpc>
                          <a:spcPct val="115000"/>
                        </a:lnSpc>
                        <a:spcAft>
                          <a:spcPts val="900"/>
                        </a:spcAft>
                        <a:buNone/>
                      </a:pPr>
                      <a:r>
                        <a:rPr lang="en-GB" sz="1400" kern="0" dirty="0">
                          <a:effectLst/>
                          <a:latin typeface="Arial" panose="020B0604020202020204" pitchFamily="34" charset="0"/>
                          <a:cs typeface="Arial" panose="020B0604020202020204" pitchFamily="34" charset="0"/>
                        </a:rPr>
                        <a:t>Regular weight-bearing and strengthening exercises improve bone density, muscle strength, balance, and joint function. Inactivity causes muscle wasting and stiffness.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extLst>
                  <a:ext uri="{0D108BD9-81ED-4DB2-BD59-A6C34878D82A}">
                    <a16:rowId xmlns:a16="http://schemas.microsoft.com/office/drawing/2014/main" val="1533085001"/>
                  </a:ext>
                </a:extLst>
              </a:tr>
              <a:tr h="685217">
                <a:tc>
                  <a:txBody>
                    <a:bodyPr/>
                    <a:lstStyle/>
                    <a:p>
                      <a:pPr>
                        <a:lnSpc>
                          <a:spcPct val="115000"/>
                        </a:lnSpc>
                        <a:spcAft>
                          <a:spcPts val="900"/>
                        </a:spcAft>
                        <a:buNone/>
                      </a:pPr>
                      <a:r>
                        <a:rPr lang="en-GB" sz="1400" kern="0">
                          <a:effectLst/>
                          <a:latin typeface="Arial" panose="020B0604020202020204" pitchFamily="34" charset="0"/>
                          <a:cs typeface="Arial" panose="020B0604020202020204" pitchFamily="34" charset="0"/>
                        </a:rPr>
                        <a:t>Smoking</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tc>
                  <a:txBody>
                    <a:bodyPr/>
                    <a:lstStyle/>
                    <a:p>
                      <a:pPr>
                        <a:lnSpc>
                          <a:spcPct val="115000"/>
                        </a:lnSpc>
                        <a:spcAft>
                          <a:spcPts val="900"/>
                        </a:spcAft>
                        <a:buNone/>
                      </a:pPr>
                      <a:r>
                        <a:rPr lang="en-GB" sz="1400" kern="0">
                          <a:effectLst/>
                          <a:latin typeface="Arial" panose="020B0604020202020204" pitchFamily="34" charset="0"/>
                          <a:cs typeface="Arial" panose="020B0604020202020204" pitchFamily="34" charset="0"/>
                        </a:rPr>
                        <a:t>Smoker/non-smoker, amount</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tc>
                  <a:txBody>
                    <a:bodyPr/>
                    <a:lstStyle/>
                    <a:p>
                      <a:pPr>
                        <a:lnSpc>
                          <a:spcPct val="115000"/>
                        </a:lnSpc>
                        <a:spcAft>
                          <a:spcPts val="900"/>
                        </a:spcAft>
                        <a:buNone/>
                      </a:pPr>
                      <a:r>
                        <a:rPr lang="en-GB" sz="1400" kern="0" dirty="0">
                          <a:effectLst/>
                          <a:latin typeface="Arial" panose="020B0604020202020204" pitchFamily="34" charset="0"/>
                          <a:cs typeface="Arial" panose="020B0604020202020204" pitchFamily="34" charset="0"/>
                        </a:rPr>
                        <a:t>Smoking reduces blood flow to bones, delays fracture healing, increases osteoporosis risk, and worsens pain.</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extLst>
                  <a:ext uri="{0D108BD9-81ED-4DB2-BD59-A6C34878D82A}">
                    <a16:rowId xmlns:a16="http://schemas.microsoft.com/office/drawing/2014/main" val="1020426238"/>
                  </a:ext>
                </a:extLst>
              </a:tr>
              <a:tr h="685217">
                <a:tc>
                  <a:txBody>
                    <a:bodyPr/>
                    <a:lstStyle/>
                    <a:p>
                      <a:pPr>
                        <a:lnSpc>
                          <a:spcPct val="115000"/>
                        </a:lnSpc>
                        <a:spcAft>
                          <a:spcPts val="900"/>
                        </a:spcAft>
                        <a:buNone/>
                      </a:pPr>
                      <a:r>
                        <a:rPr lang="en-GB" sz="1400" kern="0">
                          <a:effectLst/>
                          <a:latin typeface="Arial" panose="020B0604020202020204" pitchFamily="34" charset="0"/>
                          <a:cs typeface="Arial" panose="020B0604020202020204" pitchFamily="34" charset="0"/>
                        </a:rPr>
                        <a:t>Alcohol</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tc>
                  <a:txBody>
                    <a:bodyPr/>
                    <a:lstStyle/>
                    <a:p>
                      <a:pPr>
                        <a:lnSpc>
                          <a:spcPct val="115000"/>
                        </a:lnSpc>
                        <a:spcAft>
                          <a:spcPts val="900"/>
                        </a:spcAft>
                        <a:buNone/>
                      </a:pPr>
                      <a:r>
                        <a:rPr lang="en-GB" sz="1400" kern="0">
                          <a:effectLst/>
                          <a:latin typeface="Arial" panose="020B0604020202020204" pitchFamily="34" charset="0"/>
                          <a:cs typeface="Arial" panose="020B0604020202020204" pitchFamily="34" charset="0"/>
                        </a:rPr>
                        <a:t>Amount and frequency</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tc>
                  <a:txBody>
                    <a:bodyPr/>
                    <a:lstStyle/>
                    <a:p>
                      <a:pPr>
                        <a:lnSpc>
                          <a:spcPct val="115000"/>
                        </a:lnSpc>
                        <a:spcAft>
                          <a:spcPts val="900"/>
                        </a:spcAft>
                        <a:buNone/>
                      </a:pPr>
                      <a:r>
                        <a:rPr lang="en-GB" sz="1400" kern="0" dirty="0">
                          <a:effectLst/>
                          <a:latin typeface="Arial" panose="020B0604020202020204" pitchFamily="34" charset="0"/>
                          <a:cs typeface="Arial" panose="020B0604020202020204" pitchFamily="34" charset="0"/>
                        </a:rPr>
                        <a:t>Excessive alcohol weakens bones, increases falls risk, and slows healing. Moderate or no alcohol is preferable.</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extLst>
                  <a:ext uri="{0D108BD9-81ED-4DB2-BD59-A6C34878D82A}">
                    <a16:rowId xmlns:a16="http://schemas.microsoft.com/office/drawing/2014/main" val="908417922"/>
                  </a:ext>
                </a:extLst>
              </a:tr>
              <a:tr h="685217">
                <a:tc>
                  <a:txBody>
                    <a:bodyPr/>
                    <a:lstStyle/>
                    <a:p>
                      <a:pPr>
                        <a:lnSpc>
                          <a:spcPct val="115000"/>
                        </a:lnSpc>
                        <a:spcAft>
                          <a:spcPts val="900"/>
                        </a:spcAft>
                        <a:buNone/>
                      </a:pPr>
                      <a:r>
                        <a:rPr lang="en-GB" sz="1400" kern="0" dirty="0">
                          <a:effectLst/>
                          <a:latin typeface="Arial" panose="020B0604020202020204" pitchFamily="34" charset="0"/>
                          <a:cs typeface="Arial" panose="020B0604020202020204" pitchFamily="34" charset="0"/>
                        </a:rPr>
                        <a:t>Sleep</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tc>
                  <a:txBody>
                    <a:bodyPr/>
                    <a:lstStyle/>
                    <a:p>
                      <a:pPr>
                        <a:lnSpc>
                          <a:spcPct val="115000"/>
                        </a:lnSpc>
                        <a:spcAft>
                          <a:spcPts val="900"/>
                        </a:spcAft>
                        <a:buNone/>
                      </a:pPr>
                      <a:r>
                        <a:rPr lang="en-GB" sz="1400" kern="0" dirty="0">
                          <a:effectLst/>
                          <a:latin typeface="Arial" panose="020B0604020202020204" pitchFamily="34" charset="0"/>
                          <a:cs typeface="Arial" panose="020B0604020202020204" pitchFamily="34" charset="0"/>
                        </a:rPr>
                        <a:t>Hours per night and sleep quality</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tc>
                  <a:txBody>
                    <a:bodyPr/>
                    <a:lstStyle/>
                    <a:p>
                      <a:pPr>
                        <a:lnSpc>
                          <a:spcPct val="115000"/>
                        </a:lnSpc>
                        <a:spcAft>
                          <a:spcPts val="900"/>
                        </a:spcAft>
                        <a:buNone/>
                      </a:pPr>
                      <a:r>
                        <a:rPr lang="en-GB" sz="1400" kern="0" dirty="0">
                          <a:effectLst/>
                          <a:latin typeface="Arial" panose="020B0604020202020204" pitchFamily="34" charset="0"/>
                          <a:cs typeface="Arial" panose="020B0604020202020204" pitchFamily="34" charset="0"/>
                        </a:rPr>
                        <a:t>Good sleep supports tissue repair, pain management, and recovery. Poor sleep can increase pain and fatigue.</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5543" marR="65543" marT="43695" marB="43695" anchor="ctr"/>
                </a:tc>
                <a:extLst>
                  <a:ext uri="{0D108BD9-81ED-4DB2-BD59-A6C34878D82A}">
                    <a16:rowId xmlns:a16="http://schemas.microsoft.com/office/drawing/2014/main" val="2270356749"/>
                  </a:ext>
                </a:extLst>
              </a:tr>
            </a:tbl>
          </a:graphicData>
        </a:graphic>
      </p:graphicFrame>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7" name="Video 6">
            <a:hlinkClick r:id="" action="ppaction://media"/>
            <a:extLst>
              <a:ext uri="{FF2B5EF4-FFF2-40B4-BE49-F238E27FC236}">
                <a16:creationId xmlns:a16="http://schemas.microsoft.com/office/drawing/2014/main" id="{08DA013B-79F7-C79B-1770-8C2DADD9889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4203998"/>
      </p:ext>
    </p:extLst>
  </p:cSld>
  <p:clrMapOvr>
    <a:masterClrMapping/>
  </p:clrMapOvr>
  <mc:AlternateContent xmlns:mc="http://schemas.openxmlformats.org/markup-compatibility/2006">
    <mc:Choice xmlns:p14="http://schemas.microsoft.com/office/powerpoint/2010/main" Requires="p14">
      <p:transition spd="slow" p14:dur="2000" advTm="10260"/>
    </mc:Choice>
    <mc:Fallback>
      <p:transition spd="slow" advTm="10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1988839"/>
            <a:ext cx="8229600" cy="3312369"/>
          </a:xfrm>
        </p:spPr>
        <p:txBody>
          <a:bodyPr anchor="ctr" anchorCtr="0"/>
          <a:lstStyle/>
          <a:p>
            <a:pPr marL="0" indent="0">
              <a:buNone/>
            </a:pPr>
            <a:r>
              <a:rPr lang="en-GB" sz="1100" b="1" dirty="0">
                <a:latin typeface="Arial" panose="020B0604020202020204" pitchFamily="34" charset="0"/>
                <a:cs typeface="Arial" panose="020B0604020202020204" pitchFamily="34" charset="0"/>
              </a:rPr>
              <a:t>Everyday Routine for a Patient with a Musculoskeletal Condition</a:t>
            </a:r>
            <a:endParaRPr lang="en-GB"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Morning (7:00–9:00 am)</a:t>
            </a:r>
            <a:r>
              <a:rPr lang="en-GB" sz="1100" dirty="0">
                <a:latin typeface="Arial" panose="020B0604020202020204" pitchFamily="34" charset="0"/>
                <a:cs typeface="Arial" panose="020B0604020202020204" pitchFamily="34" charset="0"/>
              </a:rPr>
              <a:t>.</a:t>
            </a:r>
          </a:p>
          <a:p>
            <a:pPr lvl="0"/>
            <a:r>
              <a:rPr lang="en-GB" sz="1100" dirty="0">
                <a:latin typeface="Arial" panose="020B0604020202020204" pitchFamily="34" charset="0"/>
                <a:cs typeface="Arial" panose="020B0604020202020204" pitchFamily="34" charset="0"/>
              </a:rPr>
              <a:t>Use mobility aids if needed (walking stick, walker, or brace).</a:t>
            </a:r>
          </a:p>
          <a:p>
            <a:pPr marL="0" indent="0">
              <a:buNone/>
            </a:pPr>
            <a:r>
              <a:rPr lang="en-GB" sz="1100" b="1" dirty="0">
                <a:latin typeface="Arial" panose="020B0604020202020204" pitchFamily="34" charset="0"/>
                <a:cs typeface="Arial" panose="020B0604020202020204" pitchFamily="34" charset="0"/>
              </a:rPr>
              <a:t>Mid-Morning (9:00–12:00 pm)</a:t>
            </a:r>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Complete light daily activities such as dressing, cooking, or shopping.</a:t>
            </a:r>
          </a:p>
          <a:p>
            <a:pPr lvl="0"/>
            <a:r>
              <a:rPr lang="en-GB" sz="1100" dirty="0">
                <a:latin typeface="Arial" panose="020B0604020202020204" pitchFamily="34" charset="0"/>
                <a:cs typeface="Arial" panose="020B0604020202020204" pitchFamily="34" charset="0"/>
              </a:rPr>
              <a:t>Pace activities to avoid putting too much stress on joints.</a:t>
            </a:r>
          </a:p>
          <a:p>
            <a:pPr marL="0" indent="0">
              <a:buNone/>
            </a:pPr>
            <a:r>
              <a:rPr lang="en-GB" sz="1100" b="1" dirty="0">
                <a:latin typeface="Arial" panose="020B0604020202020204" pitchFamily="34" charset="0"/>
                <a:cs typeface="Arial" panose="020B0604020202020204" pitchFamily="34" charset="0"/>
              </a:rPr>
              <a:t>Afternoon (12:00–5:00 pm)</a:t>
            </a:r>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Eat a balanced lunch.</a:t>
            </a:r>
          </a:p>
          <a:p>
            <a:pPr lvl="0"/>
            <a:r>
              <a:rPr lang="en-GB" sz="1100" dirty="0">
                <a:latin typeface="Arial" panose="020B0604020202020204" pitchFamily="34" charset="0"/>
                <a:cs typeface="Arial" panose="020B0604020202020204" pitchFamily="34" charset="0"/>
              </a:rPr>
              <a:t>Rest if pain or fatigue increases.</a:t>
            </a:r>
          </a:p>
          <a:p>
            <a:pPr marL="0" indent="0">
              <a:buNone/>
            </a:pPr>
            <a:r>
              <a:rPr lang="en-GB" sz="1100" b="1" dirty="0">
                <a:latin typeface="Arial" panose="020B0604020202020204" pitchFamily="34" charset="0"/>
                <a:cs typeface="Arial" panose="020B0604020202020204" pitchFamily="34" charset="0"/>
              </a:rPr>
              <a:t>Evening (5:00–9:00 pm)</a:t>
            </a:r>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Gentle walk or stretching exercises.</a:t>
            </a:r>
          </a:p>
          <a:p>
            <a:pPr lvl="0"/>
            <a:r>
              <a:rPr lang="en-GB" sz="1100" dirty="0">
                <a:latin typeface="Arial" panose="020B0604020202020204" pitchFamily="34" charset="0"/>
                <a:cs typeface="Arial" panose="020B0604020202020204" pitchFamily="34" charset="0"/>
              </a:rPr>
              <a:t>Apply heat or ice packs if joints or muscles are sore.</a:t>
            </a:r>
          </a:p>
          <a:p>
            <a:pPr lvl="0"/>
            <a:r>
              <a:rPr lang="en-GB" sz="1100" dirty="0">
                <a:latin typeface="Arial" panose="020B0604020202020204" pitchFamily="34" charset="0"/>
                <a:cs typeface="Arial" panose="020B0604020202020204" pitchFamily="34" charset="0"/>
              </a:rPr>
              <a:t>Get enough sleep (7–9 hours) to help recovery. </a:t>
            </a:r>
          </a:p>
          <a:p>
            <a:pPr marL="0" indent="0">
              <a:buNone/>
            </a:pPr>
            <a:r>
              <a:rPr lang="en-GB" sz="1100" b="1" dirty="0">
                <a:latin typeface="Arial" panose="020B0604020202020204" pitchFamily="34" charset="0"/>
                <a:cs typeface="Arial" panose="020B0604020202020204" pitchFamily="34" charset="0"/>
              </a:rPr>
              <a:t>How Does the Condition Affect Daily Activities?</a:t>
            </a:r>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Pain and stiffness can make walking or standing difficult.</a:t>
            </a:r>
          </a:p>
          <a:p>
            <a:pPr lvl="0"/>
            <a:r>
              <a:rPr lang="en-GB" sz="1100" dirty="0">
                <a:latin typeface="Arial" panose="020B0604020202020204" pitchFamily="34" charset="0"/>
                <a:cs typeface="Arial" panose="020B0604020202020204" pitchFamily="34" charset="0"/>
              </a:rPr>
              <a:t>Lifting heavy objects may be painful.</a:t>
            </a:r>
          </a:p>
          <a:p>
            <a:pPr lvl="0"/>
            <a:r>
              <a:rPr lang="en-GB" sz="1100" dirty="0">
                <a:latin typeface="Arial" panose="020B0604020202020204" pitchFamily="34" charset="0"/>
                <a:cs typeface="Arial" panose="020B0604020202020204" pitchFamily="34" charset="0"/>
              </a:rPr>
              <a:t>Dressing, bathing, or climbing stairs may take longer.</a:t>
            </a:r>
          </a:p>
          <a:p>
            <a:pPr marL="0" indent="0">
              <a:buNone/>
            </a:pPr>
            <a:r>
              <a:rPr lang="en-GB" sz="1100" b="1" dirty="0">
                <a:latin typeface="Arial" panose="020B0604020202020204" pitchFamily="34" charset="0"/>
                <a:cs typeface="Arial" panose="020B0604020202020204" pitchFamily="34" charset="0"/>
              </a:rPr>
              <a:t>Support Needed to Manage the Routine Safely</a:t>
            </a:r>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Family or caregiver assistance with difficult tasks.</a:t>
            </a:r>
          </a:p>
          <a:p>
            <a:pPr lvl="0"/>
            <a:r>
              <a:rPr lang="en-GB" sz="1100" dirty="0">
                <a:latin typeface="Arial" panose="020B0604020202020204" pitchFamily="34" charset="0"/>
                <a:cs typeface="Arial" panose="020B0604020202020204" pitchFamily="34" charset="0"/>
              </a:rPr>
              <a:t>Physiotherapist to improve strength and movement.</a:t>
            </a:r>
          </a:p>
          <a:p>
            <a:pPr lvl="0"/>
            <a:r>
              <a:rPr lang="en-GB" sz="1100" dirty="0">
                <a:latin typeface="Arial" panose="020B0604020202020204" pitchFamily="34" charset="0"/>
                <a:cs typeface="Arial" panose="020B0604020202020204" pitchFamily="34" charset="0"/>
              </a:rPr>
              <a:t>Occupational therapist to recommend equipment and safer ways to complete activities.</a:t>
            </a:r>
          </a:p>
          <a:p>
            <a:pPr lvl="0"/>
            <a:r>
              <a:rPr lang="en-GB" sz="1100" dirty="0">
                <a:latin typeface="Arial" panose="020B0604020202020204" pitchFamily="34" charset="0"/>
                <a:cs typeface="Arial" panose="020B0604020202020204" pitchFamily="34" charset="0"/>
              </a:rPr>
              <a:t>Mobility aids (walking stick, walker, braces)</a:t>
            </a:r>
            <a:br>
              <a:rPr lang="en-GB" sz="1100" b="1"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p>
          <a:p>
            <a:pPr marL="0" indent="0">
              <a:spcBef>
                <a:spcPts val="1400"/>
              </a:spcBef>
              <a:buNone/>
            </a:pPr>
            <a:endParaRPr lang="en-GB" sz="1600" i="1" dirty="0">
              <a:solidFill>
                <a:schemeClr val="tx1"/>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7" name="Video 6">
            <a:hlinkClick r:id="" action="ppaction://media"/>
            <a:extLst>
              <a:ext uri="{FF2B5EF4-FFF2-40B4-BE49-F238E27FC236}">
                <a16:creationId xmlns:a16="http://schemas.microsoft.com/office/drawing/2014/main" id="{4697F2A6-BC7B-E38C-E8E6-4573BD50C94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773911049"/>
      </p:ext>
    </p:extLst>
  </p:cSld>
  <p:clrMapOvr>
    <a:masterClrMapping/>
  </p:clrMapOvr>
  <mc:AlternateContent xmlns:mc="http://schemas.openxmlformats.org/markup-compatibility/2006">
    <mc:Choice xmlns:p14="http://schemas.microsoft.com/office/powerpoint/2010/main" Requires="p14">
      <p:transition spd="slow" p14:dur="2000" advTm="7443"/>
    </mc:Choice>
    <mc:Fallback>
      <p:transition spd="slow" advTm="7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a:t>
            </a:r>
            <a:br>
              <a:rPr lang="en-GB" sz="3600" b="1" dirty="0"/>
            </a:br>
            <a:r>
              <a:rPr lang="en-GB" sz="3600" b="1" dirty="0"/>
              <a:t>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nchor="ctr" anchorCtr="0"/>
          <a:lstStyle/>
          <a:p>
            <a:pPr marL="0" indent="0">
              <a:buNone/>
            </a:pPr>
            <a:r>
              <a:rPr lang="en-GB" sz="1100" b="1" dirty="0">
                <a:latin typeface="Arial" panose="020B0604020202020204" pitchFamily="34" charset="0"/>
                <a:cs typeface="Arial" panose="020B0604020202020204" pitchFamily="34" charset="0"/>
              </a:rPr>
              <a:t>Communication and Ethical Considerations for the Care of a Person with a Musculoskeletal Condition</a:t>
            </a: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Effective communication is essential to provide person-centred care. Healthcare professionals should:</a:t>
            </a:r>
          </a:p>
          <a:p>
            <a:pPr marL="0" indent="0">
              <a:buNone/>
            </a:pPr>
            <a:r>
              <a:rPr lang="en-GB" sz="1100" dirty="0">
                <a:latin typeface="Arial" panose="020B0604020202020204" pitchFamily="34" charset="0"/>
                <a:cs typeface="Arial" panose="020B0604020202020204" pitchFamily="34" charset="0"/>
              </a:rPr>
              <a:t>Introduce themselves and explain their role.</a:t>
            </a:r>
          </a:p>
          <a:p>
            <a:pPr marL="0" lvl="0" indent="0">
              <a:buNone/>
            </a:pPr>
            <a:r>
              <a:rPr lang="en-GB" sz="1100" dirty="0">
                <a:latin typeface="Arial" panose="020B0604020202020204" pitchFamily="34" charset="0"/>
                <a:cs typeface="Arial" panose="020B0604020202020204" pitchFamily="34" charset="0"/>
              </a:rPr>
              <a:t>* Speak clearly, using simple, non-medical language.</a:t>
            </a:r>
          </a:p>
          <a:p>
            <a:pPr lvl="0"/>
            <a:r>
              <a:rPr lang="en-GB" sz="1100" dirty="0">
                <a:latin typeface="Arial" panose="020B0604020202020204" pitchFamily="34" charset="0"/>
                <a:cs typeface="Arial" panose="020B0604020202020204" pitchFamily="34" charset="0"/>
              </a:rPr>
              <a:t>Listen actively to the person’s concerns about pain, mobility, and treatment.</a:t>
            </a:r>
          </a:p>
          <a:p>
            <a:pPr lvl="0"/>
            <a:r>
              <a:rPr lang="en-GB" sz="1100" dirty="0">
                <a:latin typeface="Arial" panose="020B0604020202020204" pitchFamily="34" charset="0"/>
                <a:cs typeface="Arial" panose="020B0604020202020204" pitchFamily="34" charset="0"/>
              </a:rPr>
              <a:t>Use appropriate communication aids (e.g. written information or interpreters if needed).</a:t>
            </a:r>
          </a:p>
          <a:p>
            <a:pPr lvl="0"/>
            <a:r>
              <a:rPr lang="en-GB" sz="1100" dirty="0">
                <a:latin typeface="Arial" panose="020B0604020202020204" pitchFamily="34" charset="0"/>
                <a:cs typeface="Arial" panose="020B0604020202020204" pitchFamily="34" charset="0"/>
              </a:rPr>
              <a:t>Involve family members or carers only with the person’s permission, unless the person lacks capacity.</a:t>
            </a:r>
          </a:p>
          <a:p>
            <a:pPr marL="0" indent="0">
              <a:buNone/>
            </a:pPr>
            <a:r>
              <a:rPr lang="en-GB" sz="1100" b="1" u="sng" dirty="0">
                <a:latin typeface="Arial" panose="020B0604020202020204" pitchFamily="34" charset="0"/>
                <a:cs typeface="Arial" panose="020B0604020202020204" pitchFamily="34" charset="0"/>
              </a:rPr>
              <a:t>Ethical Considerations</a:t>
            </a:r>
            <a:endParaRPr lang="en-GB" sz="1100" u="sng"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Consent</a:t>
            </a:r>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Obtain informed consent before examinations, treatments, or sharing information.</a:t>
            </a:r>
          </a:p>
          <a:p>
            <a:pPr lvl="0"/>
            <a:r>
              <a:rPr lang="en-GB" sz="1100" dirty="0">
                <a:latin typeface="Arial" panose="020B0604020202020204" pitchFamily="34" charset="0"/>
                <a:cs typeface="Arial" panose="020B0604020202020204" pitchFamily="34" charset="0"/>
              </a:rPr>
              <a:t>Ensure the person understands the risks, benefits, and alternatives.</a:t>
            </a:r>
          </a:p>
          <a:p>
            <a:pPr marL="0" indent="0">
              <a:buNone/>
            </a:pPr>
            <a:r>
              <a:rPr lang="en-GB" sz="1100" b="1" dirty="0">
                <a:latin typeface="Arial" panose="020B0604020202020204" pitchFamily="34" charset="0"/>
                <a:cs typeface="Arial" panose="020B0604020202020204" pitchFamily="34" charset="0"/>
              </a:rPr>
              <a:t>Confidentiality</a:t>
            </a:r>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Keep personal information private in line with the UK GDPR and Data Protection Act 2018.</a:t>
            </a:r>
          </a:p>
          <a:p>
            <a:pPr marL="0" indent="0">
              <a:buNone/>
            </a:pPr>
            <a:r>
              <a:rPr lang="en-GB" sz="1100" b="1" dirty="0">
                <a:latin typeface="Arial" panose="020B0604020202020204" pitchFamily="34" charset="0"/>
                <a:cs typeface="Arial" panose="020B0604020202020204" pitchFamily="34" charset="0"/>
              </a:rPr>
              <a:t>Dignity</a:t>
            </a:r>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Treat the person with respect at all times.</a:t>
            </a:r>
          </a:p>
          <a:p>
            <a:pPr lvl="0"/>
            <a:r>
              <a:rPr lang="en-GB" sz="1100" dirty="0">
                <a:latin typeface="Arial" panose="020B0604020202020204" pitchFamily="34" charset="0"/>
                <a:cs typeface="Arial" panose="020B0604020202020204" pitchFamily="34" charset="0"/>
              </a:rPr>
              <a:t>Protect privacy during examinations and personal care.</a:t>
            </a:r>
          </a:p>
          <a:p>
            <a:pPr marL="0" indent="0">
              <a:buNone/>
            </a:pPr>
            <a:r>
              <a:rPr lang="en-GB" sz="1100" b="1" dirty="0">
                <a:latin typeface="Arial" panose="020B0604020202020204" pitchFamily="34" charset="0"/>
                <a:cs typeface="Arial" panose="020B0604020202020204" pitchFamily="34" charset="0"/>
              </a:rPr>
              <a:t>Autonomy</a:t>
            </a:r>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Respect the person’s right to make their own healthcare decisions, even if healthcare professionals disagree.</a:t>
            </a:r>
          </a:p>
          <a:p>
            <a:pPr lvl="0"/>
            <a:r>
              <a:rPr lang="en-GB" sz="1100" dirty="0">
                <a:latin typeface="Arial" panose="020B0604020202020204" pitchFamily="34" charset="0"/>
                <a:cs typeface="Arial" panose="020B0604020202020204" pitchFamily="34" charset="0"/>
              </a:rPr>
              <a:t>Encourage shared decision-making and support the person’s preferences and values.</a:t>
            </a:r>
          </a:p>
          <a:p>
            <a:r>
              <a:rPr lang="en-GB" sz="1100" dirty="0">
                <a:latin typeface="Arial" panose="020B0604020202020204" pitchFamily="34" charset="0"/>
                <a:cs typeface="Arial" panose="020B0604020202020204" pitchFamily="34" charset="0"/>
              </a:rPr>
              <a:t>The NHS and NICE promote person-centred, safe, and respectful care by recommending:</a:t>
            </a:r>
          </a:p>
          <a:p>
            <a:pPr marL="0" lvl="0" indent="0">
              <a:buNone/>
            </a:pPr>
            <a:r>
              <a:rPr lang="en-GB" sz="1100" b="1" dirty="0">
                <a:latin typeface="Arial" panose="020B0604020202020204" pitchFamily="34" charset="0"/>
                <a:cs typeface="Arial" panose="020B0604020202020204" pitchFamily="34" charset="0"/>
              </a:rPr>
              <a:t>Person-centred care:</a:t>
            </a:r>
            <a:r>
              <a:rPr lang="en-GB" sz="1100" dirty="0">
                <a:latin typeface="Arial" panose="020B0604020202020204" pitchFamily="34" charset="0"/>
                <a:cs typeface="Arial" panose="020B0604020202020204" pitchFamily="34" charset="0"/>
              </a:rPr>
              <a:t> Patients should be involved in decisions about their treatment and receive information they understand.</a:t>
            </a:r>
          </a:p>
          <a:p>
            <a:pPr marL="0" lvl="0" indent="0">
              <a:buNone/>
            </a:pPr>
            <a:r>
              <a:rPr lang="en-GB" sz="1100" b="1" dirty="0">
                <a:latin typeface="Arial" panose="020B0604020202020204" pitchFamily="34" charset="0"/>
                <a:cs typeface="Arial" panose="020B0604020202020204" pitchFamily="34" charset="0"/>
              </a:rPr>
              <a:t>Shared decision-making:</a:t>
            </a:r>
            <a:r>
              <a:rPr lang="en-GB" sz="1100" dirty="0">
                <a:latin typeface="Arial" panose="020B0604020202020204" pitchFamily="34" charset="0"/>
                <a:cs typeface="Arial" panose="020B0604020202020204" pitchFamily="34" charset="0"/>
              </a:rPr>
              <a:t> Healthcare professionals should discuss treatment options, risks, and benefits with patients.</a:t>
            </a:r>
          </a:p>
          <a:p>
            <a:pPr marL="0" lvl="0" indent="0">
              <a:buNone/>
            </a:pPr>
            <a:r>
              <a:rPr lang="en-GB" sz="1100" b="1" dirty="0">
                <a:latin typeface="Arial" panose="020B0604020202020204" pitchFamily="34" charset="0"/>
                <a:cs typeface="Arial" panose="020B0604020202020204" pitchFamily="34" charset="0"/>
              </a:rPr>
              <a:t>Effective communication:</a:t>
            </a:r>
            <a:r>
              <a:rPr lang="en-GB" sz="1100" dirty="0">
                <a:latin typeface="Arial" panose="020B0604020202020204" pitchFamily="34" charset="0"/>
                <a:cs typeface="Arial" panose="020B0604020202020204" pitchFamily="34" charset="0"/>
              </a:rPr>
              <a:t> Information should be accessible, honest, and tailored to the individual’s needs. </a:t>
            </a:r>
          </a:p>
          <a:p>
            <a:pPr marL="0" indent="0">
              <a:spcBef>
                <a:spcPts val="1400"/>
              </a:spcBef>
              <a:buNone/>
            </a:pPr>
            <a:endParaRPr lang="en-GB" sz="1100" i="1" dirty="0">
              <a:solidFill>
                <a:schemeClr val="tx1"/>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7" name="Video 6">
            <a:hlinkClick r:id="" action="ppaction://media"/>
            <a:extLst>
              <a:ext uri="{FF2B5EF4-FFF2-40B4-BE49-F238E27FC236}">
                <a16:creationId xmlns:a16="http://schemas.microsoft.com/office/drawing/2014/main" id="{A8C1E822-7A90-1D44-7C04-17BE2A9049C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mc:Choice xmlns:p14="http://schemas.microsoft.com/office/powerpoint/2010/main" Requires="p14">
      <p:transition spd="slow" p14:dur="2000" advTm="8475"/>
    </mc:Choice>
    <mc:Fallback>
      <p:transition spd="slow" advTm="8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pic>
        <p:nvPicPr>
          <p:cNvPr id="5" name="Content Placeholder 4">
            <a:extLst>
              <a:ext uri="{FF2B5EF4-FFF2-40B4-BE49-F238E27FC236}">
                <a16:creationId xmlns:a16="http://schemas.microsoft.com/office/drawing/2014/main" id="{5DB25668-8E89-78D4-24F4-1C264F338B61}"/>
              </a:ext>
            </a:extLst>
          </p:cNvPr>
          <p:cNvPicPr>
            <a:picLocks noGrp="1" noChangeAspect="1"/>
          </p:cNvPicPr>
          <p:nvPr>
            <p:ph idx="1"/>
          </p:nvPr>
        </p:nvPicPr>
        <p:blipFill>
          <a:blip r:embed="rId4"/>
          <a:stretch>
            <a:fillRect/>
          </a:stretch>
        </p:blipFill>
        <p:spPr>
          <a:xfrm>
            <a:off x="395536" y="1658715"/>
            <a:ext cx="7704856" cy="3799332"/>
          </a:xfrm>
          <a:prstGeom prst="rect">
            <a:avLst/>
          </a:prstGeom>
          <a:noFill/>
          <a:ln cap="flat">
            <a:noFill/>
          </a:ln>
        </p:spPr>
      </p:pic>
      <p:pic>
        <p:nvPicPr>
          <p:cNvPr id="4" name="Video 3">
            <a:hlinkClick r:id="" action="ppaction://media"/>
            <a:extLst>
              <a:ext uri="{FF2B5EF4-FFF2-40B4-BE49-F238E27FC236}">
                <a16:creationId xmlns:a16="http://schemas.microsoft.com/office/drawing/2014/main" id="{1E81EA90-6AA6-29A7-AF3A-7FAFD50941D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642543611"/>
      </p:ext>
    </p:extLst>
  </p:cSld>
  <p:clrMapOvr>
    <a:masterClrMapping/>
  </p:clrMapOvr>
  <mc:AlternateContent xmlns:mc="http://schemas.openxmlformats.org/markup-compatibility/2006">
    <mc:Choice xmlns:p14="http://schemas.microsoft.com/office/powerpoint/2010/main" Requires="p14">
      <p:transition spd="slow" p14:dur="2000" advTm="5664"/>
    </mc:Choice>
    <mc:Fallback>
      <p:transition spd="slow" advTm="5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2708919"/>
            <a:ext cx="8229600" cy="2808313"/>
          </a:xfrm>
        </p:spPr>
        <p:txBody>
          <a:bodyPr anchor="ctr" anchorCtr="0"/>
          <a:lstStyle/>
          <a:p>
            <a:pPr marL="0" indent="0">
              <a:buNone/>
            </a:pPr>
            <a:r>
              <a:rPr lang="en-GB" sz="1100" b="1" dirty="0">
                <a:latin typeface="Arial" panose="020B0604020202020204" pitchFamily="34" charset="0"/>
                <a:cs typeface="Arial" panose="020B0604020202020204" pitchFamily="34" charset="0"/>
              </a:rPr>
              <a:t>Medication Management for Osteoarthritis</a:t>
            </a:r>
            <a:endParaRPr lang="en-GB" sz="1100" dirty="0">
              <a:latin typeface="Arial" panose="020B0604020202020204" pitchFamily="34" charset="0"/>
              <a:cs typeface="Arial" panose="020B0604020202020204" pitchFamily="34" charset="0"/>
            </a:endParaRPr>
          </a:p>
          <a:p>
            <a:pPr marL="0" lvl="0" indent="0">
              <a:buNone/>
            </a:pPr>
            <a:r>
              <a:rPr lang="en-GB" sz="1100" b="1" dirty="0">
                <a:latin typeface="Arial" panose="020B0604020202020204" pitchFamily="34" charset="0"/>
                <a:cs typeface="Arial" panose="020B0604020202020204" pitchFamily="34" charset="0"/>
              </a:rPr>
              <a:t>Analgesics:</a:t>
            </a:r>
            <a:r>
              <a:rPr lang="en-GB" sz="1100" dirty="0">
                <a:latin typeface="Arial" panose="020B0604020202020204" pitchFamily="34" charset="0"/>
                <a:cs typeface="Arial" panose="020B0604020202020204" pitchFamily="34" charset="0"/>
              </a:rPr>
              <a:t> Use Paracetamol as prescribed for mild to moderate pain.</a:t>
            </a:r>
          </a:p>
          <a:p>
            <a:pPr marL="0" lvl="0" indent="0">
              <a:buNone/>
            </a:pPr>
            <a:r>
              <a:rPr lang="en-GB" sz="1100" b="1" dirty="0">
                <a:latin typeface="Arial" panose="020B0604020202020204" pitchFamily="34" charset="0"/>
                <a:cs typeface="Arial" panose="020B0604020202020204" pitchFamily="34" charset="0"/>
              </a:rPr>
              <a:t>NSAIDs:</a:t>
            </a:r>
            <a:r>
              <a:rPr lang="en-GB" sz="1100" dirty="0">
                <a:latin typeface="Arial" panose="020B0604020202020204" pitchFamily="34" charset="0"/>
                <a:cs typeface="Arial" panose="020B0604020202020204" pitchFamily="34" charset="0"/>
              </a:rPr>
              <a:t> Oral or topical Ibuprofen or Naproxen may be prescribed to reduce pain and inflammation.</a:t>
            </a:r>
          </a:p>
          <a:p>
            <a:pPr marL="0" lvl="0" indent="0">
              <a:buNone/>
            </a:pPr>
            <a:r>
              <a:rPr lang="en-GB" sz="1100" b="1" u="sng" dirty="0">
                <a:latin typeface="Arial" panose="020B0604020202020204" pitchFamily="34" charset="0"/>
                <a:cs typeface="Arial" panose="020B0604020202020204" pitchFamily="34" charset="0"/>
              </a:rPr>
              <a:t>Topical treatments</a:t>
            </a:r>
            <a:r>
              <a:rPr lang="en-GB" sz="1100" b="1" dirty="0">
                <a:latin typeface="Arial" panose="020B0604020202020204" pitchFamily="34" charset="0"/>
                <a:cs typeface="Arial" panose="020B0604020202020204" pitchFamily="34" charset="0"/>
              </a:rPr>
              <a:t>:</a:t>
            </a:r>
            <a:r>
              <a:rPr lang="en-GB" sz="1100" dirty="0">
                <a:latin typeface="Arial" panose="020B0604020202020204" pitchFamily="34" charset="0"/>
                <a:cs typeface="Arial" panose="020B0604020202020204" pitchFamily="34" charset="0"/>
              </a:rPr>
              <a:t> Topical NSAID gels or creams can be applied directly to the affected knee to provide pain relief with fewer systemic side effects.</a:t>
            </a:r>
          </a:p>
          <a:p>
            <a:pPr marL="0" lvl="0" indent="0">
              <a:buNone/>
            </a:pPr>
            <a:r>
              <a:rPr lang="en-GB" sz="1100" b="1" dirty="0">
                <a:latin typeface="Arial" panose="020B0604020202020204" pitchFamily="34" charset="0"/>
                <a:cs typeface="Arial" panose="020B0604020202020204" pitchFamily="34" charset="0"/>
              </a:rPr>
              <a:t>Monitoring:</a:t>
            </a:r>
            <a:r>
              <a:rPr lang="en-GB" sz="1100" dirty="0">
                <a:latin typeface="Arial" panose="020B0604020202020204" pitchFamily="34" charset="0"/>
                <a:cs typeface="Arial" panose="020B0604020202020204" pitchFamily="34" charset="0"/>
              </a:rPr>
              <a:t> Assess pain relief, medication effectiveness, and monitor for adverse effects such as stomach irritation, gastrointestinal bleeding, kidney problems, allergic reactions, or skin irritation from topical products.</a:t>
            </a:r>
          </a:p>
          <a:p>
            <a:pPr marL="0" indent="0">
              <a:buNone/>
            </a:pPr>
            <a:r>
              <a:rPr lang="en-GB" sz="1100" b="1" dirty="0">
                <a:latin typeface="Arial" panose="020B0604020202020204" pitchFamily="34" charset="0"/>
                <a:cs typeface="Arial" panose="020B0604020202020204" pitchFamily="34" charset="0"/>
              </a:rPr>
              <a:t>Expected Outcomes</a:t>
            </a:r>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Pain is effectively controlled.</a:t>
            </a:r>
          </a:p>
          <a:p>
            <a:pPr lvl="0"/>
            <a:r>
              <a:rPr lang="en-GB" sz="1100" dirty="0">
                <a:latin typeface="Arial" panose="020B0604020202020204" pitchFamily="34" charset="0"/>
                <a:cs typeface="Arial" panose="020B0604020202020204" pitchFamily="34" charset="0"/>
              </a:rPr>
              <a:t>Improved mobility and ability to perform daily activities.</a:t>
            </a:r>
          </a:p>
          <a:p>
            <a:pPr lvl="0"/>
            <a:r>
              <a:rPr lang="en-GB" sz="1100" dirty="0">
                <a:latin typeface="Arial" panose="020B0604020202020204" pitchFamily="34" charset="0"/>
                <a:cs typeface="Arial" panose="020B0604020202020204" pitchFamily="34" charset="0"/>
              </a:rPr>
              <a:t>Minimal or no medication-related side effects.</a:t>
            </a:r>
          </a:p>
          <a:p>
            <a:pPr lvl="0"/>
            <a:r>
              <a:rPr lang="en-GB" sz="1100" dirty="0">
                <a:latin typeface="Arial" panose="020B0604020202020204" pitchFamily="34" charset="0"/>
                <a:cs typeface="Arial" panose="020B0604020202020204" pitchFamily="34" charset="0"/>
              </a:rPr>
              <a:t>Increased adherence to the prescribed treatment plan.</a:t>
            </a:r>
          </a:p>
          <a:p>
            <a:r>
              <a:rPr lang="en-GB" sz="1100" dirty="0">
                <a:latin typeface="Arial" panose="020B0604020202020204" pitchFamily="34" charset="0"/>
                <a:cs typeface="Arial" panose="020B0604020202020204" pitchFamily="34" charset="0"/>
              </a:rPr>
              <a:t>For mild to moderate pain, the patient may be prescribed paracetamol, which can help relieve discomfort when taken as directed. If pain persists or inflammation is present, a healthcare provider may prescribe non-steroidal anti-inflammatory drugs, commonly known as NSAIDs, such as ibuprofen or naproxen. </a:t>
            </a:r>
          </a:p>
          <a:p>
            <a:r>
              <a:rPr lang="en-GB" sz="1100" dirty="0">
                <a:latin typeface="Arial" panose="020B0604020202020204" pitchFamily="34" charset="0"/>
                <a:cs typeface="Arial" panose="020B0604020202020204" pitchFamily="34" charset="0"/>
              </a:rPr>
              <a:t>Topical NSAID gels or creams may also be recommended. These are applied directly to the painful joint and are particularly useful for knee osteoarthritis because they deliver medication locally and generally cause fewer whole-body side effects than oral NSAIDs.</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7" name="Video 6">
            <a:hlinkClick r:id="" action="ppaction://media"/>
            <a:extLst>
              <a:ext uri="{FF2B5EF4-FFF2-40B4-BE49-F238E27FC236}">
                <a16:creationId xmlns:a16="http://schemas.microsoft.com/office/drawing/2014/main" id="{9C745D68-F89A-9045-6604-B2041AC8FF2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76972165"/>
      </p:ext>
    </p:extLst>
  </p:cSld>
  <p:clrMapOvr>
    <a:masterClrMapping/>
  </p:clrMapOvr>
  <mc:AlternateContent xmlns:mc="http://schemas.openxmlformats.org/markup-compatibility/2006">
    <mc:Choice xmlns:p14="http://schemas.microsoft.com/office/powerpoint/2010/main" Requires="p14">
      <p:transition spd="slow" p14:dur="2000" advTm="8882"/>
    </mc:Choice>
    <mc:Fallback>
      <p:transition spd="slow" advTm="8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3" name="Content Placeholder 7">
            <a:extLst>
              <a:ext uri="{FF2B5EF4-FFF2-40B4-BE49-F238E27FC236}">
                <a16:creationId xmlns:a16="http://schemas.microsoft.com/office/drawing/2014/main" id="{C2071CE5-CAD4-64B6-E127-A3942AB567D8}"/>
              </a:ext>
            </a:extLst>
          </p:cNvPr>
          <p:cNvPicPr>
            <a:picLocks noGrp="1" noChangeAspect="1"/>
          </p:cNvPicPr>
          <p:nvPr>
            <p:ph idx="1"/>
          </p:nvPr>
        </p:nvPicPr>
        <p:blipFill>
          <a:blip r:embed="rId4"/>
          <a:stretch>
            <a:fillRect/>
          </a:stretch>
        </p:blipFill>
        <p:spPr>
          <a:xfrm>
            <a:off x="971600" y="1480087"/>
            <a:ext cx="7200800" cy="3897825"/>
          </a:xfrm>
        </p:spPr>
      </p:pic>
      <p:pic>
        <p:nvPicPr>
          <p:cNvPr id="7" name="Video 6">
            <a:hlinkClick r:id="" action="ppaction://media"/>
            <a:extLst>
              <a:ext uri="{FF2B5EF4-FFF2-40B4-BE49-F238E27FC236}">
                <a16:creationId xmlns:a16="http://schemas.microsoft.com/office/drawing/2014/main" id="{E61847F7-56A7-D75C-1E8C-67F569120A2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15865707"/>
      </p:ext>
    </p:extLst>
  </p:cSld>
  <p:clrMapOvr>
    <a:masterClrMapping/>
  </p:clrMapOvr>
  <mc:AlternateContent xmlns:mc="http://schemas.openxmlformats.org/markup-compatibility/2006">
    <mc:Choice xmlns:p14="http://schemas.microsoft.com/office/powerpoint/2010/main" Requires="p14">
      <p:transition spd="slow" p14:dur="2000" advTm="28975"/>
    </mc:Choice>
    <mc:Fallback>
      <p:transition spd="slow" advTm="289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92075" y="1196752"/>
            <a:ext cx="8229600" cy="3917032"/>
          </a:xfrm>
        </p:spPr>
        <p:txBody>
          <a:bodyPr anchor="ctr" anchorCtr="0"/>
          <a:lstStyle/>
          <a:p>
            <a:r>
              <a:rPr lang="en-GB" sz="1100" dirty="0">
                <a:latin typeface="Arial" panose="020B0604020202020204" pitchFamily="34" charset="0"/>
                <a:cs typeface="Arial" panose="020B0604020202020204" pitchFamily="34" charset="0"/>
              </a:rPr>
              <a:t>American College of Rheumatology. (2020). Guideline for the management of osteoarthritis of the hand, hip, and knee.</a:t>
            </a:r>
          </a:p>
          <a:p>
            <a:pPr marL="0" indent="0">
              <a:buNone/>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Arthritis Foundation. (2024). Osteoarthritis. </a:t>
            </a:r>
            <a:r>
              <a:rPr lang="en-GB" sz="1100" dirty="0">
                <a:latin typeface="Arial" panose="020B0604020202020204" pitchFamily="34" charset="0"/>
                <a:cs typeface="Arial" panose="020B0604020202020204" pitchFamily="34" charset="0"/>
                <a:hlinkClick r:id="rId4"/>
              </a:rPr>
              <a:t>https://www.arthritis.org/diseases/osteoarthritis</a:t>
            </a: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Harding, M. M., Kwong, J., Roberts, D., Hagler, D., &amp; Reinisch, C. (2023). Lewis’s medical-surgical nursing: Assessment and management of clinical problems (12th ed.). Elsevier.</a:t>
            </a:r>
          </a:p>
          <a:p>
            <a:pPr marL="0" indent="0">
              <a:buNone/>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Kolasinski, S. L., </a:t>
            </a:r>
            <a:r>
              <a:rPr lang="en-GB" sz="1100" dirty="0" err="1">
                <a:latin typeface="Arial" panose="020B0604020202020204" pitchFamily="34" charset="0"/>
                <a:cs typeface="Arial" panose="020B0604020202020204" pitchFamily="34" charset="0"/>
              </a:rPr>
              <a:t>Neogi</a:t>
            </a:r>
            <a:r>
              <a:rPr lang="en-GB" sz="1100" dirty="0">
                <a:latin typeface="Arial" panose="020B0604020202020204" pitchFamily="34" charset="0"/>
                <a:cs typeface="Arial" panose="020B0604020202020204" pitchFamily="34" charset="0"/>
              </a:rPr>
              <a:t>, T., Hochberg, M. C., et al. (2020). 2019 American College of Rheumatology/Arthritis Foundation guideline for the management of osteoarthritis of the hand, hip, and knee. Arthritis Care &amp; Research, 72(2), 149–162.</a:t>
            </a:r>
          </a:p>
          <a:p>
            <a:pPr marL="0" indent="0">
              <a:buNone/>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National Institute for Health and Care Excellence. (2022). Osteoarthritis in over 16s: Diagnosis and management (NG226). </a:t>
            </a:r>
            <a:r>
              <a:rPr lang="en-GB" sz="1100" u="sng" dirty="0">
                <a:latin typeface="Arial" panose="020B0604020202020204" pitchFamily="34" charset="0"/>
                <a:cs typeface="Arial" panose="020B0604020202020204" pitchFamily="34" charset="0"/>
                <a:hlinkClick r:id="rId5"/>
              </a:rPr>
              <a:t>https://www.nice.org.uk/guidance/ng22</a:t>
            </a:r>
            <a:endParaRPr lang="en-GB" sz="1100" u="sng"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r>
              <a:rPr lang="it-IT" sz="1100" dirty="0">
                <a:latin typeface="Arial" panose="020B0604020202020204" pitchFamily="34" charset="0"/>
                <a:cs typeface="Arial" panose="020B0604020202020204" pitchFamily="34" charset="0"/>
              </a:rPr>
              <a:t>Tortora, G. J., &amp; Derrickson, B. (2021). </a:t>
            </a:r>
            <a:r>
              <a:rPr lang="en-GB" sz="1100" dirty="0">
                <a:latin typeface="Arial" panose="020B0604020202020204" pitchFamily="34" charset="0"/>
                <a:cs typeface="Arial" panose="020B0604020202020204" pitchFamily="34" charset="0"/>
              </a:rPr>
              <a:t>Principles of anatomy and physiology (16th ed.). Wiley.</a:t>
            </a:r>
          </a:p>
          <a:p>
            <a:pPr marL="0" indent="0">
              <a:buNone/>
            </a:pPr>
            <a:endParaRPr lang="en-GB" sz="1100" dirty="0">
              <a:latin typeface="Arial" panose="020B0604020202020204" pitchFamily="34" charset="0"/>
              <a:cs typeface="Arial" panose="020B0604020202020204" pitchFamily="34" charset="0"/>
            </a:endParaRPr>
          </a:p>
          <a:p>
            <a:r>
              <a:rPr lang="de-DE" sz="1100" dirty="0">
                <a:latin typeface="Arial" panose="020B0604020202020204" pitchFamily="34" charset="0"/>
                <a:cs typeface="Arial" panose="020B0604020202020204" pitchFamily="34" charset="0"/>
              </a:rPr>
              <a:t>Versus Arthritis. (2023). Osteoarthritis. </a:t>
            </a:r>
            <a:r>
              <a:rPr lang="de-DE" sz="1100" dirty="0">
                <a:latin typeface="Arial" panose="020B0604020202020204" pitchFamily="34" charset="0"/>
                <a:cs typeface="Arial" panose="020B0604020202020204" pitchFamily="34" charset="0"/>
                <a:hlinkClick r:id="rId6"/>
              </a:rPr>
              <a:t>https://www.versusarthritis.org/about-arthritis/conditions/osteoarthritis</a:t>
            </a:r>
            <a:endParaRPr lang="de-DE"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World Health Organization. (2022). Musculoskeletal conditions. https://www.who.int/news-room/fact-sheets/detail/musculoskeletal-conditions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20/07/2026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7" name="Video 6">
            <a:hlinkClick r:id="" action="ppaction://media"/>
            <a:extLst>
              <a:ext uri="{FF2B5EF4-FFF2-40B4-BE49-F238E27FC236}">
                <a16:creationId xmlns:a16="http://schemas.microsoft.com/office/drawing/2014/main" id="{FAEB6DD1-60EB-857E-A513-30E5CED8AD4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21817562"/>
      </p:ext>
    </p:extLst>
  </p:cSld>
  <p:clrMapOvr>
    <a:masterClrMapping/>
  </p:clrMapOvr>
  <mc:AlternateContent xmlns:mc="http://schemas.openxmlformats.org/markup-compatibility/2006">
    <mc:Choice xmlns:p14="http://schemas.microsoft.com/office/powerpoint/2010/main" Requires="p14">
      <p:transition spd="slow" p14:dur="2000" advTm="19638"/>
    </mc:Choice>
    <mc:Fallback>
      <p:transition spd="slow" advTm="19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0</TotalTime>
  <Words>1520</Words>
  <Application>Microsoft Office PowerPoint</Application>
  <PresentationFormat>On-screen Show (4:3)</PresentationFormat>
  <Paragraphs>162</Paragraphs>
  <Slides>11</Slides>
  <Notes>0</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Verdana</vt:lpstr>
      <vt:lpstr>20140311PresentationUWTSDTemplate</vt:lpstr>
      <vt:lpstr>PowerPoint Presentation</vt:lpstr>
      <vt:lpstr>Introduction</vt:lpstr>
      <vt:lpstr>Information about the person</vt:lpstr>
      <vt:lpstr>Anatomy and Physiology</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King Henry Prince</cp:lastModifiedBy>
  <cp:revision>229</cp:revision>
  <cp:lastPrinted>2018-07-09T15:27:01Z</cp:lastPrinted>
  <dcterms:created xsi:type="dcterms:W3CDTF">2002-10-07T19:43:58Z</dcterms:created>
  <dcterms:modified xsi:type="dcterms:W3CDTF">2026-07-20T14:03:27Z</dcterms:modified>
</cp:coreProperties>
</file>