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tags/tag4.xml" ContentType="application/vnd.openxmlformats-officedocument.presentationml.tags+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4"/>
  </p:notesMasterIdLst>
  <p:sldIdLst>
    <p:sldId id="271" r:id="rId2"/>
    <p:sldId id="288" r:id="rId3"/>
    <p:sldId id="272" r:id="rId4"/>
    <p:sldId id="324" r:id="rId5"/>
    <p:sldId id="319" r:id="rId6"/>
    <p:sldId id="323" r:id="rId7"/>
    <p:sldId id="289" r:id="rId8"/>
    <p:sldId id="276" r:id="rId9"/>
    <p:sldId id="322" r:id="rId10"/>
    <p:sldId id="320" r:id="rId11"/>
    <p:sldId id="292" r:id="rId12"/>
    <p:sldId id="290" r:id="rId13"/>
    <p:sldId id="263" r:id="rId14"/>
    <p:sldId id="258" r:id="rId15"/>
    <p:sldId id="259" r:id="rId16"/>
    <p:sldId id="293" r:id="rId17"/>
    <p:sldId id="294" r:id="rId18"/>
    <p:sldId id="260" r:id="rId19"/>
    <p:sldId id="261" r:id="rId20"/>
    <p:sldId id="316" r:id="rId21"/>
    <p:sldId id="325" r:id="rId22"/>
    <p:sldId id="296" r:id="rId23"/>
    <p:sldId id="297" r:id="rId24"/>
    <p:sldId id="298" r:id="rId25"/>
    <p:sldId id="317" r:id="rId26"/>
    <p:sldId id="326" r:id="rId27"/>
    <p:sldId id="299" r:id="rId28"/>
    <p:sldId id="281" r:id="rId29"/>
    <p:sldId id="265" r:id="rId30"/>
    <p:sldId id="300" r:id="rId31"/>
    <p:sldId id="302" r:id="rId32"/>
    <p:sldId id="303" r:id="rId33"/>
    <p:sldId id="277" r:id="rId34"/>
    <p:sldId id="304" r:id="rId35"/>
    <p:sldId id="321" r:id="rId36"/>
    <p:sldId id="278" r:id="rId37"/>
    <p:sldId id="318" r:id="rId38"/>
    <p:sldId id="327" r:id="rId39"/>
    <p:sldId id="282" r:id="rId40"/>
    <p:sldId id="269" r:id="rId41"/>
    <p:sldId id="310" r:id="rId42"/>
    <p:sldId id="309" r:id="rId43"/>
    <p:sldId id="311" r:id="rId44"/>
    <p:sldId id="262" r:id="rId45"/>
    <p:sldId id="312" r:id="rId46"/>
    <p:sldId id="291" r:id="rId47"/>
    <p:sldId id="313" r:id="rId48"/>
    <p:sldId id="270" r:id="rId49"/>
    <p:sldId id="306" r:id="rId50"/>
    <p:sldId id="267" r:id="rId51"/>
    <p:sldId id="286" r:id="rId52"/>
    <p:sldId id="308" r:id="rId53"/>
  </p:sldIdLst>
  <p:sldSz cx="9144000" cy="6858000" type="screen4x3"/>
  <p:notesSz cx="6669088" cy="9753600"/>
  <p:custShowLst>
    <p:custShow name="Restorative Justice" id="0">
      <p:sldLst/>
    </p:custShow>
  </p:custShow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1701B-DFBA-4FE2-B19E-10F1968A9701}" v="12" dt="2023-11-26T20:48:24.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62828" autoAdjust="0"/>
  </p:normalViewPr>
  <p:slideViewPr>
    <p:cSldViewPr>
      <p:cViewPr>
        <p:scale>
          <a:sx n="58" d="100"/>
          <a:sy n="58" d="100"/>
        </p:scale>
        <p:origin x="1641"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52D80-9A2A-4944-98E8-7DE3AE56D7C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86D1B33-1991-46F3-A07E-51DCD89B308A}">
      <dgm:prSet/>
      <dgm:spPr/>
      <dgm:t>
        <a:bodyPr/>
        <a:lstStyle/>
        <a:p>
          <a:r>
            <a:rPr lang="en-GB"/>
            <a:t>By the end of this session you should be able to . . . </a:t>
          </a:r>
          <a:endParaRPr lang="en-US"/>
        </a:p>
      </dgm:t>
    </dgm:pt>
    <dgm:pt modelId="{CDE8C368-4D6A-4EC9-952C-37E2E3643A78}" type="parTrans" cxnId="{D48B23F7-10D8-4A58-A6AF-BF6E2F6295AD}">
      <dgm:prSet/>
      <dgm:spPr/>
      <dgm:t>
        <a:bodyPr/>
        <a:lstStyle/>
        <a:p>
          <a:endParaRPr lang="en-US"/>
        </a:p>
      </dgm:t>
    </dgm:pt>
    <dgm:pt modelId="{02571C59-967F-4F41-9A31-EBC943E67A98}" type="sibTrans" cxnId="{D48B23F7-10D8-4A58-A6AF-BF6E2F6295AD}">
      <dgm:prSet/>
      <dgm:spPr/>
      <dgm:t>
        <a:bodyPr/>
        <a:lstStyle/>
        <a:p>
          <a:endParaRPr lang="en-US"/>
        </a:p>
      </dgm:t>
    </dgm:pt>
    <dgm:pt modelId="{32ED1B9A-700B-4C35-A191-D17775C27C6E}">
      <dgm:prSet/>
      <dgm:spPr/>
      <dgm:t>
        <a:bodyPr/>
        <a:lstStyle/>
        <a:p>
          <a:pPr algn="ctr"/>
          <a:r>
            <a:rPr lang="en-GB" dirty="0"/>
            <a:t>1. Explain what sentencing options are available to courts in England and Wales</a:t>
          </a:r>
          <a:endParaRPr lang="en-US" dirty="0"/>
        </a:p>
      </dgm:t>
    </dgm:pt>
    <dgm:pt modelId="{2D94D2A5-FFE7-4FF3-854D-478569FF392E}" type="parTrans" cxnId="{BE308082-29DF-43A2-8FCB-03AE7C4311C8}">
      <dgm:prSet/>
      <dgm:spPr/>
      <dgm:t>
        <a:bodyPr/>
        <a:lstStyle/>
        <a:p>
          <a:endParaRPr lang="en-US"/>
        </a:p>
      </dgm:t>
    </dgm:pt>
    <dgm:pt modelId="{DBD68BF3-D82F-4D5B-B5B6-6AAB68EB779A}" type="sibTrans" cxnId="{BE308082-29DF-43A2-8FCB-03AE7C4311C8}">
      <dgm:prSet/>
      <dgm:spPr/>
      <dgm:t>
        <a:bodyPr/>
        <a:lstStyle/>
        <a:p>
          <a:endParaRPr lang="en-US"/>
        </a:p>
      </dgm:t>
    </dgm:pt>
    <dgm:pt modelId="{AD0B6E39-7C8E-4D11-B1D8-5C370BDF805F}">
      <dgm:prSet/>
      <dgm:spPr/>
      <dgm:t>
        <a:bodyPr/>
        <a:lstStyle/>
        <a:p>
          <a:r>
            <a:rPr lang="en-GB" dirty="0"/>
            <a:t>2. Identify alternatives to short term prison sentences</a:t>
          </a:r>
          <a:endParaRPr lang="en-US" dirty="0"/>
        </a:p>
      </dgm:t>
    </dgm:pt>
    <dgm:pt modelId="{3266441F-D83B-4004-BED4-9A72A69F86FE}" type="parTrans" cxnId="{D30016FB-17EB-4861-AFE1-15EEBF9F3F5E}">
      <dgm:prSet/>
      <dgm:spPr/>
      <dgm:t>
        <a:bodyPr/>
        <a:lstStyle/>
        <a:p>
          <a:endParaRPr lang="en-US"/>
        </a:p>
      </dgm:t>
    </dgm:pt>
    <dgm:pt modelId="{8867BC81-012F-4124-A777-9518674BD4D3}" type="sibTrans" cxnId="{D30016FB-17EB-4861-AFE1-15EEBF9F3F5E}">
      <dgm:prSet/>
      <dgm:spPr/>
      <dgm:t>
        <a:bodyPr/>
        <a:lstStyle/>
        <a:p>
          <a:endParaRPr lang="en-US"/>
        </a:p>
      </dgm:t>
    </dgm:pt>
    <dgm:pt modelId="{846CDC63-489A-40ED-9433-E39F5F43631B}">
      <dgm:prSet/>
      <dgm:spPr/>
      <dgm:t>
        <a:bodyPr/>
        <a:lstStyle/>
        <a:p>
          <a:r>
            <a:rPr lang="en-GB" dirty="0"/>
            <a:t>3. Evaluate the use of custodial vs non -custodial sentences</a:t>
          </a:r>
          <a:endParaRPr lang="en-US" dirty="0"/>
        </a:p>
      </dgm:t>
    </dgm:pt>
    <dgm:pt modelId="{7735E820-AC41-42CD-8525-D9D41FBBDB0E}" type="parTrans" cxnId="{A5C62506-0BE1-43DA-B219-CB33FCD6852C}">
      <dgm:prSet/>
      <dgm:spPr/>
      <dgm:t>
        <a:bodyPr/>
        <a:lstStyle/>
        <a:p>
          <a:endParaRPr lang="en-US"/>
        </a:p>
      </dgm:t>
    </dgm:pt>
    <dgm:pt modelId="{00DC3141-118D-4125-A7D2-27DFDA5B97D5}" type="sibTrans" cxnId="{A5C62506-0BE1-43DA-B219-CB33FCD6852C}">
      <dgm:prSet/>
      <dgm:spPr/>
      <dgm:t>
        <a:bodyPr/>
        <a:lstStyle/>
        <a:p>
          <a:endParaRPr lang="en-US"/>
        </a:p>
      </dgm:t>
    </dgm:pt>
    <dgm:pt modelId="{7F9131D4-9EAF-43DC-94C7-C096D83909AF}" type="pres">
      <dgm:prSet presAssocID="{5FD52D80-9A2A-4944-98E8-7DE3AE56D7C7}" presName="linear" presStyleCnt="0">
        <dgm:presLayoutVars>
          <dgm:animLvl val="lvl"/>
          <dgm:resizeHandles val="exact"/>
        </dgm:presLayoutVars>
      </dgm:prSet>
      <dgm:spPr/>
    </dgm:pt>
    <dgm:pt modelId="{F3282CD8-BCE7-46B8-956F-BE1612E04E5F}" type="pres">
      <dgm:prSet presAssocID="{686D1B33-1991-46F3-A07E-51DCD89B308A}" presName="parentText" presStyleLbl="node1" presStyleIdx="0" presStyleCnt="4" custScaleY="153237" custLinFactY="-64232" custLinFactNeighborX="-33751" custLinFactNeighborY="-100000">
        <dgm:presLayoutVars>
          <dgm:chMax val="0"/>
          <dgm:bulletEnabled val="1"/>
        </dgm:presLayoutVars>
      </dgm:prSet>
      <dgm:spPr/>
    </dgm:pt>
    <dgm:pt modelId="{62685871-C2B9-4757-B630-7E5E40A717AD}" type="pres">
      <dgm:prSet presAssocID="{02571C59-967F-4F41-9A31-EBC943E67A98}" presName="spacer" presStyleCnt="0"/>
      <dgm:spPr/>
    </dgm:pt>
    <dgm:pt modelId="{EAB9D253-211B-438D-8FFA-924BE3187111}" type="pres">
      <dgm:prSet presAssocID="{32ED1B9A-700B-4C35-A191-D17775C27C6E}" presName="parentText" presStyleLbl="node1" presStyleIdx="1" presStyleCnt="4">
        <dgm:presLayoutVars>
          <dgm:chMax val="0"/>
          <dgm:bulletEnabled val="1"/>
        </dgm:presLayoutVars>
      </dgm:prSet>
      <dgm:spPr/>
    </dgm:pt>
    <dgm:pt modelId="{6D858FEF-5DF3-4EEE-A0E7-714DF7F12141}" type="pres">
      <dgm:prSet presAssocID="{DBD68BF3-D82F-4D5B-B5B6-6AAB68EB779A}" presName="spacer" presStyleCnt="0"/>
      <dgm:spPr/>
    </dgm:pt>
    <dgm:pt modelId="{44CF788D-2E0A-4963-9414-E5652AAD30F3}" type="pres">
      <dgm:prSet presAssocID="{AD0B6E39-7C8E-4D11-B1D8-5C370BDF805F}" presName="parentText" presStyleLbl="node1" presStyleIdx="2" presStyleCnt="4">
        <dgm:presLayoutVars>
          <dgm:chMax val="0"/>
          <dgm:bulletEnabled val="1"/>
        </dgm:presLayoutVars>
      </dgm:prSet>
      <dgm:spPr/>
    </dgm:pt>
    <dgm:pt modelId="{FEAEE0EB-9853-454F-ACE4-66B649488E17}" type="pres">
      <dgm:prSet presAssocID="{8867BC81-012F-4124-A777-9518674BD4D3}" presName="spacer" presStyleCnt="0"/>
      <dgm:spPr/>
    </dgm:pt>
    <dgm:pt modelId="{216D2DC9-49D8-47B1-958C-62DF2731E7FF}" type="pres">
      <dgm:prSet presAssocID="{846CDC63-489A-40ED-9433-E39F5F43631B}" presName="parentText" presStyleLbl="node1" presStyleIdx="3" presStyleCnt="4">
        <dgm:presLayoutVars>
          <dgm:chMax val="0"/>
          <dgm:bulletEnabled val="1"/>
        </dgm:presLayoutVars>
      </dgm:prSet>
      <dgm:spPr/>
    </dgm:pt>
  </dgm:ptLst>
  <dgm:cxnLst>
    <dgm:cxn modelId="{A5C62506-0BE1-43DA-B219-CB33FCD6852C}" srcId="{5FD52D80-9A2A-4944-98E8-7DE3AE56D7C7}" destId="{846CDC63-489A-40ED-9433-E39F5F43631B}" srcOrd="3" destOrd="0" parTransId="{7735E820-AC41-42CD-8525-D9D41FBBDB0E}" sibTransId="{00DC3141-118D-4125-A7D2-27DFDA5B97D5}"/>
    <dgm:cxn modelId="{E9A1CA19-CB43-4D27-ADF1-AF3FAE1F1C32}" type="presOf" srcId="{686D1B33-1991-46F3-A07E-51DCD89B308A}" destId="{F3282CD8-BCE7-46B8-956F-BE1612E04E5F}" srcOrd="0" destOrd="0" presId="urn:microsoft.com/office/officeart/2005/8/layout/vList2"/>
    <dgm:cxn modelId="{D3CC1426-5C46-4881-9E6B-2098353ED012}" type="presOf" srcId="{AD0B6E39-7C8E-4D11-B1D8-5C370BDF805F}" destId="{44CF788D-2E0A-4963-9414-E5652AAD30F3}" srcOrd="0" destOrd="0" presId="urn:microsoft.com/office/officeart/2005/8/layout/vList2"/>
    <dgm:cxn modelId="{BE308082-29DF-43A2-8FCB-03AE7C4311C8}" srcId="{5FD52D80-9A2A-4944-98E8-7DE3AE56D7C7}" destId="{32ED1B9A-700B-4C35-A191-D17775C27C6E}" srcOrd="1" destOrd="0" parTransId="{2D94D2A5-FFE7-4FF3-854D-478569FF392E}" sibTransId="{DBD68BF3-D82F-4D5B-B5B6-6AAB68EB779A}"/>
    <dgm:cxn modelId="{1D749884-D1F1-42AA-802D-519EF9EB6FF1}" type="presOf" srcId="{5FD52D80-9A2A-4944-98E8-7DE3AE56D7C7}" destId="{7F9131D4-9EAF-43DC-94C7-C096D83909AF}" srcOrd="0" destOrd="0" presId="urn:microsoft.com/office/officeart/2005/8/layout/vList2"/>
    <dgm:cxn modelId="{2E6AC1B1-E325-4E4B-8935-D3AEB0BD4F64}" type="presOf" srcId="{32ED1B9A-700B-4C35-A191-D17775C27C6E}" destId="{EAB9D253-211B-438D-8FFA-924BE3187111}" srcOrd="0" destOrd="0" presId="urn:microsoft.com/office/officeart/2005/8/layout/vList2"/>
    <dgm:cxn modelId="{B80B3EDE-187B-494F-B676-ABCED22B130C}" type="presOf" srcId="{846CDC63-489A-40ED-9433-E39F5F43631B}" destId="{216D2DC9-49D8-47B1-958C-62DF2731E7FF}" srcOrd="0" destOrd="0" presId="urn:microsoft.com/office/officeart/2005/8/layout/vList2"/>
    <dgm:cxn modelId="{D48B23F7-10D8-4A58-A6AF-BF6E2F6295AD}" srcId="{5FD52D80-9A2A-4944-98E8-7DE3AE56D7C7}" destId="{686D1B33-1991-46F3-A07E-51DCD89B308A}" srcOrd="0" destOrd="0" parTransId="{CDE8C368-4D6A-4EC9-952C-37E2E3643A78}" sibTransId="{02571C59-967F-4F41-9A31-EBC943E67A98}"/>
    <dgm:cxn modelId="{D30016FB-17EB-4861-AFE1-15EEBF9F3F5E}" srcId="{5FD52D80-9A2A-4944-98E8-7DE3AE56D7C7}" destId="{AD0B6E39-7C8E-4D11-B1D8-5C370BDF805F}" srcOrd="2" destOrd="0" parTransId="{3266441F-D83B-4004-BED4-9A72A69F86FE}" sibTransId="{8867BC81-012F-4124-A777-9518674BD4D3}"/>
    <dgm:cxn modelId="{B2071CA2-EFA3-43AC-BF48-EB327A66BBDE}" type="presParOf" srcId="{7F9131D4-9EAF-43DC-94C7-C096D83909AF}" destId="{F3282CD8-BCE7-46B8-956F-BE1612E04E5F}" srcOrd="0" destOrd="0" presId="urn:microsoft.com/office/officeart/2005/8/layout/vList2"/>
    <dgm:cxn modelId="{6BF0C169-99C7-443A-A64D-46EAD420113E}" type="presParOf" srcId="{7F9131D4-9EAF-43DC-94C7-C096D83909AF}" destId="{62685871-C2B9-4757-B630-7E5E40A717AD}" srcOrd="1" destOrd="0" presId="urn:microsoft.com/office/officeart/2005/8/layout/vList2"/>
    <dgm:cxn modelId="{69C558DB-D52D-471D-B25B-636360024891}" type="presParOf" srcId="{7F9131D4-9EAF-43DC-94C7-C096D83909AF}" destId="{EAB9D253-211B-438D-8FFA-924BE3187111}" srcOrd="2" destOrd="0" presId="urn:microsoft.com/office/officeart/2005/8/layout/vList2"/>
    <dgm:cxn modelId="{0F4C5208-7640-4013-9E93-58186D9D08B6}" type="presParOf" srcId="{7F9131D4-9EAF-43DC-94C7-C096D83909AF}" destId="{6D858FEF-5DF3-4EEE-A0E7-714DF7F12141}" srcOrd="3" destOrd="0" presId="urn:microsoft.com/office/officeart/2005/8/layout/vList2"/>
    <dgm:cxn modelId="{897223C8-02FF-4CCE-A7A8-47C0FFE23DFC}" type="presParOf" srcId="{7F9131D4-9EAF-43DC-94C7-C096D83909AF}" destId="{44CF788D-2E0A-4963-9414-E5652AAD30F3}" srcOrd="4" destOrd="0" presId="urn:microsoft.com/office/officeart/2005/8/layout/vList2"/>
    <dgm:cxn modelId="{15FC67A7-6E93-424E-BC62-224E635BC744}" type="presParOf" srcId="{7F9131D4-9EAF-43DC-94C7-C096D83909AF}" destId="{FEAEE0EB-9853-454F-ACE4-66B649488E17}" srcOrd="5" destOrd="0" presId="urn:microsoft.com/office/officeart/2005/8/layout/vList2"/>
    <dgm:cxn modelId="{3E8E78B6-D199-4BF6-8105-43F60A5D8E2F}" type="presParOf" srcId="{7F9131D4-9EAF-43DC-94C7-C096D83909AF}" destId="{216D2DC9-49D8-47B1-958C-62DF2731E7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6CB0B-BD50-4D34-8786-5CC5EF20A38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9E41B7CC-CD9A-4E07-A1BE-CBF23AE3AFF1}">
      <dgm:prSet/>
      <dgm:spPr/>
      <dgm:t>
        <a:bodyPr/>
        <a:lstStyle/>
        <a:p>
          <a:r>
            <a:rPr lang="en-GB"/>
            <a:t>- ¼ people released from custodial sentence of six months or less managed to avoid reconviction within 2 years.</a:t>
          </a:r>
          <a:endParaRPr lang="en-US"/>
        </a:p>
      </dgm:t>
    </dgm:pt>
    <dgm:pt modelId="{DB1D1D10-5807-4F30-8DE3-BA9748A46291}" type="parTrans" cxnId="{5CAE79F7-024F-4C62-AF47-8B0A8184C0D8}">
      <dgm:prSet/>
      <dgm:spPr/>
      <dgm:t>
        <a:bodyPr/>
        <a:lstStyle/>
        <a:p>
          <a:endParaRPr lang="en-US"/>
        </a:p>
      </dgm:t>
    </dgm:pt>
    <dgm:pt modelId="{22E2F87F-5DE3-4761-A2E1-D9291A78AD7A}" type="sibTrans" cxnId="{5CAE79F7-024F-4C62-AF47-8B0A8184C0D8}">
      <dgm:prSet/>
      <dgm:spPr/>
      <dgm:t>
        <a:bodyPr/>
        <a:lstStyle/>
        <a:p>
          <a:endParaRPr lang="en-US"/>
        </a:p>
      </dgm:t>
    </dgm:pt>
    <dgm:pt modelId="{B35EA7A6-FB25-4F00-8B79-055A1F071D9C}">
      <dgm:prSet/>
      <dgm:spPr/>
      <dgm:t>
        <a:bodyPr/>
        <a:lstStyle/>
        <a:p>
          <a:r>
            <a:rPr lang="en-GB" dirty="0"/>
            <a:t>- Courts have complained that short periods of detention offer too brief a time to work with and change an offender</a:t>
          </a:r>
          <a:endParaRPr lang="en-US" dirty="0"/>
        </a:p>
      </dgm:t>
    </dgm:pt>
    <dgm:pt modelId="{07F7383C-D8E3-4EC2-8CAB-C6B444338CF6}" type="parTrans" cxnId="{FDFF2DCE-302C-4CF8-8DB8-A7C51C2F7BDA}">
      <dgm:prSet/>
      <dgm:spPr/>
      <dgm:t>
        <a:bodyPr/>
        <a:lstStyle/>
        <a:p>
          <a:endParaRPr lang="en-US"/>
        </a:p>
      </dgm:t>
    </dgm:pt>
    <dgm:pt modelId="{068F6DAF-D77D-4AD3-AD3E-31747FFBD5BF}" type="sibTrans" cxnId="{FDFF2DCE-302C-4CF8-8DB8-A7C51C2F7BDA}">
      <dgm:prSet/>
      <dgm:spPr/>
      <dgm:t>
        <a:bodyPr/>
        <a:lstStyle/>
        <a:p>
          <a:endParaRPr lang="en-US"/>
        </a:p>
      </dgm:t>
    </dgm:pt>
    <dgm:pt modelId="{A8C0260B-2F92-4E93-9107-A7B3B3241B35}">
      <dgm:prSet/>
      <dgm:spPr/>
      <dgm:t>
        <a:bodyPr/>
        <a:lstStyle/>
        <a:p>
          <a:r>
            <a:rPr lang="en-GB" dirty="0"/>
            <a:t>- Weaver (2011): we need to take account of the offenders voice</a:t>
          </a:r>
          <a:endParaRPr lang="en-US" dirty="0"/>
        </a:p>
      </dgm:t>
    </dgm:pt>
    <dgm:pt modelId="{548105E7-6621-4DA2-96EC-4E801123F81A}" type="parTrans" cxnId="{B93AB271-5A47-4CE7-9804-B0812ECD8879}">
      <dgm:prSet/>
      <dgm:spPr/>
      <dgm:t>
        <a:bodyPr/>
        <a:lstStyle/>
        <a:p>
          <a:endParaRPr lang="en-US"/>
        </a:p>
      </dgm:t>
    </dgm:pt>
    <dgm:pt modelId="{C1D32B63-CED9-4D09-9927-4FD5FC40FAFE}" type="sibTrans" cxnId="{B93AB271-5A47-4CE7-9804-B0812ECD8879}">
      <dgm:prSet/>
      <dgm:spPr/>
      <dgm:t>
        <a:bodyPr/>
        <a:lstStyle/>
        <a:p>
          <a:endParaRPr lang="en-US"/>
        </a:p>
      </dgm:t>
    </dgm:pt>
    <dgm:pt modelId="{15790E81-7FC7-4708-AC02-9CF1E63F78B5}">
      <dgm:prSet/>
      <dgm:spPr/>
      <dgm:t>
        <a:bodyPr/>
        <a:lstStyle/>
        <a:p>
          <a:r>
            <a:rPr lang="en-GB" dirty="0"/>
            <a:t>- User group suggested: most would prefer a short prison sentence over an equivalent community based alternative.</a:t>
          </a:r>
          <a:endParaRPr lang="en-US" dirty="0"/>
        </a:p>
      </dgm:t>
    </dgm:pt>
    <dgm:pt modelId="{FAF1CCDA-0A02-4130-A88E-7A4999B061DE}" type="parTrans" cxnId="{925A1F3F-76A5-4A51-97DF-A23FD4E24CA0}">
      <dgm:prSet/>
      <dgm:spPr/>
      <dgm:t>
        <a:bodyPr/>
        <a:lstStyle/>
        <a:p>
          <a:endParaRPr lang="en-US"/>
        </a:p>
      </dgm:t>
    </dgm:pt>
    <dgm:pt modelId="{32E39221-598F-452A-8052-8444FE91F865}" type="sibTrans" cxnId="{925A1F3F-76A5-4A51-97DF-A23FD4E24CA0}">
      <dgm:prSet/>
      <dgm:spPr/>
      <dgm:t>
        <a:bodyPr/>
        <a:lstStyle/>
        <a:p>
          <a:endParaRPr lang="en-US"/>
        </a:p>
      </dgm:t>
    </dgm:pt>
    <dgm:pt modelId="{C9252D02-79FE-4A7B-84A7-EBB1397E69B9}" type="pres">
      <dgm:prSet presAssocID="{2D66CB0B-BD50-4D34-8786-5CC5EF20A38F}" presName="vert0" presStyleCnt="0">
        <dgm:presLayoutVars>
          <dgm:dir/>
          <dgm:animOne val="branch"/>
          <dgm:animLvl val="lvl"/>
        </dgm:presLayoutVars>
      </dgm:prSet>
      <dgm:spPr/>
    </dgm:pt>
    <dgm:pt modelId="{7D4544D7-BB33-4AD9-A37D-7AF2C9F46053}" type="pres">
      <dgm:prSet presAssocID="{9E41B7CC-CD9A-4E07-A1BE-CBF23AE3AFF1}" presName="thickLine" presStyleLbl="alignNode1" presStyleIdx="0" presStyleCnt="4"/>
      <dgm:spPr/>
    </dgm:pt>
    <dgm:pt modelId="{DB55B477-98C3-4689-B677-B33793943E61}" type="pres">
      <dgm:prSet presAssocID="{9E41B7CC-CD9A-4E07-A1BE-CBF23AE3AFF1}" presName="horz1" presStyleCnt="0"/>
      <dgm:spPr/>
    </dgm:pt>
    <dgm:pt modelId="{2C1182DD-CBD2-480E-8129-EE31CEB6499A}" type="pres">
      <dgm:prSet presAssocID="{9E41B7CC-CD9A-4E07-A1BE-CBF23AE3AFF1}" presName="tx1" presStyleLbl="revTx" presStyleIdx="0" presStyleCnt="4"/>
      <dgm:spPr/>
    </dgm:pt>
    <dgm:pt modelId="{18B5E055-4B4E-4686-B339-4E7B17F10D90}" type="pres">
      <dgm:prSet presAssocID="{9E41B7CC-CD9A-4E07-A1BE-CBF23AE3AFF1}" presName="vert1" presStyleCnt="0"/>
      <dgm:spPr/>
    </dgm:pt>
    <dgm:pt modelId="{453A73B5-726F-4A95-BF70-2235B6CC5EB7}" type="pres">
      <dgm:prSet presAssocID="{B35EA7A6-FB25-4F00-8B79-055A1F071D9C}" presName="thickLine" presStyleLbl="alignNode1" presStyleIdx="1" presStyleCnt="4"/>
      <dgm:spPr/>
    </dgm:pt>
    <dgm:pt modelId="{3DE6071A-043F-4BF6-AA19-3FAFEA855767}" type="pres">
      <dgm:prSet presAssocID="{B35EA7A6-FB25-4F00-8B79-055A1F071D9C}" presName="horz1" presStyleCnt="0"/>
      <dgm:spPr/>
    </dgm:pt>
    <dgm:pt modelId="{BF212EAA-78B3-46BF-9733-51097606BC05}" type="pres">
      <dgm:prSet presAssocID="{B35EA7A6-FB25-4F00-8B79-055A1F071D9C}" presName="tx1" presStyleLbl="revTx" presStyleIdx="1" presStyleCnt="4"/>
      <dgm:spPr/>
    </dgm:pt>
    <dgm:pt modelId="{D70EA847-DDBF-4595-B80D-44E92AA4466F}" type="pres">
      <dgm:prSet presAssocID="{B35EA7A6-FB25-4F00-8B79-055A1F071D9C}" presName="vert1" presStyleCnt="0"/>
      <dgm:spPr/>
    </dgm:pt>
    <dgm:pt modelId="{61C96AC6-AD98-495B-B5A2-A792C9AB1CA1}" type="pres">
      <dgm:prSet presAssocID="{A8C0260B-2F92-4E93-9107-A7B3B3241B35}" presName="thickLine" presStyleLbl="alignNode1" presStyleIdx="2" presStyleCnt="4"/>
      <dgm:spPr/>
    </dgm:pt>
    <dgm:pt modelId="{3E960E15-038D-4A9A-9913-39C40C4C7EE5}" type="pres">
      <dgm:prSet presAssocID="{A8C0260B-2F92-4E93-9107-A7B3B3241B35}" presName="horz1" presStyleCnt="0"/>
      <dgm:spPr/>
    </dgm:pt>
    <dgm:pt modelId="{7D05A656-2823-4713-8934-32CA68F117FD}" type="pres">
      <dgm:prSet presAssocID="{A8C0260B-2F92-4E93-9107-A7B3B3241B35}" presName="tx1" presStyleLbl="revTx" presStyleIdx="2" presStyleCnt="4" custScaleY="89704"/>
      <dgm:spPr/>
    </dgm:pt>
    <dgm:pt modelId="{1D46007D-DEED-4DD1-B1E5-9E0773CD7700}" type="pres">
      <dgm:prSet presAssocID="{A8C0260B-2F92-4E93-9107-A7B3B3241B35}" presName="vert1" presStyleCnt="0"/>
      <dgm:spPr/>
    </dgm:pt>
    <dgm:pt modelId="{8136B23C-CCB9-4512-A8D9-D181A6E3D09C}" type="pres">
      <dgm:prSet presAssocID="{15790E81-7FC7-4708-AC02-9CF1E63F78B5}" presName="thickLine" presStyleLbl="alignNode1" presStyleIdx="3" presStyleCnt="4"/>
      <dgm:spPr/>
    </dgm:pt>
    <dgm:pt modelId="{9DDAF614-48BF-4F25-BF4A-0C4CC0AAF8EC}" type="pres">
      <dgm:prSet presAssocID="{15790E81-7FC7-4708-AC02-9CF1E63F78B5}" presName="horz1" presStyleCnt="0"/>
      <dgm:spPr/>
    </dgm:pt>
    <dgm:pt modelId="{49C40EB4-814F-406F-B229-9D5200146B73}" type="pres">
      <dgm:prSet presAssocID="{15790E81-7FC7-4708-AC02-9CF1E63F78B5}" presName="tx1" presStyleLbl="revTx" presStyleIdx="3" presStyleCnt="4"/>
      <dgm:spPr/>
    </dgm:pt>
    <dgm:pt modelId="{54BDEE19-07D2-4185-B800-7F7F8A8AC13D}" type="pres">
      <dgm:prSet presAssocID="{15790E81-7FC7-4708-AC02-9CF1E63F78B5}" presName="vert1" presStyleCnt="0"/>
      <dgm:spPr/>
    </dgm:pt>
  </dgm:ptLst>
  <dgm:cxnLst>
    <dgm:cxn modelId="{7FC2BF06-2E05-4915-BD27-16791589F452}" type="presOf" srcId="{2D66CB0B-BD50-4D34-8786-5CC5EF20A38F}" destId="{C9252D02-79FE-4A7B-84A7-EBB1397E69B9}" srcOrd="0" destOrd="0" presId="urn:microsoft.com/office/officeart/2008/layout/LinedList"/>
    <dgm:cxn modelId="{925A1F3F-76A5-4A51-97DF-A23FD4E24CA0}" srcId="{2D66CB0B-BD50-4D34-8786-5CC5EF20A38F}" destId="{15790E81-7FC7-4708-AC02-9CF1E63F78B5}" srcOrd="3" destOrd="0" parTransId="{FAF1CCDA-0A02-4130-A88E-7A4999B061DE}" sibTransId="{32E39221-598F-452A-8052-8444FE91F865}"/>
    <dgm:cxn modelId="{B93AB271-5A47-4CE7-9804-B0812ECD8879}" srcId="{2D66CB0B-BD50-4D34-8786-5CC5EF20A38F}" destId="{A8C0260B-2F92-4E93-9107-A7B3B3241B35}" srcOrd="2" destOrd="0" parTransId="{548105E7-6621-4DA2-96EC-4E801123F81A}" sibTransId="{C1D32B63-CED9-4D09-9927-4FD5FC40FAFE}"/>
    <dgm:cxn modelId="{79D0C5BB-AB52-48C3-9DBB-CD5DAA187F22}" type="presOf" srcId="{15790E81-7FC7-4708-AC02-9CF1E63F78B5}" destId="{49C40EB4-814F-406F-B229-9D5200146B73}" srcOrd="0" destOrd="0" presId="urn:microsoft.com/office/officeart/2008/layout/LinedList"/>
    <dgm:cxn modelId="{090CD4C7-FACF-49AF-831B-08E9DA0B4DE0}" type="presOf" srcId="{A8C0260B-2F92-4E93-9107-A7B3B3241B35}" destId="{7D05A656-2823-4713-8934-32CA68F117FD}" srcOrd="0" destOrd="0" presId="urn:microsoft.com/office/officeart/2008/layout/LinedList"/>
    <dgm:cxn modelId="{FDFF2DCE-302C-4CF8-8DB8-A7C51C2F7BDA}" srcId="{2D66CB0B-BD50-4D34-8786-5CC5EF20A38F}" destId="{B35EA7A6-FB25-4F00-8B79-055A1F071D9C}" srcOrd="1" destOrd="0" parTransId="{07F7383C-D8E3-4EC2-8CAB-C6B444338CF6}" sibTransId="{068F6DAF-D77D-4AD3-AD3E-31747FFBD5BF}"/>
    <dgm:cxn modelId="{69E8AFE1-640B-4001-A892-7D071899D727}" type="presOf" srcId="{9E41B7CC-CD9A-4E07-A1BE-CBF23AE3AFF1}" destId="{2C1182DD-CBD2-480E-8129-EE31CEB6499A}" srcOrd="0" destOrd="0" presId="urn:microsoft.com/office/officeart/2008/layout/LinedList"/>
    <dgm:cxn modelId="{5CAE79F7-024F-4C62-AF47-8B0A8184C0D8}" srcId="{2D66CB0B-BD50-4D34-8786-5CC5EF20A38F}" destId="{9E41B7CC-CD9A-4E07-A1BE-CBF23AE3AFF1}" srcOrd="0" destOrd="0" parTransId="{DB1D1D10-5807-4F30-8DE3-BA9748A46291}" sibTransId="{22E2F87F-5DE3-4761-A2E1-D9291A78AD7A}"/>
    <dgm:cxn modelId="{EBAEC5F7-4811-44BA-BD16-1AC279DF5130}" type="presOf" srcId="{B35EA7A6-FB25-4F00-8B79-055A1F071D9C}" destId="{BF212EAA-78B3-46BF-9733-51097606BC05}" srcOrd="0" destOrd="0" presId="urn:microsoft.com/office/officeart/2008/layout/LinedList"/>
    <dgm:cxn modelId="{919696AA-32FF-43D3-A963-AF77C3A49ECD}" type="presParOf" srcId="{C9252D02-79FE-4A7B-84A7-EBB1397E69B9}" destId="{7D4544D7-BB33-4AD9-A37D-7AF2C9F46053}" srcOrd="0" destOrd="0" presId="urn:microsoft.com/office/officeart/2008/layout/LinedList"/>
    <dgm:cxn modelId="{A9669E1B-7161-4D7F-82E8-3750BB606F50}" type="presParOf" srcId="{C9252D02-79FE-4A7B-84A7-EBB1397E69B9}" destId="{DB55B477-98C3-4689-B677-B33793943E61}" srcOrd="1" destOrd="0" presId="urn:microsoft.com/office/officeart/2008/layout/LinedList"/>
    <dgm:cxn modelId="{7E746BF3-0A5D-477F-BDC7-C53C405AD835}" type="presParOf" srcId="{DB55B477-98C3-4689-B677-B33793943E61}" destId="{2C1182DD-CBD2-480E-8129-EE31CEB6499A}" srcOrd="0" destOrd="0" presId="urn:microsoft.com/office/officeart/2008/layout/LinedList"/>
    <dgm:cxn modelId="{0F12EE32-E723-4065-B37B-AE7F963A0FF4}" type="presParOf" srcId="{DB55B477-98C3-4689-B677-B33793943E61}" destId="{18B5E055-4B4E-4686-B339-4E7B17F10D90}" srcOrd="1" destOrd="0" presId="urn:microsoft.com/office/officeart/2008/layout/LinedList"/>
    <dgm:cxn modelId="{60787E99-893D-472E-A586-A4F021DA69A9}" type="presParOf" srcId="{C9252D02-79FE-4A7B-84A7-EBB1397E69B9}" destId="{453A73B5-726F-4A95-BF70-2235B6CC5EB7}" srcOrd="2" destOrd="0" presId="urn:microsoft.com/office/officeart/2008/layout/LinedList"/>
    <dgm:cxn modelId="{C6172EDB-BC17-4F7A-9DA8-359F0F324134}" type="presParOf" srcId="{C9252D02-79FE-4A7B-84A7-EBB1397E69B9}" destId="{3DE6071A-043F-4BF6-AA19-3FAFEA855767}" srcOrd="3" destOrd="0" presId="urn:microsoft.com/office/officeart/2008/layout/LinedList"/>
    <dgm:cxn modelId="{AE2F022F-F75E-4E71-9D1D-DFB2D0D11E38}" type="presParOf" srcId="{3DE6071A-043F-4BF6-AA19-3FAFEA855767}" destId="{BF212EAA-78B3-46BF-9733-51097606BC05}" srcOrd="0" destOrd="0" presId="urn:microsoft.com/office/officeart/2008/layout/LinedList"/>
    <dgm:cxn modelId="{B46115D7-7A5B-48C3-A309-B23A975A5BCA}" type="presParOf" srcId="{3DE6071A-043F-4BF6-AA19-3FAFEA855767}" destId="{D70EA847-DDBF-4595-B80D-44E92AA4466F}" srcOrd="1" destOrd="0" presId="urn:microsoft.com/office/officeart/2008/layout/LinedList"/>
    <dgm:cxn modelId="{37F834D3-BD90-4A7B-B422-0201D25D085B}" type="presParOf" srcId="{C9252D02-79FE-4A7B-84A7-EBB1397E69B9}" destId="{61C96AC6-AD98-495B-B5A2-A792C9AB1CA1}" srcOrd="4" destOrd="0" presId="urn:microsoft.com/office/officeart/2008/layout/LinedList"/>
    <dgm:cxn modelId="{9A6B763C-ED66-4A9E-B657-8A27B8CF2B7A}" type="presParOf" srcId="{C9252D02-79FE-4A7B-84A7-EBB1397E69B9}" destId="{3E960E15-038D-4A9A-9913-39C40C4C7EE5}" srcOrd="5" destOrd="0" presId="urn:microsoft.com/office/officeart/2008/layout/LinedList"/>
    <dgm:cxn modelId="{613F6DC7-2AC0-4260-B4D0-21C6F3218CC9}" type="presParOf" srcId="{3E960E15-038D-4A9A-9913-39C40C4C7EE5}" destId="{7D05A656-2823-4713-8934-32CA68F117FD}" srcOrd="0" destOrd="0" presId="urn:microsoft.com/office/officeart/2008/layout/LinedList"/>
    <dgm:cxn modelId="{27734E37-81B1-4FE0-9484-19D3DF49DF6D}" type="presParOf" srcId="{3E960E15-038D-4A9A-9913-39C40C4C7EE5}" destId="{1D46007D-DEED-4DD1-B1E5-9E0773CD7700}" srcOrd="1" destOrd="0" presId="urn:microsoft.com/office/officeart/2008/layout/LinedList"/>
    <dgm:cxn modelId="{0E59A557-B7FB-451B-AD67-DF85A7DE7B24}" type="presParOf" srcId="{C9252D02-79FE-4A7B-84A7-EBB1397E69B9}" destId="{8136B23C-CCB9-4512-A8D9-D181A6E3D09C}" srcOrd="6" destOrd="0" presId="urn:microsoft.com/office/officeart/2008/layout/LinedList"/>
    <dgm:cxn modelId="{D0A6A5C3-8695-4DA1-9138-F2D460769ED3}" type="presParOf" srcId="{C9252D02-79FE-4A7B-84A7-EBB1397E69B9}" destId="{9DDAF614-48BF-4F25-BF4A-0C4CC0AAF8EC}" srcOrd="7" destOrd="0" presId="urn:microsoft.com/office/officeart/2008/layout/LinedList"/>
    <dgm:cxn modelId="{160E19C5-399D-4683-921C-84723BC40BB7}" type="presParOf" srcId="{9DDAF614-48BF-4F25-BF4A-0C4CC0AAF8EC}" destId="{49C40EB4-814F-406F-B229-9D5200146B73}" srcOrd="0" destOrd="0" presId="urn:microsoft.com/office/officeart/2008/layout/LinedList"/>
    <dgm:cxn modelId="{1AEFA8A4-BB74-4E77-859C-AE9F01BAED1A}" type="presParOf" srcId="{9DDAF614-48BF-4F25-BF4A-0C4CC0AAF8EC}" destId="{54BDEE19-07D2-4185-B800-7F7F8A8AC1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F8D3A0-8102-497A-907B-3A30A87941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95C3BC-9911-49F7-AEE5-08AC7F52D348}">
      <dgm:prSet/>
      <dgm:spPr/>
      <dgm:t>
        <a:bodyPr/>
        <a:lstStyle/>
        <a:p>
          <a:r>
            <a:rPr lang="en-GB"/>
            <a:t>By the end of this session you should be able to . . . </a:t>
          </a:r>
          <a:endParaRPr lang="en-US"/>
        </a:p>
      </dgm:t>
    </dgm:pt>
    <dgm:pt modelId="{7943A089-C14F-4907-88BA-479788E5D918}" type="parTrans" cxnId="{D68E752D-4E99-4DC7-9C3E-DD58251202C6}">
      <dgm:prSet/>
      <dgm:spPr/>
      <dgm:t>
        <a:bodyPr/>
        <a:lstStyle/>
        <a:p>
          <a:endParaRPr lang="en-US"/>
        </a:p>
      </dgm:t>
    </dgm:pt>
    <dgm:pt modelId="{72AEE155-C86A-4E06-AFA0-93235CAA6ACF}" type="sibTrans" cxnId="{D68E752D-4E99-4DC7-9C3E-DD58251202C6}">
      <dgm:prSet/>
      <dgm:spPr/>
      <dgm:t>
        <a:bodyPr/>
        <a:lstStyle/>
        <a:p>
          <a:endParaRPr lang="en-US"/>
        </a:p>
      </dgm:t>
    </dgm:pt>
    <dgm:pt modelId="{99C11C20-5BD1-4146-813D-53E865525104}">
      <dgm:prSet/>
      <dgm:spPr/>
      <dgm:t>
        <a:bodyPr/>
        <a:lstStyle/>
        <a:p>
          <a:r>
            <a:rPr lang="en-GB" dirty="0"/>
            <a:t>1. Identify key issues that need addressing in relation to the prison system in England and Wales</a:t>
          </a:r>
          <a:endParaRPr lang="en-US" dirty="0"/>
        </a:p>
      </dgm:t>
    </dgm:pt>
    <dgm:pt modelId="{818A85CA-DCB7-4641-9D7E-1A21C8B9428A}" type="parTrans" cxnId="{AC762837-2542-48D4-AE1E-308AF05C4704}">
      <dgm:prSet/>
      <dgm:spPr/>
      <dgm:t>
        <a:bodyPr/>
        <a:lstStyle/>
        <a:p>
          <a:endParaRPr lang="en-US"/>
        </a:p>
      </dgm:t>
    </dgm:pt>
    <dgm:pt modelId="{4F42045E-E520-462F-81AA-11C413B69B68}" type="sibTrans" cxnId="{AC762837-2542-48D4-AE1E-308AF05C4704}">
      <dgm:prSet/>
      <dgm:spPr/>
      <dgm:t>
        <a:bodyPr/>
        <a:lstStyle/>
        <a:p>
          <a:endParaRPr lang="en-US"/>
        </a:p>
      </dgm:t>
    </dgm:pt>
    <dgm:pt modelId="{86EA3555-62D2-4835-9D56-D804D686ECBD}">
      <dgm:prSet/>
      <dgm:spPr/>
      <dgm:t>
        <a:bodyPr/>
        <a:lstStyle/>
        <a:p>
          <a:r>
            <a:rPr lang="en-GB"/>
            <a:t>2. Argue possible recommendations for reform</a:t>
          </a:r>
          <a:endParaRPr lang="en-US"/>
        </a:p>
      </dgm:t>
    </dgm:pt>
    <dgm:pt modelId="{AF538F83-D35E-4BC3-80DB-86CFA0237CE0}" type="parTrans" cxnId="{8C569E9E-3E34-4CFC-A128-67A9B0AF569D}">
      <dgm:prSet/>
      <dgm:spPr/>
      <dgm:t>
        <a:bodyPr/>
        <a:lstStyle/>
        <a:p>
          <a:endParaRPr lang="en-US"/>
        </a:p>
      </dgm:t>
    </dgm:pt>
    <dgm:pt modelId="{50A639AD-1531-4E0E-AE79-5C2916EA99C4}" type="sibTrans" cxnId="{8C569E9E-3E34-4CFC-A128-67A9B0AF569D}">
      <dgm:prSet/>
      <dgm:spPr/>
      <dgm:t>
        <a:bodyPr/>
        <a:lstStyle/>
        <a:p>
          <a:endParaRPr lang="en-US"/>
        </a:p>
      </dgm:t>
    </dgm:pt>
    <dgm:pt modelId="{7E2A1F8E-7445-41F0-B10E-B8155CBD073D}">
      <dgm:prSet/>
      <dgm:spPr/>
      <dgm:t>
        <a:bodyPr/>
        <a:lstStyle/>
        <a:p>
          <a:r>
            <a:rPr lang="en-GB"/>
            <a:t>3. Explain how the prison system in England and Wales compares to models of imprisonment used by the Dutch and Norwegians.</a:t>
          </a:r>
          <a:endParaRPr lang="en-US"/>
        </a:p>
      </dgm:t>
    </dgm:pt>
    <dgm:pt modelId="{FC45EAD1-F576-4958-96E7-D6A0186FFF1F}" type="parTrans" cxnId="{0DFDFFFC-6CDA-4A61-8F62-4798BE4796B6}">
      <dgm:prSet/>
      <dgm:spPr/>
      <dgm:t>
        <a:bodyPr/>
        <a:lstStyle/>
        <a:p>
          <a:endParaRPr lang="en-US"/>
        </a:p>
      </dgm:t>
    </dgm:pt>
    <dgm:pt modelId="{EBB9BF25-E042-4401-B916-3700C3C5AF58}" type="sibTrans" cxnId="{0DFDFFFC-6CDA-4A61-8F62-4798BE4796B6}">
      <dgm:prSet/>
      <dgm:spPr/>
      <dgm:t>
        <a:bodyPr/>
        <a:lstStyle/>
        <a:p>
          <a:endParaRPr lang="en-US"/>
        </a:p>
      </dgm:t>
    </dgm:pt>
    <dgm:pt modelId="{96B167A1-D9AA-4F91-A4BB-93F50A10416C}" type="pres">
      <dgm:prSet presAssocID="{C7F8D3A0-8102-497A-907B-3A30A87941DE}" presName="linear" presStyleCnt="0">
        <dgm:presLayoutVars>
          <dgm:animLvl val="lvl"/>
          <dgm:resizeHandles val="exact"/>
        </dgm:presLayoutVars>
      </dgm:prSet>
      <dgm:spPr/>
    </dgm:pt>
    <dgm:pt modelId="{254CAA1D-30ED-40FC-89C7-B5C55F9F516C}" type="pres">
      <dgm:prSet presAssocID="{A195C3BC-9911-49F7-AEE5-08AC7F52D348}" presName="parentText" presStyleLbl="node1" presStyleIdx="0" presStyleCnt="4">
        <dgm:presLayoutVars>
          <dgm:chMax val="0"/>
          <dgm:bulletEnabled val="1"/>
        </dgm:presLayoutVars>
      </dgm:prSet>
      <dgm:spPr/>
    </dgm:pt>
    <dgm:pt modelId="{43EA158B-0B58-44C5-8239-458FCC35DBB8}" type="pres">
      <dgm:prSet presAssocID="{72AEE155-C86A-4E06-AFA0-93235CAA6ACF}" presName="spacer" presStyleCnt="0"/>
      <dgm:spPr/>
    </dgm:pt>
    <dgm:pt modelId="{F79D88A5-0728-4608-BC1E-DDF4B9907D8F}" type="pres">
      <dgm:prSet presAssocID="{99C11C20-5BD1-4146-813D-53E865525104}" presName="parentText" presStyleLbl="node1" presStyleIdx="1" presStyleCnt="4">
        <dgm:presLayoutVars>
          <dgm:chMax val="0"/>
          <dgm:bulletEnabled val="1"/>
        </dgm:presLayoutVars>
      </dgm:prSet>
      <dgm:spPr/>
    </dgm:pt>
    <dgm:pt modelId="{39DC4745-939D-4301-A3C7-7970170B77E2}" type="pres">
      <dgm:prSet presAssocID="{4F42045E-E520-462F-81AA-11C413B69B68}" presName="spacer" presStyleCnt="0"/>
      <dgm:spPr/>
    </dgm:pt>
    <dgm:pt modelId="{CED0ABC8-9C28-45D6-B712-B77383D5846E}" type="pres">
      <dgm:prSet presAssocID="{86EA3555-62D2-4835-9D56-D804D686ECBD}" presName="parentText" presStyleLbl="node1" presStyleIdx="2" presStyleCnt="4">
        <dgm:presLayoutVars>
          <dgm:chMax val="0"/>
          <dgm:bulletEnabled val="1"/>
        </dgm:presLayoutVars>
      </dgm:prSet>
      <dgm:spPr/>
    </dgm:pt>
    <dgm:pt modelId="{8ABA56DA-171A-4A50-8E24-62D08C08616F}" type="pres">
      <dgm:prSet presAssocID="{50A639AD-1531-4E0E-AE79-5C2916EA99C4}" presName="spacer" presStyleCnt="0"/>
      <dgm:spPr/>
    </dgm:pt>
    <dgm:pt modelId="{F99C8665-29D7-424D-80A6-D29A452AADEF}" type="pres">
      <dgm:prSet presAssocID="{7E2A1F8E-7445-41F0-B10E-B8155CBD073D}" presName="parentText" presStyleLbl="node1" presStyleIdx="3" presStyleCnt="4">
        <dgm:presLayoutVars>
          <dgm:chMax val="0"/>
          <dgm:bulletEnabled val="1"/>
        </dgm:presLayoutVars>
      </dgm:prSet>
      <dgm:spPr/>
    </dgm:pt>
  </dgm:ptLst>
  <dgm:cxnLst>
    <dgm:cxn modelId="{CCAADE19-1A29-43C3-B7D3-C1F1368D061A}" type="presOf" srcId="{86EA3555-62D2-4835-9D56-D804D686ECBD}" destId="{CED0ABC8-9C28-45D6-B712-B77383D5846E}" srcOrd="0" destOrd="0" presId="urn:microsoft.com/office/officeart/2005/8/layout/vList2"/>
    <dgm:cxn modelId="{D68E752D-4E99-4DC7-9C3E-DD58251202C6}" srcId="{C7F8D3A0-8102-497A-907B-3A30A87941DE}" destId="{A195C3BC-9911-49F7-AEE5-08AC7F52D348}" srcOrd="0" destOrd="0" parTransId="{7943A089-C14F-4907-88BA-479788E5D918}" sibTransId="{72AEE155-C86A-4E06-AFA0-93235CAA6ACF}"/>
    <dgm:cxn modelId="{AC762837-2542-48D4-AE1E-308AF05C4704}" srcId="{C7F8D3A0-8102-497A-907B-3A30A87941DE}" destId="{99C11C20-5BD1-4146-813D-53E865525104}" srcOrd="1" destOrd="0" parTransId="{818A85CA-DCB7-4641-9D7E-1A21C8B9428A}" sibTransId="{4F42045E-E520-462F-81AA-11C413B69B68}"/>
    <dgm:cxn modelId="{C55B2F39-5D85-4116-9493-530B83C5929B}" type="presOf" srcId="{C7F8D3A0-8102-497A-907B-3A30A87941DE}" destId="{96B167A1-D9AA-4F91-A4BB-93F50A10416C}" srcOrd="0" destOrd="0" presId="urn:microsoft.com/office/officeart/2005/8/layout/vList2"/>
    <dgm:cxn modelId="{C4FE0663-1753-4576-8EF6-06668B8CCDD1}" type="presOf" srcId="{99C11C20-5BD1-4146-813D-53E865525104}" destId="{F79D88A5-0728-4608-BC1E-DDF4B9907D8F}" srcOrd="0" destOrd="0" presId="urn:microsoft.com/office/officeart/2005/8/layout/vList2"/>
    <dgm:cxn modelId="{76DF698B-8851-4F88-8153-A134E789DD23}" type="presOf" srcId="{7E2A1F8E-7445-41F0-B10E-B8155CBD073D}" destId="{F99C8665-29D7-424D-80A6-D29A452AADEF}" srcOrd="0" destOrd="0" presId="urn:microsoft.com/office/officeart/2005/8/layout/vList2"/>
    <dgm:cxn modelId="{1C5E258E-81A1-4EAA-8FB6-AE2C41A5B118}" type="presOf" srcId="{A195C3BC-9911-49F7-AEE5-08AC7F52D348}" destId="{254CAA1D-30ED-40FC-89C7-B5C55F9F516C}" srcOrd="0" destOrd="0" presId="urn:microsoft.com/office/officeart/2005/8/layout/vList2"/>
    <dgm:cxn modelId="{8C569E9E-3E34-4CFC-A128-67A9B0AF569D}" srcId="{C7F8D3A0-8102-497A-907B-3A30A87941DE}" destId="{86EA3555-62D2-4835-9D56-D804D686ECBD}" srcOrd="2" destOrd="0" parTransId="{AF538F83-D35E-4BC3-80DB-86CFA0237CE0}" sibTransId="{50A639AD-1531-4E0E-AE79-5C2916EA99C4}"/>
    <dgm:cxn modelId="{0DFDFFFC-6CDA-4A61-8F62-4798BE4796B6}" srcId="{C7F8D3A0-8102-497A-907B-3A30A87941DE}" destId="{7E2A1F8E-7445-41F0-B10E-B8155CBD073D}" srcOrd="3" destOrd="0" parTransId="{FC45EAD1-F576-4958-96E7-D6A0186FFF1F}" sibTransId="{EBB9BF25-E042-4401-B916-3700C3C5AF58}"/>
    <dgm:cxn modelId="{B105B63B-1704-4A53-BE49-F8B924A3B981}" type="presParOf" srcId="{96B167A1-D9AA-4F91-A4BB-93F50A10416C}" destId="{254CAA1D-30ED-40FC-89C7-B5C55F9F516C}" srcOrd="0" destOrd="0" presId="urn:microsoft.com/office/officeart/2005/8/layout/vList2"/>
    <dgm:cxn modelId="{826E511C-F8B2-4C80-B3DB-71777D6DFCC8}" type="presParOf" srcId="{96B167A1-D9AA-4F91-A4BB-93F50A10416C}" destId="{43EA158B-0B58-44C5-8239-458FCC35DBB8}" srcOrd="1" destOrd="0" presId="urn:microsoft.com/office/officeart/2005/8/layout/vList2"/>
    <dgm:cxn modelId="{8F5E1967-0C77-4119-9E02-6CDA3F7E56A9}" type="presParOf" srcId="{96B167A1-D9AA-4F91-A4BB-93F50A10416C}" destId="{F79D88A5-0728-4608-BC1E-DDF4B9907D8F}" srcOrd="2" destOrd="0" presId="urn:microsoft.com/office/officeart/2005/8/layout/vList2"/>
    <dgm:cxn modelId="{A17E6BEA-1A93-4AB6-A956-099CFE75799F}" type="presParOf" srcId="{96B167A1-D9AA-4F91-A4BB-93F50A10416C}" destId="{39DC4745-939D-4301-A3C7-7970170B77E2}" srcOrd="3" destOrd="0" presId="urn:microsoft.com/office/officeart/2005/8/layout/vList2"/>
    <dgm:cxn modelId="{74D29971-D55E-4200-B40F-D59E751E0757}" type="presParOf" srcId="{96B167A1-D9AA-4F91-A4BB-93F50A10416C}" destId="{CED0ABC8-9C28-45D6-B712-B77383D5846E}" srcOrd="4" destOrd="0" presId="urn:microsoft.com/office/officeart/2005/8/layout/vList2"/>
    <dgm:cxn modelId="{76E38E6E-32B1-4622-8F62-26D6AD6AF08D}" type="presParOf" srcId="{96B167A1-D9AA-4F91-A4BB-93F50A10416C}" destId="{8ABA56DA-171A-4A50-8E24-62D08C08616F}" srcOrd="5" destOrd="0" presId="urn:microsoft.com/office/officeart/2005/8/layout/vList2"/>
    <dgm:cxn modelId="{4602A9C9-F2B8-40B1-A79D-4166481F0929}" type="presParOf" srcId="{96B167A1-D9AA-4F91-A4BB-93F50A10416C}" destId="{F99C8665-29D7-424D-80A6-D29A452AAD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E3D5D6-8F61-45E9-ABB0-0BDB0DAD7D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211ACB-BF16-41CA-AF6E-D28D36576441}">
      <dgm:prSet/>
      <dgm:spPr/>
      <dgm:t>
        <a:bodyPr/>
        <a:lstStyle/>
        <a:p>
          <a:r>
            <a:rPr lang="en-GB"/>
            <a:t>Prisons in Wales are performing less well than prisons in England on a range of prison safety measures.</a:t>
          </a:r>
          <a:endParaRPr lang="en-US"/>
        </a:p>
      </dgm:t>
    </dgm:pt>
    <dgm:pt modelId="{8B89CD47-CBCD-49A7-B5E0-EFD01954DE0A}" type="parTrans" cxnId="{A4821022-CA2C-4E71-AAE9-AD7F5C11D9FA}">
      <dgm:prSet/>
      <dgm:spPr/>
      <dgm:t>
        <a:bodyPr/>
        <a:lstStyle/>
        <a:p>
          <a:endParaRPr lang="en-US"/>
        </a:p>
      </dgm:t>
    </dgm:pt>
    <dgm:pt modelId="{9D5FBFC8-0158-4879-AB4B-DE70CA218BAB}" type="sibTrans" cxnId="{A4821022-CA2C-4E71-AAE9-AD7F5C11D9FA}">
      <dgm:prSet/>
      <dgm:spPr/>
      <dgm:t>
        <a:bodyPr/>
        <a:lstStyle/>
        <a:p>
          <a:endParaRPr lang="en-US"/>
        </a:p>
      </dgm:t>
    </dgm:pt>
    <dgm:pt modelId="{59526B2B-4CF2-4491-89CF-6E01276E6B0D}">
      <dgm:prSet/>
      <dgm:spPr/>
      <dgm:t>
        <a:bodyPr/>
        <a:lstStyle/>
        <a:p>
          <a:r>
            <a:rPr lang="en-GB"/>
            <a:t>39% of all Welsh prisoners were being held in English prisons in 2017</a:t>
          </a:r>
          <a:endParaRPr lang="en-US"/>
        </a:p>
      </dgm:t>
    </dgm:pt>
    <dgm:pt modelId="{C3E7ED32-7C43-4171-ADFC-F497FFBCA380}" type="parTrans" cxnId="{7DE96762-EB27-4E94-8B2D-FF69FD7278DA}">
      <dgm:prSet/>
      <dgm:spPr/>
      <dgm:t>
        <a:bodyPr/>
        <a:lstStyle/>
        <a:p>
          <a:endParaRPr lang="en-US"/>
        </a:p>
      </dgm:t>
    </dgm:pt>
    <dgm:pt modelId="{08E0BBAE-984C-48FF-B592-A2C249BDF7B1}" type="sibTrans" cxnId="{7DE96762-EB27-4E94-8B2D-FF69FD7278DA}">
      <dgm:prSet/>
      <dgm:spPr/>
      <dgm:t>
        <a:bodyPr/>
        <a:lstStyle/>
        <a:p>
          <a:endParaRPr lang="en-US"/>
        </a:p>
      </dgm:t>
    </dgm:pt>
    <dgm:pt modelId="{1659691D-17F0-426C-8FA5-A03D8776803F}">
      <dgm:prSet/>
      <dgm:spPr/>
      <dgm:t>
        <a:bodyPr/>
        <a:lstStyle/>
        <a:p>
          <a:r>
            <a:rPr lang="en-GB"/>
            <a:t>All Welsh women held in prisons in England</a:t>
          </a:r>
          <a:endParaRPr lang="en-US"/>
        </a:p>
      </dgm:t>
    </dgm:pt>
    <dgm:pt modelId="{3C65C5FD-576A-45E5-99C5-EDBC2660437A}" type="parTrans" cxnId="{7E7C3B9C-C2D7-4F79-8D8F-37DB5FC0DE46}">
      <dgm:prSet/>
      <dgm:spPr/>
      <dgm:t>
        <a:bodyPr/>
        <a:lstStyle/>
        <a:p>
          <a:endParaRPr lang="en-US"/>
        </a:p>
      </dgm:t>
    </dgm:pt>
    <dgm:pt modelId="{57FF49E9-409E-45F0-9018-707395AFF1FA}" type="sibTrans" cxnId="{7E7C3B9C-C2D7-4F79-8D8F-37DB5FC0DE46}">
      <dgm:prSet/>
      <dgm:spPr/>
      <dgm:t>
        <a:bodyPr/>
        <a:lstStyle/>
        <a:p>
          <a:endParaRPr lang="en-US"/>
        </a:p>
      </dgm:t>
    </dgm:pt>
    <dgm:pt modelId="{2A963C7B-3C83-493F-A03B-5EB52DD02323}">
      <dgm:prSet/>
      <dgm:spPr/>
      <dgm:t>
        <a:bodyPr/>
        <a:lstStyle/>
        <a:p>
          <a:r>
            <a:rPr lang="en-GB"/>
            <a:t>There are growing concerns over prison safety</a:t>
          </a:r>
          <a:endParaRPr lang="en-US"/>
        </a:p>
      </dgm:t>
    </dgm:pt>
    <dgm:pt modelId="{E076FA07-EB53-44C5-8B6A-B0A4209A1F0A}" type="parTrans" cxnId="{F254D06C-5DA3-4E18-9D6C-7621A2D0BA8B}">
      <dgm:prSet/>
      <dgm:spPr/>
      <dgm:t>
        <a:bodyPr/>
        <a:lstStyle/>
        <a:p>
          <a:endParaRPr lang="en-US"/>
        </a:p>
      </dgm:t>
    </dgm:pt>
    <dgm:pt modelId="{D6EA2676-DF8C-4583-8117-AAFBBC40456A}" type="sibTrans" cxnId="{F254D06C-5DA3-4E18-9D6C-7621A2D0BA8B}">
      <dgm:prSet/>
      <dgm:spPr/>
      <dgm:t>
        <a:bodyPr/>
        <a:lstStyle/>
        <a:p>
          <a:endParaRPr lang="en-US"/>
        </a:p>
      </dgm:t>
    </dgm:pt>
    <dgm:pt modelId="{6D81A61B-4EF3-493A-9901-2459B5D0F9FE}">
      <dgm:prSet/>
      <dgm:spPr/>
      <dgm:t>
        <a:bodyPr/>
        <a:lstStyle/>
        <a:p>
          <a:r>
            <a:rPr lang="en-GB"/>
            <a:t>Most  recently the suggestion to build a new super prison in Port Talbot was rejected as options for a “different and distinct approach” are considered.</a:t>
          </a:r>
          <a:endParaRPr lang="en-US"/>
        </a:p>
      </dgm:t>
    </dgm:pt>
    <dgm:pt modelId="{B52192D4-79C5-44B1-9853-649D1F2847FB}" type="parTrans" cxnId="{79F8F945-7C9E-46FB-8505-3FD0317CE68B}">
      <dgm:prSet/>
      <dgm:spPr/>
      <dgm:t>
        <a:bodyPr/>
        <a:lstStyle/>
        <a:p>
          <a:endParaRPr lang="en-US"/>
        </a:p>
      </dgm:t>
    </dgm:pt>
    <dgm:pt modelId="{CBEC1614-BF0A-4E70-9A21-3C4CE8CC0266}" type="sibTrans" cxnId="{79F8F945-7C9E-46FB-8505-3FD0317CE68B}">
      <dgm:prSet/>
      <dgm:spPr/>
      <dgm:t>
        <a:bodyPr/>
        <a:lstStyle/>
        <a:p>
          <a:endParaRPr lang="en-US"/>
        </a:p>
      </dgm:t>
    </dgm:pt>
    <dgm:pt modelId="{2385565D-13F6-472A-A03D-58743748FEE7}" type="pres">
      <dgm:prSet presAssocID="{1DE3D5D6-8F61-45E9-ABB0-0BDB0DAD7DE1}" presName="linear" presStyleCnt="0">
        <dgm:presLayoutVars>
          <dgm:animLvl val="lvl"/>
          <dgm:resizeHandles val="exact"/>
        </dgm:presLayoutVars>
      </dgm:prSet>
      <dgm:spPr/>
    </dgm:pt>
    <dgm:pt modelId="{78382B47-44BB-46CB-9C8E-21ECF15246BA}" type="pres">
      <dgm:prSet presAssocID="{04211ACB-BF16-41CA-AF6E-D28D36576441}" presName="parentText" presStyleLbl="node1" presStyleIdx="0" presStyleCnt="5">
        <dgm:presLayoutVars>
          <dgm:chMax val="0"/>
          <dgm:bulletEnabled val="1"/>
        </dgm:presLayoutVars>
      </dgm:prSet>
      <dgm:spPr/>
    </dgm:pt>
    <dgm:pt modelId="{5D54D69B-C128-4C93-BDC9-FEDF6B64A366}" type="pres">
      <dgm:prSet presAssocID="{9D5FBFC8-0158-4879-AB4B-DE70CA218BAB}" presName="spacer" presStyleCnt="0"/>
      <dgm:spPr/>
    </dgm:pt>
    <dgm:pt modelId="{EA178C19-16AF-4D3A-8468-1ED3F82CA105}" type="pres">
      <dgm:prSet presAssocID="{59526B2B-4CF2-4491-89CF-6E01276E6B0D}" presName="parentText" presStyleLbl="node1" presStyleIdx="1" presStyleCnt="5">
        <dgm:presLayoutVars>
          <dgm:chMax val="0"/>
          <dgm:bulletEnabled val="1"/>
        </dgm:presLayoutVars>
      </dgm:prSet>
      <dgm:spPr/>
    </dgm:pt>
    <dgm:pt modelId="{F1CC9745-FFBC-4063-BF37-F017A24B257E}" type="pres">
      <dgm:prSet presAssocID="{08E0BBAE-984C-48FF-B592-A2C249BDF7B1}" presName="spacer" presStyleCnt="0"/>
      <dgm:spPr/>
    </dgm:pt>
    <dgm:pt modelId="{707D9D94-2620-4740-B770-FAB4A1EEFE18}" type="pres">
      <dgm:prSet presAssocID="{1659691D-17F0-426C-8FA5-A03D8776803F}" presName="parentText" presStyleLbl="node1" presStyleIdx="2" presStyleCnt="5">
        <dgm:presLayoutVars>
          <dgm:chMax val="0"/>
          <dgm:bulletEnabled val="1"/>
        </dgm:presLayoutVars>
      </dgm:prSet>
      <dgm:spPr/>
    </dgm:pt>
    <dgm:pt modelId="{566B7328-F8B1-4818-9F6B-51FE24C8C648}" type="pres">
      <dgm:prSet presAssocID="{57FF49E9-409E-45F0-9018-707395AFF1FA}" presName="spacer" presStyleCnt="0"/>
      <dgm:spPr/>
    </dgm:pt>
    <dgm:pt modelId="{E8F3C3D0-7CCE-471B-A5C1-2EB39365C1D9}" type="pres">
      <dgm:prSet presAssocID="{2A963C7B-3C83-493F-A03B-5EB52DD02323}" presName="parentText" presStyleLbl="node1" presStyleIdx="3" presStyleCnt="5">
        <dgm:presLayoutVars>
          <dgm:chMax val="0"/>
          <dgm:bulletEnabled val="1"/>
        </dgm:presLayoutVars>
      </dgm:prSet>
      <dgm:spPr/>
    </dgm:pt>
    <dgm:pt modelId="{5979F9D5-BDE8-4AFF-90BC-1160CEB286D4}" type="pres">
      <dgm:prSet presAssocID="{D6EA2676-DF8C-4583-8117-AAFBBC40456A}" presName="spacer" presStyleCnt="0"/>
      <dgm:spPr/>
    </dgm:pt>
    <dgm:pt modelId="{AA04A140-D4E9-4B07-9680-C88BDAB29644}" type="pres">
      <dgm:prSet presAssocID="{6D81A61B-4EF3-493A-9901-2459B5D0F9FE}" presName="parentText" presStyleLbl="node1" presStyleIdx="4" presStyleCnt="5">
        <dgm:presLayoutVars>
          <dgm:chMax val="0"/>
          <dgm:bulletEnabled val="1"/>
        </dgm:presLayoutVars>
      </dgm:prSet>
      <dgm:spPr/>
    </dgm:pt>
  </dgm:ptLst>
  <dgm:cxnLst>
    <dgm:cxn modelId="{A4821022-CA2C-4E71-AAE9-AD7F5C11D9FA}" srcId="{1DE3D5D6-8F61-45E9-ABB0-0BDB0DAD7DE1}" destId="{04211ACB-BF16-41CA-AF6E-D28D36576441}" srcOrd="0" destOrd="0" parTransId="{8B89CD47-CBCD-49A7-B5E0-EFD01954DE0A}" sibTransId="{9D5FBFC8-0158-4879-AB4B-DE70CA218BAB}"/>
    <dgm:cxn modelId="{7DE96762-EB27-4E94-8B2D-FF69FD7278DA}" srcId="{1DE3D5D6-8F61-45E9-ABB0-0BDB0DAD7DE1}" destId="{59526B2B-4CF2-4491-89CF-6E01276E6B0D}" srcOrd="1" destOrd="0" parTransId="{C3E7ED32-7C43-4171-ADFC-F497FFBCA380}" sibTransId="{08E0BBAE-984C-48FF-B592-A2C249BDF7B1}"/>
    <dgm:cxn modelId="{79F8F945-7C9E-46FB-8505-3FD0317CE68B}" srcId="{1DE3D5D6-8F61-45E9-ABB0-0BDB0DAD7DE1}" destId="{6D81A61B-4EF3-493A-9901-2459B5D0F9FE}" srcOrd="4" destOrd="0" parTransId="{B52192D4-79C5-44B1-9853-649D1F2847FB}" sibTransId="{CBEC1614-BF0A-4E70-9A21-3C4CE8CC0266}"/>
    <dgm:cxn modelId="{F254D06C-5DA3-4E18-9D6C-7621A2D0BA8B}" srcId="{1DE3D5D6-8F61-45E9-ABB0-0BDB0DAD7DE1}" destId="{2A963C7B-3C83-493F-A03B-5EB52DD02323}" srcOrd="3" destOrd="0" parTransId="{E076FA07-EB53-44C5-8B6A-B0A4209A1F0A}" sibTransId="{D6EA2676-DF8C-4583-8117-AAFBBC40456A}"/>
    <dgm:cxn modelId="{A8C5E051-F602-4DB9-A12D-BF10E5B4124E}" type="presOf" srcId="{6D81A61B-4EF3-493A-9901-2459B5D0F9FE}" destId="{AA04A140-D4E9-4B07-9680-C88BDAB29644}" srcOrd="0" destOrd="0" presId="urn:microsoft.com/office/officeart/2005/8/layout/vList2"/>
    <dgm:cxn modelId="{23F95081-DEE0-48B0-9A23-FDE84630FCE4}" type="presOf" srcId="{1DE3D5D6-8F61-45E9-ABB0-0BDB0DAD7DE1}" destId="{2385565D-13F6-472A-A03D-58743748FEE7}" srcOrd="0" destOrd="0" presId="urn:microsoft.com/office/officeart/2005/8/layout/vList2"/>
    <dgm:cxn modelId="{651D9691-A257-4DAA-B20E-6A78FAFBE5C2}" type="presOf" srcId="{2A963C7B-3C83-493F-A03B-5EB52DD02323}" destId="{E8F3C3D0-7CCE-471B-A5C1-2EB39365C1D9}" srcOrd="0" destOrd="0" presId="urn:microsoft.com/office/officeart/2005/8/layout/vList2"/>
    <dgm:cxn modelId="{7E7C3B9C-C2D7-4F79-8D8F-37DB5FC0DE46}" srcId="{1DE3D5D6-8F61-45E9-ABB0-0BDB0DAD7DE1}" destId="{1659691D-17F0-426C-8FA5-A03D8776803F}" srcOrd="2" destOrd="0" parTransId="{3C65C5FD-576A-45E5-99C5-EDBC2660437A}" sibTransId="{57FF49E9-409E-45F0-9018-707395AFF1FA}"/>
    <dgm:cxn modelId="{887FA4AF-EE9B-442A-ABA2-2386D616C0D2}" type="presOf" srcId="{59526B2B-4CF2-4491-89CF-6E01276E6B0D}" destId="{EA178C19-16AF-4D3A-8468-1ED3F82CA105}" srcOrd="0" destOrd="0" presId="urn:microsoft.com/office/officeart/2005/8/layout/vList2"/>
    <dgm:cxn modelId="{B0FE2EB4-4CDA-4559-8122-BE0F2D9073EC}" type="presOf" srcId="{1659691D-17F0-426C-8FA5-A03D8776803F}" destId="{707D9D94-2620-4740-B770-FAB4A1EEFE18}" srcOrd="0" destOrd="0" presId="urn:microsoft.com/office/officeart/2005/8/layout/vList2"/>
    <dgm:cxn modelId="{83E48CCB-34DC-4CC9-8CAE-76B1104082A1}" type="presOf" srcId="{04211ACB-BF16-41CA-AF6E-D28D36576441}" destId="{78382B47-44BB-46CB-9C8E-21ECF15246BA}" srcOrd="0" destOrd="0" presId="urn:microsoft.com/office/officeart/2005/8/layout/vList2"/>
    <dgm:cxn modelId="{2449B4CF-37DB-484B-8A06-212EEA189279}" type="presParOf" srcId="{2385565D-13F6-472A-A03D-58743748FEE7}" destId="{78382B47-44BB-46CB-9C8E-21ECF15246BA}" srcOrd="0" destOrd="0" presId="urn:microsoft.com/office/officeart/2005/8/layout/vList2"/>
    <dgm:cxn modelId="{9408CEA3-EA09-4E5C-9452-61B8ACB7885F}" type="presParOf" srcId="{2385565D-13F6-472A-A03D-58743748FEE7}" destId="{5D54D69B-C128-4C93-BDC9-FEDF6B64A366}" srcOrd="1" destOrd="0" presId="urn:microsoft.com/office/officeart/2005/8/layout/vList2"/>
    <dgm:cxn modelId="{ECA1777B-1521-4578-837A-C27A3406D35B}" type="presParOf" srcId="{2385565D-13F6-472A-A03D-58743748FEE7}" destId="{EA178C19-16AF-4D3A-8468-1ED3F82CA105}" srcOrd="2" destOrd="0" presId="urn:microsoft.com/office/officeart/2005/8/layout/vList2"/>
    <dgm:cxn modelId="{A2B987F8-713C-4451-A919-D1A54C510E38}" type="presParOf" srcId="{2385565D-13F6-472A-A03D-58743748FEE7}" destId="{F1CC9745-FFBC-4063-BF37-F017A24B257E}" srcOrd="3" destOrd="0" presId="urn:microsoft.com/office/officeart/2005/8/layout/vList2"/>
    <dgm:cxn modelId="{EFBE461B-EAFB-460F-8580-AFB156E46398}" type="presParOf" srcId="{2385565D-13F6-472A-A03D-58743748FEE7}" destId="{707D9D94-2620-4740-B770-FAB4A1EEFE18}" srcOrd="4" destOrd="0" presId="urn:microsoft.com/office/officeart/2005/8/layout/vList2"/>
    <dgm:cxn modelId="{AB5E30BC-9AAE-4BA2-A959-A004EB9321A6}" type="presParOf" srcId="{2385565D-13F6-472A-A03D-58743748FEE7}" destId="{566B7328-F8B1-4818-9F6B-51FE24C8C648}" srcOrd="5" destOrd="0" presId="urn:microsoft.com/office/officeart/2005/8/layout/vList2"/>
    <dgm:cxn modelId="{71BFA61D-D578-4433-AD51-7E7DA6161BD2}" type="presParOf" srcId="{2385565D-13F6-472A-A03D-58743748FEE7}" destId="{E8F3C3D0-7CCE-471B-A5C1-2EB39365C1D9}" srcOrd="6" destOrd="0" presId="urn:microsoft.com/office/officeart/2005/8/layout/vList2"/>
    <dgm:cxn modelId="{DBA5E6BB-7F2A-4FE6-84E4-7F8BFE5B377A}" type="presParOf" srcId="{2385565D-13F6-472A-A03D-58743748FEE7}" destId="{5979F9D5-BDE8-4AFF-90BC-1160CEB286D4}" srcOrd="7" destOrd="0" presId="urn:microsoft.com/office/officeart/2005/8/layout/vList2"/>
    <dgm:cxn modelId="{20580FF0-AC26-41E9-833D-9FEEB02B5970}" type="presParOf" srcId="{2385565D-13F6-472A-A03D-58743748FEE7}" destId="{AA04A140-D4E9-4B07-9680-C88BDAB2964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517E45-6A04-4693-90EF-2C77E94F1D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7BA6B9B-8B43-4A50-A3B1-4904EA54AE3C}">
      <dgm:prSet custT="1"/>
      <dgm:spPr/>
      <dgm:t>
        <a:bodyPr/>
        <a:lstStyle/>
        <a:p>
          <a:pPr algn="ctr"/>
          <a:r>
            <a:rPr lang="en-GB" sz="1300" dirty="0"/>
            <a:t>- </a:t>
          </a:r>
          <a:r>
            <a:rPr lang="en-GB" sz="2000" dirty="0"/>
            <a:t>Imprisonment does not usually reduce reoffending, and in some research studies it has been shown to increase it. </a:t>
          </a:r>
          <a:endParaRPr lang="en-US" sz="1300" dirty="0"/>
        </a:p>
      </dgm:t>
    </dgm:pt>
    <dgm:pt modelId="{BF581ED3-8909-4E6B-8319-640A86D4D9B5}" type="parTrans" cxnId="{A072D877-559E-40CF-A002-0F4B953A9FD4}">
      <dgm:prSet/>
      <dgm:spPr/>
      <dgm:t>
        <a:bodyPr/>
        <a:lstStyle/>
        <a:p>
          <a:endParaRPr lang="en-US"/>
        </a:p>
      </dgm:t>
    </dgm:pt>
    <dgm:pt modelId="{8DF702A5-97CC-4EA5-B2C6-CCB3E9976EFC}" type="sibTrans" cxnId="{A072D877-559E-40CF-A002-0F4B953A9FD4}">
      <dgm:prSet/>
      <dgm:spPr/>
      <dgm:t>
        <a:bodyPr/>
        <a:lstStyle/>
        <a:p>
          <a:endParaRPr lang="en-US"/>
        </a:p>
      </dgm:t>
    </dgm:pt>
    <dgm:pt modelId="{7B71A20A-5D64-4822-9A51-BEEA7D593412}">
      <dgm:prSet custT="1"/>
      <dgm:spPr/>
      <dgm:t>
        <a:bodyPr/>
        <a:lstStyle/>
        <a:p>
          <a:pPr algn="ctr"/>
          <a:r>
            <a:rPr lang="en-GB" sz="1800" dirty="0"/>
            <a:t>The word ‘rehabilitation’ is usually used to mean processes and activities that encourage people who have committed crime to cease offending and embark on a law-abiding life.</a:t>
          </a:r>
          <a:endParaRPr lang="en-US" sz="1300" dirty="0"/>
        </a:p>
      </dgm:t>
    </dgm:pt>
    <dgm:pt modelId="{3C550E16-65DF-4C24-AE74-F2BCEB77A790}" type="parTrans" cxnId="{9D40B6C0-1765-4CEB-B3C3-D042DABC7AF1}">
      <dgm:prSet/>
      <dgm:spPr/>
      <dgm:t>
        <a:bodyPr/>
        <a:lstStyle/>
        <a:p>
          <a:endParaRPr lang="en-US"/>
        </a:p>
      </dgm:t>
    </dgm:pt>
    <dgm:pt modelId="{9BE708C3-3A89-422F-9AEB-78882E9F6549}" type="sibTrans" cxnId="{9D40B6C0-1765-4CEB-B3C3-D042DABC7AF1}">
      <dgm:prSet/>
      <dgm:spPr/>
      <dgm:t>
        <a:bodyPr/>
        <a:lstStyle/>
        <a:p>
          <a:endParaRPr lang="en-US"/>
        </a:p>
      </dgm:t>
    </dgm:pt>
    <dgm:pt modelId="{970779AB-7307-4B3C-83CA-4A587AC3DBFE}">
      <dgm:prSet custT="1"/>
      <dgm:spPr/>
      <dgm:t>
        <a:bodyPr/>
        <a:lstStyle/>
        <a:p>
          <a:pPr algn="ctr"/>
          <a:r>
            <a:rPr lang="en-GB" sz="14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dirty="0"/>
        </a:p>
      </dgm:t>
    </dgm:pt>
    <dgm:pt modelId="{A0DC3515-4BEB-43B0-B036-0EADEB19084A}" type="parTrans" cxnId="{C31B8DBB-F1D9-4301-8E3E-4D45CF9F72C5}">
      <dgm:prSet/>
      <dgm:spPr/>
      <dgm:t>
        <a:bodyPr/>
        <a:lstStyle/>
        <a:p>
          <a:endParaRPr lang="en-US"/>
        </a:p>
      </dgm:t>
    </dgm:pt>
    <dgm:pt modelId="{2D567931-80B9-49D4-8FEA-47941F2F5369}" type="sibTrans" cxnId="{C31B8DBB-F1D9-4301-8E3E-4D45CF9F72C5}">
      <dgm:prSet/>
      <dgm:spPr/>
      <dgm:t>
        <a:bodyPr/>
        <a:lstStyle/>
        <a:p>
          <a:endParaRPr lang="en-US"/>
        </a:p>
      </dgm:t>
    </dgm:pt>
    <dgm:pt modelId="{C5B3F11D-4D17-479F-BCE9-AE4D3C717A17}" type="pres">
      <dgm:prSet presAssocID="{68517E45-6A04-4693-90EF-2C77E94F1D10}" presName="linear" presStyleCnt="0">
        <dgm:presLayoutVars>
          <dgm:animLvl val="lvl"/>
          <dgm:resizeHandles val="exact"/>
        </dgm:presLayoutVars>
      </dgm:prSet>
      <dgm:spPr/>
    </dgm:pt>
    <dgm:pt modelId="{6FD5E4EE-60C6-41AC-A6C9-BDCB6F0721F7}" type="pres">
      <dgm:prSet presAssocID="{17BA6B9B-8B43-4A50-A3B1-4904EA54AE3C}" presName="parentText" presStyleLbl="node1" presStyleIdx="0" presStyleCnt="3">
        <dgm:presLayoutVars>
          <dgm:chMax val="0"/>
          <dgm:bulletEnabled val="1"/>
        </dgm:presLayoutVars>
      </dgm:prSet>
      <dgm:spPr/>
    </dgm:pt>
    <dgm:pt modelId="{6D859310-C106-4B28-A87D-C361BEF06043}" type="pres">
      <dgm:prSet presAssocID="{8DF702A5-97CC-4EA5-B2C6-CCB3E9976EFC}" presName="spacer" presStyleCnt="0"/>
      <dgm:spPr/>
    </dgm:pt>
    <dgm:pt modelId="{2D12977F-22FE-414E-B685-BDFACE44A9BA}" type="pres">
      <dgm:prSet presAssocID="{7B71A20A-5D64-4822-9A51-BEEA7D593412}" presName="parentText" presStyleLbl="node1" presStyleIdx="1" presStyleCnt="3">
        <dgm:presLayoutVars>
          <dgm:chMax val="0"/>
          <dgm:bulletEnabled val="1"/>
        </dgm:presLayoutVars>
      </dgm:prSet>
      <dgm:spPr/>
    </dgm:pt>
    <dgm:pt modelId="{9D8895C1-7CCC-4309-B3D3-D28B9E8FB474}" type="pres">
      <dgm:prSet presAssocID="{9BE708C3-3A89-422F-9AEB-78882E9F6549}" presName="spacer" presStyleCnt="0"/>
      <dgm:spPr/>
    </dgm:pt>
    <dgm:pt modelId="{33F8B9DD-62A5-4A73-87C8-74056EDB0D9E}" type="pres">
      <dgm:prSet presAssocID="{970779AB-7307-4B3C-83CA-4A587AC3DBFE}" presName="parentText" presStyleLbl="node1" presStyleIdx="2" presStyleCnt="3">
        <dgm:presLayoutVars>
          <dgm:chMax val="0"/>
          <dgm:bulletEnabled val="1"/>
        </dgm:presLayoutVars>
      </dgm:prSet>
      <dgm:spPr/>
    </dgm:pt>
  </dgm:ptLst>
  <dgm:cxnLst>
    <dgm:cxn modelId="{E9423314-1671-45FE-9A61-3EEC9656538F}" type="presOf" srcId="{17BA6B9B-8B43-4A50-A3B1-4904EA54AE3C}" destId="{6FD5E4EE-60C6-41AC-A6C9-BDCB6F0721F7}" srcOrd="0" destOrd="0" presId="urn:microsoft.com/office/officeart/2005/8/layout/vList2"/>
    <dgm:cxn modelId="{30C13B5C-554D-45FB-A1CE-0CD8C81A89C8}" type="presOf" srcId="{970779AB-7307-4B3C-83CA-4A587AC3DBFE}" destId="{33F8B9DD-62A5-4A73-87C8-74056EDB0D9E}" srcOrd="0" destOrd="0" presId="urn:microsoft.com/office/officeart/2005/8/layout/vList2"/>
    <dgm:cxn modelId="{A072D877-559E-40CF-A002-0F4B953A9FD4}" srcId="{68517E45-6A04-4693-90EF-2C77E94F1D10}" destId="{17BA6B9B-8B43-4A50-A3B1-4904EA54AE3C}" srcOrd="0" destOrd="0" parTransId="{BF581ED3-8909-4E6B-8319-640A86D4D9B5}" sibTransId="{8DF702A5-97CC-4EA5-B2C6-CCB3E9976EFC}"/>
    <dgm:cxn modelId="{04F12CA0-92E4-4386-A942-014640E72C2A}" type="presOf" srcId="{7B71A20A-5D64-4822-9A51-BEEA7D593412}" destId="{2D12977F-22FE-414E-B685-BDFACE44A9BA}" srcOrd="0" destOrd="0" presId="urn:microsoft.com/office/officeart/2005/8/layout/vList2"/>
    <dgm:cxn modelId="{4D98ACBA-9D6B-4AFF-A89B-37737C1423F8}" type="presOf" srcId="{68517E45-6A04-4693-90EF-2C77E94F1D10}" destId="{C5B3F11D-4D17-479F-BCE9-AE4D3C717A17}" srcOrd="0" destOrd="0" presId="urn:microsoft.com/office/officeart/2005/8/layout/vList2"/>
    <dgm:cxn modelId="{C31B8DBB-F1D9-4301-8E3E-4D45CF9F72C5}" srcId="{68517E45-6A04-4693-90EF-2C77E94F1D10}" destId="{970779AB-7307-4B3C-83CA-4A587AC3DBFE}" srcOrd="2" destOrd="0" parTransId="{A0DC3515-4BEB-43B0-B036-0EADEB19084A}" sibTransId="{2D567931-80B9-49D4-8FEA-47941F2F5369}"/>
    <dgm:cxn modelId="{9D40B6C0-1765-4CEB-B3C3-D042DABC7AF1}" srcId="{68517E45-6A04-4693-90EF-2C77E94F1D10}" destId="{7B71A20A-5D64-4822-9A51-BEEA7D593412}" srcOrd="1" destOrd="0" parTransId="{3C550E16-65DF-4C24-AE74-F2BCEB77A790}" sibTransId="{9BE708C3-3A89-422F-9AEB-78882E9F6549}"/>
    <dgm:cxn modelId="{D45FDB48-23C9-4F0C-BB73-BF56F42CA08A}" type="presParOf" srcId="{C5B3F11D-4D17-479F-BCE9-AE4D3C717A17}" destId="{6FD5E4EE-60C6-41AC-A6C9-BDCB6F0721F7}" srcOrd="0" destOrd="0" presId="urn:microsoft.com/office/officeart/2005/8/layout/vList2"/>
    <dgm:cxn modelId="{77561912-3E9D-45D9-AF81-C46FF1B8F92D}" type="presParOf" srcId="{C5B3F11D-4D17-479F-BCE9-AE4D3C717A17}" destId="{6D859310-C106-4B28-A87D-C361BEF06043}" srcOrd="1" destOrd="0" presId="urn:microsoft.com/office/officeart/2005/8/layout/vList2"/>
    <dgm:cxn modelId="{C1C4CE46-7F81-4BD3-8C30-787AE0D5BE48}" type="presParOf" srcId="{C5B3F11D-4D17-479F-BCE9-AE4D3C717A17}" destId="{2D12977F-22FE-414E-B685-BDFACE44A9BA}" srcOrd="2" destOrd="0" presId="urn:microsoft.com/office/officeart/2005/8/layout/vList2"/>
    <dgm:cxn modelId="{868B9079-4CAD-45DC-A594-C8F91A65DB80}" type="presParOf" srcId="{C5B3F11D-4D17-479F-BCE9-AE4D3C717A17}" destId="{9D8895C1-7CCC-4309-B3D3-D28B9E8FB474}" srcOrd="3" destOrd="0" presId="urn:microsoft.com/office/officeart/2005/8/layout/vList2"/>
    <dgm:cxn modelId="{367BC0C8-88A9-4EEA-9512-738520ACFCC3}" type="presParOf" srcId="{C5B3F11D-4D17-479F-BCE9-AE4D3C717A17}" destId="{33F8B9DD-62A5-4A73-87C8-74056EDB0D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2F57F0-ED06-4E32-9B62-445EBE6E48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7AF3E63-ACFC-44AB-B829-80CC693A4FFD}">
      <dgm:prSet/>
      <dgm:spPr/>
      <dgm:t>
        <a:bodyPr/>
        <a:lstStyle/>
        <a:p>
          <a:r>
            <a:rPr lang="en-GB"/>
            <a:t>A rehabilitative prison culture supports hope, change, progression, and desistance. Desistance is how people with a previous pattern of offending abstain from crime.</a:t>
          </a:r>
          <a:endParaRPr lang="en-US"/>
        </a:p>
      </dgm:t>
    </dgm:pt>
    <dgm:pt modelId="{AC97F1E8-5E97-4123-BC30-BF209A6179E6}" type="parTrans" cxnId="{4B4D015C-CAD8-4510-9365-682B72DE3ECA}">
      <dgm:prSet/>
      <dgm:spPr/>
      <dgm:t>
        <a:bodyPr/>
        <a:lstStyle/>
        <a:p>
          <a:endParaRPr lang="en-US"/>
        </a:p>
      </dgm:t>
    </dgm:pt>
    <dgm:pt modelId="{7CB013B6-FC8A-44F1-9177-319ADCC92527}" type="sibTrans" cxnId="{4B4D015C-CAD8-4510-9365-682B72DE3ECA}">
      <dgm:prSet/>
      <dgm:spPr/>
      <dgm:t>
        <a:bodyPr/>
        <a:lstStyle/>
        <a:p>
          <a:endParaRPr lang="en-US"/>
        </a:p>
      </dgm:t>
    </dgm:pt>
    <dgm:pt modelId="{9995FB32-124F-4F13-AA7D-CBC713ECE80D}">
      <dgm:prSet/>
      <dgm:spPr/>
      <dgm:t>
        <a:bodyPr/>
        <a:lstStyle/>
        <a:p>
          <a:r>
            <a:rPr lang="en-GB"/>
            <a:t>A simple example is telling a prisoner they can get out in 5 years if they keep their head down. This is a positive message, but a better one is to ask:</a:t>
          </a:r>
          <a:endParaRPr lang="en-US"/>
        </a:p>
      </dgm:t>
    </dgm:pt>
    <dgm:pt modelId="{762A19FA-2573-4E19-A227-AB6C0C4BB7FE}" type="parTrans" cxnId="{3041A7B5-8B48-4F9B-84F6-EBD19A617A5E}">
      <dgm:prSet/>
      <dgm:spPr/>
      <dgm:t>
        <a:bodyPr/>
        <a:lstStyle/>
        <a:p>
          <a:endParaRPr lang="en-US"/>
        </a:p>
      </dgm:t>
    </dgm:pt>
    <dgm:pt modelId="{FF2E7E59-8CDA-4D86-8AEE-5BB8DEEB11FD}" type="sibTrans" cxnId="{3041A7B5-8B48-4F9B-84F6-EBD19A617A5E}">
      <dgm:prSet/>
      <dgm:spPr/>
      <dgm:t>
        <a:bodyPr/>
        <a:lstStyle/>
        <a:p>
          <a:endParaRPr lang="en-US"/>
        </a:p>
      </dgm:t>
    </dgm:pt>
    <dgm:pt modelId="{A87382E7-3F2C-45B0-9779-BBDCD2092CDD}">
      <dgm:prSet/>
      <dgm:spPr/>
      <dgm:t>
        <a:bodyPr/>
        <a:lstStyle/>
        <a:p>
          <a:r>
            <a:rPr lang="en-GB"/>
            <a:t>“What do you want to achieve to give you the best chance for a better life when you get out in 5 years?”</a:t>
          </a:r>
          <a:endParaRPr lang="en-US"/>
        </a:p>
      </dgm:t>
    </dgm:pt>
    <dgm:pt modelId="{6F4054F4-2094-4ABD-B67D-607DC76B9551}" type="parTrans" cxnId="{FF986CDD-DFCF-4799-BDD0-C3D8303EC8DC}">
      <dgm:prSet/>
      <dgm:spPr/>
      <dgm:t>
        <a:bodyPr/>
        <a:lstStyle/>
        <a:p>
          <a:endParaRPr lang="en-US"/>
        </a:p>
      </dgm:t>
    </dgm:pt>
    <dgm:pt modelId="{E48ABF35-0260-4F39-8207-EBC9EB1FB59B}" type="sibTrans" cxnId="{FF986CDD-DFCF-4799-BDD0-C3D8303EC8DC}">
      <dgm:prSet/>
      <dgm:spPr/>
      <dgm:t>
        <a:bodyPr/>
        <a:lstStyle/>
        <a:p>
          <a:endParaRPr lang="en-US"/>
        </a:p>
      </dgm:t>
    </dgm:pt>
    <dgm:pt modelId="{852D87DE-DD10-4A26-8557-8BB8D621C393}">
      <dgm:prSet/>
      <dgm:spPr/>
      <dgm:t>
        <a:bodyPr/>
        <a:lstStyle/>
        <a:p>
          <a:r>
            <a:rPr lang="en-GB" dirty="0"/>
            <a:t>Staff can then help the prisoner to work out and achieve a realistic plan for their own success. Success can be as simple as making the decision to change.</a:t>
          </a:r>
          <a:endParaRPr lang="en-US" dirty="0"/>
        </a:p>
      </dgm:t>
    </dgm:pt>
    <dgm:pt modelId="{040C8BBD-47B4-45F3-B2B9-E403E3D1AF26}" type="parTrans" cxnId="{8F076B30-BC35-4FF3-BDC1-91043FF1DBAD}">
      <dgm:prSet/>
      <dgm:spPr/>
      <dgm:t>
        <a:bodyPr/>
        <a:lstStyle/>
        <a:p>
          <a:endParaRPr lang="en-US"/>
        </a:p>
      </dgm:t>
    </dgm:pt>
    <dgm:pt modelId="{0716933D-0B8A-4023-B336-EC233DED5F53}" type="sibTrans" cxnId="{8F076B30-BC35-4FF3-BDC1-91043FF1DBAD}">
      <dgm:prSet/>
      <dgm:spPr/>
      <dgm:t>
        <a:bodyPr/>
        <a:lstStyle/>
        <a:p>
          <a:endParaRPr lang="en-US"/>
        </a:p>
      </dgm:t>
    </dgm:pt>
    <dgm:pt modelId="{310037E5-2098-4939-9A59-4FD9DFB713AD}">
      <dgm:prSet/>
      <dgm:spPr/>
      <dgm:t>
        <a:bodyPr/>
        <a:lstStyle/>
        <a:p>
          <a:r>
            <a:rPr lang="en-GB" b="1"/>
            <a:t>Her Majesty's prison and probation service (2019)</a:t>
          </a:r>
          <a:endParaRPr lang="en-US"/>
        </a:p>
      </dgm:t>
    </dgm:pt>
    <dgm:pt modelId="{29F32710-F625-40E5-BD2F-07560AB16AC3}" type="parTrans" cxnId="{8A365244-3B4D-47D1-BF50-0440914AF54A}">
      <dgm:prSet/>
      <dgm:spPr/>
      <dgm:t>
        <a:bodyPr/>
        <a:lstStyle/>
        <a:p>
          <a:endParaRPr lang="en-US"/>
        </a:p>
      </dgm:t>
    </dgm:pt>
    <dgm:pt modelId="{E8E7A611-013B-41F3-BFFC-7CA011FDA8C2}" type="sibTrans" cxnId="{8A365244-3B4D-47D1-BF50-0440914AF54A}">
      <dgm:prSet/>
      <dgm:spPr/>
      <dgm:t>
        <a:bodyPr/>
        <a:lstStyle/>
        <a:p>
          <a:endParaRPr lang="en-US"/>
        </a:p>
      </dgm:t>
    </dgm:pt>
    <dgm:pt modelId="{9B0A6062-999B-46B0-8F8A-5911B18B1DEC}" type="pres">
      <dgm:prSet presAssocID="{9A2F57F0-ED06-4E32-9B62-445EBE6E480D}" presName="vert0" presStyleCnt="0">
        <dgm:presLayoutVars>
          <dgm:dir/>
          <dgm:animOne val="branch"/>
          <dgm:animLvl val="lvl"/>
        </dgm:presLayoutVars>
      </dgm:prSet>
      <dgm:spPr/>
    </dgm:pt>
    <dgm:pt modelId="{37804A28-4CB1-4861-950E-5D71CA6DDAE1}" type="pres">
      <dgm:prSet presAssocID="{A7AF3E63-ACFC-44AB-B829-80CC693A4FFD}" presName="thickLine" presStyleLbl="alignNode1" presStyleIdx="0" presStyleCnt="5"/>
      <dgm:spPr/>
    </dgm:pt>
    <dgm:pt modelId="{449BB6ED-27F1-4A10-8C6B-505E83E6D365}" type="pres">
      <dgm:prSet presAssocID="{A7AF3E63-ACFC-44AB-B829-80CC693A4FFD}" presName="horz1" presStyleCnt="0"/>
      <dgm:spPr/>
    </dgm:pt>
    <dgm:pt modelId="{D34554AF-3E49-4E81-B628-EF237FC3E386}" type="pres">
      <dgm:prSet presAssocID="{A7AF3E63-ACFC-44AB-B829-80CC693A4FFD}" presName="tx1" presStyleLbl="revTx" presStyleIdx="0" presStyleCnt="5"/>
      <dgm:spPr/>
    </dgm:pt>
    <dgm:pt modelId="{E909F6A3-CEEA-49E3-85E0-33600DB65C07}" type="pres">
      <dgm:prSet presAssocID="{A7AF3E63-ACFC-44AB-B829-80CC693A4FFD}" presName="vert1" presStyleCnt="0"/>
      <dgm:spPr/>
    </dgm:pt>
    <dgm:pt modelId="{02D442EB-A42C-445A-AEFB-56ABA64E9BD6}" type="pres">
      <dgm:prSet presAssocID="{9995FB32-124F-4F13-AA7D-CBC713ECE80D}" presName="thickLine" presStyleLbl="alignNode1" presStyleIdx="1" presStyleCnt="5"/>
      <dgm:spPr/>
    </dgm:pt>
    <dgm:pt modelId="{8AA85FD0-FF4C-44E2-9804-65553D34BB24}" type="pres">
      <dgm:prSet presAssocID="{9995FB32-124F-4F13-AA7D-CBC713ECE80D}" presName="horz1" presStyleCnt="0"/>
      <dgm:spPr/>
    </dgm:pt>
    <dgm:pt modelId="{25B8C82F-92B0-4A2C-8D74-C25544E039DB}" type="pres">
      <dgm:prSet presAssocID="{9995FB32-124F-4F13-AA7D-CBC713ECE80D}" presName="tx1" presStyleLbl="revTx" presStyleIdx="1" presStyleCnt="5"/>
      <dgm:spPr/>
    </dgm:pt>
    <dgm:pt modelId="{CD09EE73-DB81-44EE-87D5-2823AB97B8EB}" type="pres">
      <dgm:prSet presAssocID="{9995FB32-124F-4F13-AA7D-CBC713ECE80D}" presName="vert1" presStyleCnt="0"/>
      <dgm:spPr/>
    </dgm:pt>
    <dgm:pt modelId="{E5951B44-A5E0-4384-A18A-7C0551D09069}" type="pres">
      <dgm:prSet presAssocID="{A87382E7-3F2C-45B0-9779-BBDCD2092CDD}" presName="thickLine" presStyleLbl="alignNode1" presStyleIdx="2" presStyleCnt="5"/>
      <dgm:spPr/>
    </dgm:pt>
    <dgm:pt modelId="{0D1E7517-357C-43BC-9F28-1EE5C1A92DE5}" type="pres">
      <dgm:prSet presAssocID="{A87382E7-3F2C-45B0-9779-BBDCD2092CDD}" presName="horz1" presStyleCnt="0"/>
      <dgm:spPr/>
    </dgm:pt>
    <dgm:pt modelId="{548AB0DA-CB69-48C7-8698-1FB7488C0628}" type="pres">
      <dgm:prSet presAssocID="{A87382E7-3F2C-45B0-9779-BBDCD2092CDD}" presName="tx1" presStyleLbl="revTx" presStyleIdx="2" presStyleCnt="5"/>
      <dgm:spPr/>
    </dgm:pt>
    <dgm:pt modelId="{33B7A6DA-7BD5-4602-BC0A-CA1C0C95C1F4}" type="pres">
      <dgm:prSet presAssocID="{A87382E7-3F2C-45B0-9779-BBDCD2092CDD}" presName="vert1" presStyleCnt="0"/>
      <dgm:spPr/>
    </dgm:pt>
    <dgm:pt modelId="{5A733622-6609-4450-B2E5-31116BB832D5}" type="pres">
      <dgm:prSet presAssocID="{852D87DE-DD10-4A26-8557-8BB8D621C393}" presName="thickLine" presStyleLbl="alignNode1" presStyleIdx="3" presStyleCnt="5"/>
      <dgm:spPr/>
    </dgm:pt>
    <dgm:pt modelId="{AD3756F6-DC87-4CB0-893B-90EC8DBD028E}" type="pres">
      <dgm:prSet presAssocID="{852D87DE-DD10-4A26-8557-8BB8D621C393}" presName="horz1" presStyleCnt="0"/>
      <dgm:spPr/>
    </dgm:pt>
    <dgm:pt modelId="{716FAE56-C179-4F70-8C9F-75307E1E4115}" type="pres">
      <dgm:prSet presAssocID="{852D87DE-DD10-4A26-8557-8BB8D621C393}" presName="tx1" presStyleLbl="revTx" presStyleIdx="3" presStyleCnt="5"/>
      <dgm:spPr/>
    </dgm:pt>
    <dgm:pt modelId="{84103D36-805B-4569-8924-E8AC4C7C5B0B}" type="pres">
      <dgm:prSet presAssocID="{852D87DE-DD10-4A26-8557-8BB8D621C393}" presName="vert1" presStyleCnt="0"/>
      <dgm:spPr/>
    </dgm:pt>
    <dgm:pt modelId="{627C0098-4497-43B8-9434-B967DAAC2947}" type="pres">
      <dgm:prSet presAssocID="{310037E5-2098-4939-9A59-4FD9DFB713AD}" presName="thickLine" presStyleLbl="alignNode1" presStyleIdx="4" presStyleCnt="5"/>
      <dgm:spPr/>
    </dgm:pt>
    <dgm:pt modelId="{A8AA5DE3-5BA1-4F0E-8CFC-4F3DB0E38335}" type="pres">
      <dgm:prSet presAssocID="{310037E5-2098-4939-9A59-4FD9DFB713AD}" presName="horz1" presStyleCnt="0"/>
      <dgm:spPr/>
    </dgm:pt>
    <dgm:pt modelId="{03FDCFB3-C034-45A1-A7A9-B04D79D3FE72}" type="pres">
      <dgm:prSet presAssocID="{310037E5-2098-4939-9A59-4FD9DFB713AD}" presName="tx1" presStyleLbl="revTx" presStyleIdx="4" presStyleCnt="5"/>
      <dgm:spPr/>
    </dgm:pt>
    <dgm:pt modelId="{0ABE0948-18D9-4F2D-81EA-98A07AB15453}" type="pres">
      <dgm:prSet presAssocID="{310037E5-2098-4939-9A59-4FD9DFB713AD}" presName="vert1" presStyleCnt="0"/>
      <dgm:spPr/>
    </dgm:pt>
  </dgm:ptLst>
  <dgm:cxnLst>
    <dgm:cxn modelId="{8F076B30-BC35-4FF3-BDC1-91043FF1DBAD}" srcId="{9A2F57F0-ED06-4E32-9B62-445EBE6E480D}" destId="{852D87DE-DD10-4A26-8557-8BB8D621C393}" srcOrd="3" destOrd="0" parTransId="{040C8BBD-47B4-45F3-B2B9-E403E3D1AF26}" sibTransId="{0716933D-0B8A-4023-B336-EC233DED5F53}"/>
    <dgm:cxn modelId="{4B4D015C-CAD8-4510-9365-682B72DE3ECA}" srcId="{9A2F57F0-ED06-4E32-9B62-445EBE6E480D}" destId="{A7AF3E63-ACFC-44AB-B829-80CC693A4FFD}" srcOrd="0" destOrd="0" parTransId="{AC97F1E8-5E97-4123-BC30-BF209A6179E6}" sibTransId="{7CB013B6-FC8A-44F1-9177-319ADCC92527}"/>
    <dgm:cxn modelId="{964A6562-D286-48B8-8BAE-FC066009E4FA}" type="presOf" srcId="{A87382E7-3F2C-45B0-9779-BBDCD2092CDD}" destId="{548AB0DA-CB69-48C7-8698-1FB7488C0628}" srcOrd="0" destOrd="0" presId="urn:microsoft.com/office/officeart/2008/layout/LinedList"/>
    <dgm:cxn modelId="{8A365244-3B4D-47D1-BF50-0440914AF54A}" srcId="{9A2F57F0-ED06-4E32-9B62-445EBE6E480D}" destId="{310037E5-2098-4939-9A59-4FD9DFB713AD}" srcOrd="4" destOrd="0" parTransId="{29F32710-F625-40E5-BD2F-07560AB16AC3}" sibTransId="{E8E7A611-013B-41F3-BFFC-7CA011FDA8C2}"/>
    <dgm:cxn modelId="{E27A1666-BB92-4385-A71D-BF9041B3F5E7}" type="presOf" srcId="{310037E5-2098-4939-9A59-4FD9DFB713AD}" destId="{03FDCFB3-C034-45A1-A7A9-B04D79D3FE72}" srcOrd="0" destOrd="0" presId="urn:microsoft.com/office/officeart/2008/layout/LinedList"/>
    <dgm:cxn modelId="{13B8CC8F-679D-4069-BD30-81F9584856A0}" type="presOf" srcId="{A7AF3E63-ACFC-44AB-B829-80CC693A4FFD}" destId="{D34554AF-3E49-4E81-B628-EF237FC3E386}" srcOrd="0" destOrd="0" presId="urn:microsoft.com/office/officeart/2008/layout/LinedList"/>
    <dgm:cxn modelId="{3AE311B0-1568-4063-86D6-1D429BFF0ABF}" type="presOf" srcId="{852D87DE-DD10-4A26-8557-8BB8D621C393}" destId="{716FAE56-C179-4F70-8C9F-75307E1E4115}" srcOrd="0" destOrd="0" presId="urn:microsoft.com/office/officeart/2008/layout/LinedList"/>
    <dgm:cxn modelId="{662A2BB0-5D47-4586-B4D7-563C9CCE26F1}" type="presOf" srcId="{9A2F57F0-ED06-4E32-9B62-445EBE6E480D}" destId="{9B0A6062-999B-46B0-8F8A-5911B18B1DEC}" srcOrd="0" destOrd="0" presId="urn:microsoft.com/office/officeart/2008/layout/LinedList"/>
    <dgm:cxn modelId="{3041A7B5-8B48-4F9B-84F6-EBD19A617A5E}" srcId="{9A2F57F0-ED06-4E32-9B62-445EBE6E480D}" destId="{9995FB32-124F-4F13-AA7D-CBC713ECE80D}" srcOrd="1" destOrd="0" parTransId="{762A19FA-2573-4E19-A227-AB6C0C4BB7FE}" sibTransId="{FF2E7E59-8CDA-4D86-8AEE-5BB8DEEB11FD}"/>
    <dgm:cxn modelId="{5A7F3CBC-2611-4535-85D9-B53ED4DB4F94}" type="presOf" srcId="{9995FB32-124F-4F13-AA7D-CBC713ECE80D}" destId="{25B8C82F-92B0-4A2C-8D74-C25544E039DB}" srcOrd="0" destOrd="0" presId="urn:microsoft.com/office/officeart/2008/layout/LinedList"/>
    <dgm:cxn modelId="{FF986CDD-DFCF-4799-BDD0-C3D8303EC8DC}" srcId="{9A2F57F0-ED06-4E32-9B62-445EBE6E480D}" destId="{A87382E7-3F2C-45B0-9779-BBDCD2092CDD}" srcOrd="2" destOrd="0" parTransId="{6F4054F4-2094-4ABD-B67D-607DC76B9551}" sibTransId="{E48ABF35-0260-4F39-8207-EBC9EB1FB59B}"/>
    <dgm:cxn modelId="{91DF2F12-E6B4-408D-8468-166343CF444B}" type="presParOf" srcId="{9B0A6062-999B-46B0-8F8A-5911B18B1DEC}" destId="{37804A28-4CB1-4861-950E-5D71CA6DDAE1}" srcOrd="0" destOrd="0" presId="urn:microsoft.com/office/officeart/2008/layout/LinedList"/>
    <dgm:cxn modelId="{EC512EAF-E37F-4E1D-A0BA-663FBA04A17B}" type="presParOf" srcId="{9B0A6062-999B-46B0-8F8A-5911B18B1DEC}" destId="{449BB6ED-27F1-4A10-8C6B-505E83E6D365}" srcOrd="1" destOrd="0" presId="urn:microsoft.com/office/officeart/2008/layout/LinedList"/>
    <dgm:cxn modelId="{1F169003-85B8-4AFC-B6E6-CD166748D5AE}" type="presParOf" srcId="{449BB6ED-27F1-4A10-8C6B-505E83E6D365}" destId="{D34554AF-3E49-4E81-B628-EF237FC3E386}" srcOrd="0" destOrd="0" presId="urn:microsoft.com/office/officeart/2008/layout/LinedList"/>
    <dgm:cxn modelId="{F2C9445A-957B-45D3-98FD-18F662E2B864}" type="presParOf" srcId="{449BB6ED-27F1-4A10-8C6B-505E83E6D365}" destId="{E909F6A3-CEEA-49E3-85E0-33600DB65C07}" srcOrd="1" destOrd="0" presId="urn:microsoft.com/office/officeart/2008/layout/LinedList"/>
    <dgm:cxn modelId="{8C4373F0-115B-49D1-B2BB-6A6DF61C3276}" type="presParOf" srcId="{9B0A6062-999B-46B0-8F8A-5911B18B1DEC}" destId="{02D442EB-A42C-445A-AEFB-56ABA64E9BD6}" srcOrd="2" destOrd="0" presId="urn:microsoft.com/office/officeart/2008/layout/LinedList"/>
    <dgm:cxn modelId="{0578DF96-5E3A-44FC-ACA7-9B2A87A895AC}" type="presParOf" srcId="{9B0A6062-999B-46B0-8F8A-5911B18B1DEC}" destId="{8AA85FD0-FF4C-44E2-9804-65553D34BB24}" srcOrd="3" destOrd="0" presId="urn:microsoft.com/office/officeart/2008/layout/LinedList"/>
    <dgm:cxn modelId="{6DD2179A-B135-41DD-9FD1-70045DFCC36E}" type="presParOf" srcId="{8AA85FD0-FF4C-44E2-9804-65553D34BB24}" destId="{25B8C82F-92B0-4A2C-8D74-C25544E039DB}" srcOrd="0" destOrd="0" presId="urn:microsoft.com/office/officeart/2008/layout/LinedList"/>
    <dgm:cxn modelId="{437F2377-6DBA-4A73-9E5C-ED54BBA36515}" type="presParOf" srcId="{8AA85FD0-FF4C-44E2-9804-65553D34BB24}" destId="{CD09EE73-DB81-44EE-87D5-2823AB97B8EB}" srcOrd="1" destOrd="0" presId="urn:microsoft.com/office/officeart/2008/layout/LinedList"/>
    <dgm:cxn modelId="{E64BFBA6-F83F-4020-845E-A01D4B3AE0AD}" type="presParOf" srcId="{9B0A6062-999B-46B0-8F8A-5911B18B1DEC}" destId="{E5951B44-A5E0-4384-A18A-7C0551D09069}" srcOrd="4" destOrd="0" presId="urn:microsoft.com/office/officeart/2008/layout/LinedList"/>
    <dgm:cxn modelId="{D3686190-BB5E-4D88-A60F-CDAA9DF2A2EB}" type="presParOf" srcId="{9B0A6062-999B-46B0-8F8A-5911B18B1DEC}" destId="{0D1E7517-357C-43BC-9F28-1EE5C1A92DE5}" srcOrd="5" destOrd="0" presId="urn:microsoft.com/office/officeart/2008/layout/LinedList"/>
    <dgm:cxn modelId="{06559C45-21DE-4FE0-A92E-57CED88616DE}" type="presParOf" srcId="{0D1E7517-357C-43BC-9F28-1EE5C1A92DE5}" destId="{548AB0DA-CB69-48C7-8698-1FB7488C0628}" srcOrd="0" destOrd="0" presId="urn:microsoft.com/office/officeart/2008/layout/LinedList"/>
    <dgm:cxn modelId="{4C81B818-DFF7-46E0-92E2-9F14F770E6CC}" type="presParOf" srcId="{0D1E7517-357C-43BC-9F28-1EE5C1A92DE5}" destId="{33B7A6DA-7BD5-4602-BC0A-CA1C0C95C1F4}" srcOrd="1" destOrd="0" presId="urn:microsoft.com/office/officeart/2008/layout/LinedList"/>
    <dgm:cxn modelId="{4EF79A38-08CB-4FEC-B90F-DB21AD173BC9}" type="presParOf" srcId="{9B0A6062-999B-46B0-8F8A-5911B18B1DEC}" destId="{5A733622-6609-4450-B2E5-31116BB832D5}" srcOrd="6" destOrd="0" presId="urn:microsoft.com/office/officeart/2008/layout/LinedList"/>
    <dgm:cxn modelId="{71F16E22-57D1-4F76-97DB-05B051A0FA67}" type="presParOf" srcId="{9B0A6062-999B-46B0-8F8A-5911B18B1DEC}" destId="{AD3756F6-DC87-4CB0-893B-90EC8DBD028E}" srcOrd="7" destOrd="0" presId="urn:microsoft.com/office/officeart/2008/layout/LinedList"/>
    <dgm:cxn modelId="{54C53E88-5534-404F-A86E-0692F1E79B9B}" type="presParOf" srcId="{AD3756F6-DC87-4CB0-893B-90EC8DBD028E}" destId="{716FAE56-C179-4F70-8C9F-75307E1E4115}" srcOrd="0" destOrd="0" presId="urn:microsoft.com/office/officeart/2008/layout/LinedList"/>
    <dgm:cxn modelId="{EFBD29F0-A29F-4954-9760-5CEE74BD7032}" type="presParOf" srcId="{AD3756F6-DC87-4CB0-893B-90EC8DBD028E}" destId="{84103D36-805B-4569-8924-E8AC4C7C5B0B}" srcOrd="1" destOrd="0" presId="urn:microsoft.com/office/officeart/2008/layout/LinedList"/>
    <dgm:cxn modelId="{51F09593-63D3-4388-AA79-4471AF12D99B}" type="presParOf" srcId="{9B0A6062-999B-46B0-8F8A-5911B18B1DEC}" destId="{627C0098-4497-43B8-9434-B967DAAC2947}" srcOrd="8" destOrd="0" presId="urn:microsoft.com/office/officeart/2008/layout/LinedList"/>
    <dgm:cxn modelId="{E34B3DAD-0E79-4128-9EB3-566142E94713}" type="presParOf" srcId="{9B0A6062-999B-46B0-8F8A-5911B18B1DEC}" destId="{A8AA5DE3-5BA1-4F0E-8CFC-4F3DB0E38335}" srcOrd="9" destOrd="0" presId="urn:microsoft.com/office/officeart/2008/layout/LinedList"/>
    <dgm:cxn modelId="{1497C7AF-1AE2-4EC3-A85F-9B9ED5A3475B}" type="presParOf" srcId="{A8AA5DE3-5BA1-4F0E-8CFC-4F3DB0E38335}" destId="{03FDCFB3-C034-45A1-A7A9-B04D79D3FE72}" srcOrd="0" destOrd="0" presId="urn:microsoft.com/office/officeart/2008/layout/LinedList"/>
    <dgm:cxn modelId="{0636D69B-096B-43D9-B4F6-744B80292978}" type="presParOf" srcId="{A8AA5DE3-5BA1-4F0E-8CFC-4F3DB0E38335}" destId="{0ABE0948-18D9-4F2D-81EA-98A07AB154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F47010-83CC-4B5A-8BBE-3F18A0EBB435}"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D6E5EFDD-D898-4E3D-A70D-92341833A520}">
      <dgm:prSet/>
      <dgm:spPr/>
      <dgm:t>
        <a:bodyPr/>
        <a:lstStyle/>
        <a:p>
          <a:r>
            <a:rPr lang="en-GB" dirty="0"/>
            <a:t>Over representation of young men from ethnic minority backgrounds</a:t>
          </a:r>
          <a:endParaRPr lang="en-US" dirty="0"/>
        </a:p>
      </dgm:t>
    </dgm:pt>
    <dgm:pt modelId="{A4CE3091-DE8D-4420-8D0D-EE98BC517E09}" type="parTrans" cxnId="{B0F08559-6D77-414D-B6C3-CB65981BD946}">
      <dgm:prSet/>
      <dgm:spPr/>
      <dgm:t>
        <a:bodyPr/>
        <a:lstStyle/>
        <a:p>
          <a:endParaRPr lang="en-US"/>
        </a:p>
      </dgm:t>
    </dgm:pt>
    <dgm:pt modelId="{6DA75AC4-6DEB-4B4C-9C34-67D88C2BB0A1}" type="sibTrans" cxnId="{B0F08559-6D77-414D-B6C3-CB65981BD946}">
      <dgm:prSet/>
      <dgm:spPr/>
      <dgm:t>
        <a:bodyPr/>
        <a:lstStyle/>
        <a:p>
          <a:endParaRPr lang="en-US"/>
        </a:p>
      </dgm:t>
    </dgm:pt>
    <dgm:pt modelId="{143663AA-CAF2-4987-A064-440A79868C0E}">
      <dgm:prSet/>
      <dgm:spPr/>
      <dgm:t>
        <a:bodyPr/>
        <a:lstStyle/>
        <a:p>
          <a:r>
            <a:rPr lang="en-GB"/>
            <a:t>Females dealt with in a system primarily designed for men</a:t>
          </a:r>
          <a:endParaRPr lang="en-US"/>
        </a:p>
      </dgm:t>
    </dgm:pt>
    <dgm:pt modelId="{997736BD-30B8-4E06-A5EE-9F34DC6669E2}" type="parTrans" cxnId="{0DF68066-4DA7-403C-ABFE-FDDFEC6143FF}">
      <dgm:prSet/>
      <dgm:spPr/>
      <dgm:t>
        <a:bodyPr/>
        <a:lstStyle/>
        <a:p>
          <a:endParaRPr lang="en-US"/>
        </a:p>
      </dgm:t>
    </dgm:pt>
    <dgm:pt modelId="{60B93690-EF75-4EA2-815B-DC5F1520D0C7}" type="sibTrans" cxnId="{0DF68066-4DA7-403C-ABFE-FDDFEC6143FF}">
      <dgm:prSet/>
      <dgm:spPr/>
      <dgm:t>
        <a:bodyPr/>
        <a:lstStyle/>
        <a:p>
          <a:endParaRPr lang="en-US"/>
        </a:p>
      </dgm:t>
    </dgm:pt>
    <dgm:pt modelId="{BF660787-7839-4C73-84A2-46A6424D96F5}" type="pres">
      <dgm:prSet presAssocID="{CAF47010-83CC-4B5A-8BBE-3F18A0EBB435}" presName="diagram" presStyleCnt="0">
        <dgm:presLayoutVars>
          <dgm:dir/>
          <dgm:resizeHandles val="exact"/>
        </dgm:presLayoutVars>
      </dgm:prSet>
      <dgm:spPr/>
    </dgm:pt>
    <dgm:pt modelId="{723AE48F-33A6-489C-A3DB-9D9EDD2175C6}" type="pres">
      <dgm:prSet presAssocID="{D6E5EFDD-D898-4E3D-A70D-92341833A520}" presName="arrow" presStyleLbl="node1" presStyleIdx="0" presStyleCnt="2">
        <dgm:presLayoutVars>
          <dgm:bulletEnabled val="1"/>
        </dgm:presLayoutVars>
      </dgm:prSet>
      <dgm:spPr/>
    </dgm:pt>
    <dgm:pt modelId="{0E77DFFE-92EA-4F6F-A753-B52DA9842CC0}" type="pres">
      <dgm:prSet presAssocID="{143663AA-CAF2-4987-A064-440A79868C0E}" presName="arrow" presStyleLbl="node1" presStyleIdx="1" presStyleCnt="2">
        <dgm:presLayoutVars>
          <dgm:bulletEnabled val="1"/>
        </dgm:presLayoutVars>
      </dgm:prSet>
      <dgm:spPr/>
    </dgm:pt>
  </dgm:ptLst>
  <dgm:cxnLst>
    <dgm:cxn modelId="{A3121E0E-1DD3-456C-9A23-8A9DEFC572E6}" type="presOf" srcId="{CAF47010-83CC-4B5A-8BBE-3F18A0EBB435}" destId="{BF660787-7839-4C73-84A2-46A6424D96F5}" srcOrd="0" destOrd="0" presId="urn:microsoft.com/office/officeart/2005/8/layout/arrow5"/>
    <dgm:cxn modelId="{0DF68066-4DA7-403C-ABFE-FDDFEC6143FF}" srcId="{CAF47010-83CC-4B5A-8BBE-3F18A0EBB435}" destId="{143663AA-CAF2-4987-A064-440A79868C0E}" srcOrd="1" destOrd="0" parTransId="{997736BD-30B8-4E06-A5EE-9F34DC6669E2}" sibTransId="{60B93690-EF75-4EA2-815B-DC5F1520D0C7}"/>
    <dgm:cxn modelId="{B0F08559-6D77-414D-B6C3-CB65981BD946}" srcId="{CAF47010-83CC-4B5A-8BBE-3F18A0EBB435}" destId="{D6E5EFDD-D898-4E3D-A70D-92341833A520}" srcOrd="0" destOrd="0" parTransId="{A4CE3091-DE8D-4420-8D0D-EE98BC517E09}" sibTransId="{6DA75AC4-6DEB-4B4C-9C34-67D88C2BB0A1}"/>
    <dgm:cxn modelId="{6CABB1DC-EC21-4653-8C4A-6F86C605CDCC}" type="presOf" srcId="{143663AA-CAF2-4987-A064-440A79868C0E}" destId="{0E77DFFE-92EA-4F6F-A753-B52DA9842CC0}" srcOrd="0" destOrd="0" presId="urn:microsoft.com/office/officeart/2005/8/layout/arrow5"/>
    <dgm:cxn modelId="{F8B92FF4-1154-4444-9D93-6D56F4121E58}" type="presOf" srcId="{D6E5EFDD-D898-4E3D-A70D-92341833A520}" destId="{723AE48F-33A6-489C-A3DB-9D9EDD2175C6}" srcOrd="0" destOrd="0" presId="urn:microsoft.com/office/officeart/2005/8/layout/arrow5"/>
    <dgm:cxn modelId="{5593B7AB-ACB6-414A-9E91-D0C728A19E88}" type="presParOf" srcId="{BF660787-7839-4C73-84A2-46A6424D96F5}" destId="{723AE48F-33A6-489C-A3DB-9D9EDD2175C6}" srcOrd="0" destOrd="0" presId="urn:microsoft.com/office/officeart/2005/8/layout/arrow5"/>
    <dgm:cxn modelId="{738F33E4-0B01-4EA2-BAB2-55C4F41FCE74}" type="presParOf" srcId="{BF660787-7839-4C73-84A2-46A6424D96F5}" destId="{0E77DFFE-92EA-4F6F-A753-B52DA9842CC0}"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6F9672-7A01-4002-A0C3-8F8345C9E84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AC8B7D2-F3AF-42EF-B287-9B76DD37E8FE}">
      <dgm:prSet/>
      <dgm:spPr/>
      <dgm:t>
        <a:bodyPr/>
        <a:lstStyle/>
        <a:p>
          <a:r>
            <a:rPr lang="en-GB"/>
            <a:t>Increase the number of prison officers</a:t>
          </a:r>
          <a:endParaRPr lang="en-US"/>
        </a:p>
      </dgm:t>
    </dgm:pt>
    <dgm:pt modelId="{318B6060-EE00-4B5B-8ACF-DC98CBC7338A}" type="parTrans" cxnId="{5E329F1F-1524-4EA6-A2CA-AC2851F58CDB}">
      <dgm:prSet/>
      <dgm:spPr/>
      <dgm:t>
        <a:bodyPr/>
        <a:lstStyle/>
        <a:p>
          <a:endParaRPr lang="en-US"/>
        </a:p>
      </dgm:t>
    </dgm:pt>
    <dgm:pt modelId="{96C558D0-B5BB-417E-A850-87C60A98B673}" type="sibTrans" cxnId="{5E329F1F-1524-4EA6-A2CA-AC2851F58CDB}">
      <dgm:prSet/>
      <dgm:spPr/>
      <dgm:t>
        <a:bodyPr/>
        <a:lstStyle/>
        <a:p>
          <a:endParaRPr lang="en-US"/>
        </a:p>
      </dgm:t>
    </dgm:pt>
    <dgm:pt modelId="{8082456E-C807-4B4B-BFD1-8141483E2CE9}">
      <dgm:prSet/>
      <dgm:spPr/>
      <dgm:t>
        <a:bodyPr/>
        <a:lstStyle/>
        <a:p>
          <a:r>
            <a:rPr lang="en-GB"/>
            <a:t>Consider alternative sentences for minor offences</a:t>
          </a:r>
          <a:endParaRPr lang="en-US"/>
        </a:p>
      </dgm:t>
    </dgm:pt>
    <dgm:pt modelId="{D8F50C18-75DF-47C2-B671-E3CAD9CFA275}" type="parTrans" cxnId="{96175EAC-F15E-43A9-8E11-821A4C90B4E0}">
      <dgm:prSet/>
      <dgm:spPr/>
      <dgm:t>
        <a:bodyPr/>
        <a:lstStyle/>
        <a:p>
          <a:endParaRPr lang="en-US"/>
        </a:p>
      </dgm:t>
    </dgm:pt>
    <dgm:pt modelId="{F32F11D3-998D-43F2-9CA3-1DA08E284179}" type="sibTrans" cxnId="{96175EAC-F15E-43A9-8E11-821A4C90B4E0}">
      <dgm:prSet/>
      <dgm:spPr/>
      <dgm:t>
        <a:bodyPr/>
        <a:lstStyle/>
        <a:p>
          <a:endParaRPr lang="en-US"/>
        </a:p>
      </dgm:t>
    </dgm:pt>
    <dgm:pt modelId="{7195ABE5-7468-450B-A233-95E1C503EC42}">
      <dgm:prSet/>
      <dgm:spPr/>
      <dgm:t>
        <a:bodyPr/>
        <a:lstStyle/>
        <a:p>
          <a:r>
            <a:rPr lang="en-GB"/>
            <a:t>Provide systematic change to prison officers: offer education and training</a:t>
          </a:r>
          <a:endParaRPr lang="en-US"/>
        </a:p>
      </dgm:t>
    </dgm:pt>
    <dgm:pt modelId="{688AD99A-E3A7-4859-86F1-385E908EA8CA}" type="parTrans" cxnId="{8CFB34DE-3E20-432A-9551-8F14BD336981}">
      <dgm:prSet/>
      <dgm:spPr/>
      <dgm:t>
        <a:bodyPr/>
        <a:lstStyle/>
        <a:p>
          <a:endParaRPr lang="en-US"/>
        </a:p>
      </dgm:t>
    </dgm:pt>
    <dgm:pt modelId="{B915F650-BEEF-4520-A8A5-7DA438C792C3}" type="sibTrans" cxnId="{8CFB34DE-3E20-432A-9551-8F14BD336981}">
      <dgm:prSet/>
      <dgm:spPr/>
      <dgm:t>
        <a:bodyPr/>
        <a:lstStyle/>
        <a:p>
          <a:endParaRPr lang="en-US"/>
        </a:p>
      </dgm:t>
    </dgm:pt>
    <dgm:pt modelId="{9F5C29AB-5F69-4B52-A1C7-1FEDB682C869}">
      <dgm:prSet/>
      <dgm:spPr/>
      <dgm:t>
        <a:bodyPr/>
        <a:lstStyle/>
        <a:p>
          <a:r>
            <a:rPr lang="en-GB"/>
            <a:t>Prisons should work to ensure they have enough well trained staff to allow prison officers to do their job</a:t>
          </a:r>
          <a:endParaRPr lang="en-US"/>
        </a:p>
      </dgm:t>
    </dgm:pt>
    <dgm:pt modelId="{997A5532-A336-47DC-9BCD-851BE3B804A2}" type="parTrans" cxnId="{C327B702-1676-4BCE-BF50-541D9F72E20C}">
      <dgm:prSet/>
      <dgm:spPr/>
      <dgm:t>
        <a:bodyPr/>
        <a:lstStyle/>
        <a:p>
          <a:endParaRPr lang="en-US"/>
        </a:p>
      </dgm:t>
    </dgm:pt>
    <dgm:pt modelId="{31EBCC04-385E-40AF-BFA3-46671F1E7E2D}" type="sibTrans" cxnId="{C327B702-1676-4BCE-BF50-541D9F72E20C}">
      <dgm:prSet/>
      <dgm:spPr/>
      <dgm:t>
        <a:bodyPr/>
        <a:lstStyle/>
        <a:p>
          <a:endParaRPr lang="en-US"/>
        </a:p>
      </dgm:t>
    </dgm:pt>
    <dgm:pt modelId="{54D38896-55B8-425A-ADC8-2D26625A119E}" type="pres">
      <dgm:prSet presAssocID="{9C6F9672-7A01-4002-A0C3-8F8345C9E844}" presName="outerComposite" presStyleCnt="0">
        <dgm:presLayoutVars>
          <dgm:chMax val="5"/>
          <dgm:dir/>
          <dgm:resizeHandles val="exact"/>
        </dgm:presLayoutVars>
      </dgm:prSet>
      <dgm:spPr/>
    </dgm:pt>
    <dgm:pt modelId="{FD58458A-F6EA-4F1F-B14D-12C9637ADE92}" type="pres">
      <dgm:prSet presAssocID="{9C6F9672-7A01-4002-A0C3-8F8345C9E844}" presName="dummyMaxCanvas" presStyleCnt="0">
        <dgm:presLayoutVars/>
      </dgm:prSet>
      <dgm:spPr/>
    </dgm:pt>
    <dgm:pt modelId="{A5EFAFFB-E01C-4B54-A535-888769EB433F}" type="pres">
      <dgm:prSet presAssocID="{9C6F9672-7A01-4002-A0C3-8F8345C9E844}" presName="FourNodes_1" presStyleLbl="node1" presStyleIdx="0" presStyleCnt="4">
        <dgm:presLayoutVars>
          <dgm:bulletEnabled val="1"/>
        </dgm:presLayoutVars>
      </dgm:prSet>
      <dgm:spPr/>
    </dgm:pt>
    <dgm:pt modelId="{CE60BD44-B628-4B65-AECA-6B3820229018}" type="pres">
      <dgm:prSet presAssocID="{9C6F9672-7A01-4002-A0C3-8F8345C9E844}" presName="FourNodes_2" presStyleLbl="node1" presStyleIdx="1" presStyleCnt="4">
        <dgm:presLayoutVars>
          <dgm:bulletEnabled val="1"/>
        </dgm:presLayoutVars>
      </dgm:prSet>
      <dgm:spPr/>
    </dgm:pt>
    <dgm:pt modelId="{D4F108F5-CC4B-4E90-B8E8-9D6B04A9920C}" type="pres">
      <dgm:prSet presAssocID="{9C6F9672-7A01-4002-A0C3-8F8345C9E844}" presName="FourNodes_3" presStyleLbl="node1" presStyleIdx="2" presStyleCnt="4">
        <dgm:presLayoutVars>
          <dgm:bulletEnabled val="1"/>
        </dgm:presLayoutVars>
      </dgm:prSet>
      <dgm:spPr/>
    </dgm:pt>
    <dgm:pt modelId="{19492474-AD09-4440-931A-3C40A872FADD}" type="pres">
      <dgm:prSet presAssocID="{9C6F9672-7A01-4002-A0C3-8F8345C9E844}" presName="FourNodes_4" presStyleLbl="node1" presStyleIdx="3" presStyleCnt="4">
        <dgm:presLayoutVars>
          <dgm:bulletEnabled val="1"/>
        </dgm:presLayoutVars>
      </dgm:prSet>
      <dgm:spPr/>
    </dgm:pt>
    <dgm:pt modelId="{B18751FF-D740-40F6-99EE-8E13041FFF6A}" type="pres">
      <dgm:prSet presAssocID="{9C6F9672-7A01-4002-A0C3-8F8345C9E844}" presName="FourConn_1-2" presStyleLbl="fgAccFollowNode1" presStyleIdx="0" presStyleCnt="3">
        <dgm:presLayoutVars>
          <dgm:bulletEnabled val="1"/>
        </dgm:presLayoutVars>
      </dgm:prSet>
      <dgm:spPr/>
    </dgm:pt>
    <dgm:pt modelId="{D544D20B-DC83-44CE-8C4C-EA0A22A0B97F}" type="pres">
      <dgm:prSet presAssocID="{9C6F9672-7A01-4002-A0C3-8F8345C9E844}" presName="FourConn_2-3" presStyleLbl="fgAccFollowNode1" presStyleIdx="1" presStyleCnt="3">
        <dgm:presLayoutVars>
          <dgm:bulletEnabled val="1"/>
        </dgm:presLayoutVars>
      </dgm:prSet>
      <dgm:spPr/>
    </dgm:pt>
    <dgm:pt modelId="{17518757-EFB6-437E-96D2-7FB79F66FB0D}" type="pres">
      <dgm:prSet presAssocID="{9C6F9672-7A01-4002-A0C3-8F8345C9E844}" presName="FourConn_3-4" presStyleLbl="fgAccFollowNode1" presStyleIdx="2" presStyleCnt="3">
        <dgm:presLayoutVars>
          <dgm:bulletEnabled val="1"/>
        </dgm:presLayoutVars>
      </dgm:prSet>
      <dgm:spPr/>
    </dgm:pt>
    <dgm:pt modelId="{4528621D-A152-4893-AC5F-CE7F1A53F046}" type="pres">
      <dgm:prSet presAssocID="{9C6F9672-7A01-4002-A0C3-8F8345C9E844}" presName="FourNodes_1_text" presStyleLbl="node1" presStyleIdx="3" presStyleCnt="4">
        <dgm:presLayoutVars>
          <dgm:bulletEnabled val="1"/>
        </dgm:presLayoutVars>
      </dgm:prSet>
      <dgm:spPr/>
    </dgm:pt>
    <dgm:pt modelId="{C53DC9FF-972B-4BAF-B9E1-BE767F3A2EAC}" type="pres">
      <dgm:prSet presAssocID="{9C6F9672-7A01-4002-A0C3-8F8345C9E844}" presName="FourNodes_2_text" presStyleLbl="node1" presStyleIdx="3" presStyleCnt="4">
        <dgm:presLayoutVars>
          <dgm:bulletEnabled val="1"/>
        </dgm:presLayoutVars>
      </dgm:prSet>
      <dgm:spPr/>
    </dgm:pt>
    <dgm:pt modelId="{6FE64A3B-6592-417C-A859-F4DF960ABB10}" type="pres">
      <dgm:prSet presAssocID="{9C6F9672-7A01-4002-A0C3-8F8345C9E844}" presName="FourNodes_3_text" presStyleLbl="node1" presStyleIdx="3" presStyleCnt="4">
        <dgm:presLayoutVars>
          <dgm:bulletEnabled val="1"/>
        </dgm:presLayoutVars>
      </dgm:prSet>
      <dgm:spPr/>
    </dgm:pt>
    <dgm:pt modelId="{8E74DB4D-8C88-4EAA-A98E-C4BF87392267}" type="pres">
      <dgm:prSet presAssocID="{9C6F9672-7A01-4002-A0C3-8F8345C9E844}" presName="FourNodes_4_text" presStyleLbl="node1" presStyleIdx="3" presStyleCnt="4">
        <dgm:presLayoutVars>
          <dgm:bulletEnabled val="1"/>
        </dgm:presLayoutVars>
      </dgm:prSet>
      <dgm:spPr/>
    </dgm:pt>
  </dgm:ptLst>
  <dgm:cxnLst>
    <dgm:cxn modelId="{C327B702-1676-4BCE-BF50-541D9F72E20C}" srcId="{9C6F9672-7A01-4002-A0C3-8F8345C9E844}" destId="{9F5C29AB-5F69-4B52-A1C7-1FEDB682C869}" srcOrd="3" destOrd="0" parTransId="{997A5532-A336-47DC-9BCD-851BE3B804A2}" sibTransId="{31EBCC04-385E-40AF-BFA3-46671F1E7E2D}"/>
    <dgm:cxn modelId="{CEBED50B-74D8-448C-81A3-8B4CF00F5356}" type="presOf" srcId="{1AC8B7D2-F3AF-42EF-B287-9B76DD37E8FE}" destId="{4528621D-A152-4893-AC5F-CE7F1A53F046}" srcOrd="1" destOrd="0" presId="urn:microsoft.com/office/officeart/2005/8/layout/vProcess5"/>
    <dgm:cxn modelId="{9F3A3119-ED08-4155-BA15-6D8D01B3123C}" type="presOf" srcId="{9F5C29AB-5F69-4B52-A1C7-1FEDB682C869}" destId="{8E74DB4D-8C88-4EAA-A98E-C4BF87392267}" srcOrd="1" destOrd="0" presId="urn:microsoft.com/office/officeart/2005/8/layout/vProcess5"/>
    <dgm:cxn modelId="{5E329F1F-1524-4EA6-A2CA-AC2851F58CDB}" srcId="{9C6F9672-7A01-4002-A0C3-8F8345C9E844}" destId="{1AC8B7D2-F3AF-42EF-B287-9B76DD37E8FE}" srcOrd="0" destOrd="0" parTransId="{318B6060-EE00-4B5B-8ACF-DC98CBC7338A}" sibTransId="{96C558D0-B5BB-417E-A850-87C60A98B673}"/>
    <dgm:cxn modelId="{72F16C3C-F109-4A88-824F-29B2C09B0717}" type="presOf" srcId="{9F5C29AB-5F69-4B52-A1C7-1FEDB682C869}" destId="{19492474-AD09-4440-931A-3C40A872FADD}" srcOrd="0" destOrd="0" presId="urn:microsoft.com/office/officeart/2005/8/layout/vProcess5"/>
    <dgm:cxn modelId="{F1BE256E-CB0C-4615-92D6-0CFFECE721A6}" type="presOf" srcId="{8082456E-C807-4B4B-BFD1-8141483E2CE9}" destId="{CE60BD44-B628-4B65-AECA-6B3820229018}" srcOrd="0" destOrd="0" presId="urn:microsoft.com/office/officeart/2005/8/layout/vProcess5"/>
    <dgm:cxn modelId="{B981D858-3D33-4C6D-A8EE-4AB3807DFD2F}" type="presOf" srcId="{F32F11D3-998D-43F2-9CA3-1DA08E284179}" destId="{D544D20B-DC83-44CE-8C4C-EA0A22A0B97F}" srcOrd="0" destOrd="0" presId="urn:microsoft.com/office/officeart/2005/8/layout/vProcess5"/>
    <dgm:cxn modelId="{1AF6A18B-E7F5-4700-A6D9-07B8E1D32788}" type="presOf" srcId="{1AC8B7D2-F3AF-42EF-B287-9B76DD37E8FE}" destId="{A5EFAFFB-E01C-4B54-A535-888769EB433F}" srcOrd="0" destOrd="0" presId="urn:microsoft.com/office/officeart/2005/8/layout/vProcess5"/>
    <dgm:cxn modelId="{9530B392-4685-4CBE-82AC-AB931373B10F}" type="presOf" srcId="{8082456E-C807-4B4B-BFD1-8141483E2CE9}" destId="{C53DC9FF-972B-4BAF-B9E1-BE767F3A2EAC}" srcOrd="1" destOrd="0" presId="urn:microsoft.com/office/officeart/2005/8/layout/vProcess5"/>
    <dgm:cxn modelId="{A2270D93-AB6A-42AE-914F-F2459DE7E613}" type="presOf" srcId="{7195ABE5-7468-450B-A233-95E1C503EC42}" destId="{D4F108F5-CC4B-4E90-B8E8-9D6B04A9920C}" srcOrd="0" destOrd="0" presId="urn:microsoft.com/office/officeart/2005/8/layout/vProcess5"/>
    <dgm:cxn modelId="{107F4D9F-207E-45C6-9207-58EF4C1F472B}" type="presOf" srcId="{B915F650-BEEF-4520-A8A5-7DA438C792C3}" destId="{17518757-EFB6-437E-96D2-7FB79F66FB0D}" srcOrd="0" destOrd="0" presId="urn:microsoft.com/office/officeart/2005/8/layout/vProcess5"/>
    <dgm:cxn modelId="{96175EAC-F15E-43A9-8E11-821A4C90B4E0}" srcId="{9C6F9672-7A01-4002-A0C3-8F8345C9E844}" destId="{8082456E-C807-4B4B-BFD1-8141483E2CE9}" srcOrd="1" destOrd="0" parTransId="{D8F50C18-75DF-47C2-B671-E3CAD9CFA275}" sibTransId="{F32F11D3-998D-43F2-9CA3-1DA08E284179}"/>
    <dgm:cxn modelId="{6C940FCB-4310-40A2-87B7-1F4322C2361A}" type="presOf" srcId="{7195ABE5-7468-450B-A233-95E1C503EC42}" destId="{6FE64A3B-6592-417C-A859-F4DF960ABB10}" srcOrd="1" destOrd="0" presId="urn:microsoft.com/office/officeart/2005/8/layout/vProcess5"/>
    <dgm:cxn modelId="{56380FCF-69CF-4848-867E-18F1545100F7}" type="presOf" srcId="{96C558D0-B5BB-417E-A850-87C60A98B673}" destId="{B18751FF-D740-40F6-99EE-8E13041FFF6A}" srcOrd="0" destOrd="0" presId="urn:microsoft.com/office/officeart/2005/8/layout/vProcess5"/>
    <dgm:cxn modelId="{8CFB34DE-3E20-432A-9551-8F14BD336981}" srcId="{9C6F9672-7A01-4002-A0C3-8F8345C9E844}" destId="{7195ABE5-7468-450B-A233-95E1C503EC42}" srcOrd="2" destOrd="0" parTransId="{688AD99A-E3A7-4859-86F1-385E908EA8CA}" sibTransId="{B915F650-BEEF-4520-A8A5-7DA438C792C3}"/>
    <dgm:cxn modelId="{202D32FD-74BE-4D83-894A-D218C9D3BC91}" type="presOf" srcId="{9C6F9672-7A01-4002-A0C3-8F8345C9E844}" destId="{54D38896-55B8-425A-ADC8-2D26625A119E}" srcOrd="0" destOrd="0" presId="urn:microsoft.com/office/officeart/2005/8/layout/vProcess5"/>
    <dgm:cxn modelId="{119F0006-43FA-4F25-B7F6-AB7205A8434A}" type="presParOf" srcId="{54D38896-55B8-425A-ADC8-2D26625A119E}" destId="{FD58458A-F6EA-4F1F-B14D-12C9637ADE92}" srcOrd="0" destOrd="0" presId="urn:microsoft.com/office/officeart/2005/8/layout/vProcess5"/>
    <dgm:cxn modelId="{B6C36A45-940B-4C31-B65B-63333D8C26D1}" type="presParOf" srcId="{54D38896-55B8-425A-ADC8-2D26625A119E}" destId="{A5EFAFFB-E01C-4B54-A535-888769EB433F}" srcOrd="1" destOrd="0" presId="urn:microsoft.com/office/officeart/2005/8/layout/vProcess5"/>
    <dgm:cxn modelId="{4773B6F1-8D42-4504-A514-8790D452312E}" type="presParOf" srcId="{54D38896-55B8-425A-ADC8-2D26625A119E}" destId="{CE60BD44-B628-4B65-AECA-6B3820229018}" srcOrd="2" destOrd="0" presId="urn:microsoft.com/office/officeart/2005/8/layout/vProcess5"/>
    <dgm:cxn modelId="{7B8E28EB-DACA-4C42-88AE-4A0455630BA1}" type="presParOf" srcId="{54D38896-55B8-425A-ADC8-2D26625A119E}" destId="{D4F108F5-CC4B-4E90-B8E8-9D6B04A9920C}" srcOrd="3" destOrd="0" presId="urn:microsoft.com/office/officeart/2005/8/layout/vProcess5"/>
    <dgm:cxn modelId="{093D11B0-9888-490E-B7A6-E82BEE6C8BC3}" type="presParOf" srcId="{54D38896-55B8-425A-ADC8-2D26625A119E}" destId="{19492474-AD09-4440-931A-3C40A872FADD}" srcOrd="4" destOrd="0" presId="urn:microsoft.com/office/officeart/2005/8/layout/vProcess5"/>
    <dgm:cxn modelId="{6F608C7C-7854-4D46-A601-6E372F7ACDBC}" type="presParOf" srcId="{54D38896-55B8-425A-ADC8-2D26625A119E}" destId="{B18751FF-D740-40F6-99EE-8E13041FFF6A}" srcOrd="5" destOrd="0" presId="urn:microsoft.com/office/officeart/2005/8/layout/vProcess5"/>
    <dgm:cxn modelId="{0266FD66-441E-4A59-9FDD-BAD74499ABAC}" type="presParOf" srcId="{54D38896-55B8-425A-ADC8-2D26625A119E}" destId="{D544D20B-DC83-44CE-8C4C-EA0A22A0B97F}" srcOrd="6" destOrd="0" presId="urn:microsoft.com/office/officeart/2005/8/layout/vProcess5"/>
    <dgm:cxn modelId="{FB514955-7450-4798-B7FF-1A604B0A33F2}" type="presParOf" srcId="{54D38896-55B8-425A-ADC8-2D26625A119E}" destId="{17518757-EFB6-437E-96D2-7FB79F66FB0D}" srcOrd="7" destOrd="0" presId="urn:microsoft.com/office/officeart/2005/8/layout/vProcess5"/>
    <dgm:cxn modelId="{84A492A2-B6C7-4476-B077-32EC4E69F5E7}" type="presParOf" srcId="{54D38896-55B8-425A-ADC8-2D26625A119E}" destId="{4528621D-A152-4893-AC5F-CE7F1A53F046}" srcOrd="8" destOrd="0" presId="urn:microsoft.com/office/officeart/2005/8/layout/vProcess5"/>
    <dgm:cxn modelId="{E26B2198-7954-48A0-B219-FF3CBB9B7D45}" type="presParOf" srcId="{54D38896-55B8-425A-ADC8-2D26625A119E}" destId="{C53DC9FF-972B-4BAF-B9E1-BE767F3A2EAC}" srcOrd="9" destOrd="0" presId="urn:microsoft.com/office/officeart/2005/8/layout/vProcess5"/>
    <dgm:cxn modelId="{90ABEEAA-1CE0-484D-8D42-534C690EFBC9}" type="presParOf" srcId="{54D38896-55B8-425A-ADC8-2D26625A119E}" destId="{6FE64A3B-6592-417C-A859-F4DF960ABB10}" srcOrd="10" destOrd="0" presId="urn:microsoft.com/office/officeart/2005/8/layout/vProcess5"/>
    <dgm:cxn modelId="{56F8CD19-8402-446D-8429-CB183175365E}" type="presParOf" srcId="{54D38896-55B8-425A-ADC8-2D26625A119E}" destId="{8E74DB4D-8C88-4EAA-A98E-C4BF8739226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BA331A-045F-474D-8574-6612887C8506}" type="doc">
      <dgm:prSet loTypeId="urn:microsoft.com/office/officeart/2008/layout/LinedList" loCatId="list" qsTypeId="urn:microsoft.com/office/officeart/2005/8/quickstyle/simple5" qsCatId="simple" csTypeId="urn:microsoft.com/office/officeart/2005/8/colors/accent6_2" csCatId="accent6"/>
      <dgm:spPr/>
      <dgm:t>
        <a:bodyPr/>
        <a:lstStyle/>
        <a:p>
          <a:endParaRPr lang="en-US"/>
        </a:p>
      </dgm:t>
    </dgm:pt>
    <dgm:pt modelId="{9378A20D-2909-47FC-AAC0-9DA4EBF2956C}">
      <dgm:prSet/>
      <dgm:spPr/>
      <dgm:t>
        <a:bodyPr/>
        <a:lstStyle/>
        <a:p>
          <a:r>
            <a:rPr lang="en-GB"/>
            <a:t>Why do we need prisons?</a:t>
          </a:r>
          <a:endParaRPr lang="en-US"/>
        </a:p>
      </dgm:t>
    </dgm:pt>
    <dgm:pt modelId="{A93A1211-DD64-4916-B5E6-6A65D08FEA87}" type="parTrans" cxnId="{2907CB24-26A8-4E52-8463-AAC64FA3972B}">
      <dgm:prSet/>
      <dgm:spPr/>
      <dgm:t>
        <a:bodyPr/>
        <a:lstStyle/>
        <a:p>
          <a:endParaRPr lang="en-US"/>
        </a:p>
      </dgm:t>
    </dgm:pt>
    <dgm:pt modelId="{D56A54FD-B0F5-4757-B00E-5A9166E672DF}" type="sibTrans" cxnId="{2907CB24-26A8-4E52-8463-AAC64FA3972B}">
      <dgm:prSet/>
      <dgm:spPr/>
      <dgm:t>
        <a:bodyPr/>
        <a:lstStyle/>
        <a:p>
          <a:endParaRPr lang="en-US"/>
        </a:p>
      </dgm:t>
    </dgm:pt>
    <dgm:pt modelId="{48259E16-5A28-42A0-9181-14A44608BDF5}">
      <dgm:prSet/>
      <dgm:spPr/>
      <dgm:t>
        <a:bodyPr/>
        <a:lstStyle/>
        <a:p>
          <a:r>
            <a:rPr lang="en-GB"/>
            <a:t>What does our prison population look like?</a:t>
          </a:r>
          <a:endParaRPr lang="en-US"/>
        </a:p>
      </dgm:t>
    </dgm:pt>
    <dgm:pt modelId="{52D2F90D-05D3-48C9-B6E4-2905C96B83A9}" type="parTrans" cxnId="{7B5AD041-0AA0-4ADC-88D1-4E68FF8829C1}">
      <dgm:prSet/>
      <dgm:spPr/>
      <dgm:t>
        <a:bodyPr/>
        <a:lstStyle/>
        <a:p>
          <a:endParaRPr lang="en-US"/>
        </a:p>
      </dgm:t>
    </dgm:pt>
    <dgm:pt modelId="{BD2873A2-6CED-47C5-9339-113A1066A388}" type="sibTrans" cxnId="{7B5AD041-0AA0-4ADC-88D1-4E68FF8829C1}">
      <dgm:prSet/>
      <dgm:spPr/>
      <dgm:t>
        <a:bodyPr/>
        <a:lstStyle/>
        <a:p>
          <a:endParaRPr lang="en-US"/>
        </a:p>
      </dgm:t>
    </dgm:pt>
    <dgm:pt modelId="{C166B201-DDF9-4E9A-ADC2-E89BDB46812B}">
      <dgm:prSet/>
      <dgm:spPr/>
      <dgm:t>
        <a:bodyPr/>
        <a:lstStyle/>
        <a:p>
          <a:r>
            <a:rPr lang="en-GB"/>
            <a:t>What are some of the key issues with prisons in England and Wales?</a:t>
          </a:r>
          <a:endParaRPr lang="en-US"/>
        </a:p>
      </dgm:t>
    </dgm:pt>
    <dgm:pt modelId="{07667405-FF81-4B35-8546-5D267F432D76}" type="parTrans" cxnId="{0C47A295-1365-46B0-B3F8-20230C082705}">
      <dgm:prSet/>
      <dgm:spPr/>
      <dgm:t>
        <a:bodyPr/>
        <a:lstStyle/>
        <a:p>
          <a:endParaRPr lang="en-US"/>
        </a:p>
      </dgm:t>
    </dgm:pt>
    <dgm:pt modelId="{D00A5F16-26B0-4089-BEFB-6F4BB4158A8E}" type="sibTrans" cxnId="{0C47A295-1365-46B0-B3F8-20230C082705}">
      <dgm:prSet/>
      <dgm:spPr/>
      <dgm:t>
        <a:bodyPr/>
        <a:lstStyle/>
        <a:p>
          <a:endParaRPr lang="en-US"/>
        </a:p>
      </dgm:t>
    </dgm:pt>
    <dgm:pt modelId="{F5BFC356-3205-44C0-963C-32157CC1CABC}">
      <dgm:prSet/>
      <dgm:spPr/>
      <dgm:t>
        <a:bodyPr/>
        <a:lstStyle/>
        <a:p>
          <a:r>
            <a:rPr lang="en-GB"/>
            <a:t>Recommendations for reform?</a:t>
          </a:r>
          <a:endParaRPr lang="en-US"/>
        </a:p>
      </dgm:t>
    </dgm:pt>
    <dgm:pt modelId="{7817EF3B-5824-40D5-80BF-537CD4C3DD70}" type="parTrans" cxnId="{16A15B65-B172-45B4-9DB5-94E76B54EC27}">
      <dgm:prSet/>
      <dgm:spPr/>
      <dgm:t>
        <a:bodyPr/>
        <a:lstStyle/>
        <a:p>
          <a:endParaRPr lang="en-US"/>
        </a:p>
      </dgm:t>
    </dgm:pt>
    <dgm:pt modelId="{CC82F351-92CD-40D9-A61B-E1F5500DE803}" type="sibTrans" cxnId="{16A15B65-B172-45B4-9DB5-94E76B54EC27}">
      <dgm:prSet/>
      <dgm:spPr/>
      <dgm:t>
        <a:bodyPr/>
        <a:lstStyle/>
        <a:p>
          <a:endParaRPr lang="en-US"/>
        </a:p>
      </dgm:t>
    </dgm:pt>
    <dgm:pt modelId="{A89A5B10-FE29-4F7E-AA62-CB8CFD0A079E}">
      <dgm:prSet/>
      <dgm:spPr/>
      <dgm:t>
        <a:bodyPr/>
        <a:lstStyle/>
        <a:p>
          <a:r>
            <a:rPr lang="en-GB"/>
            <a:t>Dutch and Norwegian models?</a:t>
          </a:r>
          <a:endParaRPr lang="en-US"/>
        </a:p>
      </dgm:t>
    </dgm:pt>
    <dgm:pt modelId="{86AA860D-F088-428D-BD58-B30A9504758F}" type="parTrans" cxnId="{83D3299A-6C89-4F47-BCDA-533A99834A26}">
      <dgm:prSet/>
      <dgm:spPr/>
      <dgm:t>
        <a:bodyPr/>
        <a:lstStyle/>
        <a:p>
          <a:endParaRPr lang="en-US"/>
        </a:p>
      </dgm:t>
    </dgm:pt>
    <dgm:pt modelId="{85E3A4F2-072B-4CAB-B41C-3C131D7BFDCE}" type="sibTrans" cxnId="{83D3299A-6C89-4F47-BCDA-533A99834A26}">
      <dgm:prSet/>
      <dgm:spPr/>
      <dgm:t>
        <a:bodyPr/>
        <a:lstStyle/>
        <a:p>
          <a:endParaRPr lang="en-US"/>
        </a:p>
      </dgm:t>
    </dgm:pt>
    <dgm:pt modelId="{AE80A885-8B48-45B6-9E16-09993AC06488}" type="pres">
      <dgm:prSet presAssocID="{89BA331A-045F-474D-8574-6612887C8506}" presName="vert0" presStyleCnt="0">
        <dgm:presLayoutVars>
          <dgm:dir/>
          <dgm:animOne val="branch"/>
          <dgm:animLvl val="lvl"/>
        </dgm:presLayoutVars>
      </dgm:prSet>
      <dgm:spPr/>
    </dgm:pt>
    <dgm:pt modelId="{E14D33C0-34FA-4F8E-8AF7-D0EFC0E832C1}" type="pres">
      <dgm:prSet presAssocID="{9378A20D-2909-47FC-AAC0-9DA4EBF2956C}" presName="thickLine" presStyleLbl="alignNode1" presStyleIdx="0" presStyleCnt="5"/>
      <dgm:spPr/>
    </dgm:pt>
    <dgm:pt modelId="{AA6B0A0B-9E4F-4F7B-8255-97A276C874D8}" type="pres">
      <dgm:prSet presAssocID="{9378A20D-2909-47FC-AAC0-9DA4EBF2956C}" presName="horz1" presStyleCnt="0"/>
      <dgm:spPr/>
    </dgm:pt>
    <dgm:pt modelId="{8534CDBC-0B95-4ED6-ADC1-D2CEA3398C12}" type="pres">
      <dgm:prSet presAssocID="{9378A20D-2909-47FC-AAC0-9DA4EBF2956C}" presName="tx1" presStyleLbl="revTx" presStyleIdx="0" presStyleCnt="5"/>
      <dgm:spPr/>
    </dgm:pt>
    <dgm:pt modelId="{3891FF2F-563D-41F3-B832-EEAF9E9E4A2D}" type="pres">
      <dgm:prSet presAssocID="{9378A20D-2909-47FC-AAC0-9DA4EBF2956C}" presName="vert1" presStyleCnt="0"/>
      <dgm:spPr/>
    </dgm:pt>
    <dgm:pt modelId="{086AA399-889C-4B44-897E-4A0D6BA5A188}" type="pres">
      <dgm:prSet presAssocID="{48259E16-5A28-42A0-9181-14A44608BDF5}" presName="thickLine" presStyleLbl="alignNode1" presStyleIdx="1" presStyleCnt="5"/>
      <dgm:spPr/>
    </dgm:pt>
    <dgm:pt modelId="{1EC18334-4209-48C0-8D31-CCF7BF231183}" type="pres">
      <dgm:prSet presAssocID="{48259E16-5A28-42A0-9181-14A44608BDF5}" presName="horz1" presStyleCnt="0"/>
      <dgm:spPr/>
    </dgm:pt>
    <dgm:pt modelId="{6C7C7DE5-7846-40D7-A666-8E636448409C}" type="pres">
      <dgm:prSet presAssocID="{48259E16-5A28-42A0-9181-14A44608BDF5}" presName="tx1" presStyleLbl="revTx" presStyleIdx="1" presStyleCnt="5"/>
      <dgm:spPr/>
    </dgm:pt>
    <dgm:pt modelId="{521D3130-2F4B-4590-8326-C3E418A2DC7A}" type="pres">
      <dgm:prSet presAssocID="{48259E16-5A28-42A0-9181-14A44608BDF5}" presName="vert1" presStyleCnt="0"/>
      <dgm:spPr/>
    </dgm:pt>
    <dgm:pt modelId="{24B13095-8B07-4876-A41D-F9D1497029CD}" type="pres">
      <dgm:prSet presAssocID="{C166B201-DDF9-4E9A-ADC2-E89BDB46812B}" presName="thickLine" presStyleLbl="alignNode1" presStyleIdx="2" presStyleCnt="5"/>
      <dgm:spPr/>
    </dgm:pt>
    <dgm:pt modelId="{ABD1D6DD-A1DD-4F64-B235-BEF8FC90CEBC}" type="pres">
      <dgm:prSet presAssocID="{C166B201-DDF9-4E9A-ADC2-E89BDB46812B}" presName="horz1" presStyleCnt="0"/>
      <dgm:spPr/>
    </dgm:pt>
    <dgm:pt modelId="{8813274B-EF97-49D9-AC9C-C0100B7998AB}" type="pres">
      <dgm:prSet presAssocID="{C166B201-DDF9-4E9A-ADC2-E89BDB46812B}" presName="tx1" presStyleLbl="revTx" presStyleIdx="2" presStyleCnt="5"/>
      <dgm:spPr/>
    </dgm:pt>
    <dgm:pt modelId="{62D2ABD7-EEF7-447A-A412-B7450FD09A22}" type="pres">
      <dgm:prSet presAssocID="{C166B201-DDF9-4E9A-ADC2-E89BDB46812B}" presName="vert1" presStyleCnt="0"/>
      <dgm:spPr/>
    </dgm:pt>
    <dgm:pt modelId="{983961CF-D548-4D62-BC18-35255E94B299}" type="pres">
      <dgm:prSet presAssocID="{F5BFC356-3205-44C0-963C-32157CC1CABC}" presName="thickLine" presStyleLbl="alignNode1" presStyleIdx="3" presStyleCnt="5"/>
      <dgm:spPr/>
    </dgm:pt>
    <dgm:pt modelId="{960D14DD-1C40-4388-A801-FAAF841972CE}" type="pres">
      <dgm:prSet presAssocID="{F5BFC356-3205-44C0-963C-32157CC1CABC}" presName="horz1" presStyleCnt="0"/>
      <dgm:spPr/>
    </dgm:pt>
    <dgm:pt modelId="{75FBCEC1-4EB6-4F6A-ABB7-A2339ECA49B3}" type="pres">
      <dgm:prSet presAssocID="{F5BFC356-3205-44C0-963C-32157CC1CABC}" presName="tx1" presStyleLbl="revTx" presStyleIdx="3" presStyleCnt="5"/>
      <dgm:spPr/>
    </dgm:pt>
    <dgm:pt modelId="{83E59BEF-6D3B-431D-914D-689742FA3F3F}" type="pres">
      <dgm:prSet presAssocID="{F5BFC356-3205-44C0-963C-32157CC1CABC}" presName="vert1" presStyleCnt="0"/>
      <dgm:spPr/>
    </dgm:pt>
    <dgm:pt modelId="{DF70A808-AA07-4458-9EC5-9BEB3C77C789}" type="pres">
      <dgm:prSet presAssocID="{A89A5B10-FE29-4F7E-AA62-CB8CFD0A079E}" presName="thickLine" presStyleLbl="alignNode1" presStyleIdx="4" presStyleCnt="5"/>
      <dgm:spPr/>
    </dgm:pt>
    <dgm:pt modelId="{C2F5194B-3A93-440A-B499-2BDFD6F46446}" type="pres">
      <dgm:prSet presAssocID="{A89A5B10-FE29-4F7E-AA62-CB8CFD0A079E}" presName="horz1" presStyleCnt="0"/>
      <dgm:spPr/>
    </dgm:pt>
    <dgm:pt modelId="{59859E05-362F-4569-A119-6AA7E353B275}" type="pres">
      <dgm:prSet presAssocID="{A89A5B10-FE29-4F7E-AA62-CB8CFD0A079E}" presName="tx1" presStyleLbl="revTx" presStyleIdx="4" presStyleCnt="5"/>
      <dgm:spPr/>
    </dgm:pt>
    <dgm:pt modelId="{A61D8003-FDEC-4ED7-A91C-109FC305DB4D}" type="pres">
      <dgm:prSet presAssocID="{A89A5B10-FE29-4F7E-AA62-CB8CFD0A079E}" presName="vert1" presStyleCnt="0"/>
      <dgm:spPr/>
    </dgm:pt>
  </dgm:ptLst>
  <dgm:cxnLst>
    <dgm:cxn modelId="{2907CB24-26A8-4E52-8463-AAC64FA3972B}" srcId="{89BA331A-045F-474D-8574-6612887C8506}" destId="{9378A20D-2909-47FC-AAC0-9DA4EBF2956C}" srcOrd="0" destOrd="0" parTransId="{A93A1211-DD64-4916-B5E6-6A65D08FEA87}" sibTransId="{D56A54FD-B0F5-4757-B00E-5A9166E672DF}"/>
    <dgm:cxn modelId="{7B5AD041-0AA0-4ADC-88D1-4E68FF8829C1}" srcId="{89BA331A-045F-474D-8574-6612887C8506}" destId="{48259E16-5A28-42A0-9181-14A44608BDF5}" srcOrd="1" destOrd="0" parTransId="{52D2F90D-05D3-48C9-B6E4-2905C96B83A9}" sibTransId="{BD2873A2-6CED-47C5-9339-113A1066A388}"/>
    <dgm:cxn modelId="{16A15B65-B172-45B4-9DB5-94E76B54EC27}" srcId="{89BA331A-045F-474D-8574-6612887C8506}" destId="{F5BFC356-3205-44C0-963C-32157CC1CABC}" srcOrd="3" destOrd="0" parTransId="{7817EF3B-5824-40D5-80BF-537CD4C3DD70}" sibTransId="{CC82F351-92CD-40D9-A61B-E1F5500DE803}"/>
    <dgm:cxn modelId="{8F48964C-0C68-4720-A91E-EC8F38CF6959}" type="presOf" srcId="{C166B201-DDF9-4E9A-ADC2-E89BDB46812B}" destId="{8813274B-EF97-49D9-AC9C-C0100B7998AB}" srcOrd="0" destOrd="0" presId="urn:microsoft.com/office/officeart/2008/layout/LinedList"/>
    <dgm:cxn modelId="{68119C4E-69B1-430F-B7D0-1C4B84CDD107}" type="presOf" srcId="{89BA331A-045F-474D-8574-6612887C8506}" destId="{AE80A885-8B48-45B6-9E16-09993AC06488}" srcOrd="0" destOrd="0" presId="urn:microsoft.com/office/officeart/2008/layout/LinedList"/>
    <dgm:cxn modelId="{50B58653-800F-4060-9104-2F5502DBB0CF}" type="presOf" srcId="{F5BFC356-3205-44C0-963C-32157CC1CABC}" destId="{75FBCEC1-4EB6-4F6A-ABB7-A2339ECA49B3}" srcOrd="0" destOrd="0" presId="urn:microsoft.com/office/officeart/2008/layout/LinedList"/>
    <dgm:cxn modelId="{75408C54-BCEE-47F5-9063-48A5357A3B3D}" type="presOf" srcId="{9378A20D-2909-47FC-AAC0-9DA4EBF2956C}" destId="{8534CDBC-0B95-4ED6-ADC1-D2CEA3398C12}" srcOrd="0" destOrd="0" presId="urn:microsoft.com/office/officeart/2008/layout/LinedList"/>
    <dgm:cxn modelId="{0C47A295-1365-46B0-B3F8-20230C082705}" srcId="{89BA331A-045F-474D-8574-6612887C8506}" destId="{C166B201-DDF9-4E9A-ADC2-E89BDB46812B}" srcOrd="2" destOrd="0" parTransId="{07667405-FF81-4B35-8546-5D267F432D76}" sibTransId="{D00A5F16-26B0-4089-BEFB-6F4BB4158A8E}"/>
    <dgm:cxn modelId="{83D3299A-6C89-4F47-BCDA-533A99834A26}" srcId="{89BA331A-045F-474D-8574-6612887C8506}" destId="{A89A5B10-FE29-4F7E-AA62-CB8CFD0A079E}" srcOrd="4" destOrd="0" parTransId="{86AA860D-F088-428D-BD58-B30A9504758F}" sibTransId="{85E3A4F2-072B-4CAB-B41C-3C131D7BFDCE}"/>
    <dgm:cxn modelId="{8C0D9CE7-0847-4E2D-B81A-CEFE0A7822FF}" type="presOf" srcId="{A89A5B10-FE29-4F7E-AA62-CB8CFD0A079E}" destId="{59859E05-362F-4569-A119-6AA7E353B275}" srcOrd="0" destOrd="0" presId="urn:microsoft.com/office/officeart/2008/layout/LinedList"/>
    <dgm:cxn modelId="{FD4E07E8-2478-4F9D-9651-246FD29771A8}" type="presOf" srcId="{48259E16-5A28-42A0-9181-14A44608BDF5}" destId="{6C7C7DE5-7846-40D7-A666-8E636448409C}" srcOrd="0" destOrd="0" presId="urn:microsoft.com/office/officeart/2008/layout/LinedList"/>
    <dgm:cxn modelId="{31B4F6B9-6A35-4BC7-AF07-E20A6FBDCA76}" type="presParOf" srcId="{AE80A885-8B48-45B6-9E16-09993AC06488}" destId="{E14D33C0-34FA-4F8E-8AF7-D0EFC0E832C1}" srcOrd="0" destOrd="0" presId="urn:microsoft.com/office/officeart/2008/layout/LinedList"/>
    <dgm:cxn modelId="{D7065D6B-5FDE-4B3E-8FBE-BB403A00CBDC}" type="presParOf" srcId="{AE80A885-8B48-45B6-9E16-09993AC06488}" destId="{AA6B0A0B-9E4F-4F7B-8255-97A276C874D8}" srcOrd="1" destOrd="0" presId="urn:microsoft.com/office/officeart/2008/layout/LinedList"/>
    <dgm:cxn modelId="{532AE873-3838-4C75-8F14-760AAE32668B}" type="presParOf" srcId="{AA6B0A0B-9E4F-4F7B-8255-97A276C874D8}" destId="{8534CDBC-0B95-4ED6-ADC1-D2CEA3398C12}" srcOrd="0" destOrd="0" presId="urn:microsoft.com/office/officeart/2008/layout/LinedList"/>
    <dgm:cxn modelId="{EF09601D-F2BB-4A6E-81D0-7C209DB5ED67}" type="presParOf" srcId="{AA6B0A0B-9E4F-4F7B-8255-97A276C874D8}" destId="{3891FF2F-563D-41F3-B832-EEAF9E9E4A2D}" srcOrd="1" destOrd="0" presId="urn:microsoft.com/office/officeart/2008/layout/LinedList"/>
    <dgm:cxn modelId="{4B4B84AE-FA5E-4A56-B3B5-856E72E34028}" type="presParOf" srcId="{AE80A885-8B48-45B6-9E16-09993AC06488}" destId="{086AA399-889C-4B44-897E-4A0D6BA5A188}" srcOrd="2" destOrd="0" presId="urn:microsoft.com/office/officeart/2008/layout/LinedList"/>
    <dgm:cxn modelId="{25BC276C-A224-4BFB-B0A1-6C552A63B786}" type="presParOf" srcId="{AE80A885-8B48-45B6-9E16-09993AC06488}" destId="{1EC18334-4209-48C0-8D31-CCF7BF231183}" srcOrd="3" destOrd="0" presId="urn:microsoft.com/office/officeart/2008/layout/LinedList"/>
    <dgm:cxn modelId="{CADED190-056C-48FD-9983-ED6530E8F9A9}" type="presParOf" srcId="{1EC18334-4209-48C0-8D31-CCF7BF231183}" destId="{6C7C7DE5-7846-40D7-A666-8E636448409C}" srcOrd="0" destOrd="0" presId="urn:microsoft.com/office/officeart/2008/layout/LinedList"/>
    <dgm:cxn modelId="{277CA09A-2A06-40F5-9CAD-7190323B35BB}" type="presParOf" srcId="{1EC18334-4209-48C0-8D31-CCF7BF231183}" destId="{521D3130-2F4B-4590-8326-C3E418A2DC7A}" srcOrd="1" destOrd="0" presId="urn:microsoft.com/office/officeart/2008/layout/LinedList"/>
    <dgm:cxn modelId="{779C17A7-8BFD-4FE5-8EC3-F5D173B26E30}" type="presParOf" srcId="{AE80A885-8B48-45B6-9E16-09993AC06488}" destId="{24B13095-8B07-4876-A41D-F9D1497029CD}" srcOrd="4" destOrd="0" presId="urn:microsoft.com/office/officeart/2008/layout/LinedList"/>
    <dgm:cxn modelId="{9CCAAB08-E618-476D-916E-ACBBF374F410}" type="presParOf" srcId="{AE80A885-8B48-45B6-9E16-09993AC06488}" destId="{ABD1D6DD-A1DD-4F64-B235-BEF8FC90CEBC}" srcOrd="5" destOrd="0" presId="urn:microsoft.com/office/officeart/2008/layout/LinedList"/>
    <dgm:cxn modelId="{203C2935-F64E-43E9-97E9-632CA2D45D64}" type="presParOf" srcId="{ABD1D6DD-A1DD-4F64-B235-BEF8FC90CEBC}" destId="{8813274B-EF97-49D9-AC9C-C0100B7998AB}" srcOrd="0" destOrd="0" presId="urn:microsoft.com/office/officeart/2008/layout/LinedList"/>
    <dgm:cxn modelId="{C259595B-5A95-42D5-B4CB-535559179DC0}" type="presParOf" srcId="{ABD1D6DD-A1DD-4F64-B235-BEF8FC90CEBC}" destId="{62D2ABD7-EEF7-447A-A412-B7450FD09A22}" srcOrd="1" destOrd="0" presId="urn:microsoft.com/office/officeart/2008/layout/LinedList"/>
    <dgm:cxn modelId="{09FEA1EB-83C3-4C19-9784-9491E15E9B89}" type="presParOf" srcId="{AE80A885-8B48-45B6-9E16-09993AC06488}" destId="{983961CF-D548-4D62-BC18-35255E94B299}" srcOrd="6" destOrd="0" presId="urn:microsoft.com/office/officeart/2008/layout/LinedList"/>
    <dgm:cxn modelId="{4312FEBB-49E6-432F-945B-04CDAF9DBCC1}" type="presParOf" srcId="{AE80A885-8B48-45B6-9E16-09993AC06488}" destId="{960D14DD-1C40-4388-A801-FAAF841972CE}" srcOrd="7" destOrd="0" presId="urn:microsoft.com/office/officeart/2008/layout/LinedList"/>
    <dgm:cxn modelId="{CD4BF9FD-10A1-4C12-BF9C-70D224289D83}" type="presParOf" srcId="{960D14DD-1C40-4388-A801-FAAF841972CE}" destId="{75FBCEC1-4EB6-4F6A-ABB7-A2339ECA49B3}" srcOrd="0" destOrd="0" presId="urn:microsoft.com/office/officeart/2008/layout/LinedList"/>
    <dgm:cxn modelId="{DDFF97E4-3687-488D-9B3C-DDC7EAB62843}" type="presParOf" srcId="{960D14DD-1C40-4388-A801-FAAF841972CE}" destId="{83E59BEF-6D3B-431D-914D-689742FA3F3F}" srcOrd="1" destOrd="0" presId="urn:microsoft.com/office/officeart/2008/layout/LinedList"/>
    <dgm:cxn modelId="{86D26D69-3BAE-4560-A463-0D42F30F4668}" type="presParOf" srcId="{AE80A885-8B48-45B6-9E16-09993AC06488}" destId="{DF70A808-AA07-4458-9EC5-9BEB3C77C789}" srcOrd="8" destOrd="0" presId="urn:microsoft.com/office/officeart/2008/layout/LinedList"/>
    <dgm:cxn modelId="{22E0EDE3-C12F-41BC-98B6-3343C32A6B31}" type="presParOf" srcId="{AE80A885-8B48-45B6-9E16-09993AC06488}" destId="{C2F5194B-3A93-440A-B499-2BDFD6F46446}" srcOrd="9" destOrd="0" presId="urn:microsoft.com/office/officeart/2008/layout/LinedList"/>
    <dgm:cxn modelId="{FF0C3AFF-59A7-45DB-A95F-1F7E4BF2C041}" type="presParOf" srcId="{C2F5194B-3A93-440A-B499-2BDFD6F46446}" destId="{59859E05-362F-4569-A119-6AA7E353B275}" srcOrd="0" destOrd="0" presId="urn:microsoft.com/office/officeart/2008/layout/LinedList"/>
    <dgm:cxn modelId="{90F8C5D2-4AD6-4333-BE5B-603405B08FCA}" type="presParOf" srcId="{C2F5194B-3A93-440A-B499-2BDFD6F46446}" destId="{A61D8003-FDEC-4ED7-A91C-109FC305DB4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82CD8-BCE7-46B8-956F-BE1612E04E5F}">
      <dsp:nvSpPr>
        <dsp:cNvPr id="0" name=""/>
        <dsp:cNvSpPr/>
      </dsp:nvSpPr>
      <dsp:spPr>
        <a:xfrm>
          <a:off x="0" y="0"/>
          <a:ext cx="5098256" cy="140202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By the end of this session you should be able to . . . </a:t>
          </a:r>
          <a:endParaRPr lang="en-US" sz="2300" kern="1200"/>
        </a:p>
      </dsp:txBody>
      <dsp:txXfrm>
        <a:off x="68441" y="68441"/>
        <a:ext cx="4961374" cy="1265144"/>
      </dsp:txXfrm>
    </dsp:sp>
    <dsp:sp modelId="{EAB9D253-211B-438D-8FFA-924BE3187111}">
      <dsp:nvSpPr>
        <dsp:cNvPr id="0" name=""/>
        <dsp:cNvSpPr/>
      </dsp:nvSpPr>
      <dsp:spPr>
        <a:xfrm>
          <a:off x="0" y="2120439"/>
          <a:ext cx="5098256" cy="914940"/>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1. Explain what sentencing options are available to courts in England and Wales</a:t>
          </a:r>
          <a:endParaRPr lang="en-US" sz="2300" kern="1200" dirty="0"/>
        </a:p>
      </dsp:txBody>
      <dsp:txXfrm>
        <a:off x="44664" y="2165103"/>
        <a:ext cx="5008928" cy="825612"/>
      </dsp:txXfrm>
    </dsp:sp>
    <dsp:sp modelId="{44CF788D-2E0A-4963-9414-E5652AAD30F3}">
      <dsp:nvSpPr>
        <dsp:cNvPr id="0" name=""/>
        <dsp:cNvSpPr/>
      </dsp:nvSpPr>
      <dsp:spPr>
        <a:xfrm>
          <a:off x="0" y="3101619"/>
          <a:ext cx="5098256" cy="914940"/>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2. Identify alternatives to short term prison sentences</a:t>
          </a:r>
          <a:endParaRPr lang="en-US" sz="2300" kern="1200" dirty="0"/>
        </a:p>
      </dsp:txBody>
      <dsp:txXfrm>
        <a:off x="44664" y="3146283"/>
        <a:ext cx="5008928" cy="825612"/>
      </dsp:txXfrm>
    </dsp:sp>
    <dsp:sp modelId="{216D2DC9-49D8-47B1-958C-62DF2731E7FF}">
      <dsp:nvSpPr>
        <dsp:cNvPr id="0" name=""/>
        <dsp:cNvSpPr/>
      </dsp:nvSpPr>
      <dsp:spPr>
        <a:xfrm>
          <a:off x="0" y="4082799"/>
          <a:ext cx="5098256" cy="91494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3. Evaluate the use of custodial vs non -custodial sentences</a:t>
          </a:r>
          <a:endParaRPr lang="en-US" sz="2300" kern="1200" dirty="0"/>
        </a:p>
      </dsp:txBody>
      <dsp:txXfrm>
        <a:off x="44664" y="4127463"/>
        <a:ext cx="5008928" cy="82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44D7-BB33-4AD9-A37D-7AF2C9F46053}">
      <dsp:nvSpPr>
        <dsp:cNvPr id="0" name=""/>
        <dsp:cNvSpPr/>
      </dsp:nvSpPr>
      <dsp:spPr>
        <a:xfrm>
          <a:off x="0" y="1949"/>
          <a:ext cx="648072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182DD-CBD2-480E-8129-EE31CEB6499A}">
      <dsp:nvSpPr>
        <dsp:cNvPr id="0" name=""/>
        <dsp:cNvSpPr/>
      </dsp:nvSpPr>
      <dsp:spPr>
        <a:xfrm>
          <a:off x="0" y="1949"/>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¼ people released from custodial sentence of six months or less managed to avoid reconviction within 2 years.</a:t>
          </a:r>
          <a:endParaRPr lang="en-US" sz="2000" kern="1200"/>
        </a:p>
      </dsp:txBody>
      <dsp:txXfrm>
        <a:off x="0" y="1949"/>
        <a:ext cx="6480720" cy="996790"/>
      </dsp:txXfrm>
    </dsp:sp>
    <dsp:sp modelId="{453A73B5-726F-4A95-BF70-2235B6CC5EB7}">
      <dsp:nvSpPr>
        <dsp:cNvPr id="0" name=""/>
        <dsp:cNvSpPr/>
      </dsp:nvSpPr>
      <dsp:spPr>
        <a:xfrm>
          <a:off x="0" y="998740"/>
          <a:ext cx="6480720" cy="0"/>
        </a:xfrm>
        <a:prstGeom prst="line">
          <a:avLst/>
        </a:prstGeom>
        <a:solidFill>
          <a:schemeClr val="accent5">
            <a:hueOff val="785595"/>
            <a:satOff val="-3757"/>
            <a:lumOff val="4118"/>
            <a:alphaOff val="0"/>
          </a:schemeClr>
        </a:solidFill>
        <a:ln w="15875" cap="flat" cmpd="sng" algn="ctr">
          <a:solidFill>
            <a:schemeClr val="accent5">
              <a:hueOff val="785595"/>
              <a:satOff val="-3757"/>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12EAA-78B3-46BF-9733-51097606BC05}">
      <dsp:nvSpPr>
        <dsp:cNvPr id="0" name=""/>
        <dsp:cNvSpPr/>
      </dsp:nvSpPr>
      <dsp:spPr>
        <a:xfrm>
          <a:off x="0" y="998740"/>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Courts have complained that short periods of detention offer too brief a time to work with and change an offender</a:t>
          </a:r>
          <a:endParaRPr lang="en-US" sz="2000" kern="1200" dirty="0"/>
        </a:p>
      </dsp:txBody>
      <dsp:txXfrm>
        <a:off x="0" y="998740"/>
        <a:ext cx="6480720" cy="996790"/>
      </dsp:txXfrm>
    </dsp:sp>
    <dsp:sp modelId="{61C96AC6-AD98-495B-B5A2-A792C9AB1CA1}">
      <dsp:nvSpPr>
        <dsp:cNvPr id="0" name=""/>
        <dsp:cNvSpPr/>
      </dsp:nvSpPr>
      <dsp:spPr>
        <a:xfrm>
          <a:off x="0" y="1995530"/>
          <a:ext cx="6480720" cy="0"/>
        </a:xfrm>
        <a:prstGeom prst="line">
          <a:avLst/>
        </a:prstGeom>
        <a:solidFill>
          <a:schemeClr val="accent5">
            <a:hueOff val="1571189"/>
            <a:satOff val="-7513"/>
            <a:lumOff val="8235"/>
            <a:alphaOff val="0"/>
          </a:schemeClr>
        </a:solidFill>
        <a:ln w="15875" cap="flat" cmpd="sng" algn="ctr">
          <a:solidFill>
            <a:schemeClr val="accent5">
              <a:hueOff val="1571189"/>
              <a:satOff val="-7513"/>
              <a:lumOff val="8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5A656-2823-4713-8934-32CA68F117FD}">
      <dsp:nvSpPr>
        <dsp:cNvPr id="0" name=""/>
        <dsp:cNvSpPr/>
      </dsp:nvSpPr>
      <dsp:spPr>
        <a:xfrm>
          <a:off x="0" y="1995530"/>
          <a:ext cx="6480720" cy="894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Weaver (2011): we need to take account of the offenders voice</a:t>
          </a:r>
          <a:endParaRPr lang="en-US" sz="2000" kern="1200" dirty="0"/>
        </a:p>
      </dsp:txBody>
      <dsp:txXfrm>
        <a:off x="0" y="1995530"/>
        <a:ext cx="6480720" cy="894160"/>
      </dsp:txXfrm>
    </dsp:sp>
    <dsp:sp modelId="{8136B23C-CCB9-4512-A8D9-D181A6E3D09C}">
      <dsp:nvSpPr>
        <dsp:cNvPr id="0" name=""/>
        <dsp:cNvSpPr/>
      </dsp:nvSpPr>
      <dsp:spPr>
        <a:xfrm>
          <a:off x="0" y="2889691"/>
          <a:ext cx="6480720" cy="0"/>
        </a:xfrm>
        <a:prstGeom prst="line">
          <a:avLst/>
        </a:prstGeom>
        <a:solidFill>
          <a:schemeClr val="accent5">
            <a:hueOff val="2356783"/>
            <a:satOff val="-11270"/>
            <a:lumOff val="12353"/>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40EB4-814F-406F-B229-9D5200146B73}">
      <dsp:nvSpPr>
        <dsp:cNvPr id="0" name=""/>
        <dsp:cNvSpPr/>
      </dsp:nvSpPr>
      <dsp:spPr>
        <a:xfrm>
          <a:off x="0" y="2889691"/>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User group suggested: most would prefer a short prison sentence over an equivalent community based alternative.</a:t>
          </a:r>
          <a:endParaRPr lang="en-US" sz="2000" kern="1200" dirty="0"/>
        </a:p>
      </dsp:txBody>
      <dsp:txXfrm>
        <a:off x="0" y="2889691"/>
        <a:ext cx="6480720" cy="996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CAA1D-30ED-40FC-89C7-B5C55F9F516C}">
      <dsp:nvSpPr>
        <dsp:cNvPr id="0" name=""/>
        <dsp:cNvSpPr/>
      </dsp:nvSpPr>
      <dsp:spPr>
        <a:xfrm>
          <a:off x="0" y="617132"/>
          <a:ext cx="5098256" cy="106287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 the end of this session you should be able to . . . </a:t>
          </a:r>
          <a:endParaRPr lang="en-US" sz="1900" kern="1200"/>
        </a:p>
      </dsp:txBody>
      <dsp:txXfrm>
        <a:off x="51885" y="669017"/>
        <a:ext cx="4994486" cy="959101"/>
      </dsp:txXfrm>
    </dsp:sp>
    <dsp:sp modelId="{F79D88A5-0728-4608-BC1E-DDF4B9907D8F}">
      <dsp:nvSpPr>
        <dsp:cNvPr id="0" name=""/>
        <dsp:cNvSpPr/>
      </dsp:nvSpPr>
      <dsp:spPr>
        <a:xfrm>
          <a:off x="0" y="1734724"/>
          <a:ext cx="5098256" cy="1062871"/>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1. Identify key issues that need addressing in relation to the prison system in England and Wales</a:t>
          </a:r>
          <a:endParaRPr lang="en-US" sz="1900" kern="1200" dirty="0"/>
        </a:p>
      </dsp:txBody>
      <dsp:txXfrm>
        <a:off x="51885" y="1786609"/>
        <a:ext cx="4994486" cy="959101"/>
      </dsp:txXfrm>
    </dsp:sp>
    <dsp:sp modelId="{CED0ABC8-9C28-45D6-B712-B77383D5846E}">
      <dsp:nvSpPr>
        <dsp:cNvPr id="0" name=""/>
        <dsp:cNvSpPr/>
      </dsp:nvSpPr>
      <dsp:spPr>
        <a:xfrm>
          <a:off x="0" y="2852316"/>
          <a:ext cx="5098256" cy="1062871"/>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2. Argue possible recommendations for reform</a:t>
          </a:r>
          <a:endParaRPr lang="en-US" sz="1900" kern="1200"/>
        </a:p>
      </dsp:txBody>
      <dsp:txXfrm>
        <a:off x="51885" y="2904201"/>
        <a:ext cx="4994486" cy="959101"/>
      </dsp:txXfrm>
    </dsp:sp>
    <dsp:sp modelId="{F99C8665-29D7-424D-80A6-D29A452AADEF}">
      <dsp:nvSpPr>
        <dsp:cNvPr id="0" name=""/>
        <dsp:cNvSpPr/>
      </dsp:nvSpPr>
      <dsp:spPr>
        <a:xfrm>
          <a:off x="0" y="3969907"/>
          <a:ext cx="5098256" cy="1062871"/>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 Explain how the prison system in England and Wales compares to models of imprisonment used by the Dutch and Norwegians.</a:t>
          </a:r>
          <a:endParaRPr lang="en-US" sz="1900" kern="1200"/>
        </a:p>
      </dsp:txBody>
      <dsp:txXfrm>
        <a:off x="51885" y="4021792"/>
        <a:ext cx="4994486" cy="9591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82B47-44BB-46CB-9C8E-21ECF15246BA}">
      <dsp:nvSpPr>
        <dsp:cNvPr id="0" name=""/>
        <dsp:cNvSpPr/>
      </dsp:nvSpPr>
      <dsp:spPr>
        <a:xfrm>
          <a:off x="0" y="14622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Prisons in Wales are performing less well than prisons in England on a range of prison safety measures.</a:t>
          </a:r>
          <a:endParaRPr lang="en-US" sz="1800" kern="1200"/>
        </a:p>
      </dsp:txBody>
      <dsp:txXfrm>
        <a:off x="34954" y="181181"/>
        <a:ext cx="7220147" cy="646132"/>
      </dsp:txXfrm>
    </dsp:sp>
    <dsp:sp modelId="{EA178C19-16AF-4D3A-8468-1ED3F82CA105}">
      <dsp:nvSpPr>
        <dsp:cNvPr id="0" name=""/>
        <dsp:cNvSpPr/>
      </dsp:nvSpPr>
      <dsp:spPr>
        <a:xfrm>
          <a:off x="0" y="91410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39% of all Welsh prisoners were being held in English prisons in 2017</a:t>
          </a:r>
          <a:endParaRPr lang="en-US" sz="1800" kern="1200"/>
        </a:p>
      </dsp:txBody>
      <dsp:txXfrm>
        <a:off x="34954" y="949061"/>
        <a:ext cx="7220147" cy="646132"/>
      </dsp:txXfrm>
    </dsp:sp>
    <dsp:sp modelId="{707D9D94-2620-4740-B770-FAB4A1EEFE18}">
      <dsp:nvSpPr>
        <dsp:cNvPr id="0" name=""/>
        <dsp:cNvSpPr/>
      </dsp:nvSpPr>
      <dsp:spPr>
        <a:xfrm>
          <a:off x="0" y="168198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Welsh women held in prisons in England</a:t>
          </a:r>
          <a:endParaRPr lang="en-US" sz="1800" kern="1200"/>
        </a:p>
      </dsp:txBody>
      <dsp:txXfrm>
        <a:off x="34954" y="1716941"/>
        <a:ext cx="7220147" cy="646132"/>
      </dsp:txXfrm>
    </dsp:sp>
    <dsp:sp modelId="{E8F3C3D0-7CCE-471B-A5C1-2EB39365C1D9}">
      <dsp:nvSpPr>
        <dsp:cNvPr id="0" name=""/>
        <dsp:cNvSpPr/>
      </dsp:nvSpPr>
      <dsp:spPr>
        <a:xfrm>
          <a:off x="0" y="244986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There are growing concerns over prison safety</a:t>
          </a:r>
          <a:endParaRPr lang="en-US" sz="1800" kern="1200"/>
        </a:p>
      </dsp:txBody>
      <dsp:txXfrm>
        <a:off x="34954" y="2484821"/>
        <a:ext cx="7220147" cy="646132"/>
      </dsp:txXfrm>
    </dsp:sp>
    <dsp:sp modelId="{AA04A140-D4E9-4B07-9680-C88BDAB29644}">
      <dsp:nvSpPr>
        <dsp:cNvPr id="0" name=""/>
        <dsp:cNvSpPr/>
      </dsp:nvSpPr>
      <dsp:spPr>
        <a:xfrm>
          <a:off x="0" y="3217747"/>
          <a:ext cx="7290055" cy="7160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Most  recently the suggestion to build a new super prison in Port Talbot was rejected as options for a “different and distinct approach” are considered.</a:t>
          </a:r>
          <a:endParaRPr lang="en-US" sz="1800" kern="1200"/>
        </a:p>
      </dsp:txBody>
      <dsp:txXfrm>
        <a:off x="34954" y="3252701"/>
        <a:ext cx="7220147" cy="6461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5E4EE-60C6-41AC-A6C9-BDCB6F0721F7}">
      <dsp:nvSpPr>
        <dsp:cNvPr id="0" name=""/>
        <dsp:cNvSpPr/>
      </dsp:nvSpPr>
      <dsp:spPr>
        <a:xfrm>
          <a:off x="0" y="992"/>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 </a:t>
          </a:r>
          <a:r>
            <a:rPr lang="en-GB" sz="2000" kern="1200" dirty="0"/>
            <a:t>Imprisonment does not usually reduce reoffending, and in some research studies it has been shown to increase it. </a:t>
          </a:r>
          <a:endParaRPr lang="en-US" sz="1300" kern="1200" dirty="0"/>
        </a:p>
      </dsp:txBody>
      <dsp:txXfrm>
        <a:off x="89498" y="90490"/>
        <a:ext cx="4375350" cy="1654374"/>
      </dsp:txXfrm>
    </dsp:sp>
    <dsp:sp modelId="{2D12977F-22FE-414E-B685-BDFACE44A9BA}">
      <dsp:nvSpPr>
        <dsp:cNvPr id="0" name=""/>
        <dsp:cNvSpPr/>
      </dsp:nvSpPr>
      <dsp:spPr>
        <a:xfrm>
          <a:off x="0" y="1848369"/>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word ‘rehabilitation’ is usually used to mean processes and activities that encourage people who have committed crime to cease offending and embark on a law-abiding life.</a:t>
          </a:r>
          <a:endParaRPr lang="en-US" sz="1300" kern="1200" dirty="0"/>
        </a:p>
      </dsp:txBody>
      <dsp:txXfrm>
        <a:off x="89498" y="1937867"/>
        <a:ext cx="4375350" cy="1654374"/>
      </dsp:txXfrm>
    </dsp:sp>
    <dsp:sp modelId="{33F8B9DD-62A5-4A73-87C8-74056EDB0D9E}">
      <dsp:nvSpPr>
        <dsp:cNvPr id="0" name=""/>
        <dsp:cNvSpPr/>
      </dsp:nvSpPr>
      <dsp:spPr>
        <a:xfrm>
          <a:off x="0" y="3695746"/>
          <a:ext cx="4554346" cy="18333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kern="1200" dirty="0"/>
        </a:p>
      </dsp:txBody>
      <dsp:txXfrm>
        <a:off x="89498" y="3785244"/>
        <a:ext cx="4375350" cy="16543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04A28-4CB1-4861-950E-5D71CA6DDAE1}">
      <dsp:nvSpPr>
        <dsp:cNvPr id="0" name=""/>
        <dsp:cNvSpPr/>
      </dsp:nvSpPr>
      <dsp:spPr>
        <a:xfrm>
          <a:off x="0" y="753"/>
          <a:ext cx="509076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4554AF-3E49-4E81-B628-EF237FC3E386}">
      <dsp:nvSpPr>
        <dsp:cNvPr id="0" name=""/>
        <dsp:cNvSpPr/>
      </dsp:nvSpPr>
      <dsp:spPr>
        <a:xfrm>
          <a:off x="0" y="753"/>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rehabilitative prison culture supports hope, change, progression, and desistance. Desistance is how people with a previous pattern of offending abstain from crime.</a:t>
          </a:r>
          <a:endParaRPr lang="en-US" sz="1900" kern="1200"/>
        </a:p>
      </dsp:txBody>
      <dsp:txXfrm>
        <a:off x="0" y="753"/>
        <a:ext cx="5090765" cy="1234421"/>
      </dsp:txXfrm>
    </dsp:sp>
    <dsp:sp modelId="{02D442EB-A42C-445A-AEFB-56ABA64E9BD6}">
      <dsp:nvSpPr>
        <dsp:cNvPr id="0" name=""/>
        <dsp:cNvSpPr/>
      </dsp:nvSpPr>
      <dsp:spPr>
        <a:xfrm>
          <a:off x="0" y="1235174"/>
          <a:ext cx="509076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8C82F-92B0-4A2C-8D74-C25544E039DB}">
      <dsp:nvSpPr>
        <dsp:cNvPr id="0" name=""/>
        <dsp:cNvSpPr/>
      </dsp:nvSpPr>
      <dsp:spPr>
        <a:xfrm>
          <a:off x="0" y="1235174"/>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simple example is telling a prisoner they can get out in 5 years if they keep their head down. This is a positive message, but a better one is to ask:</a:t>
          </a:r>
          <a:endParaRPr lang="en-US" sz="1900" kern="1200"/>
        </a:p>
      </dsp:txBody>
      <dsp:txXfrm>
        <a:off x="0" y="1235174"/>
        <a:ext cx="5090765" cy="1234421"/>
      </dsp:txXfrm>
    </dsp:sp>
    <dsp:sp modelId="{E5951B44-A5E0-4384-A18A-7C0551D09069}">
      <dsp:nvSpPr>
        <dsp:cNvPr id="0" name=""/>
        <dsp:cNvSpPr/>
      </dsp:nvSpPr>
      <dsp:spPr>
        <a:xfrm>
          <a:off x="0" y="2469595"/>
          <a:ext cx="509076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AB0DA-CB69-48C7-8698-1FB7488C0628}">
      <dsp:nvSpPr>
        <dsp:cNvPr id="0" name=""/>
        <dsp:cNvSpPr/>
      </dsp:nvSpPr>
      <dsp:spPr>
        <a:xfrm>
          <a:off x="0" y="2469595"/>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 you want to achieve to give you the best chance for a better life when you get out in 5 years?”</a:t>
          </a:r>
          <a:endParaRPr lang="en-US" sz="1900" kern="1200"/>
        </a:p>
      </dsp:txBody>
      <dsp:txXfrm>
        <a:off x="0" y="2469595"/>
        <a:ext cx="5090765" cy="1234421"/>
      </dsp:txXfrm>
    </dsp:sp>
    <dsp:sp modelId="{5A733622-6609-4450-B2E5-31116BB832D5}">
      <dsp:nvSpPr>
        <dsp:cNvPr id="0" name=""/>
        <dsp:cNvSpPr/>
      </dsp:nvSpPr>
      <dsp:spPr>
        <a:xfrm>
          <a:off x="0" y="3704017"/>
          <a:ext cx="5090765"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6FAE56-C179-4F70-8C9F-75307E1E4115}">
      <dsp:nvSpPr>
        <dsp:cNvPr id="0" name=""/>
        <dsp:cNvSpPr/>
      </dsp:nvSpPr>
      <dsp:spPr>
        <a:xfrm>
          <a:off x="0" y="3704017"/>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Staff can then help the prisoner to work out and achieve a realistic plan for their own success. Success can be as simple as making the decision to change.</a:t>
          </a:r>
          <a:endParaRPr lang="en-US" sz="1900" kern="1200" dirty="0"/>
        </a:p>
      </dsp:txBody>
      <dsp:txXfrm>
        <a:off x="0" y="3704017"/>
        <a:ext cx="5090765" cy="1234421"/>
      </dsp:txXfrm>
    </dsp:sp>
    <dsp:sp modelId="{627C0098-4497-43B8-9434-B967DAAC2947}">
      <dsp:nvSpPr>
        <dsp:cNvPr id="0" name=""/>
        <dsp:cNvSpPr/>
      </dsp:nvSpPr>
      <dsp:spPr>
        <a:xfrm>
          <a:off x="0" y="4938438"/>
          <a:ext cx="5090765"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FDCFB3-C034-45A1-A7A9-B04D79D3FE72}">
      <dsp:nvSpPr>
        <dsp:cNvPr id="0" name=""/>
        <dsp:cNvSpPr/>
      </dsp:nvSpPr>
      <dsp:spPr>
        <a:xfrm>
          <a:off x="0" y="4938438"/>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Her Majesty's prison and probation service (2019)</a:t>
          </a:r>
          <a:endParaRPr lang="en-US" sz="1900" kern="1200"/>
        </a:p>
      </dsp:txBody>
      <dsp:txXfrm>
        <a:off x="0" y="4938438"/>
        <a:ext cx="5090765" cy="12344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AE48F-33A6-489C-A3DB-9D9EDD2175C6}">
      <dsp:nvSpPr>
        <dsp:cNvPr id="0" name=""/>
        <dsp:cNvSpPr/>
      </dsp:nvSpPr>
      <dsp:spPr>
        <a:xfrm rot="16200000">
          <a:off x="694" y="175456"/>
          <a:ext cx="3672446" cy="3672446"/>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Over representation of young men from ethnic minority backgrounds</a:t>
          </a:r>
          <a:endParaRPr lang="en-US" sz="2500" kern="1200" dirty="0"/>
        </a:p>
      </dsp:txBody>
      <dsp:txXfrm rot="5400000">
        <a:off x="695" y="1093566"/>
        <a:ext cx="3029768" cy="1836223"/>
      </dsp:txXfrm>
    </dsp:sp>
    <dsp:sp modelId="{0E77DFFE-92EA-4F6F-A753-B52DA9842CC0}">
      <dsp:nvSpPr>
        <dsp:cNvPr id="0" name=""/>
        <dsp:cNvSpPr/>
      </dsp:nvSpPr>
      <dsp:spPr>
        <a:xfrm rot="5400000">
          <a:off x="3870660" y="175456"/>
          <a:ext cx="3672446" cy="3672446"/>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Females dealt with in a system primarily designed for men</a:t>
          </a:r>
          <a:endParaRPr lang="en-US" sz="2500" kern="1200"/>
        </a:p>
      </dsp:txBody>
      <dsp:txXfrm rot="-5400000">
        <a:off x="4513339" y="1093568"/>
        <a:ext cx="3029768" cy="18362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AFFB-E01C-4B54-A535-888769EB433F}">
      <dsp:nvSpPr>
        <dsp:cNvPr id="0" name=""/>
        <dsp:cNvSpPr/>
      </dsp:nvSpPr>
      <dsp:spPr>
        <a:xfrm>
          <a:off x="0" y="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Increase the number of prison officers</a:t>
          </a:r>
          <a:endParaRPr lang="en-US" sz="1700" kern="1200"/>
        </a:p>
      </dsp:txBody>
      <dsp:txXfrm>
        <a:off x="25925" y="25925"/>
        <a:ext cx="5005111" cy="833289"/>
      </dsp:txXfrm>
    </dsp:sp>
    <dsp:sp modelId="{CE60BD44-B628-4B65-AECA-6B3820229018}">
      <dsp:nvSpPr>
        <dsp:cNvPr id="0" name=""/>
        <dsp:cNvSpPr/>
      </dsp:nvSpPr>
      <dsp:spPr>
        <a:xfrm>
          <a:off x="505434" y="1046073"/>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Consider alternative sentences for minor offences</a:t>
          </a:r>
          <a:endParaRPr lang="en-US" sz="1700" kern="1200"/>
        </a:p>
      </dsp:txBody>
      <dsp:txXfrm>
        <a:off x="531359" y="1071998"/>
        <a:ext cx="4902415" cy="833289"/>
      </dsp:txXfrm>
    </dsp:sp>
    <dsp:sp modelId="{D4F108F5-CC4B-4E90-B8E8-9D6B04A9920C}">
      <dsp:nvSpPr>
        <dsp:cNvPr id="0" name=""/>
        <dsp:cNvSpPr/>
      </dsp:nvSpPr>
      <dsp:spPr>
        <a:xfrm>
          <a:off x="1003325" y="2092147"/>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Provide systematic change to prison officers: offer education and training</a:t>
          </a:r>
          <a:endParaRPr lang="en-US" sz="1700" kern="1200"/>
        </a:p>
      </dsp:txBody>
      <dsp:txXfrm>
        <a:off x="1029250" y="2118072"/>
        <a:ext cx="4909959" cy="833289"/>
      </dsp:txXfrm>
    </dsp:sp>
    <dsp:sp modelId="{19492474-AD09-4440-931A-3C40A872FADD}">
      <dsp:nvSpPr>
        <dsp:cNvPr id="0" name=""/>
        <dsp:cNvSpPr/>
      </dsp:nvSpPr>
      <dsp:spPr>
        <a:xfrm>
          <a:off x="1508760" y="3138220"/>
          <a:ext cx="6035040" cy="88513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Prisons should work to ensure they have enough well trained staff to allow prison officers to do their job</a:t>
          </a:r>
          <a:endParaRPr lang="en-US" sz="1700" kern="1200"/>
        </a:p>
      </dsp:txBody>
      <dsp:txXfrm>
        <a:off x="1534685" y="3164145"/>
        <a:ext cx="4902415" cy="833289"/>
      </dsp:txXfrm>
    </dsp:sp>
    <dsp:sp modelId="{B18751FF-D740-40F6-99EE-8E13041FFF6A}">
      <dsp:nvSpPr>
        <dsp:cNvPr id="0" name=""/>
        <dsp:cNvSpPr/>
      </dsp:nvSpPr>
      <dsp:spPr>
        <a:xfrm>
          <a:off x="5459700" y="677936"/>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89152" y="677936"/>
        <a:ext cx="316437" cy="432943"/>
      </dsp:txXfrm>
    </dsp:sp>
    <dsp:sp modelId="{D544D20B-DC83-44CE-8C4C-EA0A22A0B97F}">
      <dsp:nvSpPr>
        <dsp:cNvPr id="0" name=""/>
        <dsp:cNvSpPr/>
      </dsp:nvSpPr>
      <dsp:spPr>
        <a:xfrm>
          <a:off x="5965134" y="1724009"/>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094586" y="1724009"/>
        <a:ext cx="316437" cy="432943"/>
      </dsp:txXfrm>
    </dsp:sp>
    <dsp:sp modelId="{17518757-EFB6-437E-96D2-7FB79F66FB0D}">
      <dsp:nvSpPr>
        <dsp:cNvPr id="0" name=""/>
        <dsp:cNvSpPr/>
      </dsp:nvSpPr>
      <dsp:spPr>
        <a:xfrm>
          <a:off x="6463025" y="2770083"/>
          <a:ext cx="575340" cy="575340"/>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92477" y="2770083"/>
        <a:ext cx="316437" cy="4329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4D33C0-34FA-4F8E-8AF7-D0EFC0E832C1}">
      <dsp:nvSpPr>
        <dsp:cNvPr id="0" name=""/>
        <dsp:cNvSpPr/>
      </dsp:nvSpPr>
      <dsp:spPr>
        <a:xfrm>
          <a:off x="0" y="448"/>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8534CDBC-0B95-4ED6-ADC1-D2CEA3398C12}">
      <dsp:nvSpPr>
        <dsp:cNvPr id="0" name=""/>
        <dsp:cNvSpPr/>
      </dsp:nvSpPr>
      <dsp:spPr>
        <a:xfrm>
          <a:off x="0" y="448"/>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Why do we need prisons?</a:t>
          </a:r>
          <a:endParaRPr lang="en-US" sz="2000" kern="1200"/>
        </a:p>
      </dsp:txBody>
      <dsp:txXfrm>
        <a:off x="0" y="448"/>
        <a:ext cx="4776107" cy="733856"/>
      </dsp:txXfrm>
    </dsp:sp>
    <dsp:sp modelId="{086AA399-889C-4B44-897E-4A0D6BA5A188}">
      <dsp:nvSpPr>
        <dsp:cNvPr id="0" name=""/>
        <dsp:cNvSpPr/>
      </dsp:nvSpPr>
      <dsp:spPr>
        <a:xfrm>
          <a:off x="0" y="734304"/>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6C7C7DE5-7846-40D7-A666-8E636448409C}">
      <dsp:nvSpPr>
        <dsp:cNvPr id="0" name=""/>
        <dsp:cNvSpPr/>
      </dsp:nvSpPr>
      <dsp:spPr>
        <a:xfrm>
          <a:off x="0" y="734304"/>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does our prison population look like?</a:t>
          </a:r>
          <a:endParaRPr lang="en-US" sz="2000" kern="1200"/>
        </a:p>
      </dsp:txBody>
      <dsp:txXfrm>
        <a:off x="0" y="734304"/>
        <a:ext cx="4776107" cy="733856"/>
      </dsp:txXfrm>
    </dsp:sp>
    <dsp:sp modelId="{24B13095-8B07-4876-A41D-F9D1497029CD}">
      <dsp:nvSpPr>
        <dsp:cNvPr id="0" name=""/>
        <dsp:cNvSpPr/>
      </dsp:nvSpPr>
      <dsp:spPr>
        <a:xfrm>
          <a:off x="0" y="1468161"/>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8813274B-EF97-49D9-AC9C-C0100B7998AB}">
      <dsp:nvSpPr>
        <dsp:cNvPr id="0" name=""/>
        <dsp:cNvSpPr/>
      </dsp:nvSpPr>
      <dsp:spPr>
        <a:xfrm>
          <a:off x="0" y="1468161"/>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are some of the key issues with prisons in England and Wales?</a:t>
          </a:r>
          <a:endParaRPr lang="en-US" sz="2000" kern="1200"/>
        </a:p>
      </dsp:txBody>
      <dsp:txXfrm>
        <a:off x="0" y="1468161"/>
        <a:ext cx="4776107" cy="733856"/>
      </dsp:txXfrm>
    </dsp:sp>
    <dsp:sp modelId="{983961CF-D548-4D62-BC18-35255E94B299}">
      <dsp:nvSpPr>
        <dsp:cNvPr id="0" name=""/>
        <dsp:cNvSpPr/>
      </dsp:nvSpPr>
      <dsp:spPr>
        <a:xfrm>
          <a:off x="0" y="2202018"/>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75FBCEC1-4EB6-4F6A-ABB7-A2339ECA49B3}">
      <dsp:nvSpPr>
        <dsp:cNvPr id="0" name=""/>
        <dsp:cNvSpPr/>
      </dsp:nvSpPr>
      <dsp:spPr>
        <a:xfrm>
          <a:off x="0" y="2202018"/>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Recommendations for reform?</a:t>
          </a:r>
          <a:endParaRPr lang="en-US" sz="2000" kern="1200"/>
        </a:p>
      </dsp:txBody>
      <dsp:txXfrm>
        <a:off x="0" y="2202018"/>
        <a:ext cx="4776107" cy="733856"/>
      </dsp:txXfrm>
    </dsp:sp>
    <dsp:sp modelId="{DF70A808-AA07-4458-9EC5-9BEB3C77C789}">
      <dsp:nvSpPr>
        <dsp:cNvPr id="0" name=""/>
        <dsp:cNvSpPr/>
      </dsp:nvSpPr>
      <dsp:spPr>
        <a:xfrm>
          <a:off x="0" y="2935875"/>
          <a:ext cx="4776107" cy="0"/>
        </a:xfrm>
        <a:prstGeom prst="lin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1">
          <a:scrgbClr r="0" g="0" b="0"/>
        </a:lnRef>
        <a:fillRef idx="3">
          <a:scrgbClr r="0" g="0" b="0"/>
        </a:fillRef>
        <a:effectRef idx="3">
          <a:scrgbClr r="0" g="0" b="0"/>
        </a:effectRef>
        <a:fontRef idx="minor">
          <a:schemeClr val="lt1"/>
        </a:fontRef>
      </dsp:style>
    </dsp:sp>
    <dsp:sp modelId="{59859E05-362F-4569-A119-6AA7E353B275}">
      <dsp:nvSpPr>
        <dsp:cNvPr id="0" name=""/>
        <dsp:cNvSpPr/>
      </dsp:nvSpPr>
      <dsp:spPr>
        <a:xfrm>
          <a:off x="0" y="2935875"/>
          <a:ext cx="4776107" cy="73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Dutch and Norwegian models?</a:t>
          </a:r>
          <a:endParaRPr lang="en-US" sz="2000" kern="1200"/>
        </a:p>
      </dsp:txBody>
      <dsp:txXfrm>
        <a:off x="0" y="2935875"/>
        <a:ext cx="4776107" cy="7338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587A68F3-F9FD-412D-B100-33910B78D995}" type="datetimeFigureOut">
              <a:rPr lang="en-GB" smtClean="0"/>
              <a:t>24/11/2023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DB22D6C-733C-4772-AB76-D8045B5211BD}" type="slidenum">
              <a:rPr lang="en-GB" smtClean="0"/>
              <a:t>‹#›</a:t>
            </a:fld>
            <a:endParaRPr lang="en-GB"/>
          </a:p>
        </p:txBody>
      </p:sp>
    </p:spTree>
    <p:extLst>
      <p:ext uri="{BB962C8B-B14F-4D97-AF65-F5344CB8AC3E}">
        <p14:creationId xmlns:p14="http://schemas.microsoft.com/office/powerpoint/2010/main" val="489034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ommittees.parliament.uk/writtenevidence/122239/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tatic.wixstatic.com/ugd/b9cf6c_fe16050e0740464a897cfdf0b708435b.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ommittees.parliament.uk/committee/519/justice-and-home-affairs-committee/news/195121/call-for-evidence-launched-on-community-sentenc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rimeandjustice.org.uk/resources/what-are-prospects-short-prison-sentence-reform#:~:text=Over%2060%20per%20cent%20of%20all%20those%20sentenced,current%20use%20of%20short-term%20imprisonment%20are%20well%20documented."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justiceinspectorates.gov.uk/hmiprobation/wp-content/uploads/sites/5/2019/05/Post-release-supervision-inspection-report.pdf"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risonreformtrust.org.uk/wp-content/uploads/2021/12/PPN_regimes_consultation_report.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prisonstudies.org/news/england-and-wales-short-prison-sentences-directions-future-refor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police-crime-sentencing-and-courts-bill-2021-factsheets/police-crime-sentencing-and-courts-bill-2021-overarching-factshee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gov.uk/government/speeches/prisons-reform-speech"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assets.publishing.service.gov.uk/media/61af18e38fa8f5037e8ccc47/prisons-strategy-white-paper.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civitas.org.uk/content/files/whogoestoprison.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howardleague.org/publications/the-role-of-the-prison-officer/"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theguardian.com/profile/helenpidd"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justiceinspectorates.gov.uk/hmiprisons/wp-content/uploads/sites/4/2023/08/Debrief-HMP-Woodhill-Aug-23.pdf" TargetMode="External"/><Relationship Id="rId4" Type="http://schemas.openxmlformats.org/officeDocument/2006/relationships/hyperlink" Target="https://www.theguardian.com/profile/rajeev-syal"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bbc.co.uk/news/uk-59557786" TargetMode="External"/><Relationship Id="rId2" Type="http://schemas.openxmlformats.org/officeDocument/2006/relationships/slide" Target="../slides/slide35.xml"/><Relationship Id="rId1" Type="http://schemas.openxmlformats.org/officeDocument/2006/relationships/notesMaster" Target="../notesMasters/notesMaster1.xml"/><Relationship Id="rId4" Type="http://schemas.openxmlformats.org/officeDocument/2006/relationships/hyperlink" Target="https://www.gov.uk/government/publications/from-harm-to-hope-a-10-year-drugs-plan-to-cut-crime-and-save-lives/from-harm-to-hope-a-10-year-drugs-plan-to-cut-crime-and-save-lives"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crimeandjustice.org.uk/sites/crimeandjustice.org.uk/files/PSJ%20235%20January%202018.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s://www.gov.uk/guidance/rehabilitative-culture-in-prisons"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eprints.lse.ac.uk/29676/1/Legitimacy_and_procedural_justice_(LSERO_version).pdf" TargetMode="External"/><Relationship Id="rId2" Type="http://schemas.openxmlformats.org/officeDocument/2006/relationships/slide" Target="../slides/slide44.xml"/><Relationship Id="rId1" Type="http://schemas.openxmlformats.org/officeDocument/2006/relationships/notesMaster" Target="../notesMasters/notesMaster1.xml"/><Relationship Id="rId5" Type="http://schemas.openxmlformats.org/officeDocument/2006/relationships/hyperlink" Target="https://journals.sagepub.com/doi/epub/10.1177/0011128716687291" TargetMode="External"/><Relationship Id="rId4" Type="http://schemas.openxmlformats.org/officeDocument/2006/relationships/hyperlink" Target="https://medcraveonline.com/FRCIJ/FRCIJ-06-00248.pdf" TargetMode="Externa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gov.uk/government/news/vulnerable-offenders-steered-towards-treatment"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gov.uk/government/news/lifeline-community-treatment-pilots-to-steer-offenders-away-from-crime" TargetMode="Externa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bbc.co.uk/news/uk-wales-54795465"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youtu.be/Fw_E2t2Wl-Q"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a:t>
            </a:fld>
            <a:endParaRPr lang="en-GB"/>
          </a:p>
        </p:txBody>
      </p:sp>
    </p:spTree>
    <p:extLst>
      <p:ext uri="{BB962C8B-B14F-4D97-AF65-F5344CB8AC3E}">
        <p14:creationId xmlns:p14="http://schemas.microsoft.com/office/powerpoint/2010/main" val="3749042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2</a:t>
            </a:fld>
            <a:endParaRPr lang="en-GB"/>
          </a:p>
        </p:txBody>
      </p:sp>
    </p:spTree>
    <p:extLst>
      <p:ext uri="{BB962C8B-B14F-4D97-AF65-F5344CB8AC3E}">
        <p14:creationId xmlns:p14="http://schemas.microsoft.com/office/powerpoint/2010/main" val="3578940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3421538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a:t>
            </a:fld>
            <a:endParaRPr lang="en-GB"/>
          </a:p>
        </p:txBody>
      </p:sp>
    </p:spTree>
    <p:extLst>
      <p:ext uri="{BB962C8B-B14F-4D97-AF65-F5344CB8AC3E}">
        <p14:creationId xmlns:p14="http://schemas.microsoft.com/office/powerpoint/2010/main" val="349539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strike="noStrike" dirty="0">
                <a:solidFill>
                  <a:srgbClr val="1D70B8"/>
                </a:solidFill>
                <a:effectLst/>
                <a:latin typeface="GDS Transport"/>
              </a:rPr>
              <a:t> </a:t>
            </a:r>
            <a:endParaRPr lang="en-GB" b="1" dirty="0">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1848529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Verdana" panose="020B0604030504040204" pitchFamily="34" charset="0"/>
              </a:rPr>
              <a:t>The number of community sentences issued by courts in England and Wales has significantly declined between 2012 and 2022, decreasing by more than half (54%) in that time period (Figure 1). </a:t>
            </a:r>
          </a:p>
          <a:p>
            <a:r>
              <a:rPr lang="en-GB" b="0" i="0" dirty="0">
                <a:solidFill>
                  <a:srgbClr val="000000"/>
                </a:solidFill>
                <a:effectLst/>
                <a:latin typeface="Verdana" panose="020B0604030504040204" pitchFamily="34" charset="0"/>
              </a:rPr>
              <a:t>Part of this decline is because the total number of people sentenced over the period has declined by 14%. However, the proportion of all offenders given community sentences has decreased significantly. </a:t>
            </a:r>
          </a:p>
          <a:p>
            <a:r>
              <a:rPr lang="en-GB" b="0" i="0" dirty="0">
                <a:solidFill>
                  <a:srgbClr val="000000"/>
                </a:solidFill>
                <a:effectLst/>
                <a:latin typeface="Verdana" panose="020B0604030504040204" pitchFamily="34" charset="0"/>
              </a:rPr>
              <a:t>In 2012, 12.3% (151,183) of all offenders sentenced in England and Wales were given community sentences, but by 2022 this had fallen to 6.6% (68,994). In contrast, the proportion of people sentenced to immediate custody has remained relatively stable at around 6 to 8% of those sentenced</a:t>
            </a:r>
          </a:p>
          <a:p>
            <a:endParaRPr lang="en-GB" b="0" i="0" dirty="0">
              <a:solidFill>
                <a:srgbClr val="000000"/>
              </a:solidFill>
              <a:effectLst/>
              <a:latin typeface="Verdana" panose="020B0604030504040204" pitchFamily="34" charset="0"/>
            </a:endParaRPr>
          </a:p>
          <a:p>
            <a:r>
              <a:rPr lang="en-GB" dirty="0">
                <a:hlinkClick r:id="rId3"/>
              </a:rPr>
              <a:t>committees.parliament.uk/</a:t>
            </a:r>
            <a:r>
              <a:rPr lang="en-GB" dirty="0" err="1">
                <a:hlinkClick r:id="rId3"/>
              </a:rPr>
              <a:t>writtenevidence</a:t>
            </a:r>
            <a:r>
              <a:rPr lang="en-GB" dirty="0">
                <a:hlinkClick r:id="rId3"/>
              </a:rPr>
              <a:t>/122239/html/</a:t>
            </a:r>
            <a:endParaRPr lang="en-GB" b="0" i="0" dirty="0">
              <a:solidFill>
                <a:srgbClr val="000000"/>
              </a:solidFill>
              <a:effectLst/>
              <a:latin typeface="Verdana" panose="020B0604030504040204" pitchFamily="34" charset="0"/>
            </a:endParaRPr>
          </a:p>
          <a:p>
            <a:endParaRPr lang="en-GB" b="0" i="0" dirty="0">
              <a:solidFill>
                <a:srgbClr val="000000"/>
              </a:solidFill>
              <a:effectLst/>
              <a:latin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2962636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FINAL Crest Advisory - study in community sentences - Google Docs copy (wixstatic.com)</a:t>
            </a:r>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7</a:t>
            </a:fld>
            <a:endParaRPr lang="en-GB"/>
          </a:p>
        </p:txBody>
      </p:sp>
    </p:spTree>
    <p:extLst>
      <p:ext uri="{BB962C8B-B14F-4D97-AF65-F5344CB8AC3E}">
        <p14:creationId xmlns:p14="http://schemas.microsoft.com/office/powerpoint/2010/main" val="1211901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3406909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Call for evidence launched on community sentences - Committees - UK Parliament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9</a:t>
            </a:fld>
            <a:endParaRPr lang="en-GB"/>
          </a:p>
        </p:txBody>
      </p:sp>
    </p:spTree>
    <p:extLst>
      <p:ext uri="{BB962C8B-B14F-4D97-AF65-F5344CB8AC3E}">
        <p14:creationId xmlns:p14="http://schemas.microsoft.com/office/powerpoint/2010/main" val="601694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10</a:t>
            </a:fld>
            <a:endParaRPr lang="en-GB"/>
          </a:p>
        </p:txBody>
      </p:sp>
    </p:spTree>
    <p:extLst>
      <p:ext uri="{BB962C8B-B14F-4D97-AF65-F5344CB8AC3E}">
        <p14:creationId xmlns:p14="http://schemas.microsoft.com/office/powerpoint/2010/main" val="2215440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11</a:t>
            </a:fld>
            <a:endParaRPr lang="en-GB"/>
          </a:p>
        </p:txBody>
      </p:sp>
    </p:spTree>
    <p:extLst>
      <p:ext uri="{BB962C8B-B14F-4D97-AF65-F5344CB8AC3E}">
        <p14:creationId xmlns:p14="http://schemas.microsoft.com/office/powerpoint/2010/main" val="4207015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https://revolving-doors.org.uk/save-lives-prevent-use-short-prison-sentences/</a:t>
            </a:r>
          </a:p>
          <a:p>
            <a:endParaRPr lang="en-GB" dirty="0"/>
          </a:p>
          <a:p>
            <a:r>
              <a:rPr lang="en-GB" dirty="0">
                <a:hlinkClick r:id="rId3"/>
              </a:rPr>
              <a:t>What are the prospects of short prison sentence reform? | Centre for Crime and Justice Studies</a:t>
            </a:r>
            <a:endParaRPr lang="en-GB" dirty="0"/>
          </a:p>
          <a:p>
            <a:endParaRPr lang="en-GB" dirty="0"/>
          </a:p>
          <a:p>
            <a:r>
              <a:rPr lang="en-GB" dirty="0">
                <a:hlinkClick r:id="rId4"/>
              </a:rPr>
              <a:t>Post-release supervision for short-term prisoners: The work undertaken by </a:t>
            </a:r>
            <a:r>
              <a:rPr lang="en-GB" dirty="0" err="1">
                <a:hlinkClick r:id="rId4"/>
              </a:rPr>
              <a:t>Comunity</a:t>
            </a:r>
            <a:r>
              <a:rPr lang="en-GB" dirty="0">
                <a:hlinkClick r:id="rId4"/>
              </a:rPr>
              <a:t> Rehabilitation Companies (justiceinspectorates.gov.uk)</a:t>
            </a:r>
            <a:endParaRPr lang="en-GB" dirty="0"/>
          </a:p>
          <a:p>
            <a:endParaRPr lang="en-GB" dirty="0"/>
          </a:p>
          <a:p>
            <a:endParaRPr lang="en-GB" dirty="0"/>
          </a:p>
          <a:p>
            <a:r>
              <a:rPr lang="en-GB" b="1" i="0" dirty="0">
                <a:solidFill>
                  <a:srgbClr val="00334C"/>
                </a:solidFill>
                <a:effectLst/>
                <a:latin typeface="ff-scala-sans-pro"/>
              </a:rPr>
              <a:t>Over 60 per cent of all those sentenced to prison in England and Wales are subject to a sentence of less than a year. The vast majority are sentenced to less than six months in custody.</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12</a:t>
            </a:fld>
            <a:endParaRPr lang="en-GB"/>
          </a:p>
        </p:txBody>
      </p:sp>
    </p:spTree>
    <p:extLst>
      <p:ext uri="{BB962C8B-B14F-4D97-AF65-F5344CB8AC3E}">
        <p14:creationId xmlns:p14="http://schemas.microsoft.com/office/powerpoint/2010/main" val="1270104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13</a:t>
            </a:fld>
            <a:endParaRPr lang="en-GB"/>
          </a:p>
        </p:txBody>
      </p:sp>
    </p:spTree>
    <p:extLst>
      <p:ext uri="{BB962C8B-B14F-4D97-AF65-F5344CB8AC3E}">
        <p14:creationId xmlns:p14="http://schemas.microsoft.com/office/powerpoint/2010/main" val="36971201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14</a:t>
            </a:fld>
            <a:endParaRPr lang="en-GB"/>
          </a:p>
        </p:txBody>
      </p:sp>
    </p:spTree>
    <p:extLst>
      <p:ext uri="{BB962C8B-B14F-4D97-AF65-F5344CB8AC3E}">
        <p14:creationId xmlns:p14="http://schemas.microsoft.com/office/powerpoint/2010/main" val="510453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Layout 1 (prisonreformtrust.org.uk)</a:t>
            </a:r>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15</a:t>
            </a:fld>
            <a:endParaRPr lang="en-GB"/>
          </a:p>
        </p:txBody>
      </p:sp>
    </p:spTree>
    <p:extLst>
      <p:ext uri="{BB962C8B-B14F-4D97-AF65-F5344CB8AC3E}">
        <p14:creationId xmlns:p14="http://schemas.microsoft.com/office/powerpoint/2010/main" val="1103162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16</a:t>
            </a:fld>
            <a:endParaRPr lang="en-GB"/>
          </a:p>
        </p:txBody>
      </p:sp>
    </p:spTree>
    <p:extLst>
      <p:ext uri="{BB962C8B-B14F-4D97-AF65-F5344CB8AC3E}">
        <p14:creationId xmlns:p14="http://schemas.microsoft.com/office/powerpoint/2010/main" val="2693913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dirty="0">
                <a:hlinkClick r:id="rId3"/>
              </a:rPr>
              <a:t>England and Wales: short prison sentences, directions for future reform | World Prison Brief (prisonstudies.org)</a:t>
            </a:r>
            <a:endParaRPr lang="en-GB" dirty="0"/>
          </a:p>
          <a:p>
            <a:endParaRPr lang="en-GB" b="1" u="sng" dirty="0"/>
          </a:p>
          <a:p>
            <a:endParaRPr lang="en-GB" b="1" u="sng"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17</a:t>
            </a:fld>
            <a:endParaRPr lang="en-GB"/>
          </a:p>
        </p:txBody>
      </p:sp>
    </p:spTree>
    <p:extLst>
      <p:ext uri="{BB962C8B-B14F-4D97-AF65-F5344CB8AC3E}">
        <p14:creationId xmlns:p14="http://schemas.microsoft.com/office/powerpoint/2010/main" val="34943585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18</a:t>
            </a:fld>
            <a:endParaRPr lang="en-GB"/>
          </a:p>
        </p:txBody>
      </p:sp>
    </p:spTree>
    <p:extLst>
      <p:ext uri="{BB962C8B-B14F-4D97-AF65-F5344CB8AC3E}">
        <p14:creationId xmlns:p14="http://schemas.microsoft.com/office/powerpoint/2010/main" val="30872932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19</a:t>
            </a:fld>
            <a:endParaRPr lang="en-GB"/>
          </a:p>
        </p:txBody>
      </p:sp>
    </p:spTree>
    <p:extLst>
      <p:ext uri="{BB962C8B-B14F-4D97-AF65-F5344CB8AC3E}">
        <p14:creationId xmlns:p14="http://schemas.microsoft.com/office/powerpoint/2010/main" val="34483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Overarching Police, Crime, Sentencing and Courts Act 2022 factsheet - GOV.UK (www.gov.uk)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20</a:t>
            </a:fld>
            <a:endParaRPr lang="en-GB"/>
          </a:p>
        </p:txBody>
      </p:sp>
    </p:spTree>
    <p:extLst>
      <p:ext uri="{BB962C8B-B14F-4D97-AF65-F5344CB8AC3E}">
        <p14:creationId xmlns:p14="http://schemas.microsoft.com/office/powerpoint/2010/main" val="28049398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93939"/>
              </a:solidFill>
              <a:effectLst/>
              <a:latin typeface="national"/>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21</a:t>
            </a:fld>
            <a:endParaRPr lang="en-GB"/>
          </a:p>
        </p:txBody>
      </p:sp>
    </p:spTree>
    <p:extLst>
      <p:ext uri="{BB962C8B-B14F-4D97-AF65-F5344CB8AC3E}">
        <p14:creationId xmlns:p14="http://schemas.microsoft.com/office/powerpoint/2010/main" val="6765884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22</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23</a:t>
            </a:fld>
            <a:endParaRPr lang="en-GB"/>
          </a:p>
        </p:txBody>
      </p:sp>
    </p:spTree>
    <p:extLst>
      <p:ext uri="{BB962C8B-B14F-4D97-AF65-F5344CB8AC3E}">
        <p14:creationId xmlns:p14="http://schemas.microsoft.com/office/powerpoint/2010/main" val="24134771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24</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reform speech - GOV.UK (www.gov.uk)</a:t>
            </a:r>
            <a:endParaRPr lang="en-GB" dirty="0"/>
          </a:p>
          <a:p>
            <a:endParaRPr lang="en-GB" dirty="0"/>
          </a:p>
          <a:p>
            <a:r>
              <a:rPr lang="en-GB" dirty="0"/>
              <a:t>Justice Secretary David </a:t>
            </a:r>
            <a:r>
              <a:rPr lang="en-GB" dirty="0" err="1"/>
              <a:t>Gauke</a:t>
            </a:r>
            <a:r>
              <a:rPr lang="en-GB" dirty="0"/>
              <a:t> 2018</a:t>
            </a:r>
          </a:p>
        </p:txBody>
      </p:sp>
      <p:sp>
        <p:nvSpPr>
          <p:cNvPr id="4" name="Slide Number Placeholder 3"/>
          <p:cNvSpPr>
            <a:spLocks noGrp="1"/>
          </p:cNvSpPr>
          <p:nvPr>
            <p:ph type="sldNum" sz="quarter" idx="5"/>
          </p:nvPr>
        </p:nvSpPr>
        <p:spPr/>
        <p:txBody>
          <a:bodyPr/>
          <a:lstStyle/>
          <a:p>
            <a:fld id="{CDB22D6C-733C-4772-AB76-D8045B5211BD}" type="slidenum">
              <a:rPr lang="en-GB" smtClean="0"/>
              <a:t>25</a:t>
            </a:fld>
            <a:endParaRPr lang="en-GB"/>
          </a:p>
        </p:txBody>
      </p:sp>
    </p:spTree>
    <p:extLst>
      <p:ext uri="{BB962C8B-B14F-4D97-AF65-F5344CB8AC3E}">
        <p14:creationId xmlns:p14="http://schemas.microsoft.com/office/powerpoint/2010/main" val="3144052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Strategy White Paper (publishing.service.gov.uk)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26</a:t>
            </a:fld>
            <a:endParaRPr lang="en-GB"/>
          </a:p>
        </p:txBody>
      </p:sp>
    </p:spTree>
    <p:extLst>
      <p:ext uri="{BB962C8B-B14F-4D97-AF65-F5344CB8AC3E}">
        <p14:creationId xmlns:p14="http://schemas.microsoft.com/office/powerpoint/2010/main" val="12591026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average annual prison population quadrupled between 1900 and 2023, going from just over 17,400 to around 83,100. 10 The prison population was relatively stable between 1915 and 1945, after which point it began to grow steadily. After a short period in the early 1990s when it decreased for four consecutive years, it rose steeply again in the subsequent decade and a half. Since 2015, the average prison population has remained relatively stable, with a decline in the last few years as a result of the pandemic.</a:t>
            </a:r>
          </a:p>
          <a:p>
            <a:endParaRPr lang="en-GB" dirty="0">
              <a:cs typeface="Calibri" panose="020F0502020204030204"/>
            </a:endParaRPr>
          </a:p>
          <a:p>
            <a:r>
              <a:rPr lang="en-GB" dirty="0">
                <a:cs typeface="Calibri" panose="020F0502020204030204"/>
              </a:rPr>
              <a:t>83,100 ending June 2023</a:t>
            </a:r>
          </a:p>
          <a:p>
            <a:endParaRPr lang="en-GB" dirty="0">
              <a:cs typeface="Calibri" panose="020F0502020204030204"/>
            </a:endParaRPr>
          </a:p>
          <a:p>
            <a:r>
              <a:rPr lang="en-GB" dirty="0">
                <a:hlinkClick r:id="rId3"/>
              </a:rPr>
              <a:t>SN04334.pdf (parliament.uk)</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27</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whogoestoprison.pdf (civitas.org.uk)</a:t>
            </a:r>
            <a:r>
              <a:rPr lang="en-GB" dirty="0"/>
              <a:t> </a:t>
            </a:r>
          </a:p>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28</a:t>
            </a:fld>
            <a:endParaRPr lang="en-GB"/>
          </a:p>
        </p:txBody>
      </p:sp>
    </p:spTree>
    <p:extLst>
      <p:ext uri="{BB962C8B-B14F-4D97-AF65-F5344CB8AC3E}">
        <p14:creationId xmlns:p14="http://schemas.microsoft.com/office/powerpoint/2010/main" val="11055891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29</a:t>
            </a:fld>
            <a:endParaRPr lang="en-GB"/>
          </a:p>
        </p:txBody>
      </p:sp>
    </p:spTree>
    <p:extLst>
      <p:ext uri="{BB962C8B-B14F-4D97-AF65-F5344CB8AC3E}">
        <p14:creationId xmlns:p14="http://schemas.microsoft.com/office/powerpoint/2010/main" val="2785824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Howard League | The Role of the Prison Officer</a:t>
            </a:r>
            <a:r>
              <a:rPr lang="en-GB" dirty="0"/>
              <a:t> (2017)</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30</a:t>
            </a:fld>
            <a:endParaRPr lang="en-GB"/>
          </a:p>
        </p:txBody>
      </p:sp>
    </p:spTree>
    <p:extLst>
      <p:ext uri="{BB962C8B-B14F-4D97-AF65-F5344CB8AC3E}">
        <p14:creationId xmlns:p14="http://schemas.microsoft.com/office/powerpoint/2010/main" val="18856447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31</a:t>
            </a:fld>
            <a:endParaRPr lang="en-GB"/>
          </a:p>
        </p:txBody>
      </p:sp>
    </p:spTree>
    <p:extLst>
      <p:ext uri="{BB962C8B-B14F-4D97-AF65-F5344CB8AC3E}">
        <p14:creationId xmlns:p14="http://schemas.microsoft.com/office/powerpoint/2010/main" val="2638143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Please access the link to see more about the prison crisis.</a:t>
            </a:r>
          </a:p>
          <a:p>
            <a:endParaRPr lang="en-GB" dirty="0">
              <a:cs typeface="Calibri"/>
            </a:endParaRPr>
          </a:p>
          <a:p>
            <a:pPr algn="l" fontAlgn="base"/>
            <a:endParaRPr lang="en-GB" b="0" i="0" dirty="0">
              <a:solidFill>
                <a:srgbClr val="121212"/>
              </a:solidFill>
              <a:effectLst/>
              <a:latin typeface="GuardianTextSans"/>
            </a:endParaRPr>
          </a:p>
          <a:p>
            <a:pPr algn="l" fontAlgn="base"/>
            <a:r>
              <a:rPr lang="en-GB" b="0" i="0" dirty="0">
                <a:solidFill>
                  <a:srgbClr val="121212"/>
                </a:solidFill>
                <a:effectLst/>
                <a:latin typeface="GH Guardian Headline"/>
              </a:rPr>
              <a:t>Criminal gangs in UK sending recruits to train as prison officers, union warns</a:t>
            </a:r>
          </a:p>
          <a:p>
            <a:pPr algn="l" fontAlgn="base"/>
            <a:r>
              <a:rPr lang="en-GB" b="0" i="0" dirty="0">
                <a:solidFill>
                  <a:srgbClr val="121212"/>
                </a:solidFill>
                <a:effectLst/>
                <a:latin typeface="Times New Roman" panose="02020603050405020304" pitchFamily="18" charset="0"/>
              </a:rPr>
              <a:t>This article is more than 1 month old</a:t>
            </a:r>
          </a:p>
          <a:p>
            <a:pPr algn="l" fontAlgn="base"/>
            <a:r>
              <a:rPr lang="en-GB" b="1" i="0" dirty="0">
                <a:solidFill>
                  <a:srgbClr val="121212"/>
                </a:solidFill>
                <a:effectLst/>
                <a:latin typeface="GH Guardian Headline"/>
              </a:rPr>
              <a:t>Exclusive: POA says corrupt officers are then used for sole purpose of smuggling in drugs and phones</a:t>
            </a:r>
          </a:p>
          <a:p>
            <a:pPr fontAlgn="base"/>
            <a:r>
              <a:rPr lang="en-GB" b="1" i="0" u="none" strike="noStrike" dirty="0">
                <a:effectLst/>
                <a:latin typeface="inherit"/>
                <a:hlinkClick r:id="rId3"/>
              </a:rPr>
              <a:t>Helen </a:t>
            </a:r>
            <a:r>
              <a:rPr lang="en-GB" b="1" i="0" u="none" strike="noStrike" dirty="0" err="1">
                <a:effectLst/>
                <a:latin typeface="inherit"/>
                <a:hlinkClick r:id="rId3"/>
              </a:rPr>
              <a:t>Pidd</a:t>
            </a:r>
            <a:r>
              <a:rPr lang="en-GB" b="0" i="1" dirty="0">
                <a:effectLst/>
                <a:latin typeface="GH Guardian Headline"/>
              </a:rPr>
              <a:t> and </a:t>
            </a:r>
            <a:r>
              <a:rPr lang="en-GB" b="1" i="0" u="none" strike="noStrike" dirty="0">
                <a:effectLst/>
                <a:latin typeface="inherit"/>
                <a:hlinkClick r:id="rId4"/>
              </a:rPr>
              <a:t>Rajeev </a:t>
            </a:r>
            <a:r>
              <a:rPr lang="en-GB" b="1" i="0" u="none" strike="noStrike" dirty="0" err="1">
                <a:effectLst/>
                <a:latin typeface="inherit"/>
                <a:hlinkClick r:id="rId4"/>
              </a:rPr>
              <a:t>Syal</a:t>
            </a:r>
            <a:endParaRPr lang="en-GB" b="0" i="1" dirty="0">
              <a:effectLst/>
              <a:latin typeface="GH Guardian Headline"/>
            </a:endParaRPr>
          </a:p>
          <a:p>
            <a:pPr fontAlgn="base"/>
            <a:r>
              <a:rPr lang="en-GB" dirty="0">
                <a:effectLst/>
              </a:rPr>
              <a:t>Wed 27 Sep 2023 17.00 BST</a:t>
            </a:r>
          </a:p>
          <a:p>
            <a:pPr algn="l" fontAlgn="base"/>
            <a:r>
              <a:rPr lang="en-GB" b="0" i="0" dirty="0">
                <a:solidFill>
                  <a:srgbClr val="121212"/>
                </a:solidFill>
                <a:effectLst/>
                <a:latin typeface="GuardianTextEgyptian"/>
              </a:rPr>
              <a:t>Organised crime groups are sending associates to train as prison officers with the “sole purpose” of smuggling drugs and phones into jail, the Prison Officers’ Association has warned.</a:t>
            </a:r>
          </a:p>
          <a:p>
            <a:pPr algn="l" fontAlgn="base"/>
            <a:r>
              <a:rPr lang="en-GB" b="0" i="0" dirty="0">
                <a:solidFill>
                  <a:srgbClr val="121212"/>
                </a:solidFill>
                <a:effectLst/>
                <a:latin typeface="GuardianTextEgyptian"/>
              </a:rPr>
              <a:t>The POA, the union representing prison workers, blamed low pay and said online interviews were also contributing to the prison service “hiring the wrong people”.</a:t>
            </a:r>
          </a:p>
          <a:p>
            <a:pPr algn="l" fontAlgn="base"/>
            <a:r>
              <a:rPr lang="en-GB" b="0" i="0" dirty="0">
                <a:solidFill>
                  <a:srgbClr val="121212"/>
                </a:solidFill>
                <a:effectLst/>
                <a:latin typeface="GuardianTextEgyptian"/>
              </a:rPr>
              <a:t>Drugs remain a huge problem in prisons despite an increase in testing facilities. Woodhill high security prison in Milton Keynes was </a:t>
            </a:r>
            <a:r>
              <a:rPr lang="en-GB" b="0" i="0" u="none" strike="noStrike" dirty="0">
                <a:solidFill>
                  <a:srgbClr val="121212"/>
                </a:solidFill>
                <a:effectLst/>
                <a:latin typeface="GuardianTextEgyptian"/>
                <a:hlinkClick r:id="rId5"/>
              </a:rPr>
              <a:t>put into special measures</a:t>
            </a:r>
            <a:r>
              <a:rPr lang="en-GB" b="0" i="0" dirty="0">
                <a:solidFill>
                  <a:srgbClr val="121212"/>
                </a:solidFill>
                <a:effectLst/>
                <a:latin typeface="GuardianTextEgyptian"/>
              </a:rPr>
              <a:t> recently after inspectors declared it unsafe, with 38% of prisoners testing positive for drugs.</a:t>
            </a:r>
          </a:p>
          <a:p>
            <a:pPr algn="l" fontAlgn="base"/>
            <a:r>
              <a:rPr lang="en-GB" b="0" i="0" dirty="0">
                <a:solidFill>
                  <a:srgbClr val="121212"/>
                </a:solidFill>
                <a:effectLst/>
                <a:latin typeface="GuardianTextEgyptian"/>
              </a:rPr>
              <a:t>A POA spokesperson said: “Organised crime groups realise that there’s a lot of money to be made by smuggling contraband into prisons. People can be recruited as a prison officer and go into [the jail] with that sole purpose of bringing contraband in, to make a lot of money. They can do it by themselves or for an organised crime group.”</a:t>
            </a:r>
          </a:p>
          <a:p>
            <a:endParaRPr lang="en-GB" dirty="0">
              <a:cs typeface="Calibri"/>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32</a:t>
            </a:fld>
            <a:endParaRPr lang="en-GB"/>
          </a:p>
        </p:txBody>
      </p:sp>
    </p:spTree>
    <p:extLst>
      <p:ext uri="{BB962C8B-B14F-4D97-AF65-F5344CB8AC3E}">
        <p14:creationId xmlns:p14="http://schemas.microsoft.com/office/powerpoint/2010/main" val="39064425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33</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Former client of The Forward Trust, James, was interviewed by BBC Breakfast about the findings.  James had been in and out of prison since he was 16 years old. When he left prison in January 2016, James went straight to The Forward Trust’s intensive residential rehabilitation </a:t>
            </a:r>
            <a:r>
              <a:rPr lang="en-US" dirty="0" err="1"/>
              <a:t>centre</a:t>
            </a:r>
            <a:r>
              <a:rPr lang="en-US" dirty="0"/>
              <a:t>, The Bridges.</a:t>
            </a:r>
          </a:p>
          <a:p>
            <a:r>
              <a:rPr lang="en-US" dirty="0"/>
              <a:t> </a:t>
            </a:r>
            <a:endParaRPr lang="en-GB" dirty="0"/>
          </a:p>
          <a:p>
            <a:r>
              <a:rPr lang="en-US" dirty="0"/>
              <a:t>James said: “On my last two sentences I saw that the prison was flooded with Spice. People were doing serious things to get hold of the drug. I think it’s the perfect prison drug because it’s easy to smuggle in compressed, it’s hard to detect and difficult to test for.</a:t>
            </a:r>
            <a:endParaRPr lang="en-GB" dirty="0"/>
          </a:p>
          <a:p>
            <a:r>
              <a:rPr lang="en-US" dirty="0"/>
              <a:t> </a:t>
            </a:r>
            <a:endParaRPr lang="en-GB" dirty="0"/>
          </a:p>
          <a:p>
            <a:r>
              <a:rPr lang="en-US" dirty="0"/>
              <a:t> “There is a lot of money in it, because it’s cheap to buy on the outside and easy to get hold of. I saw people running around daily trying to get hold of it. It’s easy to make money in prisons from it, in prison everything costs a lot more. It’s a very dangerous drug because we don’t know the effects and in my experience it affects people differently. My personal experience was that it made me panicked and paranoid and I lost control, I lost consciousness.</a:t>
            </a:r>
            <a:br>
              <a:rPr lang="en-US" dirty="0"/>
            </a:br>
            <a:br>
              <a:rPr lang="en-US" dirty="0"/>
            </a:br>
            <a:r>
              <a:rPr lang="en-US" dirty="0"/>
              <a:t>“The main reason people use drugs is it’s a way of handling the sentences, to pass the time when there is no education, no rehabilitation.”</a:t>
            </a:r>
            <a:endParaRPr lang="en-GB" dirty="0"/>
          </a:p>
          <a:p>
            <a:r>
              <a:rPr lang="en-US" dirty="0"/>
              <a:t> </a:t>
            </a:r>
            <a:endParaRPr lang="en-GB" dirty="0"/>
          </a:p>
          <a:p>
            <a:r>
              <a:rPr lang="en-US" dirty="0"/>
              <a:t>Independent research shows that The Forward Trust’s intensive rehabilitation treatment </a:t>
            </a:r>
            <a:r>
              <a:rPr lang="en-US" dirty="0" err="1"/>
              <a:t>programme</a:t>
            </a:r>
            <a:r>
              <a:rPr lang="en-US" dirty="0"/>
              <a:t> leads to a 20% reduction in the numbers of released prisoners re-offending, and a 65% reduction in overall number of offences</a:t>
            </a:r>
            <a:br>
              <a:rPr lang="en-US" dirty="0"/>
            </a:br>
            <a:br>
              <a:rPr lang="en-US" dirty="0"/>
            </a:br>
            <a:r>
              <a:rPr lang="en-US" dirty="0"/>
              <a:t>The Forward Trust believes the best prison addiction treatment should be delivered on a ‘recovery wing’. These wings allow prisoners to commit to staying away from drugs in an environment where there is a culture of recovery, sustained by The Forward Trust staff and fellow prisoners. The Forward Trust currently runs seven ‘recovery wings’ in prisons, where the charity sees a significant reduction in violence against staff and fellow inmates.</a:t>
            </a:r>
            <a:br>
              <a:rPr lang="en-US" dirty="0"/>
            </a:br>
            <a:br>
              <a:rPr lang="en-US" dirty="0"/>
            </a:br>
            <a:r>
              <a:rPr lang="en-US" dirty="0"/>
              <a:t>Despite the growing scale of the drug problem in prison, only 600 prisoners per year get access to The Forward Trust’s most successful </a:t>
            </a:r>
            <a:r>
              <a:rPr lang="en-US" dirty="0" err="1"/>
              <a:t>programmes</a:t>
            </a:r>
            <a:r>
              <a:rPr lang="en-US" dirty="0"/>
              <a:t>. This is less than half of the number of prisoners four years ago. This represents less than 2% of the number of prisoners who could use their time in custody to get treatment and recovery – a huge missed opportunity. Yet for every 100 people completing this </a:t>
            </a:r>
            <a:r>
              <a:rPr lang="en-US" dirty="0" err="1"/>
              <a:t>programme</a:t>
            </a:r>
            <a:r>
              <a:rPr lang="en-US" dirty="0"/>
              <a:t> an estimated £6.3million is saved on reduced crime and re-sentencing.  Making the </a:t>
            </a:r>
            <a:r>
              <a:rPr lang="en-US" dirty="0" err="1"/>
              <a:t>programme</a:t>
            </a:r>
            <a:r>
              <a:rPr lang="en-US" dirty="0"/>
              <a:t> available to just 10% of drug dependent prisoners would equate to potential savings of £440million a yea</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967592E-CD0E-4C92-8C32-E425CD3F4E10}" type="slidenum">
              <a:rPr lang="en-GB" smtClean="0"/>
              <a:t>34</a:t>
            </a:fld>
            <a:endParaRPr lang="en-GB"/>
          </a:p>
        </p:txBody>
      </p:sp>
    </p:spTree>
    <p:extLst>
      <p:ext uri="{BB962C8B-B14F-4D97-AF65-F5344CB8AC3E}">
        <p14:creationId xmlns:p14="http://schemas.microsoft.com/office/powerpoint/2010/main" val="11098090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Drug targets for prisons in England and Wales - BBC News</a:t>
            </a:r>
            <a:endParaRPr lang="en-GB" dirty="0"/>
          </a:p>
          <a:p>
            <a:endParaRPr lang="en-GB" dirty="0"/>
          </a:p>
          <a:p>
            <a:r>
              <a:rPr lang="en-GB" dirty="0">
                <a:hlinkClick r:id="rId4"/>
              </a:rPr>
              <a:t>From harm to hope: A 10-year drugs plan to cut crime and save lives - GOV.UK (www.gov.uk)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35</a:t>
            </a:fld>
            <a:endParaRPr lang="en-GB"/>
          </a:p>
        </p:txBody>
      </p:sp>
    </p:spTree>
    <p:extLst>
      <p:ext uri="{BB962C8B-B14F-4D97-AF65-F5344CB8AC3E}">
        <p14:creationId xmlns:p14="http://schemas.microsoft.com/office/powerpoint/2010/main" val="9298750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36</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'Deep crisis' in British prisons as use of force against inmates doubles | Prisons and probation | The Guardian</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37</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the Government doing to reduce pressure on prison capacity? (parliament.uk)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38</a:t>
            </a:fld>
            <a:endParaRPr lang="en-GB"/>
          </a:p>
        </p:txBody>
      </p:sp>
    </p:spTree>
    <p:extLst>
      <p:ext uri="{BB962C8B-B14F-4D97-AF65-F5344CB8AC3E}">
        <p14:creationId xmlns:p14="http://schemas.microsoft.com/office/powerpoint/2010/main" val="3113615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u="sng" dirty="0">
                <a:solidFill>
                  <a:srgbClr val="0070C0"/>
                </a:solidFill>
              </a:rPr>
              <a:t>HMP Berwyn </a:t>
            </a:r>
            <a:endParaRPr lang="en-GB" dirty="0">
              <a:solidFill>
                <a:srgbClr val="0070C0"/>
              </a:solidFill>
            </a:endParaRPr>
          </a:p>
          <a:p>
            <a:pPr marL="170644" indent="-170644">
              <a:buFontTx/>
              <a:buChar char="-"/>
            </a:pPr>
            <a:r>
              <a:rPr lang="en-GB" dirty="0">
                <a:solidFill>
                  <a:srgbClr val="0070C0"/>
                </a:solidFill>
              </a:rPr>
              <a:t>UKs largest prison</a:t>
            </a:r>
          </a:p>
          <a:p>
            <a:pPr marL="170644" indent="-170644">
              <a:buFontTx/>
              <a:buChar char="-"/>
            </a:pPr>
            <a:r>
              <a:rPr lang="en-GB" dirty="0">
                <a:solidFill>
                  <a:srgbClr val="0070C0"/>
                </a:solidFill>
              </a:rPr>
              <a:t>Opened in February 2017</a:t>
            </a:r>
          </a:p>
          <a:p>
            <a:pPr marL="170644" indent="-170644">
              <a:buFontTx/>
              <a:buChar char="-"/>
            </a:pPr>
            <a:r>
              <a:rPr lang="en-GB" dirty="0">
                <a:solidFill>
                  <a:srgbClr val="0070C0"/>
                </a:solidFill>
              </a:rPr>
              <a:t>Holds cat C and B males</a:t>
            </a:r>
          </a:p>
          <a:p>
            <a:pPr marL="170644" indent="-170644">
              <a:buFontTx/>
              <a:buChar char="-"/>
            </a:pPr>
            <a:r>
              <a:rPr lang="en-GB" dirty="0">
                <a:solidFill>
                  <a:srgbClr val="0070C0"/>
                </a:solidFill>
              </a:rPr>
              <a:t>Once fully operational can hold up to 2100 places</a:t>
            </a:r>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HMP/YOI Cardiff</a:t>
            </a:r>
          </a:p>
          <a:p>
            <a:pPr algn="l"/>
            <a:r>
              <a:rPr lang="en-GB" dirty="0">
                <a:solidFill>
                  <a:srgbClr val="0070C0"/>
                </a:solidFill>
              </a:rPr>
              <a:t>Cat B local resettlement prison that holds adult males served by courts in the local area</a:t>
            </a:r>
          </a:p>
          <a:p>
            <a:pPr algn="l"/>
            <a:r>
              <a:rPr lang="en-GB" dirty="0">
                <a:solidFill>
                  <a:srgbClr val="0070C0"/>
                </a:solidFill>
              </a:rPr>
              <a:t>At the end of April 2018, the population at HMP Cardiff was 716</a:t>
            </a:r>
          </a:p>
          <a:p>
            <a:pPr algn="l"/>
            <a:endParaRPr lang="en-GB" b="1" u="sng" dirty="0">
              <a:solidFill>
                <a:srgbClr val="0070C0"/>
              </a:solidFill>
            </a:endParaRPr>
          </a:p>
          <a:p>
            <a:pPr algn="l"/>
            <a:r>
              <a:rPr lang="en-GB" b="1" u="sng" dirty="0">
                <a:solidFill>
                  <a:srgbClr val="0070C0"/>
                </a:solidFill>
              </a:rPr>
              <a:t>HMP/YOI </a:t>
            </a:r>
            <a:r>
              <a:rPr lang="en-GB" b="1" u="sng" dirty="0" err="1">
                <a:solidFill>
                  <a:srgbClr val="0070C0"/>
                </a:solidFill>
              </a:rPr>
              <a:t>Parc</a:t>
            </a:r>
            <a:endParaRPr lang="en-GB" b="1" u="sng" dirty="0">
              <a:solidFill>
                <a:srgbClr val="0070C0"/>
              </a:solidFill>
            </a:endParaRPr>
          </a:p>
          <a:p>
            <a:pPr algn="l"/>
            <a:r>
              <a:rPr lang="en-GB" dirty="0">
                <a:solidFill>
                  <a:srgbClr val="0070C0"/>
                </a:solidFill>
              </a:rPr>
              <a:t>Cat B local prison that holds convicted adult men, young adults (18-20) and young people (16-17). </a:t>
            </a:r>
          </a:p>
          <a:p>
            <a:pPr algn="l"/>
            <a:r>
              <a:rPr lang="en-GB" dirty="0">
                <a:solidFill>
                  <a:srgbClr val="0070C0"/>
                </a:solidFill>
              </a:rPr>
              <a:t>Currently operating as Wales’ only privately run prison.</a:t>
            </a:r>
          </a:p>
          <a:p>
            <a:pPr algn="l"/>
            <a:r>
              <a:rPr lang="en-GB" dirty="0">
                <a:solidFill>
                  <a:srgbClr val="0070C0"/>
                </a:solidFill>
              </a:rPr>
              <a:t>April 2018 there were a total of 1665 prisoners being held there.</a:t>
            </a: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Swansea</a:t>
            </a:r>
          </a:p>
          <a:p>
            <a:pPr algn="l"/>
            <a:r>
              <a:rPr lang="en-GB" dirty="0">
                <a:solidFill>
                  <a:srgbClr val="0070C0"/>
                </a:solidFill>
              </a:rPr>
              <a:t> Cat B local prison for adult males and serves local courts in South Wales</a:t>
            </a:r>
          </a:p>
          <a:p>
            <a:pPr algn="l"/>
            <a:r>
              <a:rPr lang="en-GB" dirty="0">
                <a:solidFill>
                  <a:srgbClr val="0070C0"/>
                </a:solidFill>
              </a:rPr>
              <a:t>April 2018: 384 prisoners</a:t>
            </a:r>
          </a:p>
          <a:p>
            <a:pPr algn="l"/>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a:t>
            </a:r>
            <a:r>
              <a:rPr lang="en-GB" b="1" u="sng" dirty="0" err="1">
                <a:solidFill>
                  <a:srgbClr val="0070C0"/>
                </a:solidFill>
              </a:rPr>
              <a:t>Usk</a:t>
            </a:r>
            <a:r>
              <a:rPr lang="en-GB" b="1" u="sng" dirty="0">
                <a:solidFill>
                  <a:srgbClr val="0070C0"/>
                </a:solidFill>
              </a:rPr>
              <a:t> and HMP </a:t>
            </a:r>
            <a:r>
              <a:rPr lang="en-GB" b="1" u="sng" dirty="0" err="1">
                <a:solidFill>
                  <a:srgbClr val="0070C0"/>
                </a:solidFill>
              </a:rPr>
              <a:t>Prescoed</a:t>
            </a:r>
            <a:endParaRPr lang="en-GB" b="1" u="sng" dirty="0">
              <a:solidFill>
                <a:srgbClr val="0070C0"/>
              </a:solidFill>
            </a:endParaRPr>
          </a:p>
          <a:p>
            <a:pPr algn="l"/>
            <a:r>
              <a:rPr lang="en-GB" dirty="0">
                <a:solidFill>
                  <a:srgbClr val="0070C0"/>
                </a:solidFill>
              </a:rPr>
              <a:t>Are two separate prisons located on different sites that are managed as a single entity.</a:t>
            </a:r>
          </a:p>
          <a:p>
            <a:pPr algn="l"/>
            <a:r>
              <a:rPr lang="en-GB" dirty="0">
                <a:solidFill>
                  <a:srgbClr val="0070C0"/>
                </a:solidFill>
              </a:rPr>
              <a:t>HMP </a:t>
            </a:r>
            <a:r>
              <a:rPr lang="en-GB" dirty="0" err="1">
                <a:solidFill>
                  <a:srgbClr val="0070C0"/>
                </a:solidFill>
              </a:rPr>
              <a:t>Prescoaed</a:t>
            </a:r>
            <a:r>
              <a:rPr lang="en-GB" dirty="0">
                <a:solidFill>
                  <a:srgbClr val="0070C0"/>
                </a:solidFill>
              </a:rPr>
              <a:t> is an adult male open prison and that manages CAT D prisoners.</a:t>
            </a:r>
          </a:p>
          <a:p>
            <a:pPr algn="l"/>
            <a:r>
              <a:rPr lang="en-GB" dirty="0">
                <a:solidFill>
                  <a:srgbClr val="0070C0"/>
                </a:solidFill>
              </a:rPr>
              <a:t>HMP </a:t>
            </a:r>
            <a:r>
              <a:rPr lang="en-GB" dirty="0" err="1">
                <a:solidFill>
                  <a:srgbClr val="0070C0"/>
                </a:solidFill>
              </a:rPr>
              <a:t>Usk</a:t>
            </a:r>
            <a:r>
              <a:rPr lang="en-GB" dirty="0">
                <a:solidFill>
                  <a:srgbClr val="0070C0"/>
                </a:solidFill>
              </a:rPr>
              <a:t> operates as a small category C training prisons which largely deals with offenders convicted of offenders under the Sex Offenders Act 1997.</a:t>
            </a:r>
          </a:p>
          <a:p>
            <a:pPr algn="l"/>
            <a:endParaRPr lang="en-GB" b="1" u="sng" dirty="0">
              <a:solidFill>
                <a:srgbClr val="0070C0"/>
              </a:solidFill>
            </a:endParaRP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39</a:t>
            </a:fld>
            <a:endParaRPr lang="en-GB"/>
          </a:p>
        </p:txBody>
      </p:sp>
    </p:spTree>
    <p:extLst>
      <p:ext uri="{BB962C8B-B14F-4D97-AF65-F5344CB8AC3E}">
        <p14:creationId xmlns:p14="http://schemas.microsoft.com/office/powerpoint/2010/main" val="31664721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40</a:t>
            </a:fld>
            <a:endParaRPr lang="en-GB"/>
          </a:p>
        </p:txBody>
      </p:sp>
    </p:spTree>
    <p:extLst>
      <p:ext uri="{BB962C8B-B14F-4D97-AF65-F5344CB8AC3E}">
        <p14:creationId xmlns:p14="http://schemas.microsoft.com/office/powerpoint/2010/main" val="303896520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https://www.crimeandjustice.org.uk/sites/crimeandjustice.org.uk/files/PSJ%20235%20January%202018.pdf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41</a:t>
            </a:fld>
            <a:endParaRPr lang="en-GB"/>
          </a:p>
        </p:txBody>
      </p:sp>
    </p:spTree>
    <p:extLst>
      <p:ext uri="{BB962C8B-B14F-4D97-AF65-F5344CB8AC3E}">
        <p14:creationId xmlns:p14="http://schemas.microsoft.com/office/powerpoint/2010/main" val="28807039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https://www.gov.uk/guidance/rehabilitative-culture-in-prisons</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42</a:t>
            </a:fld>
            <a:endParaRPr lang="en-GB"/>
          </a:p>
        </p:txBody>
      </p:sp>
    </p:spTree>
    <p:extLst>
      <p:ext uri="{BB962C8B-B14F-4D97-AF65-F5344CB8AC3E}">
        <p14:creationId xmlns:p14="http://schemas.microsoft.com/office/powerpoint/2010/main" val="179897037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for prisons to become a place that reduces reoffending:</a:t>
            </a:r>
          </a:p>
          <a:p>
            <a:endParaRPr lang="en-US" dirty="0">
              <a:cs typeface="Calibri"/>
            </a:endParaRPr>
          </a:p>
          <a:p>
            <a:r>
              <a:rPr lang="en-US" dirty="0">
                <a:cs typeface="Calibri"/>
              </a:rPr>
              <a:t>1. Decent and procedurally fair places – If prisoners do not feel as though they are being treated fairly, they can easily develop a sense of grievance and alienation against the authorities, a state of mind which does not easily enable rehabilitation.</a:t>
            </a:r>
          </a:p>
          <a:p>
            <a:endParaRPr lang="en-US" dirty="0">
              <a:cs typeface="Calibri"/>
            </a:endParaRPr>
          </a:p>
          <a:p>
            <a:r>
              <a:rPr lang="en-US" dirty="0">
                <a:cs typeface="Calibri"/>
              </a:rPr>
              <a:t>2. Strong relationships between staff and prisoners. </a:t>
            </a:r>
          </a:p>
          <a:p>
            <a:r>
              <a:rPr lang="en-US" dirty="0">
                <a:cs typeface="Calibri"/>
              </a:rPr>
              <a:t>- staff have hope</a:t>
            </a:r>
          </a:p>
          <a:p>
            <a:r>
              <a:rPr lang="en-US" dirty="0">
                <a:cs typeface="Calibri"/>
              </a:rPr>
              <a:t>- people speak courteously to one another</a:t>
            </a:r>
          </a:p>
          <a:p>
            <a:r>
              <a:rPr lang="en-US" dirty="0">
                <a:cs typeface="Calibri"/>
              </a:rPr>
              <a:t>- staff coach people to make the right decisions</a:t>
            </a:r>
          </a:p>
        </p:txBody>
      </p:sp>
      <p:sp>
        <p:nvSpPr>
          <p:cNvPr id="4" name="Slide Number Placeholder 3"/>
          <p:cNvSpPr>
            <a:spLocks noGrp="1"/>
          </p:cNvSpPr>
          <p:nvPr>
            <p:ph type="sldNum" sz="quarter" idx="5"/>
          </p:nvPr>
        </p:nvSpPr>
        <p:spPr/>
        <p:txBody>
          <a:bodyPr/>
          <a:lstStyle/>
          <a:p>
            <a:fld id="{3AEFB105-962C-4D52-9B6F-7DF749D1ADA0}" type="slidenum">
              <a:rPr lang="en-GB"/>
              <a:t>43</a:t>
            </a:fld>
            <a:endParaRPr lang="en-GB"/>
          </a:p>
        </p:txBody>
      </p:sp>
    </p:spTree>
    <p:extLst>
      <p:ext uri="{BB962C8B-B14F-4D97-AF65-F5344CB8AC3E}">
        <p14:creationId xmlns:p14="http://schemas.microsoft.com/office/powerpoint/2010/main" val="4863388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http://eprints.lse.ac.uk/29676/1/Legitimacy_and_procedural_justice_(LSERO_version).pdf</a:t>
            </a:r>
            <a:endParaRPr lang="en-US" dirty="0"/>
          </a:p>
          <a:p>
            <a:r>
              <a:rPr lang="en-US" dirty="0">
                <a:hlinkClick r:id="rId4"/>
              </a:rPr>
              <a:t>https://medcraveonline.com/FRCIJ/FRCIJ-06-00248.pdf</a:t>
            </a:r>
            <a:endParaRPr lang="en-US" dirty="0">
              <a:cs typeface="Calibri" panose="020F0502020204030204"/>
              <a:hlinkClick r:id="rId4"/>
            </a:endParaRPr>
          </a:p>
          <a:p>
            <a:endParaRPr lang="en-US" dirty="0">
              <a:cs typeface="Calibri" panose="020F0502020204030204"/>
            </a:endParaRPr>
          </a:p>
          <a:p>
            <a:r>
              <a:rPr lang="en-US" dirty="0">
                <a:hlinkClick r:id="rId5"/>
              </a:rPr>
              <a:t>https://journals.sagepub.com/doi/epub/10.1177/0011128716687291</a:t>
            </a:r>
            <a:endParaRPr lang="en-US" dirty="0">
              <a:cs typeface="Calibri" panose="020F0502020204030204"/>
              <a:hlinkClick r:id="rId5"/>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AEFB105-962C-4D52-9B6F-7DF749D1ADA0}" type="slidenum">
              <a:rPr lang="en-GB"/>
              <a:t>44</a:t>
            </a:fld>
            <a:endParaRPr lang="en-GB"/>
          </a:p>
        </p:txBody>
      </p:sp>
    </p:spTree>
    <p:extLst>
      <p:ext uri="{BB962C8B-B14F-4D97-AF65-F5344CB8AC3E}">
        <p14:creationId xmlns:p14="http://schemas.microsoft.com/office/powerpoint/2010/main" val="416616812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https://www.gov.uk/government/news/vulnerable-offenders-steered-towards-treatment</a:t>
            </a:r>
            <a:endParaRPr lang="en-US" dirty="0"/>
          </a:p>
          <a:p>
            <a:endParaRPr lang="en-US" dirty="0">
              <a:cs typeface="Calibri"/>
            </a:endParaRPr>
          </a:p>
          <a:p>
            <a:r>
              <a:rPr lang="en-GB" dirty="0">
                <a:hlinkClick r:id="rId4"/>
              </a:rPr>
              <a:t>'Lifeline' community treatment pilots to steer offenders away from crime - GOV.UK (www.gov.uk)</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45</a:t>
            </a:fld>
            <a:endParaRPr lang="en-GB"/>
          </a:p>
        </p:txBody>
      </p:sp>
    </p:spTree>
    <p:extLst>
      <p:ext uri="{BB962C8B-B14F-4D97-AF65-F5344CB8AC3E}">
        <p14:creationId xmlns:p14="http://schemas.microsoft.com/office/powerpoint/2010/main" val="10565032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https://www.bbc.co.uk/news/uk-wales-54795465</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46</a:t>
            </a:fld>
            <a:endParaRPr lang="en-GB"/>
          </a:p>
        </p:txBody>
      </p:sp>
    </p:spTree>
    <p:extLst>
      <p:ext uri="{BB962C8B-B14F-4D97-AF65-F5344CB8AC3E}">
        <p14:creationId xmlns:p14="http://schemas.microsoft.com/office/powerpoint/2010/main" val="87162364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https://www.theweek.co.uk/104032/does-prisoner-rehabilitation-work</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47</a:t>
            </a:fld>
            <a:endParaRPr lang="en-GB"/>
          </a:p>
        </p:txBody>
      </p:sp>
    </p:spTree>
    <p:extLst>
      <p:ext uri="{BB962C8B-B14F-4D97-AF65-F5344CB8AC3E}">
        <p14:creationId xmlns:p14="http://schemas.microsoft.com/office/powerpoint/2010/main" val="265524946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48</a:t>
            </a:fld>
            <a:endParaRPr lang="en-GB"/>
          </a:p>
        </p:txBody>
      </p:sp>
    </p:spTree>
    <p:extLst>
      <p:ext uri="{BB962C8B-B14F-4D97-AF65-F5344CB8AC3E}">
        <p14:creationId xmlns:p14="http://schemas.microsoft.com/office/powerpoint/2010/main" val="41244096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49</a:t>
            </a:fld>
            <a:endParaRPr lang="en-GB"/>
          </a:p>
        </p:txBody>
      </p:sp>
    </p:spTree>
    <p:extLst>
      <p:ext uri="{BB962C8B-B14F-4D97-AF65-F5344CB8AC3E}">
        <p14:creationId xmlns:p14="http://schemas.microsoft.com/office/powerpoint/2010/main" val="36653996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https://youtu.be/Fw_E2t2Wl-Q</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50</a:t>
            </a:fld>
            <a:endParaRPr lang="en-GB"/>
          </a:p>
        </p:txBody>
      </p:sp>
    </p:spTree>
    <p:extLst>
      <p:ext uri="{BB962C8B-B14F-4D97-AF65-F5344CB8AC3E}">
        <p14:creationId xmlns:p14="http://schemas.microsoft.com/office/powerpoint/2010/main" val="8975492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51</a:t>
            </a:fld>
            <a:endParaRPr lang="en-GB"/>
          </a:p>
        </p:txBody>
      </p:sp>
    </p:spTree>
    <p:extLst>
      <p:ext uri="{BB962C8B-B14F-4D97-AF65-F5344CB8AC3E}">
        <p14:creationId xmlns:p14="http://schemas.microsoft.com/office/powerpoint/2010/main" val="3887668642"/>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need prisons?</a:t>
            </a:r>
          </a:p>
          <a:p>
            <a:endParaRPr lang="en-GB" dirty="0"/>
          </a:p>
          <a:p>
            <a:endParaRPr lang="en-GB" dirty="0"/>
          </a:p>
          <a:p>
            <a:r>
              <a:rPr lang="en-GB" dirty="0"/>
              <a:t>What does our prison population look like?</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84407" indent="-284407">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a:p>
            <a:endParaRPr lang="en-GB" dirty="0"/>
          </a:p>
          <a:p>
            <a:endParaRPr lang="en-GB" dirty="0"/>
          </a:p>
          <a:p>
            <a:endParaRPr lang="en-GB" dirty="0"/>
          </a:p>
          <a:p>
            <a:endParaRPr lang="en-GB" dirty="0"/>
          </a:p>
          <a:p>
            <a:r>
              <a:rPr lang="en-GB" dirty="0"/>
              <a:t>What are some of the key issues with prisons in England and Wales?</a:t>
            </a:r>
          </a:p>
          <a:p>
            <a:r>
              <a:rPr lang="en-GB" dirty="0"/>
              <a:t>Lack of training</a:t>
            </a:r>
          </a:p>
          <a:p>
            <a:r>
              <a:rPr lang="en-GB" dirty="0"/>
              <a:t>Drugs</a:t>
            </a:r>
          </a:p>
          <a:p>
            <a:r>
              <a:rPr lang="en-GB" dirty="0"/>
              <a:t>Self-harm and suicide</a:t>
            </a:r>
          </a:p>
          <a:p>
            <a:r>
              <a:rPr lang="en-GB" dirty="0"/>
              <a:t>Overcrowding</a:t>
            </a:r>
          </a:p>
          <a:p>
            <a:r>
              <a:rPr lang="en-GB" dirty="0"/>
              <a:t>Funding</a:t>
            </a:r>
          </a:p>
          <a:p>
            <a:r>
              <a:rPr lang="en-GB" dirty="0"/>
              <a:t>Corruption</a:t>
            </a:r>
          </a:p>
          <a:p>
            <a:r>
              <a:rPr lang="en-GB" dirty="0"/>
              <a:t>Staff numbers are down (even more so because of Covid)</a:t>
            </a:r>
          </a:p>
          <a:p>
            <a:r>
              <a:rPr lang="en-GB" dirty="0"/>
              <a:t>High levels of violence</a:t>
            </a:r>
          </a:p>
          <a:p>
            <a:endParaRPr lang="en-GB" dirty="0"/>
          </a:p>
          <a:p>
            <a:endParaRPr lang="en-GB" dirty="0"/>
          </a:p>
          <a:p>
            <a:endParaRPr lang="en-GB" dirty="0"/>
          </a:p>
          <a:p>
            <a:endParaRPr lang="en-GB" dirty="0"/>
          </a:p>
          <a:p>
            <a:r>
              <a:rPr lang="en-GB" dirty="0"/>
              <a:t>Recommendations for reform?</a:t>
            </a:r>
          </a:p>
          <a:p>
            <a:r>
              <a:rPr lang="en-GB" dirty="0"/>
              <a:t>Why do we need prisons?</a:t>
            </a:r>
          </a:p>
          <a:p>
            <a:r>
              <a:rPr lang="en-GB" dirty="0"/>
              <a:t>What does our prison population look like?</a:t>
            </a:r>
          </a:p>
          <a:p>
            <a:r>
              <a:rPr lang="en-GB" dirty="0"/>
              <a:t>What are some of the key issues with prisons in England and Wales?</a:t>
            </a:r>
          </a:p>
          <a:p>
            <a:r>
              <a:rPr lang="en-GB" dirty="0"/>
              <a:t>Recommendations for reform?</a:t>
            </a:r>
          </a:p>
          <a:p>
            <a:endParaRPr lang="en-GB" dirty="0"/>
          </a:p>
          <a:p>
            <a:endParaRPr lang="en-GB" dirty="0"/>
          </a:p>
        </p:txBody>
      </p:sp>
      <p:sp>
        <p:nvSpPr>
          <p:cNvPr id="4" name="Slide Number Placeholder 3"/>
          <p:cNvSpPr>
            <a:spLocks noGrp="1"/>
          </p:cNvSpPr>
          <p:nvPr>
            <p:ph type="sldNum" sz="quarter" idx="5"/>
          </p:nvPr>
        </p:nvSpPr>
        <p:spPr/>
        <p:txBody>
          <a:bodyPr/>
          <a:lstStyle/>
          <a:p>
            <a:fld id="{3AEFB105-962C-4D52-9B6F-7DF749D1ADA0}" type="slidenum">
              <a:rPr lang="en-GB" smtClean="0"/>
              <a:t>52</a:t>
            </a:fld>
            <a:endParaRPr lang="en-GB"/>
          </a:p>
        </p:txBody>
      </p:sp>
    </p:spTree>
    <p:extLst>
      <p:ext uri="{BB962C8B-B14F-4D97-AF65-F5344CB8AC3E}">
        <p14:creationId xmlns:p14="http://schemas.microsoft.com/office/powerpoint/2010/main" val="1901970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68311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854804984"/>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710109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57504210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225461667"/>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290846808"/>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6515384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7EDCD2DB-A892-47BB-B51F-F4D7730ED770}" type="datetimeFigureOut">
              <a:rPr lang="en-GB" smtClean="0"/>
              <a:pPr/>
              <a:t>24/11/2023</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5109475-1A88-400F-B255-E011866FEBB1}" type="slidenum">
              <a:rPr lang="en-GB" smtClean="0"/>
              <a:pPr/>
              <a:t>‹#›</a:t>
            </a:fld>
            <a:endParaRPr lang="en-GB"/>
          </a:p>
        </p:txBody>
      </p:sp>
    </p:spTree>
    <p:extLst>
      <p:ext uri="{BB962C8B-B14F-4D97-AF65-F5344CB8AC3E}">
        <p14:creationId xmlns:p14="http://schemas.microsoft.com/office/powerpoint/2010/main" val="809508378"/>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3807932796"/>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39307123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075274792"/>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7EDCD2DB-A892-47BB-B51F-F4D7730ED770}" type="datetimeFigureOut">
              <a:rPr lang="en-GB" smtClean="0"/>
              <a:pPr/>
              <a:t>24/11/2023</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5109475-1A88-400F-B255-E011866FEBB1}" type="slidenum">
              <a:rPr lang="en-GB" smtClean="0"/>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28915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ransition spd="slow">
    <p:wipe/>
  </p:transition>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9.xml.rels><?xml version="1.0" encoding="UTF-8" standalone="yes"?>
<Relationships xmlns="http://schemas.openxmlformats.org/package/2006/relationships"><Relationship Id="rId3" Type="http://schemas.openxmlformats.org/officeDocument/2006/relationships/hyperlink" Target="https://committees.parliament.uk/work/7425/community-sentences/news/195121/call-for-evidence-launched-on-community-sentenc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ng.com/ck/a?!&amp;&amp;p=1432e39e21436890JmltdHM9MTY2OTE2MTYwMCZpZ3VpZD0zMDdlOWZhYi03YjRlLTZlNWQtMWFiYy04ZjFjN2E2OTZmMzUmaW5zaWQ9NTU1Mg&amp;ptn=3&amp;hsh=3&amp;fclid=307e9fab-7b4e-6e5d-1abc-8f1c7a696f35&amp;psq=revolving+doors+agency&amp;u=a1aHR0cDovL2VuLndpa2lwZWRpYS5vcmcvd2lraS9SZXZvbHZpbmdfRG9vcnNfKGNoYXJpdHkp&amp;ntb=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risonreformtrust.org.uk/wp-content/uploads/2021/12/PPN_regimes_consultation_report.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revolving-doors.org.uk/blog/save-lives-prevent-use-short-prison-sentences" TargetMode="Externa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ost.parliament.uk/research-briefings/post-pb-005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player.vimeo.com/video/654439353?h=a4e759270a&amp;app_id=122963" TargetMode="External"/><Relationship Id="rId1" Type="http://schemas.openxmlformats.org/officeDocument/2006/relationships/tags" Target="../tags/tag3.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hyperlink" Target="https://www.theguardian.com/uk-news/2023/sep/27/organised-crime-gangs-uk-sending-recruits-to-train-as-prison-officers-union-warns" TargetMode="External"/><Relationship Id="rId4" Type="http://schemas.openxmlformats.org/officeDocument/2006/relationships/hyperlink" Target="https://www.channel4.com/news/prisoners-on-instagram-reveal-security-crisis-behind-bars-contraband-drugs-knive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www.mdx.ac.uk/news/2023/01/spice-prison-deaths" TargetMode="External"/><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hyperlink" Target="https://www.theguardian.com/society/2023/oct/15/two-thirds-prisons-officially-overcrowded-england-wales#:~:text=Two%2Dthirds%20(80)%20of,next%20most%20overcrowded%20after%20Wandsworth." TargetMode="Externa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43.jpeg"/><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2.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49.gif"/><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hyperlink" Target="https://www.bbc.co.uk/news/uk-wales-57720484" TargetMode="External"/><Relationship Id="rId4" Type="http://schemas.openxmlformats.org/officeDocument/2006/relationships/diagramLayout" Target="../diagrams/layout7.xml"/><Relationship Id="rId9" Type="http://schemas.openxmlformats.org/officeDocument/2006/relationships/hyperlink" Target="http://corinesmiles.blogspot.com/2012/02/athelia-lesueur-choosing-fear-or-faith.html"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2.xml"/><Relationship Id="rId1" Type="http://schemas.openxmlformats.org/officeDocument/2006/relationships/video" Target="https://www.youtube.com/embed/Fw_E2t2Wl-Q?feature=oembed" TargetMode="External"/><Relationship Id="rId4" Type="http://schemas.openxmlformats.org/officeDocument/2006/relationships/image" Target="../media/image52.jpeg"/></Relationships>
</file>

<file path=ppt/slides/_rels/slide51.xml.rels><?xml version="1.0" encoding="UTF-8" standalone="yes"?>
<Relationships xmlns="http://schemas.openxmlformats.org/package/2006/relationships"><Relationship Id="rId3" Type="http://schemas.openxmlformats.org/officeDocument/2006/relationships/hyperlink" Target="https://www.proquest.com/docview/1871878700" TargetMode="External"/><Relationship Id="rId7" Type="http://schemas.openxmlformats.org/officeDocument/2006/relationships/hyperlink" Target="https://www.crimeandjustice.org.uk/publications/reports"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journals-sagepub-com.ezproxy.uwtsd.ac.uk/doi/full/10.1177/2066220317706438" TargetMode="External"/><Relationship Id="rId5" Type="http://schemas.openxmlformats.org/officeDocument/2006/relationships/hyperlink" Target="https://www.proquest.com/docview/2533675986/fulltextPDF/A10F58AEF0B6466DPQ/1?accountid=130472" TargetMode="External"/><Relationship Id="rId4" Type="http://schemas.openxmlformats.org/officeDocument/2006/relationships/hyperlink" Target="https://www.proquest.com/docview/1563035324?pq-origsite=primo" TargetMode="External"/></Relationships>
</file>

<file path=ppt/slides/_rels/slide5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53.png"/><Relationship Id="rId7" Type="http://schemas.openxmlformats.org/officeDocument/2006/relationships/diagramColors" Target="../diagrams/colors9.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6A04C5B-2C80-E051-7CE6-C3FFAFAB07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81" r="24803" b="-2"/>
          <a:stretch/>
        </p:blipFill>
        <p:spPr bwMode="auto">
          <a:xfrm>
            <a:off x="475499" y="640080"/>
            <a:ext cx="4706750"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5580112" y="1988840"/>
            <a:ext cx="3240360" cy="2639835"/>
          </a:xfrm>
        </p:spPr>
        <p:txBody>
          <a:bodyPr vert="horz" lIns="91440" tIns="45720" rIns="91440" bIns="45720" rtlCol="0">
            <a:normAutofit/>
          </a:bodyPr>
          <a:lstStyle/>
          <a:p>
            <a:pPr algn="ctr"/>
            <a:r>
              <a:rPr lang="en-US" sz="3600" dirty="0">
                <a:solidFill>
                  <a:schemeClr val="accent1"/>
                </a:solidFill>
              </a:rPr>
              <a:t>Community </a:t>
            </a:r>
          </a:p>
          <a:p>
            <a:pPr algn="ctr"/>
            <a:r>
              <a:rPr lang="en-US" sz="3600" dirty="0" err="1">
                <a:solidFill>
                  <a:schemeClr val="accent1"/>
                </a:solidFill>
              </a:rPr>
              <a:t>seNTENCES</a:t>
            </a:r>
            <a:endParaRPr lang="en-US" sz="3600" dirty="0">
              <a:solidFill>
                <a:schemeClr val="accent1"/>
              </a:solidFill>
            </a:endParaRPr>
          </a:p>
        </p:txBody>
      </p:sp>
      <p:sp>
        <p:nvSpPr>
          <p:cNvPr id="4" name="TextBox 3"/>
          <p:cNvSpPr txBox="1"/>
          <p:nvPr/>
        </p:nvSpPr>
        <p:spPr>
          <a:xfrm>
            <a:off x="6660232" y="5661248"/>
            <a:ext cx="3744416" cy="369332"/>
          </a:xfrm>
          <a:prstGeom prst="rect">
            <a:avLst/>
          </a:prstGeom>
          <a:noFill/>
        </p:spPr>
        <p:txBody>
          <a:bodyPr wrap="square" rtlCol="0">
            <a:spAutoFit/>
          </a:bodyPr>
          <a:lstStyle/>
          <a:p>
            <a:pPr>
              <a:spcAft>
                <a:spcPts val="600"/>
              </a:spcAft>
            </a:pPr>
            <a:r>
              <a:rPr lang="en-GB" dirty="0"/>
              <a:t>Laura Knight</a:t>
            </a:r>
          </a:p>
        </p:txBody>
      </p:sp>
    </p:spTree>
    <p:extLst>
      <p:ext uri="{BB962C8B-B14F-4D97-AF65-F5344CB8AC3E}">
        <p14:creationId xmlns:p14="http://schemas.microsoft.com/office/powerpoint/2010/main" val="3404437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2">
            <a:extLst>
              <a:ext uri="{FF2B5EF4-FFF2-40B4-BE49-F238E27FC236}">
                <a16:creationId xmlns:a16="http://schemas.microsoft.com/office/drawing/2014/main" id="{827273CB-02D0-4504-8347-F4998D76DD4F}"/>
              </a:ext>
            </a:extLst>
          </p:cNvPr>
          <p:cNvGraphicFramePr>
            <a:graphicFrameLocks noGrp="1"/>
          </p:cNvGraphicFramePr>
          <p:nvPr>
            <p:ph idx="1"/>
            <p:extLst>
              <p:ext uri="{D42A27DB-BD31-4B8C-83A1-F6EECF244321}">
                <p14:modId xmlns:p14="http://schemas.microsoft.com/office/powerpoint/2010/main" val="240183175"/>
              </p:ext>
            </p:extLst>
          </p:nvPr>
        </p:nvGraphicFramePr>
        <p:xfrm>
          <a:off x="2022872" y="260648"/>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111121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Sentencing options available to the Courts</a:t>
            </a:r>
          </a:p>
        </p:txBody>
      </p:sp>
      <p:sp>
        <p:nvSpPr>
          <p:cNvPr id="3" name="Content Placeholder 2"/>
          <p:cNvSpPr>
            <a:spLocks noGrp="1"/>
          </p:cNvSpPr>
          <p:nvPr>
            <p:ph idx="1"/>
          </p:nvPr>
        </p:nvSpPr>
        <p:spPr>
          <a:xfrm>
            <a:off x="457200" y="1775191"/>
            <a:ext cx="8075240" cy="2445897"/>
          </a:xfrm>
        </p:spPr>
        <p:txBody>
          <a:bodyPr>
            <a:normAutofit/>
          </a:bodyPr>
          <a:lstStyle/>
          <a:p>
            <a:pPr marL="118872" indent="0" algn="ctr">
              <a:buNone/>
            </a:pPr>
            <a:r>
              <a:rPr lang="en-GB" sz="4400" dirty="0"/>
              <a:t>What are the main sentencing options available to the Courts in England and Wales?</a:t>
            </a:r>
          </a:p>
        </p:txBody>
      </p:sp>
      <p:sp>
        <p:nvSpPr>
          <p:cNvPr id="4" name="TextBox 3"/>
          <p:cNvSpPr txBox="1"/>
          <p:nvPr/>
        </p:nvSpPr>
        <p:spPr>
          <a:xfrm>
            <a:off x="58356" y="4180344"/>
            <a:ext cx="4536504" cy="2677656"/>
          </a:xfrm>
          <a:prstGeom prst="rect">
            <a:avLst/>
          </a:prstGeom>
          <a:noFill/>
        </p:spPr>
        <p:txBody>
          <a:bodyPr wrap="square" rtlCol="0">
            <a:spAutoFit/>
          </a:bodyPr>
          <a:lstStyle/>
          <a:p>
            <a:pPr marL="285750" indent="-285750" algn="ctr">
              <a:buFont typeface="Arial" panose="020B0604020202020204" pitchFamily="34" charset="0"/>
              <a:buChar char="•"/>
            </a:pPr>
            <a:r>
              <a:rPr lang="en-GB" sz="2800" dirty="0">
                <a:solidFill>
                  <a:srgbClr val="FF0000"/>
                </a:solidFill>
              </a:rPr>
              <a:t>CUSTODIAL SENTENCES</a:t>
            </a:r>
          </a:p>
          <a:p>
            <a:pPr marL="285750" indent="-285750" algn="ctr">
              <a:buFont typeface="Arial" panose="020B0604020202020204" pitchFamily="34" charset="0"/>
              <a:buChar char="•"/>
            </a:pPr>
            <a:r>
              <a:rPr lang="en-GB" sz="2800" dirty="0">
                <a:solidFill>
                  <a:srgbClr val="FF0000"/>
                </a:solidFill>
              </a:rPr>
              <a:t>COMMUNITY SENTENCES</a:t>
            </a:r>
          </a:p>
          <a:p>
            <a:pPr marL="285750" indent="-285750" algn="ctr">
              <a:buFont typeface="Arial" panose="020B0604020202020204" pitchFamily="34" charset="0"/>
              <a:buChar char="•"/>
            </a:pPr>
            <a:r>
              <a:rPr lang="en-GB" sz="2800" dirty="0">
                <a:solidFill>
                  <a:srgbClr val="FF0000"/>
                </a:solidFill>
              </a:rPr>
              <a:t>FINES AND OTHER MEASURES</a:t>
            </a:r>
          </a:p>
        </p:txBody>
      </p:sp>
      <p:sp>
        <p:nvSpPr>
          <p:cNvPr id="5" name="TextBox 4">
            <a:extLst>
              <a:ext uri="{FF2B5EF4-FFF2-40B4-BE49-F238E27FC236}">
                <a16:creationId xmlns:a16="http://schemas.microsoft.com/office/drawing/2014/main" id="{8DF5A249-7880-71F8-06A3-3C851A376A66}"/>
              </a:ext>
            </a:extLst>
          </p:cNvPr>
          <p:cNvSpPr txBox="1"/>
          <p:nvPr/>
        </p:nvSpPr>
        <p:spPr>
          <a:xfrm>
            <a:off x="5508104" y="4221088"/>
            <a:ext cx="3240360" cy="1569660"/>
          </a:xfrm>
          <a:prstGeom prst="rect">
            <a:avLst/>
          </a:prstGeom>
          <a:noFill/>
        </p:spPr>
        <p:txBody>
          <a:bodyPr wrap="square" rtlCol="0">
            <a:spAutoFit/>
          </a:bodyPr>
          <a:lstStyle/>
          <a:p>
            <a:pPr algn="ctr"/>
            <a:r>
              <a:rPr lang="en-GB" sz="2400" dirty="0"/>
              <a:t>TASK: </a:t>
            </a:r>
          </a:p>
          <a:p>
            <a:pPr algn="ctr"/>
            <a:r>
              <a:rPr lang="en-GB" sz="2400" dirty="0"/>
              <a:t>What is a ‘RAR’ in terms of community sentences?</a:t>
            </a:r>
          </a:p>
        </p:txBody>
      </p:sp>
    </p:spTree>
    <p:custDataLst>
      <p:tags r:id="rId1"/>
    </p:custDataLst>
    <p:extLst>
      <p:ext uri="{BB962C8B-B14F-4D97-AF65-F5344CB8AC3E}">
        <p14:creationId xmlns:p14="http://schemas.microsoft.com/office/powerpoint/2010/main" val="42410864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A4C7-140E-B0A2-0E67-D39C45DB5069}"/>
              </a:ext>
            </a:extLst>
          </p:cNvPr>
          <p:cNvSpPr>
            <a:spLocks noGrp="1"/>
          </p:cNvSpPr>
          <p:nvPr>
            <p:ph type="title"/>
          </p:nvPr>
        </p:nvSpPr>
        <p:spPr/>
        <p:txBody>
          <a:bodyPr/>
          <a:lstStyle/>
          <a:p>
            <a:r>
              <a:rPr lang="en-GB" dirty="0"/>
              <a:t>Types of community sentences</a:t>
            </a:r>
          </a:p>
        </p:txBody>
      </p:sp>
      <p:sp>
        <p:nvSpPr>
          <p:cNvPr id="4" name="TextBox 3">
            <a:extLst>
              <a:ext uri="{FF2B5EF4-FFF2-40B4-BE49-F238E27FC236}">
                <a16:creationId xmlns:a16="http://schemas.microsoft.com/office/drawing/2014/main" id="{491B8662-5D2B-5856-DCEE-842940FB4473}"/>
              </a:ext>
            </a:extLst>
          </p:cNvPr>
          <p:cNvSpPr txBox="1"/>
          <p:nvPr/>
        </p:nvSpPr>
        <p:spPr>
          <a:xfrm>
            <a:off x="822960" y="1737361"/>
            <a:ext cx="8069521" cy="4524315"/>
          </a:xfrm>
          <a:prstGeom prst="rect">
            <a:avLst/>
          </a:prstGeom>
          <a:noFill/>
        </p:spPr>
        <p:txBody>
          <a:bodyPr wrap="square" rtlCol="0">
            <a:spAutoFit/>
          </a:bodyPr>
          <a:lstStyle/>
          <a:p>
            <a:pPr algn="l">
              <a:buFont typeface="Arial" panose="020B0604020202020204" pitchFamily="34" charset="0"/>
              <a:buChar char="•"/>
            </a:pPr>
            <a:r>
              <a:rPr lang="en-GB" b="0" i="0" dirty="0">
                <a:solidFill>
                  <a:srgbClr val="565656"/>
                </a:solidFill>
                <a:effectLst/>
                <a:latin typeface="Open Sans" panose="020B0606030504020204" pitchFamily="34" charset="0"/>
              </a:rPr>
              <a:t>Doing up to 300 hours of unpaid work</a:t>
            </a:r>
          </a:p>
          <a:p>
            <a:pPr algn="l">
              <a:buFont typeface="Arial" panose="020B0604020202020204" pitchFamily="34" charset="0"/>
              <a:buChar char="•"/>
            </a:pPr>
            <a:r>
              <a:rPr lang="en-GB" b="0" i="0" dirty="0">
                <a:solidFill>
                  <a:srgbClr val="565656"/>
                </a:solidFill>
                <a:effectLst/>
                <a:latin typeface="Open Sans" panose="020B0606030504020204" pitchFamily="34" charset="0"/>
              </a:rPr>
              <a:t>Undertaking a rehabilitation activity requirement</a:t>
            </a:r>
          </a:p>
          <a:p>
            <a:pPr algn="l">
              <a:buFont typeface="Arial" panose="020B0604020202020204" pitchFamily="34" charset="0"/>
              <a:buChar char="•"/>
            </a:pPr>
            <a:r>
              <a:rPr lang="en-GB" b="0" i="0" dirty="0">
                <a:solidFill>
                  <a:srgbClr val="565656"/>
                </a:solidFill>
                <a:effectLst/>
                <a:latin typeface="Open Sans" panose="020B0606030504020204" pitchFamily="34" charset="0"/>
              </a:rPr>
              <a:t>Taking part in a programme to help change offending behaviour</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forbidden to take part in particular activities</a:t>
            </a:r>
          </a:p>
          <a:p>
            <a:pPr algn="l">
              <a:buFont typeface="Arial" panose="020B0604020202020204" pitchFamily="34" charset="0"/>
              <a:buChar char="•"/>
            </a:pPr>
            <a:r>
              <a:rPr lang="en-GB" b="0" i="0" dirty="0">
                <a:solidFill>
                  <a:srgbClr val="565656"/>
                </a:solidFill>
                <a:effectLst/>
                <a:latin typeface="Open Sans" panose="020B0606030504020204" pitchFamily="34" charset="0"/>
              </a:rPr>
              <a:t>Sticking to a curfew that means being in a particular place at certain times</a:t>
            </a:r>
          </a:p>
          <a:p>
            <a:pPr algn="l">
              <a:buFont typeface="Arial" panose="020B0604020202020204" pitchFamily="34" charset="0"/>
              <a:buChar char="•"/>
            </a:pPr>
            <a:r>
              <a:rPr lang="en-GB" b="0" i="0" dirty="0">
                <a:solidFill>
                  <a:srgbClr val="565656"/>
                </a:solidFill>
                <a:effectLst/>
                <a:latin typeface="Open Sans" panose="020B0606030504020204" pitchFamily="34" charset="0"/>
              </a:rPr>
              <a:t>Meeting an exclusion requirement, which means not being allowed to go to particular places</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obliged to live at a particular address</a:t>
            </a:r>
          </a:p>
          <a:p>
            <a:pPr algn="l">
              <a:buFont typeface="Arial" panose="020B0604020202020204" pitchFamily="34" charset="0"/>
              <a:buChar char="•"/>
            </a:pPr>
            <a:r>
              <a:rPr lang="en-GB" b="0" i="0" dirty="0">
                <a:solidFill>
                  <a:srgbClr val="565656"/>
                </a:solidFill>
                <a:effectLst/>
                <a:latin typeface="Open Sans" panose="020B0606030504020204" pitchFamily="34" charset="0"/>
              </a:rPr>
              <a:t>Being prohibited from travelling overseas</a:t>
            </a:r>
          </a:p>
          <a:p>
            <a:pPr algn="l">
              <a:buFont typeface="Arial" panose="020B0604020202020204" pitchFamily="34" charset="0"/>
              <a:buChar char="•"/>
            </a:pPr>
            <a:r>
              <a:rPr lang="en-GB" b="0" i="0" dirty="0">
                <a:solidFill>
                  <a:srgbClr val="565656"/>
                </a:solidFill>
                <a:effectLst/>
                <a:latin typeface="Open Sans" panose="020B0606030504020204" pitchFamily="34" charset="0"/>
              </a:rPr>
              <a:t>With the offender’s consent, undergoing:</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mental health treatment</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drug rehabilitation</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alcohol treatment</a:t>
            </a:r>
          </a:p>
          <a:p>
            <a:pPr marL="742950" lvl="1" indent="-285750" algn="l">
              <a:buFont typeface="Arial" panose="020B0604020202020204" pitchFamily="34" charset="0"/>
              <a:buChar char="•"/>
            </a:pPr>
            <a:r>
              <a:rPr lang="en-GB" b="0" i="0" dirty="0">
                <a:solidFill>
                  <a:srgbClr val="565656"/>
                </a:solidFill>
                <a:effectLst/>
                <a:latin typeface="Open Sans" panose="020B0606030504020204" pitchFamily="34" charset="0"/>
              </a:rPr>
              <a:t>alcohol abstinence and monitoring requirement</a:t>
            </a:r>
          </a:p>
          <a:p>
            <a:endParaRPr lang="en-GB" dirty="0"/>
          </a:p>
        </p:txBody>
      </p:sp>
      <p:sp>
        <p:nvSpPr>
          <p:cNvPr id="7" name="TextBox 6">
            <a:extLst>
              <a:ext uri="{FF2B5EF4-FFF2-40B4-BE49-F238E27FC236}">
                <a16:creationId xmlns:a16="http://schemas.microsoft.com/office/drawing/2014/main" id="{000B147C-F628-C044-314D-047158B6F54E}"/>
              </a:ext>
            </a:extLst>
          </p:cNvPr>
          <p:cNvSpPr txBox="1"/>
          <p:nvPr/>
        </p:nvSpPr>
        <p:spPr>
          <a:xfrm>
            <a:off x="6804248" y="6261676"/>
            <a:ext cx="2160240" cy="646331"/>
          </a:xfrm>
          <a:prstGeom prst="rect">
            <a:avLst/>
          </a:prstGeom>
          <a:noFill/>
        </p:spPr>
        <p:txBody>
          <a:bodyPr wrap="square" rtlCol="0">
            <a:spAutoFit/>
          </a:bodyPr>
          <a:lstStyle/>
          <a:p>
            <a:r>
              <a:rPr lang="en-GB" dirty="0"/>
              <a:t>Sentencing Council (2023)</a:t>
            </a:r>
          </a:p>
        </p:txBody>
      </p:sp>
    </p:spTree>
    <p:extLst>
      <p:ext uri="{BB962C8B-B14F-4D97-AF65-F5344CB8AC3E}">
        <p14:creationId xmlns:p14="http://schemas.microsoft.com/office/powerpoint/2010/main" val="24033440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10" end="10"/>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1B0E5E2A-A620-65B9-31B3-AFF8F0DE2667}"/>
              </a:ext>
            </a:extLst>
          </p:cNvPr>
          <p:cNvPicPr>
            <a:picLocks noGrp="1" noChangeAspect="1"/>
          </p:cNvPicPr>
          <p:nvPr>
            <p:ph idx="1"/>
          </p:nvPr>
        </p:nvPicPr>
        <p:blipFill rotWithShape="1">
          <a:blip r:embed="rId3"/>
          <a:srcRect t="4441"/>
          <a:stretch/>
        </p:blipFill>
        <p:spPr>
          <a:xfrm>
            <a:off x="-24" y="10"/>
            <a:ext cx="9144023" cy="4915066"/>
          </a:xfrm>
          <a:prstGeom prst="rect">
            <a:avLst/>
          </a:prstGeom>
        </p:spPr>
      </p:pic>
      <p:sp>
        <p:nvSpPr>
          <p:cNvPr id="15" name="Rectangle 14">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953000"/>
            <a:ext cx="9141714" cy="1905000"/>
          </a:xfrm>
          <a:prstGeom prst="rect">
            <a:avLst/>
          </a:prstGeom>
          <a:solidFill>
            <a:srgbClr val="6B405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D273EE-8AEE-73EF-4BFE-DC752F43E0E7}"/>
              </a:ext>
            </a:extLst>
          </p:cNvPr>
          <p:cNvSpPr>
            <a:spLocks noGrp="1"/>
          </p:cNvSpPr>
          <p:nvPr>
            <p:ph type="title"/>
          </p:nvPr>
        </p:nvSpPr>
        <p:spPr>
          <a:xfrm>
            <a:off x="798897" y="5120640"/>
            <a:ext cx="7543800" cy="822960"/>
          </a:xfrm>
        </p:spPr>
        <p:txBody>
          <a:bodyPr vert="horz" lIns="91440" tIns="45720" rIns="91440" bIns="45720" rtlCol="0" anchor="b">
            <a:normAutofit/>
          </a:bodyPr>
          <a:lstStyle/>
          <a:p>
            <a:r>
              <a:rPr lang="en-US" sz="4200" dirty="0">
                <a:solidFill>
                  <a:srgbClr val="FFFFFF"/>
                </a:solidFill>
              </a:rPr>
              <a:t>Community Payback</a:t>
            </a:r>
          </a:p>
        </p:txBody>
      </p:sp>
      <p:sp>
        <p:nvSpPr>
          <p:cNvPr id="17" name="Rectangle 16">
            <a:extLst>
              <a:ext uri="{FF2B5EF4-FFF2-40B4-BE49-F238E27FC236}">
                <a16:creationId xmlns:a16="http://schemas.microsoft.com/office/drawing/2014/main" id="{84831CE8-CE7C-49DF-BA32-7884E868A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4906176"/>
            <a:ext cx="9141714" cy="64008"/>
          </a:xfrm>
          <a:prstGeom prst="rect">
            <a:avLst/>
          </a:prstGeom>
          <a:solidFill>
            <a:srgbClr val="E9A02A"/>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16E941FD-033B-90AC-F5C4-A8131630F9E0}"/>
              </a:ext>
            </a:extLst>
          </p:cNvPr>
          <p:cNvSpPr txBox="1"/>
          <p:nvPr/>
        </p:nvSpPr>
        <p:spPr>
          <a:xfrm>
            <a:off x="5004048" y="764704"/>
            <a:ext cx="3744416" cy="3046988"/>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Unpaid work</a:t>
            </a:r>
          </a:p>
          <a:p>
            <a:pPr marL="285750" indent="-285750">
              <a:buFont typeface="Arial" panose="020B0604020202020204" pitchFamily="34" charset="0"/>
              <a:buChar char="•"/>
            </a:pPr>
            <a:r>
              <a:rPr lang="en-GB" sz="2400" dirty="0"/>
              <a:t>e.g. removing graffiti, clearing wasteland</a:t>
            </a:r>
          </a:p>
          <a:p>
            <a:pPr marL="285750" indent="-285750">
              <a:buFont typeface="Arial" panose="020B0604020202020204" pitchFamily="34" charset="0"/>
              <a:buChar char="•"/>
            </a:pPr>
            <a:r>
              <a:rPr lang="en-GB" sz="2400" dirty="0"/>
              <a:t>Expect to complete anything from 40 to 300 hours</a:t>
            </a:r>
          </a:p>
          <a:p>
            <a:pPr marL="285750" indent="-285750">
              <a:buFont typeface="Arial" panose="020B0604020202020204" pitchFamily="34" charset="0"/>
              <a:buChar char="•"/>
            </a:pPr>
            <a:r>
              <a:rPr lang="en-GB" sz="2400" dirty="0"/>
              <a:t>Have to work 3 to 4 days each week if unemployed</a:t>
            </a:r>
          </a:p>
        </p:txBody>
      </p:sp>
    </p:spTree>
    <p:extLst>
      <p:ext uri="{BB962C8B-B14F-4D97-AF65-F5344CB8AC3E}">
        <p14:creationId xmlns:p14="http://schemas.microsoft.com/office/powerpoint/2010/main" val="215157207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4B5B-FDB4-C6AC-74B6-77957F567B14}"/>
              </a:ext>
            </a:extLst>
          </p:cNvPr>
          <p:cNvSpPr>
            <a:spLocks noGrp="1"/>
          </p:cNvSpPr>
          <p:nvPr>
            <p:ph type="title"/>
          </p:nvPr>
        </p:nvSpPr>
        <p:spPr/>
        <p:txBody>
          <a:bodyPr/>
          <a:lstStyle/>
          <a:p>
            <a:r>
              <a:rPr lang="en-GB" dirty="0"/>
              <a:t>Decline in community sentences</a:t>
            </a:r>
          </a:p>
        </p:txBody>
      </p:sp>
      <p:pic>
        <p:nvPicPr>
          <p:cNvPr id="5" name="Content Placeholder 4">
            <a:extLst>
              <a:ext uri="{FF2B5EF4-FFF2-40B4-BE49-F238E27FC236}">
                <a16:creationId xmlns:a16="http://schemas.microsoft.com/office/drawing/2014/main" id="{96A8700E-CD3D-EA9A-F9F0-1D9BA5B857E0}"/>
              </a:ext>
            </a:extLst>
          </p:cNvPr>
          <p:cNvPicPr>
            <a:picLocks noGrp="1" noChangeAspect="1"/>
          </p:cNvPicPr>
          <p:nvPr>
            <p:ph idx="1"/>
          </p:nvPr>
        </p:nvPicPr>
        <p:blipFill>
          <a:blip r:embed="rId3"/>
          <a:stretch>
            <a:fillRect/>
          </a:stretch>
        </p:blipFill>
        <p:spPr>
          <a:xfrm>
            <a:off x="411290" y="2101371"/>
            <a:ext cx="7954835" cy="3703893"/>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79CB2412-C706-38AF-C4F7-DB0DC7AE943B}"/>
              </a:ext>
            </a:extLst>
          </p:cNvPr>
          <p:cNvSpPr txBox="1"/>
          <p:nvPr/>
        </p:nvSpPr>
        <p:spPr>
          <a:xfrm>
            <a:off x="6609468" y="4021518"/>
            <a:ext cx="1800200" cy="1138773"/>
          </a:xfrm>
          <a:prstGeom prst="rect">
            <a:avLst/>
          </a:prstGeom>
          <a:noFill/>
        </p:spPr>
        <p:txBody>
          <a:bodyPr wrap="square" rtlCol="0">
            <a:spAutoFit/>
          </a:bodyPr>
          <a:lstStyle/>
          <a:p>
            <a:r>
              <a:rPr lang="en-GB" sz="3200" dirty="0"/>
              <a:t>WHY?</a:t>
            </a:r>
          </a:p>
          <a:p>
            <a:endParaRPr lang="en-GB" dirty="0"/>
          </a:p>
          <a:p>
            <a:endParaRPr lang="en-GB" dirty="0"/>
          </a:p>
        </p:txBody>
      </p:sp>
      <p:pic>
        <p:nvPicPr>
          <p:cNvPr id="1026" name="Picture 2" descr="Premium Vector | Thinking face emoji outline icon linear style sign for  mobile concept and web design emoji pondering face simple line vector icon  symbol logo illustration pixel perfect vector graphics">
            <a:extLst>
              <a:ext uri="{FF2B5EF4-FFF2-40B4-BE49-F238E27FC236}">
                <a16:creationId xmlns:a16="http://schemas.microsoft.com/office/drawing/2014/main" id="{BC4F4583-AD64-1423-7835-72ADEA3000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9834" y="3501008"/>
            <a:ext cx="1448057" cy="1448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62160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the number of community sentences falling?</a:t>
            </a:r>
          </a:p>
        </p:txBody>
      </p:sp>
      <p:sp>
        <p:nvSpPr>
          <p:cNvPr id="3" name="Content Placeholder 2"/>
          <p:cNvSpPr>
            <a:spLocks noGrp="1"/>
          </p:cNvSpPr>
          <p:nvPr>
            <p:ph idx="1"/>
          </p:nvPr>
        </p:nvSpPr>
        <p:spPr>
          <a:xfrm>
            <a:off x="822959" y="2276872"/>
            <a:ext cx="7543801" cy="4023360"/>
          </a:xfrm>
        </p:spPr>
        <p:txBody>
          <a:bodyPr>
            <a:normAutofit fontScale="92500"/>
          </a:bodyPr>
          <a:lstStyle/>
          <a:p>
            <a:r>
              <a:rPr lang="en-GB" sz="2400" dirty="0"/>
              <a:t>- Community sentences are usually reserved for the less serious offences</a:t>
            </a:r>
          </a:p>
          <a:p>
            <a:r>
              <a:rPr lang="en-GB" sz="2400" dirty="0"/>
              <a:t>- Between 2007-2017 26% fall in thefts recorded by the police</a:t>
            </a:r>
          </a:p>
          <a:p>
            <a:pPr marL="1471400" lvl="8" indent="0">
              <a:buNone/>
            </a:pPr>
            <a:r>
              <a:rPr lang="en-GB" sz="1600" dirty="0"/>
              <a:t>	              </a:t>
            </a:r>
            <a:r>
              <a:rPr lang="en-GB" sz="2400" dirty="0"/>
              <a:t>32% fall in drug offences</a:t>
            </a:r>
          </a:p>
          <a:p>
            <a:pPr marL="1471400" lvl="8" indent="0">
              <a:buNone/>
            </a:pPr>
            <a:endParaRPr lang="en-GB" sz="2400" dirty="0"/>
          </a:p>
          <a:p>
            <a:pPr marL="1471400" lvl="8" indent="0">
              <a:buNone/>
            </a:pPr>
            <a:r>
              <a:rPr lang="en-GB" sz="2400" dirty="0"/>
              <a:t>“Judges just don’t have that same intuitive understanding of community sentencing”</a:t>
            </a:r>
          </a:p>
          <a:p>
            <a:pPr marL="1471400" lvl="8" indent="0">
              <a:buNone/>
            </a:pPr>
            <a:endParaRPr lang="en-GB" sz="2400" dirty="0"/>
          </a:p>
          <a:p>
            <a:pPr marL="1471400" lvl="8" indent="0">
              <a:buNone/>
            </a:pPr>
            <a:r>
              <a:rPr lang="en-GB" sz="2400" dirty="0"/>
              <a:t>37% Magistrates weren’t confident that community terms were an effective alternative to custody</a:t>
            </a:r>
          </a:p>
          <a:p>
            <a:pPr marL="1471400" lvl="8" indent="0">
              <a:buNone/>
            </a:pPr>
            <a:endParaRPr lang="en-GB" sz="2000" dirty="0"/>
          </a:p>
        </p:txBody>
      </p:sp>
      <p:pic>
        <p:nvPicPr>
          <p:cNvPr id="4" name="Picture 3"/>
          <p:cNvPicPr>
            <a:picLocks noChangeAspect="1"/>
          </p:cNvPicPr>
          <p:nvPr/>
        </p:nvPicPr>
        <p:blipFill>
          <a:blip r:embed="rId3"/>
          <a:stretch>
            <a:fillRect/>
          </a:stretch>
        </p:blipFill>
        <p:spPr>
          <a:xfrm>
            <a:off x="251520" y="4077072"/>
            <a:ext cx="1800200" cy="1396416"/>
          </a:xfrm>
          <a:prstGeom prst="rect">
            <a:avLst/>
          </a:prstGeom>
        </p:spPr>
      </p:pic>
    </p:spTree>
    <p:extLst>
      <p:ext uri="{BB962C8B-B14F-4D97-AF65-F5344CB8AC3E}">
        <p14:creationId xmlns:p14="http://schemas.microsoft.com/office/powerpoint/2010/main" val="223783737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ISSUES surrounding non-custodial sentences</a:t>
            </a:r>
          </a:p>
        </p:txBody>
      </p:sp>
      <p:sp>
        <p:nvSpPr>
          <p:cNvPr id="3" name="Content Placeholder 2"/>
          <p:cNvSpPr>
            <a:spLocks noGrp="1"/>
          </p:cNvSpPr>
          <p:nvPr>
            <p:ph idx="1"/>
          </p:nvPr>
        </p:nvSpPr>
        <p:spPr>
          <a:xfrm>
            <a:off x="-118864" y="1778266"/>
            <a:ext cx="4690864" cy="645697"/>
          </a:xfrm>
        </p:spPr>
        <p:txBody>
          <a:bodyPr>
            <a:normAutofit lnSpcReduction="10000"/>
          </a:bodyPr>
          <a:lstStyle/>
          <a:p>
            <a:pPr marL="118872" indent="0" algn="ctr">
              <a:buNone/>
            </a:pPr>
            <a:r>
              <a:rPr lang="en-GB" sz="4000" dirty="0">
                <a:solidFill>
                  <a:srgbClr val="FF0000"/>
                </a:solidFill>
              </a:rPr>
              <a:t>EFFECTIVENESS</a:t>
            </a:r>
          </a:p>
          <a:p>
            <a:pPr marL="118872" indent="0">
              <a:buNone/>
            </a:pPr>
            <a:endParaRPr lang="en-GB" sz="4400" dirty="0">
              <a:solidFill>
                <a:schemeClr val="accent3"/>
              </a:solidFill>
            </a:endParaRPr>
          </a:p>
        </p:txBody>
      </p:sp>
      <p:sp>
        <p:nvSpPr>
          <p:cNvPr id="4" name="TextBox 3"/>
          <p:cNvSpPr txBox="1"/>
          <p:nvPr/>
        </p:nvSpPr>
        <p:spPr>
          <a:xfrm>
            <a:off x="1515007" y="3301250"/>
            <a:ext cx="4320480" cy="646331"/>
          </a:xfrm>
          <a:prstGeom prst="rect">
            <a:avLst/>
          </a:prstGeom>
          <a:noFill/>
        </p:spPr>
        <p:txBody>
          <a:bodyPr wrap="square" rtlCol="0">
            <a:spAutoFit/>
          </a:bodyPr>
          <a:lstStyle/>
          <a:p>
            <a:r>
              <a:rPr lang="en-GB" sz="3600" dirty="0">
                <a:solidFill>
                  <a:srgbClr val="00B0F0"/>
                </a:solidFill>
              </a:rPr>
              <a:t>COST</a:t>
            </a:r>
          </a:p>
        </p:txBody>
      </p:sp>
      <p:sp>
        <p:nvSpPr>
          <p:cNvPr id="5" name="TextBox 4"/>
          <p:cNvSpPr txBox="1"/>
          <p:nvPr/>
        </p:nvSpPr>
        <p:spPr>
          <a:xfrm>
            <a:off x="5580112" y="2286477"/>
            <a:ext cx="3106688" cy="1384995"/>
          </a:xfrm>
          <a:prstGeom prst="rect">
            <a:avLst/>
          </a:prstGeom>
          <a:noFill/>
        </p:spPr>
        <p:txBody>
          <a:bodyPr wrap="square" rtlCol="0">
            <a:spAutoFit/>
          </a:bodyPr>
          <a:lstStyle/>
          <a:p>
            <a:r>
              <a:rPr lang="en-GB" sz="2800" dirty="0">
                <a:solidFill>
                  <a:srgbClr val="FFC000"/>
                </a:solidFill>
              </a:rPr>
              <a:t>AVAILABILITY OF REQUIREMENTS</a:t>
            </a:r>
          </a:p>
        </p:txBody>
      </p:sp>
      <p:sp>
        <p:nvSpPr>
          <p:cNvPr id="6" name="TextBox 5"/>
          <p:cNvSpPr txBox="1"/>
          <p:nvPr/>
        </p:nvSpPr>
        <p:spPr>
          <a:xfrm>
            <a:off x="899593" y="4594161"/>
            <a:ext cx="3312368" cy="1384995"/>
          </a:xfrm>
          <a:prstGeom prst="rect">
            <a:avLst/>
          </a:prstGeom>
          <a:noFill/>
        </p:spPr>
        <p:txBody>
          <a:bodyPr wrap="square" rtlCol="0">
            <a:spAutoFit/>
          </a:bodyPr>
          <a:lstStyle/>
          <a:p>
            <a:r>
              <a:rPr lang="en-GB" sz="2800" dirty="0">
                <a:solidFill>
                  <a:srgbClr val="7030A0"/>
                </a:solidFill>
              </a:rPr>
              <a:t>COMPLETION OF COMMUNITY ORDERS</a:t>
            </a:r>
          </a:p>
        </p:txBody>
      </p:sp>
      <p:sp>
        <p:nvSpPr>
          <p:cNvPr id="7" name="TextBox 6"/>
          <p:cNvSpPr txBox="1"/>
          <p:nvPr/>
        </p:nvSpPr>
        <p:spPr>
          <a:xfrm>
            <a:off x="5292080" y="4669132"/>
            <a:ext cx="3240360" cy="1077218"/>
          </a:xfrm>
          <a:prstGeom prst="rect">
            <a:avLst/>
          </a:prstGeom>
          <a:noFill/>
        </p:spPr>
        <p:txBody>
          <a:bodyPr wrap="square" rtlCol="0">
            <a:spAutoFit/>
          </a:bodyPr>
          <a:lstStyle/>
          <a:p>
            <a:r>
              <a:rPr lang="en-GB" sz="3200" dirty="0">
                <a:solidFill>
                  <a:srgbClr val="00B050"/>
                </a:solidFill>
              </a:rPr>
              <a:t>PUBLIC PERCEPTION</a:t>
            </a:r>
          </a:p>
        </p:txBody>
      </p:sp>
    </p:spTree>
    <p:custDataLst>
      <p:tags r:id="rId1"/>
    </p:custDataLst>
    <p:extLst>
      <p:ext uri="{BB962C8B-B14F-4D97-AF65-F5344CB8AC3E}">
        <p14:creationId xmlns:p14="http://schemas.microsoft.com/office/powerpoint/2010/main" val="23263860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arn(inVertical)">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000"/>
                                        <p:tgtEl>
                                          <p:spTgt spid="7"/>
                                        </p:tgtEl>
                                      </p:cBhvr>
                                    </p:animEffect>
                                    <p:anim calcmode="lin" valueType="num">
                                      <p:cBhvr>
                                        <p:cTn id="27" dur="1000" fill="hold"/>
                                        <p:tgtEl>
                                          <p:spTgt spid="7"/>
                                        </p:tgtEl>
                                        <p:attrNameLst>
                                          <p:attrName>ppt_x</p:attrName>
                                        </p:attrNameLst>
                                      </p:cBhvr>
                                      <p:tavLst>
                                        <p:tav tm="0">
                                          <p:val>
                                            <p:strVal val="#ppt_x"/>
                                          </p:val>
                                        </p:tav>
                                        <p:tav tm="100000">
                                          <p:val>
                                            <p:strVal val="#ppt_x"/>
                                          </p:val>
                                        </p:tav>
                                      </p:tavLst>
                                    </p:anim>
                                    <p:anim calcmode="lin" valueType="num">
                                      <p:cBhvr>
                                        <p:cTn id="2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7D05D54-9E2C-558A-2F7D-77E2ED25E1EB}"/>
              </a:ext>
            </a:extLst>
          </p:cNvPr>
          <p:cNvPicPr>
            <a:picLocks noGrp="1" noChangeAspect="1"/>
          </p:cNvPicPr>
          <p:nvPr>
            <p:ph idx="1"/>
          </p:nvPr>
        </p:nvPicPr>
        <p:blipFill>
          <a:blip r:embed="rId4"/>
          <a:stretch>
            <a:fillRect/>
          </a:stretch>
        </p:blipFill>
        <p:spPr>
          <a:xfrm>
            <a:off x="323528" y="1916833"/>
            <a:ext cx="4977375" cy="3456384"/>
          </a:xfrm>
        </p:spPr>
      </p:pic>
      <p:sp>
        <p:nvSpPr>
          <p:cNvPr id="6" name="TextBox 5">
            <a:extLst>
              <a:ext uri="{FF2B5EF4-FFF2-40B4-BE49-F238E27FC236}">
                <a16:creationId xmlns:a16="http://schemas.microsoft.com/office/drawing/2014/main" id="{A4FD9128-D400-D7C7-BF7C-47558424CBA4}"/>
              </a:ext>
            </a:extLst>
          </p:cNvPr>
          <p:cNvSpPr txBox="1"/>
          <p:nvPr/>
        </p:nvSpPr>
        <p:spPr>
          <a:xfrm>
            <a:off x="539552" y="141068"/>
            <a:ext cx="7992888" cy="1569660"/>
          </a:xfrm>
          <a:prstGeom prst="rect">
            <a:avLst/>
          </a:prstGeom>
          <a:noFill/>
        </p:spPr>
        <p:txBody>
          <a:bodyPr wrap="square" rtlCol="0">
            <a:spAutoFit/>
          </a:bodyPr>
          <a:lstStyle/>
          <a:p>
            <a:pPr algn="ctr"/>
            <a:r>
              <a:rPr lang="en-GB" dirty="0"/>
              <a:t>2023: </a:t>
            </a:r>
            <a:r>
              <a:rPr lang="en-GB" sz="3200" b="0" i="0" dirty="0">
                <a:effectLst/>
                <a:latin typeface="National"/>
              </a:rPr>
              <a:t>The Justice and Home Affairs Committee is conducting an inquiry on community sentences</a:t>
            </a:r>
            <a:r>
              <a:rPr lang="en-GB" sz="3200" dirty="0"/>
              <a:t> </a:t>
            </a:r>
            <a:endParaRPr lang="en-GB" dirty="0"/>
          </a:p>
        </p:txBody>
      </p:sp>
      <p:sp>
        <p:nvSpPr>
          <p:cNvPr id="8" name="TextBox 7">
            <a:extLst>
              <a:ext uri="{FF2B5EF4-FFF2-40B4-BE49-F238E27FC236}">
                <a16:creationId xmlns:a16="http://schemas.microsoft.com/office/drawing/2014/main" id="{F2271D1A-8054-3C99-E8A5-42C3D112DDD1}"/>
              </a:ext>
            </a:extLst>
          </p:cNvPr>
          <p:cNvSpPr txBox="1"/>
          <p:nvPr/>
        </p:nvSpPr>
        <p:spPr>
          <a:xfrm>
            <a:off x="5300903" y="1772816"/>
            <a:ext cx="3923928" cy="4524315"/>
          </a:xfrm>
          <a:prstGeom prst="rect">
            <a:avLst/>
          </a:prstGeom>
          <a:noFill/>
        </p:spPr>
        <p:txBody>
          <a:bodyPr wrap="square">
            <a:spAutoFit/>
          </a:bodyPr>
          <a:lstStyle/>
          <a:p>
            <a:pPr algn="l">
              <a:buFont typeface="Arial" panose="020B0604020202020204" pitchFamily="34" charset="0"/>
              <a:buChar char="•"/>
            </a:pPr>
            <a:r>
              <a:rPr lang="en-GB" b="0" i="0" dirty="0">
                <a:solidFill>
                  <a:srgbClr val="4D4D4D"/>
                </a:solidFill>
                <a:effectLst/>
                <a:latin typeface="National"/>
              </a:rPr>
              <a:t>Trends in the use of community sentences (downwards or otherwise)</a:t>
            </a:r>
          </a:p>
          <a:p>
            <a:pPr algn="l">
              <a:buFont typeface="Arial" panose="020B0604020202020204" pitchFamily="34" charset="0"/>
              <a:buChar char="•"/>
            </a:pPr>
            <a:r>
              <a:rPr lang="en-GB" b="0" i="0" dirty="0">
                <a:solidFill>
                  <a:srgbClr val="4D4D4D"/>
                </a:solidFill>
                <a:effectLst/>
                <a:latin typeface="National"/>
              </a:rPr>
              <a:t>Barriers to the use of community sentences</a:t>
            </a:r>
          </a:p>
          <a:p>
            <a:pPr algn="l">
              <a:buFont typeface="Arial" panose="020B0604020202020204" pitchFamily="34" charset="0"/>
              <a:buChar char="•"/>
            </a:pPr>
            <a:r>
              <a:rPr lang="en-GB" b="0" i="0" dirty="0">
                <a:solidFill>
                  <a:srgbClr val="4D4D4D"/>
                </a:solidFill>
                <a:effectLst/>
                <a:latin typeface="National"/>
              </a:rPr>
              <a:t>Best practices in the delivery of community sentences</a:t>
            </a:r>
          </a:p>
          <a:p>
            <a:pPr algn="l">
              <a:buFont typeface="Arial" panose="020B0604020202020204" pitchFamily="34" charset="0"/>
              <a:buChar char="•"/>
            </a:pPr>
            <a:r>
              <a:rPr lang="en-GB" b="0" i="0" dirty="0">
                <a:solidFill>
                  <a:srgbClr val="4D4D4D"/>
                </a:solidFill>
                <a:effectLst/>
                <a:latin typeface="National"/>
              </a:rPr>
              <a:t>Disparities in the availability of community sentences across England and Wales</a:t>
            </a:r>
          </a:p>
          <a:p>
            <a:pPr algn="l">
              <a:buFont typeface="Arial" panose="020B0604020202020204" pitchFamily="34" charset="0"/>
              <a:buChar char="•"/>
            </a:pPr>
            <a:r>
              <a:rPr lang="en-GB" b="0" i="0" dirty="0">
                <a:solidFill>
                  <a:srgbClr val="4D4D4D"/>
                </a:solidFill>
                <a:effectLst/>
                <a:latin typeface="National"/>
              </a:rPr>
              <a:t>Attitudes of sentencers towards community sentences</a:t>
            </a:r>
          </a:p>
          <a:p>
            <a:pPr algn="l">
              <a:buFont typeface="Arial" panose="020B0604020202020204" pitchFamily="34" charset="0"/>
              <a:buChar char="•"/>
            </a:pPr>
            <a:r>
              <a:rPr lang="en-GB" b="0" i="0" dirty="0">
                <a:solidFill>
                  <a:srgbClr val="4D4D4D"/>
                </a:solidFill>
                <a:effectLst/>
                <a:latin typeface="National"/>
              </a:rPr>
              <a:t>Cooperation between the Probation Service and its partners, including the NHS and private or third-sector organisations involved in the delivery of community sentences.</a:t>
            </a:r>
          </a:p>
        </p:txBody>
      </p:sp>
    </p:spTree>
    <p:extLst>
      <p:ext uri="{BB962C8B-B14F-4D97-AF65-F5344CB8AC3E}">
        <p14:creationId xmlns:p14="http://schemas.microsoft.com/office/powerpoint/2010/main" val="326236490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7FD4-1792-40D7-393E-CBE8F324F73D}"/>
              </a:ext>
            </a:extLst>
          </p:cNvPr>
          <p:cNvSpPr>
            <a:spLocks noGrp="1"/>
          </p:cNvSpPr>
          <p:nvPr>
            <p:ph type="title"/>
          </p:nvPr>
        </p:nvSpPr>
        <p:spPr/>
        <p:txBody>
          <a:bodyPr/>
          <a:lstStyle/>
          <a:p>
            <a:r>
              <a:rPr lang="en-GB" dirty="0"/>
              <a:t>CUSTODIAL SENTENCES</a:t>
            </a:r>
          </a:p>
        </p:txBody>
      </p:sp>
      <p:sp>
        <p:nvSpPr>
          <p:cNvPr id="3" name="Content Placeholder 2">
            <a:extLst>
              <a:ext uri="{FF2B5EF4-FFF2-40B4-BE49-F238E27FC236}">
                <a16:creationId xmlns:a16="http://schemas.microsoft.com/office/drawing/2014/main" id="{54BEE785-86CE-D932-64D0-928E828E3DC4}"/>
              </a:ext>
            </a:extLst>
          </p:cNvPr>
          <p:cNvSpPr>
            <a:spLocks noGrp="1"/>
          </p:cNvSpPr>
          <p:nvPr>
            <p:ph idx="1"/>
          </p:nvPr>
        </p:nvSpPr>
        <p:spPr>
          <a:xfrm>
            <a:off x="467545" y="1845734"/>
            <a:ext cx="7899216" cy="4319570"/>
          </a:xfrm>
        </p:spPr>
        <p:txBody>
          <a:bodyPr>
            <a:normAutofit/>
          </a:bodyPr>
          <a:lstStyle/>
          <a:p>
            <a:pPr algn="ctr">
              <a:buFont typeface="Wingdings" panose="05000000000000000000" pitchFamily="2" charset="2"/>
              <a:buChar char="§"/>
            </a:pPr>
            <a:r>
              <a:rPr lang="en-GB" dirty="0"/>
              <a:t>Reserved for the most serious offences </a:t>
            </a:r>
          </a:p>
          <a:p>
            <a:pPr algn="ctr">
              <a:buFont typeface="Wingdings" panose="05000000000000000000" pitchFamily="2" charset="2"/>
              <a:buChar char="§"/>
            </a:pPr>
            <a:r>
              <a:rPr lang="en-GB" dirty="0"/>
              <a:t>Are imposed when the offence committed is ‘so serious that neither a fine alone nor a community sentence can be justified for the offence’ (s. 230(2) Sentencing Code.</a:t>
            </a:r>
          </a:p>
          <a:p>
            <a:pPr algn="ctr">
              <a:buFont typeface="Wingdings" panose="05000000000000000000" pitchFamily="2" charset="2"/>
              <a:buChar char="§"/>
            </a:pPr>
            <a:r>
              <a:rPr lang="en-GB" dirty="0"/>
              <a:t>Imposed when a court believes it is necessary to protect the public</a:t>
            </a:r>
          </a:p>
          <a:p>
            <a:pPr algn="ctr">
              <a:buFont typeface="Wingdings" panose="05000000000000000000" pitchFamily="2" charset="2"/>
              <a:buChar char="§"/>
            </a:pPr>
            <a:r>
              <a:rPr lang="en-GB" b="1" u="sng" dirty="0"/>
              <a:t>TYPES:</a:t>
            </a:r>
          </a:p>
          <a:p>
            <a:pPr algn="ctr"/>
            <a:r>
              <a:rPr lang="en-GB" dirty="0"/>
              <a:t> Suspended sentences</a:t>
            </a:r>
          </a:p>
          <a:p>
            <a:pPr algn="ctr"/>
            <a:r>
              <a:rPr lang="en-GB" dirty="0"/>
              <a:t>Determinate</a:t>
            </a:r>
          </a:p>
          <a:p>
            <a:pPr algn="ctr"/>
            <a:r>
              <a:rPr lang="en-GB" dirty="0"/>
              <a:t>Extended</a:t>
            </a:r>
          </a:p>
          <a:p>
            <a:pPr algn="ctr"/>
            <a:r>
              <a:rPr lang="en-GB" dirty="0"/>
              <a:t>Life</a:t>
            </a:r>
          </a:p>
        </p:txBody>
      </p:sp>
      <p:pic>
        <p:nvPicPr>
          <p:cNvPr id="4" name="Picture 3">
            <a:extLst>
              <a:ext uri="{FF2B5EF4-FFF2-40B4-BE49-F238E27FC236}">
                <a16:creationId xmlns:a16="http://schemas.microsoft.com/office/drawing/2014/main" id="{3F149114-49D3-4ACA-D52E-445826C1A43F}"/>
              </a:ext>
            </a:extLst>
          </p:cNvPr>
          <p:cNvPicPr>
            <a:picLocks noChangeAspect="1"/>
          </p:cNvPicPr>
          <p:nvPr/>
        </p:nvPicPr>
        <p:blipFill rotWithShape="1">
          <a:blip r:embed="rId3"/>
          <a:srcRect l="9997" t="4805" r="17029" b="13512"/>
          <a:stretch/>
        </p:blipFill>
        <p:spPr>
          <a:xfrm>
            <a:off x="357416" y="4365104"/>
            <a:ext cx="2630408" cy="1656183"/>
          </a:xfrm>
          <a:prstGeom prst="rect">
            <a:avLst/>
          </a:prstGeom>
        </p:spPr>
      </p:pic>
    </p:spTree>
    <p:extLst>
      <p:ext uri="{BB962C8B-B14F-4D97-AF65-F5344CB8AC3E}">
        <p14:creationId xmlns:p14="http://schemas.microsoft.com/office/powerpoint/2010/main" val="40817836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a:t>Revolving doors agency (2018)</a:t>
            </a:r>
          </a:p>
        </p:txBody>
      </p:sp>
      <p:sp>
        <p:nvSpPr>
          <p:cNvPr id="3" name="Content Placeholder 2"/>
          <p:cNvSpPr>
            <a:spLocks noGrp="1"/>
          </p:cNvSpPr>
          <p:nvPr>
            <p:ph idx="1"/>
          </p:nvPr>
        </p:nvSpPr>
        <p:spPr>
          <a:xfrm>
            <a:off x="822959" y="1845734"/>
            <a:ext cx="4841240" cy="4023360"/>
          </a:xfrm>
        </p:spPr>
        <p:txBody>
          <a:bodyPr>
            <a:normAutofit/>
          </a:bodyPr>
          <a:lstStyle/>
          <a:p>
            <a:pPr>
              <a:buFontTx/>
              <a:buChar char="-"/>
            </a:pPr>
            <a:r>
              <a:rPr lang="en-GB" sz="1900"/>
              <a:t>80% of the public think that theft of daily essentials does not warrant a prison sentence.</a:t>
            </a:r>
          </a:p>
          <a:p>
            <a:pPr marL="0" indent="0">
              <a:buNone/>
            </a:pPr>
            <a:endParaRPr lang="en-GB" sz="1900"/>
          </a:p>
          <a:p>
            <a:pPr>
              <a:buFontTx/>
              <a:buChar char="-"/>
            </a:pPr>
            <a:r>
              <a:rPr lang="en-GB" sz="1900"/>
              <a:t>74% of the public think that people with drug and alcohol addictions should be in treatment programmes rather than prison</a:t>
            </a:r>
          </a:p>
          <a:p>
            <a:pPr>
              <a:buFontTx/>
              <a:buChar char="-"/>
            </a:pPr>
            <a:endParaRPr lang="en-GB" sz="1900"/>
          </a:p>
          <a:p>
            <a:pPr>
              <a:buFontTx/>
              <a:buChar char="-"/>
            </a:pPr>
            <a:r>
              <a:rPr lang="en-GB" sz="1900"/>
              <a:t>- A majority said they were more likely to vote for an MP who supported reducing prison populations and using the savings to invest in drug treatment and mental health programmes.</a:t>
            </a:r>
          </a:p>
        </p:txBody>
      </p:sp>
      <p:pic>
        <p:nvPicPr>
          <p:cNvPr id="1026" name="Picture 2" descr="Revolving Doors Agency">
            <a:hlinkClick r:id="rId3" tooltip="Revolving Doors Agency"/>
            <a:extLst>
              <a:ext uri="{FF2B5EF4-FFF2-40B4-BE49-F238E27FC236}">
                <a16:creationId xmlns:a16="http://schemas.microsoft.com/office/drawing/2014/main" id="{F5449D5C-2020-4EAA-166B-EC60BA19B7D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15427" y="2476158"/>
            <a:ext cx="2351332" cy="2351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4926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91" y="4590420"/>
            <a:ext cx="3456384" cy="1569660"/>
          </a:xfrm>
          <a:prstGeom prst="rect">
            <a:avLst/>
          </a:prstGeom>
          <a:solidFill>
            <a:schemeClr val="accent1">
              <a:lumMod val="40000"/>
              <a:lumOff val="60000"/>
            </a:schemeClr>
          </a:solidFill>
        </p:spPr>
        <p:txBody>
          <a:bodyPr wrap="square" rtlCol="0">
            <a:spAutoFit/>
          </a:bodyPr>
          <a:lstStyle/>
          <a:p>
            <a:r>
              <a:rPr lang="en-GB" sz="2400" b="1" dirty="0"/>
              <a:t>The vast majority of defendants are sentenced to less than six months in custody.</a:t>
            </a:r>
          </a:p>
        </p:txBody>
      </p:sp>
      <p:sp>
        <p:nvSpPr>
          <p:cNvPr id="6" name="TextBox 5"/>
          <p:cNvSpPr txBox="1"/>
          <p:nvPr/>
        </p:nvSpPr>
        <p:spPr>
          <a:xfrm>
            <a:off x="6349477" y="4221088"/>
            <a:ext cx="2714640" cy="1938992"/>
          </a:xfrm>
          <a:prstGeom prst="rect">
            <a:avLst/>
          </a:prstGeom>
          <a:solidFill>
            <a:schemeClr val="accent1">
              <a:lumMod val="20000"/>
              <a:lumOff val="80000"/>
            </a:schemeClr>
          </a:solidFill>
        </p:spPr>
        <p:txBody>
          <a:bodyPr wrap="square" rtlCol="0">
            <a:spAutoFit/>
          </a:bodyPr>
          <a:lstStyle/>
          <a:p>
            <a:r>
              <a:rPr lang="en-GB" sz="2400" b="1" dirty="0"/>
              <a:t>The majority of people serving these sentences are for non-violent offences</a:t>
            </a:r>
          </a:p>
        </p:txBody>
      </p:sp>
      <p:sp>
        <p:nvSpPr>
          <p:cNvPr id="7" name="TextBox 6"/>
          <p:cNvSpPr txBox="1"/>
          <p:nvPr/>
        </p:nvSpPr>
        <p:spPr>
          <a:xfrm>
            <a:off x="822959" y="404664"/>
            <a:ext cx="7543801" cy="1569660"/>
          </a:xfrm>
          <a:prstGeom prst="rect">
            <a:avLst/>
          </a:prstGeom>
          <a:solidFill>
            <a:schemeClr val="accent4">
              <a:lumMod val="20000"/>
              <a:lumOff val="80000"/>
            </a:schemeClr>
          </a:solidFill>
        </p:spPr>
        <p:txBody>
          <a:bodyPr wrap="square" rtlCol="0">
            <a:spAutoFit/>
          </a:bodyPr>
          <a:lstStyle/>
          <a:p>
            <a:r>
              <a:rPr lang="en-GB" sz="2400" b="1" dirty="0"/>
              <a:t>Most common offences serving short prison sentences are theft and drug offences - these are linked to underlying problems such as poverty, homelessness, poor mental health, addictions.</a:t>
            </a:r>
          </a:p>
        </p:txBody>
      </p:sp>
      <p:pic>
        <p:nvPicPr>
          <p:cNvPr id="2050" name="Picture 2" descr="See the source image">
            <a:extLst>
              <a:ext uri="{FF2B5EF4-FFF2-40B4-BE49-F238E27FC236}">
                <a16:creationId xmlns:a16="http://schemas.microsoft.com/office/drawing/2014/main" id="{80ECA75D-E97E-B25A-8E56-6E1BDBD85A8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626729"/>
            <a:ext cx="2808312" cy="16045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AF12E8-59DE-0CD1-8BA2-713DD53474E1}"/>
              </a:ext>
            </a:extLst>
          </p:cNvPr>
          <p:cNvSpPr txBox="1"/>
          <p:nvPr/>
        </p:nvSpPr>
        <p:spPr>
          <a:xfrm>
            <a:off x="3491880" y="2749073"/>
            <a:ext cx="4872723" cy="1200329"/>
          </a:xfrm>
          <a:prstGeom prst="rect">
            <a:avLst/>
          </a:prstGeom>
          <a:noFill/>
        </p:spPr>
        <p:txBody>
          <a:bodyPr wrap="square">
            <a:spAutoFit/>
          </a:bodyPr>
          <a:lstStyle/>
          <a:p>
            <a:pPr algn="ctr"/>
            <a:r>
              <a:rPr lang="en-GB" sz="2400" b="1" i="0" dirty="0">
                <a:solidFill>
                  <a:schemeClr val="accent1"/>
                </a:solidFill>
                <a:effectLst/>
                <a:latin typeface="ff-scala-sans-pro"/>
              </a:rPr>
              <a:t>Keeping individuals, “locked in an expensive merry-go-round of criminal justice processes”.</a:t>
            </a:r>
            <a:endParaRPr lang="en-GB" sz="2400" b="1" dirty="0">
              <a:solidFill>
                <a:schemeClr val="accent1"/>
              </a:solidFill>
            </a:endParaRPr>
          </a:p>
        </p:txBody>
      </p:sp>
    </p:spTree>
    <p:extLst>
      <p:ext uri="{BB962C8B-B14F-4D97-AF65-F5344CB8AC3E}">
        <p14:creationId xmlns:p14="http://schemas.microsoft.com/office/powerpoint/2010/main" val="386104988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E9652F11-1B6B-453E-9510-AA6A62977C48}"/>
              </a:ext>
            </a:extLst>
          </p:cNvPr>
          <p:cNvPicPr>
            <a:picLocks noChangeAspect="1"/>
          </p:cNvPicPr>
          <p:nvPr/>
        </p:nvPicPr>
        <p:blipFill rotWithShape="1">
          <a:blip r:embed="rId3"/>
          <a:srcRect l="3686" r="7354" b="-1"/>
          <a:stretch/>
        </p:blipFill>
        <p:spPr>
          <a:xfrm>
            <a:off x="20" y="10"/>
            <a:ext cx="9139716" cy="6857990"/>
          </a:xfrm>
          <a:prstGeom prst="rect">
            <a:avLst/>
          </a:prstGeom>
        </p:spPr>
      </p:pic>
      <p:sp>
        <p:nvSpPr>
          <p:cNvPr id="3" name="Content Placeholder 2">
            <a:extLst>
              <a:ext uri="{FF2B5EF4-FFF2-40B4-BE49-F238E27FC236}">
                <a16:creationId xmlns:a16="http://schemas.microsoft.com/office/drawing/2014/main" id="{705CBC41-0BB2-4195-A5A1-9C6868F8F94B}"/>
              </a:ext>
            </a:extLst>
          </p:cNvPr>
          <p:cNvSpPr>
            <a:spLocks noGrp="1"/>
          </p:cNvSpPr>
          <p:nvPr>
            <p:ph idx="1"/>
          </p:nvPr>
        </p:nvSpPr>
        <p:spPr>
          <a:xfrm>
            <a:off x="644472" y="2777460"/>
            <a:ext cx="2365185" cy="3171819"/>
          </a:xfrm>
          <a:solidFill>
            <a:schemeClr val="bg1">
              <a:lumMod val="95000"/>
            </a:schemeClr>
          </a:solidFill>
        </p:spPr>
        <p:txBody>
          <a:bodyPr vert="horz" lIns="82296" tIns="82296" rIns="82296" bIns="68580" rtlCol="0">
            <a:normAutofit fontScale="92500" lnSpcReduction="10000"/>
          </a:bodyPr>
          <a:lstStyle/>
          <a:p>
            <a:r>
              <a:rPr lang="en-US" sz="1800" b="1" dirty="0">
                <a:solidFill>
                  <a:schemeClr val="accent1"/>
                </a:solidFill>
                <a:ea typeface="+mn-lt"/>
                <a:cs typeface="+mn-lt"/>
              </a:rPr>
              <a:t>'Imprisonment among the participants in this research was experienced and viewed as negatively as addiction itself, hurting relationships and life chances. Occasionally, it offered respite from problems on the outside, but generally made those problems worse.' </a:t>
            </a:r>
            <a:endParaRPr lang="en-GB" sz="1800" b="1" dirty="0">
              <a:solidFill>
                <a:schemeClr val="accent1"/>
              </a:solidFill>
              <a:ea typeface="+mn-lt"/>
              <a:cs typeface="+mn-lt"/>
            </a:endParaRPr>
          </a:p>
          <a:p>
            <a:pPr marL="0" indent="0">
              <a:buNone/>
            </a:pPr>
            <a:endParaRPr lang="en-GB" sz="1400" dirty="0">
              <a:solidFill>
                <a:srgbClr val="FFFFFF"/>
              </a:solidFill>
              <a:ea typeface="Meiryo"/>
            </a:endParaRPr>
          </a:p>
        </p:txBody>
      </p:sp>
      <p:sp>
        <p:nvSpPr>
          <p:cNvPr id="2" name="Title 1">
            <a:extLst>
              <a:ext uri="{FF2B5EF4-FFF2-40B4-BE49-F238E27FC236}">
                <a16:creationId xmlns:a16="http://schemas.microsoft.com/office/drawing/2014/main" id="{733C9E57-2B80-4B2F-BF3A-184C4E273FA6}"/>
              </a:ext>
            </a:extLst>
          </p:cNvPr>
          <p:cNvSpPr>
            <a:spLocks noGrp="1"/>
          </p:cNvSpPr>
          <p:nvPr>
            <p:ph type="title"/>
          </p:nvPr>
        </p:nvSpPr>
        <p:spPr>
          <a:xfrm>
            <a:off x="644472" y="1419273"/>
            <a:ext cx="2365185" cy="1358188"/>
          </a:xfrm>
        </p:spPr>
        <p:txBody>
          <a:bodyPr>
            <a:normAutofit/>
          </a:bodyPr>
          <a:lstStyle/>
          <a:p>
            <a:r>
              <a:rPr lang="en-GB" sz="2900">
                <a:solidFill>
                  <a:srgbClr val="FFFFFF"/>
                </a:solidFill>
                <a:ea typeface="Meiryo"/>
              </a:rPr>
              <a:t>Armstrong and Weaver (2013) FINDINGS:</a:t>
            </a:r>
            <a:endParaRPr lang="en-GB" sz="2900">
              <a:solidFill>
                <a:srgbClr val="FFFFFF"/>
              </a:solidFill>
            </a:endParaRPr>
          </a:p>
        </p:txBody>
      </p:sp>
      <p:pic>
        <p:nvPicPr>
          <p:cNvPr id="4" name="Picture 3">
            <a:extLst>
              <a:ext uri="{FF2B5EF4-FFF2-40B4-BE49-F238E27FC236}">
                <a16:creationId xmlns:a16="http://schemas.microsoft.com/office/drawing/2014/main" id="{777E0930-44EF-C8DB-7EDD-C3B57F335277}"/>
              </a:ext>
            </a:extLst>
          </p:cNvPr>
          <p:cNvPicPr>
            <a:picLocks noChangeAspect="1"/>
          </p:cNvPicPr>
          <p:nvPr/>
        </p:nvPicPr>
        <p:blipFill rotWithShape="1">
          <a:blip r:embed="rId4"/>
          <a:srcRect l="36612" t="19185" r="36613" b="6580"/>
          <a:stretch/>
        </p:blipFill>
        <p:spPr>
          <a:xfrm>
            <a:off x="4317518" y="640080"/>
            <a:ext cx="3576550" cy="55778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755310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8250-586B-498E-A4AA-D8695149F4E6}"/>
              </a:ext>
            </a:extLst>
          </p:cNvPr>
          <p:cNvSpPr>
            <a:spLocks noGrp="1"/>
          </p:cNvSpPr>
          <p:nvPr>
            <p:ph type="title"/>
          </p:nvPr>
        </p:nvSpPr>
        <p:spPr>
          <a:xfrm>
            <a:off x="971600" y="-603448"/>
            <a:ext cx="7065502" cy="3171825"/>
          </a:xfrm>
        </p:spPr>
        <p:txBody>
          <a:bodyPr vert="horz" lIns="82296" tIns="82296" rIns="82296" bIns="68580" rtlCol="0" anchor="ctr">
            <a:normAutofit/>
          </a:bodyPr>
          <a:lstStyle/>
          <a:p>
            <a:pPr>
              <a:lnSpc>
                <a:spcPct val="120000"/>
              </a:lnSpc>
            </a:pPr>
            <a:r>
              <a:rPr lang="en-US" sz="2025" dirty="0"/>
              <a:t>Armstrong and Weaver (2013):</a:t>
            </a:r>
            <a:br>
              <a:rPr lang="en-US" sz="2025" dirty="0"/>
            </a:br>
            <a:r>
              <a:rPr lang="en-US" sz="2025" dirty="0"/>
              <a:t>Persistent Punishment: User Views of Short Prison Sentences</a:t>
            </a:r>
          </a:p>
        </p:txBody>
      </p:sp>
      <p:graphicFrame>
        <p:nvGraphicFramePr>
          <p:cNvPr id="34" name="TextBox 2">
            <a:extLst>
              <a:ext uri="{FF2B5EF4-FFF2-40B4-BE49-F238E27FC236}">
                <a16:creationId xmlns:a16="http://schemas.microsoft.com/office/drawing/2014/main" id="{7B464106-E704-49A0-8A9E-567E5010B11A}"/>
              </a:ext>
            </a:extLst>
          </p:cNvPr>
          <p:cNvGraphicFramePr/>
          <p:nvPr>
            <p:extLst>
              <p:ext uri="{D42A27DB-BD31-4B8C-83A1-F6EECF244321}">
                <p14:modId xmlns:p14="http://schemas.microsoft.com/office/powerpoint/2010/main" val="820990605"/>
              </p:ext>
            </p:extLst>
          </p:nvPr>
        </p:nvGraphicFramePr>
        <p:xfrm>
          <a:off x="827584" y="1988840"/>
          <a:ext cx="6480720"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0690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35C1E-6C77-41CA-ADFC-80F1EF7535C7}"/>
              </a:ext>
            </a:extLst>
          </p:cNvPr>
          <p:cNvSpPr>
            <a:spLocks noGrp="1"/>
          </p:cNvSpPr>
          <p:nvPr>
            <p:ph type="title"/>
          </p:nvPr>
        </p:nvSpPr>
        <p:spPr>
          <a:xfrm>
            <a:off x="5894613" y="634946"/>
            <a:ext cx="2767693" cy="1450757"/>
          </a:xfrm>
        </p:spPr>
        <p:txBody>
          <a:bodyPr>
            <a:normAutofit/>
          </a:bodyPr>
          <a:lstStyle/>
          <a:p>
            <a:r>
              <a:rPr lang="en-GB" sz="3700">
                <a:ea typeface="Meiryo"/>
              </a:rPr>
              <a:t>A fresh concern . . .  .</a:t>
            </a:r>
            <a:endParaRPr lang="en-GB" sz="3700"/>
          </a:p>
        </p:txBody>
      </p:sp>
      <p:pic>
        <p:nvPicPr>
          <p:cNvPr id="7" name="Picture 6">
            <a:hlinkClick r:id="rId3"/>
            <a:extLst>
              <a:ext uri="{FF2B5EF4-FFF2-40B4-BE49-F238E27FC236}">
                <a16:creationId xmlns:a16="http://schemas.microsoft.com/office/drawing/2014/main" id="{37726048-531C-53A8-59F9-C88A30B9EB99}"/>
              </a:ext>
            </a:extLst>
          </p:cNvPr>
          <p:cNvPicPr>
            <a:picLocks noChangeAspect="1"/>
          </p:cNvPicPr>
          <p:nvPr/>
        </p:nvPicPr>
        <p:blipFill rotWithShape="1">
          <a:blip r:embed="rId4"/>
          <a:srcRect l="710" r="15428" b="1"/>
          <a:stretch/>
        </p:blipFill>
        <p:spPr>
          <a:xfrm>
            <a:off x="475499" y="640081"/>
            <a:ext cx="5182351" cy="53144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23" name="Straight Connector 22">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ACEEC4-4EBA-4FDB-B104-CA0B19674463}"/>
              </a:ext>
            </a:extLst>
          </p:cNvPr>
          <p:cNvSpPr>
            <a:spLocks noGrp="1"/>
          </p:cNvSpPr>
          <p:nvPr>
            <p:ph idx="1"/>
          </p:nvPr>
        </p:nvSpPr>
        <p:spPr>
          <a:xfrm>
            <a:off x="5894613" y="2198914"/>
            <a:ext cx="2767693" cy="3670180"/>
          </a:xfrm>
        </p:spPr>
        <p:txBody>
          <a:bodyPr vert="horz" lIns="82296" tIns="82296" rIns="82296" bIns="68580" rtlCol="0">
            <a:normAutofit/>
          </a:bodyPr>
          <a:lstStyle/>
          <a:p>
            <a:r>
              <a:rPr lang="en-GB" sz="1400" b="1" cap="all">
                <a:ea typeface="+mn-lt"/>
                <a:cs typeface="+mn-lt"/>
              </a:rPr>
              <a:t>"THE CHURN OF PEOPLE GOING IN AND OUT OF PRISON IS EXTRAORDINARILY HIGH AND POSES AN UNMANAGEABLE RISK OF PEOPLE CARRYING COVID-19 FROM PRISONS, BACK INTO COMMUNITIES, AND BACK INTO PRISON AGAIN."</a:t>
            </a:r>
            <a:r>
              <a:rPr lang="en-GB" sz="1400" cap="all">
                <a:ea typeface="+mn-lt"/>
                <a:cs typeface="+mn-lt"/>
              </a:rPr>
              <a:t> (Dick, 2020)</a:t>
            </a:r>
            <a:endParaRPr lang="en-US" sz="1400"/>
          </a:p>
          <a:p>
            <a:endParaRPr lang="en-GB" sz="1400"/>
          </a:p>
          <a:p>
            <a:r>
              <a:rPr lang="en-GB" sz="1400">
                <a:ea typeface="+mn-lt"/>
                <a:cs typeface="+mn-lt"/>
                <a:hlinkClick r:id="rId5"/>
              </a:rPr>
              <a:t>http://www.revolving-doors.org.uk/blog/save-lives-prevent-use-short-prison-sentences</a:t>
            </a:r>
            <a:endParaRPr lang="en-GB" sz="1400">
              <a:ea typeface="+mn-lt"/>
              <a:cs typeface="+mn-lt"/>
            </a:endParaRPr>
          </a:p>
          <a:p>
            <a:endParaRPr lang="en-GB" sz="1400">
              <a:ea typeface="Meiryo"/>
            </a:endParaRPr>
          </a:p>
        </p:txBody>
      </p:sp>
      <p:sp>
        <p:nvSpPr>
          <p:cNvPr id="25" name="Rectangle 24">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2141898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D615158-C936-C8AE-4F96-A9519BDF7851}"/>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t="6974" r="19091" b="2117"/>
          <a:stretch/>
        </p:blipFill>
        <p:spPr bwMode="auto">
          <a:xfrm>
            <a:off x="107504" y="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22948" y="516835"/>
            <a:ext cx="4486744" cy="1666501"/>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0" y="2848331"/>
            <a:ext cx="4486743" cy="3652667"/>
          </a:xfrm>
        </p:spPr>
        <p:txBody>
          <a:bodyPr>
            <a:normAutofit/>
          </a:bodyPr>
          <a:lstStyle/>
          <a:p>
            <a:endParaRPr lang="en-GB" sz="1600" dirty="0">
              <a:solidFill>
                <a:srgbClr val="FFFFFF"/>
              </a:solidFill>
            </a:endParaRPr>
          </a:p>
          <a:p>
            <a:endParaRPr lang="en-GB" sz="1600" dirty="0">
              <a:solidFill>
                <a:srgbClr val="FFFFFF"/>
              </a:solidFill>
            </a:endParaRPr>
          </a:p>
          <a:p>
            <a:endParaRPr lang="en-GB" sz="1600" dirty="0">
              <a:solidFill>
                <a:srgbClr val="FFFFFF"/>
              </a:solidFill>
            </a:endParaRPr>
          </a:p>
          <a:p>
            <a:pPr algn="ctr"/>
            <a:r>
              <a:rPr lang="en-GB" sz="3600" dirty="0">
                <a:solidFill>
                  <a:srgbClr val="FFFFFF"/>
                </a:solidFill>
              </a:rPr>
              <a:t>Can you think of some possible solutions to these problems?</a:t>
            </a:r>
          </a:p>
        </p:txBody>
      </p:sp>
    </p:spTree>
    <p:extLst>
      <p:ext uri="{BB962C8B-B14F-4D97-AF65-F5344CB8AC3E}">
        <p14:creationId xmlns:p14="http://schemas.microsoft.com/office/powerpoint/2010/main" val="8194649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66484"/>
            <a:ext cx="3845379" cy="1450757"/>
          </a:xfrm>
        </p:spPr>
        <p:txBody>
          <a:bodyPr>
            <a:normAutofit/>
          </a:bodyPr>
          <a:lstStyle/>
          <a:p>
            <a:r>
              <a:rPr lang="en-GB" sz="3700" dirty="0"/>
              <a:t>A solution to short prison sentences?</a:t>
            </a:r>
          </a:p>
        </p:txBody>
      </p:sp>
      <p:sp>
        <p:nvSpPr>
          <p:cNvPr id="3" name="Content Placeholder 2"/>
          <p:cNvSpPr>
            <a:spLocks noGrp="1"/>
          </p:cNvSpPr>
          <p:nvPr>
            <p:ph idx="1"/>
          </p:nvPr>
        </p:nvSpPr>
        <p:spPr>
          <a:xfrm>
            <a:off x="4190004" y="1988840"/>
            <a:ext cx="4464139" cy="4176464"/>
          </a:xfrm>
        </p:spPr>
        <p:txBody>
          <a:bodyPr>
            <a:noAutofit/>
          </a:bodyPr>
          <a:lstStyle/>
          <a:p>
            <a:r>
              <a:rPr lang="en-GB" sz="1600" b="1" u="sng" dirty="0">
                <a:latin typeface="Arial" panose="020B0604020202020204" pitchFamily="34" charset="0"/>
                <a:cs typeface="Arial" panose="020B0604020202020204" pitchFamily="34" charset="0"/>
              </a:rPr>
              <a:t>A presumption against the use of short custodial sentences of less than six months</a:t>
            </a:r>
          </a:p>
          <a:p>
            <a:r>
              <a:rPr lang="en-GB" sz="1600" dirty="0">
                <a:latin typeface="Arial" panose="020B0604020202020204" pitchFamily="34" charset="0"/>
                <a:cs typeface="Arial" panose="020B0604020202020204" pitchFamily="34" charset="0"/>
              </a:rPr>
              <a:t>- This would allow a custodial sentence only where no other appropriate sentence was available.</a:t>
            </a:r>
          </a:p>
          <a:p>
            <a:r>
              <a:rPr lang="en-GB" sz="1600" dirty="0">
                <a:latin typeface="Arial" panose="020B0604020202020204" pitchFamily="34" charset="0"/>
                <a:cs typeface="Arial" panose="020B0604020202020204" pitchFamily="34" charset="0"/>
              </a:rPr>
              <a:t>- The Court would have to say why they have given the sentence</a:t>
            </a:r>
          </a:p>
          <a:p>
            <a:endParaRPr lang="en-GB" sz="1600" dirty="0">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There is also a need to strengthen community sentences </a:t>
            </a:r>
          </a:p>
          <a:p>
            <a:r>
              <a:rPr lang="en-GB" sz="1600" dirty="0">
                <a:latin typeface="Arial" panose="020B0604020202020204" pitchFamily="34" charset="0"/>
                <a:cs typeface="Arial" panose="020B0604020202020204" pitchFamily="34" charset="0"/>
              </a:rPr>
              <a:t>- To command public confidence</a:t>
            </a:r>
          </a:p>
          <a:p>
            <a:r>
              <a:rPr lang="en-GB" sz="1600" dirty="0">
                <a:latin typeface="Arial" panose="020B0604020202020204" pitchFamily="34" charset="0"/>
                <a:cs typeface="Arial" panose="020B0604020202020204" pitchFamily="34" charset="0"/>
              </a:rPr>
              <a:t>To ensure they are able to deal with causes of persistent offending</a:t>
            </a:r>
          </a:p>
        </p:txBody>
      </p:sp>
      <p:pic>
        <p:nvPicPr>
          <p:cNvPr id="7" name="Graphic 6" descr="Judge">
            <a:extLst>
              <a:ext uri="{FF2B5EF4-FFF2-40B4-BE49-F238E27FC236}">
                <a16:creationId xmlns:a16="http://schemas.microsoft.com/office/drawing/2014/main" id="{0395344C-CC5B-474C-9585-5895C9300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284" y="1988840"/>
            <a:ext cx="4088720" cy="4088720"/>
          </a:xfrm>
          <a:prstGeom prst="rect">
            <a:avLst/>
          </a:prstGeom>
        </p:spPr>
      </p:pic>
      <p:pic>
        <p:nvPicPr>
          <p:cNvPr id="4" name="Picture 3">
            <a:extLst>
              <a:ext uri="{FF2B5EF4-FFF2-40B4-BE49-F238E27FC236}">
                <a16:creationId xmlns:a16="http://schemas.microsoft.com/office/drawing/2014/main" id="{F2C9903D-C8DB-831C-265E-BDBA4F4AF332}"/>
              </a:ext>
            </a:extLst>
          </p:cNvPr>
          <p:cNvPicPr>
            <a:picLocks noChangeAspect="1"/>
          </p:cNvPicPr>
          <p:nvPr/>
        </p:nvPicPr>
        <p:blipFill>
          <a:blip r:embed="rId5"/>
          <a:stretch>
            <a:fillRect/>
          </a:stretch>
        </p:blipFill>
        <p:spPr>
          <a:xfrm>
            <a:off x="6732240" y="436595"/>
            <a:ext cx="1101760" cy="1104622"/>
          </a:xfrm>
          <a:prstGeom prst="rect">
            <a:avLst/>
          </a:prstGeom>
        </p:spPr>
      </p:pic>
    </p:spTree>
    <p:extLst>
      <p:ext uri="{BB962C8B-B14F-4D97-AF65-F5344CB8AC3E}">
        <p14:creationId xmlns:p14="http://schemas.microsoft.com/office/powerpoint/2010/main" val="156098632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DAA9-9EEA-4D5D-AECD-DBA914DCFC48}"/>
              </a:ext>
            </a:extLst>
          </p:cNvPr>
          <p:cNvSpPr>
            <a:spLocks noGrp="1"/>
          </p:cNvSpPr>
          <p:nvPr>
            <p:ph type="title"/>
          </p:nvPr>
        </p:nvSpPr>
        <p:spPr>
          <a:xfrm>
            <a:off x="723772" y="963997"/>
            <a:ext cx="2441018" cy="4938361"/>
          </a:xfrm>
        </p:spPr>
        <p:txBody>
          <a:bodyPr anchor="ctr">
            <a:normAutofit/>
          </a:bodyPr>
          <a:lstStyle/>
          <a:p>
            <a:pPr algn="r"/>
            <a:r>
              <a:rPr lang="en-GB" sz="3800">
                <a:ea typeface="Meiryo"/>
              </a:rPr>
              <a:t>Sentencing reform</a:t>
            </a:r>
          </a:p>
        </p:txBody>
      </p:sp>
      <p:sp>
        <p:nvSpPr>
          <p:cNvPr id="3" name="Content Placeholder 2">
            <a:extLst>
              <a:ext uri="{FF2B5EF4-FFF2-40B4-BE49-F238E27FC236}">
                <a16:creationId xmlns:a16="http://schemas.microsoft.com/office/drawing/2014/main" id="{960A49EB-D32F-470D-ABC9-55297400E8B0}"/>
              </a:ext>
            </a:extLst>
          </p:cNvPr>
          <p:cNvSpPr>
            <a:spLocks noGrp="1"/>
          </p:cNvSpPr>
          <p:nvPr>
            <p:ph idx="1"/>
          </p:nvPr>
        </p:nvSpPr>
        <p:spPr>
          <a:xfrm>
            <a:off x="3923928" y="720089"/>
            <a:ext cx="4601323" cy="5417821"/>
          </a:xfrm>
          <a:solidFill>
            <a:schemeClr val="accent1">
              <a:lumMod val="20000"/>
              <a:lumOff val="80000"/>
            </a:schemeClr>
          </a:solidFill>
        </p:spPr>
        <p:txBody>
          <a:bodyPr vert="horz" lIns="82296" tIns="82296" rIns="82296" bIns="68580" rtlCol="0" anchor="ctr">
            <a:normAutofit fontScale="92500" lnSpcReduction="10000"/>
          </a:bodyPr>
          <a:lstStyle/>
          <a:p>
            <a:r>
              <a:rPr lang="en-GB" sz="2400" b="1" i="1" dirty="0">
                <a:ea typeface="+mn-lt"/>
                <a:cs typeface="+mn-lt"/>
              </a:rPr>
              <a:t>[…] there is a very strong case to abolish [prison] sentences of six months or less altogether, with some closely defined exceptions, and put in their place, a robust community order regime.</a:t>
            </a:r>
            <a:r>
              <a:rPr lang="en-GB" sz="2400" dirty="0">
                <a:ea typeface="+mn-lt"/>
                <a:cs typeface="+mn-lt"/>
              </a:rPr>
              <a:t> Former Justice Secretary David </a:t>
            </a:r>
            <a:r>
              <a:rPr lang="en-GB" sz="2400" dirty="0" err="1">
                <a:ea typeface="+mn-lt"/>
                <a:cs typeface="+mn-lt"/>
              </a:rPr>
              <a:t>Gauke</a:t>
            </a:r>
            <a:r>
              <a:rPr lang="en-GB" sz="2400" dirty="0">
                <a:ea typeface="+mn-lt"/>
                <a:cs typeface="+mn-lt"/>
              </a:rPr>
              <a:t> 18 February 2019</a:t>
            </a:r>
            <a:endParaRPr lang="en-US" sz="2400" dirty="0">
              <a:ea typeface="+mn-lt"/>
              <a:cs typeface="+mn-lt"/>
            </a:endParaRPr>
          </a:p>
          <a:p>
            <a:endParaRPr lang="en-US" sz="2400" dirty="0">
              <a:ea typeface="Meiryo"/>
            </a:endParaRPr>
          </a:p>
          <a:p>
            <a:r>
              <a:rPr lang="en-US" sz="2400" b="1" i="1" dirty="0">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2400" dirty="0">
                <a:ea typeface="+mn-lt"/>
                <a:cs typeface="+mn-lt"/>
              </a:rPr>
              <a:t> Former Justice Secretary David </a:t>
            </a:r>
            <a:r>
              <a:rPr lang="en-US" sz="2400" dirty="0" err="1">
                <a:ea typeface="+mn-lt"/>
                <a:cs typeface="+mn-lt"/>
              </a:rPr>
              <a:t>Gauke</a:t>
            </a:r>
            <a:r>
              <a:rPr lang="en-US" sz="2400" dirty="0">
                <a:ea typeface="+mn-lt"/>
                <a:cs typeface="+mn-lt"/>
              </a:rPr>
              <a:t> 18 July 2019 </a:t>
            </a:r>
            <a:endParaRPr lang="en-US" sz="2400" dirty="0"/>
          </a:p>
        </p:txBody>
      </p:sp>
    </p:spTree>
    <p:extLst>
      <p:ext uri="{BB962C8B-B14F-4D97-AF65-F5344CB8AC3E}">
        <p14:creationId xmlns:p14="http://schemas.microsoft.com/office/powerpoint/2010/main" val="153973780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id="{92F0AA6A-1898-4FA2-9756-C2BA9B4263CD}"/>
              </a:ext>
            </a:extLst>
          </p:cNvPr>
          <p:cNvSpPr>
            <a:spLocks noGrp="1"/>
          </p:cNvSpPr>
          <p:nvPr>
            <p:ph idx="1"/>
          </p:nvPr>
        </p:nvSpPr>
        <p:spPr>
          <a:xfrm>
            <a:off x="539552" y="1737361"/>
            <a:ext cx="4469580" cy="3372257"/>
          </a:xfrm>
        </p:spPr>
        <p:txBody>
          <a:bodyPr vert="horz" lIns="82296" tIns="82296" rIns="82296" bIns="68580" rtlCol="0" anchor="t">
            <a:noAutofit/>
          </a:bodyPr>
          <a:lstStyle/>
          <a:p>
            <a:pPr algn="ctr"/>
            <a:r>
              <a:rPr lang="en-GB" sz="2400" dirty="0">
                <a:ea typeface="Meiryo"/>
              </a:rPr>
              <a:t>UK Justice Policy Review Issue 6 (2019)</a:t>
            </a:r>
          </a:p>
          <a:p>
            <a:pPr algn="ctr"/>
            <a:r>
              <a:rPr lang="en-GB" sz="2400" b="1" u="sng" dirty="0">
                <a:ea typeface="Meiryo"/>
              </a:rPr>
              <a:t>The case for reform of short prison sentences</a:t>
            </a:r>
          </a:p>
          <a:p>
            <a:pPr algn="ctr"/>
            <a:r>
              <a:rPr lang="en-GB" sz="2400" dirty="0">
                <a:ea typeface="Meiryo"/>
              </a:rPr>
              <a:t>1. Do not work</a:t>
            </a:r>
          </a:p>
          <a:p>
            <a:pPr algn="ctr"/>
            <a:r>
              <a:rPr lang="en-GB" sz="2400" dirty="0">
                <a:ea typeface="Meiryo"/>
              </a:rPr>
              <a:t>2. Are fuelled by a use of prison for less serious crimes (for which there are better responses in the community)</a:t>
            </a:r>
          </a:p>
          <a:p>
            <a:pPr algn="ctr"/>
            <a:r>
              <a:rPr lang="en-GB" sz="2400" dirty="0">
                <a:ea typeface="Meiryo"/>
              </a:rPr>
              <a:t>3. Create chaos and churn in the prison estate</a:t>
            </a:r>
          </a:p>
          <a:p>
            <a:endParaRPr lang="en-GB" b="1" u="sng" dirty="0">
              <a:ea typeface="Meiryo"/>
            </a:endParaRPr>
          </a:p>
        </p:txBody>
      </p:sp>
      <p:pic>
        <p:nvPicPr>
          <p:cNvPr id="5" name="Picture 4">
            <a:extLst>
              <a:ext uri="{FF2B5EF4-FFF2-40B4-BE49-F238E27FC236}">
                <a16:creationId xmlns:a16="http://schemas.microsoft.com/office/drawing/2014/main" id="{257EF250-A618-4273-A143-BB970CD8F754}"/>
              </a:ext>
            </a:extLst>
          </p:cNvPr>
          <p:cNvPicPr>
            <a:picLocks noChangeAspect="1"/>
          </p:cNvPicPr>
          <p:nvPr/>
        </p:nvPicPr>
        <p:blipFill rotWithShape="1">
          <a:blip r:embed="rId3"/>
          <a:srcRect l="30167" t="17096" r="31983" b="6237"/>
          <a:stretch/>
        </p:blipFill>
        <p:spPr>
          <a:xfrm>
            <a:off x="5956505" y="1874986"/>
            <a:ext cx="2920181" cy="3943351"/>
          </a:xfrm>
          <a:prstGeom prst="rect">
            <a:avLst/>
          </a:prstGeom>
          <a:ln>
            <a:noFill/>
          </a:ln>
          <a:effectLst>
            <a:softEdge rad="112500"/>
          </a:effectLst>
        </p:spPr>
      </p:pic>
    </p:spTree>
    <p:extLst>
      <p:ext uri="{BB962C8B-B14F-4D97-AF65-F5344CB8AC3E}">
        <p14:creationId xmlns:p14="http://schemas.microsoft.com/office/powerpoint/2010/main" val="2029151307"/>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06B6E-AC8E-986A-D734-1D8A029852AF}"/>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b="0" i="0" dirty="0">
                <a:solidFill>
                  <a:srgbClr val="0B0C0C"/>
                </a:solidFill>
                <a:effectLst/>
                <a:latin typeface="GDS Transport"/>
              </a:rPr>
              <a:t>Delivers on commitments made in the Sentencing White Paper to reform the sentencing and release framework, ensuring that we have a system that takes account of the true nature of crimes and protects the public from harm. Serious criminals will receive a tougher punishment and spend longer in prison. As part of this we are ending the automatic halfway release point from prison for an additional cohort of serious sexual and violent offenders; making a Whole Life Order the starting point for the premeditated murder of a child and preventing the automatic early release of prisoners who become of significant public protection concern.</a:t>
            </a:r>
            <a:endParaRPr lang="en-GB" dirty="0">
              <a:effectLst/>
            </a:endParaRPr>
          </a:p>
          <a:p>
            <a:pPr>
              <a:buFont typeface="Arial" panose="020B0604020202020204" pitchFamily="34" charset="0"/>
              <a:buChar char="•"/>
            </a:pPr>
            <a:r>
              <a:rPr lang="en-GB" b="0" i="0" dirty="0">
                <a:solidFill>
                  <a:srgbClr val="0B0C0C"/>
                </a:solidFill>
                <a:effectLst/>
                <a:latin typeface="GDS Transport"/>
              </a:rPr>
              <a:t>In addition, ensure that the system is agile enough to give offenders a fair start on their road to rehabilitation. Community sentencing should offer an appropriate level of punishment and address the underlying drivers of offending, providing interventions early to deflect people away from future offending. We will pilot a problem solving court approach to provide a robust alternative to an immediate custodial sentence and improve national consistency for adult Out Of Court Disposals. We will also reduce the time periods after which some criminal sentences become spent, aiding rehabilitation by helping offenders to move on with their lives. </a:t>
            </a:r>
            <a:endParaRPr lang="en-GB" dirty="0">
              <a:effectLst/>
            </a:endParaRPr>
          </a:p>
          <a:p>
            <a:endParaRPr lang="en-GB" dirty="0"/>
          </a:p>
        </p:txBody>
      </p:sp>
      <p:sp>
        <p:nvSpPr>
          <p:cNvPr id="7" name="TextBox 6">
            <a:extLst>
              <a:ext uri="{FF2B5EF4-FFF2-40B4-BE49-F238E27FC236}">
                <a16:creationId xmlns:a16="http://schemas.microsoft.com/office/drawing/2014/main" id="{782B4AAB-D1A2-7F3C-D651-10EC81A065AF}"/>
              </a:ext>
            </a:extLst>
          </p:cNvPr>
          <p:cNvSpPr txBox="1"/>
          <p:nvPr/>
        </p:nvSpPr>
        <p:spPr>
          <a:xfrm>
            <a:off x="3995936" y="332656"/>
            <a:ext cx="4572000" cy="1200329"/>
          </a:xfrm>
          <a:prstGeom prst="rect">
            <a:avLst/>
          </a:prstGeom>
          <a:noFill/>
        </p:spPr>
        <p:txBody>
          <a:bodyPr wrap="square">
            <a:spAutoFit/>
          </a:bodyPr>
          <a:lstStyle/>
          <a:p>
            <a:r>
              <a:rPr lang="en-GB" b="0" i="0" dirty="0">
                <a:solidFill>
                  <a:schemeClr val="accent1"/>
                </a:solidFill>
                <a:effectLst/>
                <a:latin typeface="GDS Transport"/>
              </a:rPr>
              <a:t>Policy paper</a:t>
            </a:r>
            <a:endParaRPr lang="en-GB" dirty="0">
              <a:solidFill>
                <a:schemeClr val="accent1"/>
              </a:solidFill>
            </a:endParaRPr>
          </a:p>
          <a:p>
            <a:r>
              <a:rPr lang="en-GB" b="1" i="0" dirty="0">
                <a:solidFill>
                  <a:schemeClr val="accent1"/>
                </a:solidFill>
                <a:effectLst/>
                <a:latin typeface="GDS Transport"/>
              </a:rPr>
              <a:t>Overarching Police, Crime, Sentencing and Courts Act 2022 factsheet</a:t>
            </a:r>
            <a:endParaRPr lang="en-GB" dirty="0">
              <a:solidFill>
                <a:schemeClr val="accent1"/>
              </a:solidFill>
            </a:endParaRPr>
          </a:p>
          <a:p>
            <a:r>
              <a:rPr lang="en-GB" b="0" i="0" dirty="0">
                <a:solidFill>
                  <a:schemeClr val="accent1"/>
                </a:solidFill>
                <a:effectLst/>
                <a:latin typeface="GDS Transport"/>
              </a:rPr>
              <a:t>Updated 20 August 2022</a:t>
            </a:r>
            <a:endParaRPr lang="en-GB" dirty="0">
              <a:solidFill>
                <a:schemeClr val="accent1"/>
              </a:solidFill>
            </a:endParaRPr>
          </a:p>
        </p:txBody>
      </p:sp>
      <p:pic>
        <p:nvPicPr>
          <p:cNvPr id="8" name="Picture 7">
            <a:extLst>
              <a:ext uri="{FF2B5EF4-FFF2-40B4-BE49-F238E27FC236}">
                <a16:creationId xmlns:a16="http://schemas.microsoft.com/office/drawing/2014/main" id="{13B220B1-B073-1669-5AE9-D3299AC7C991}"/>
              </a:ext>
            </a:extLst>
          </p:cNvPr>
          <p:cNvPicPr>
            <a:picLocks noChangeAspect="1"/>
          </p:cNvPicPr>
          <p:nvPr/>
        </p:nvPicPr>
        <p:blipFill>
          <a:blip r:embed="rId3"/>
          <a:stretch>
            <a:fillRect/>
          </a:stretch>
        </p:blipFill>
        <p:spPr>
          <a:xfrm>
            <a:off x="1115616" y="420600"/>
            <a:ext cx="1691680" cy="845840"/>
          </a:xfrm>
          <a:prstGeom prst="rect">
            <a:avLst/>
          </a:prstGeom>
        </p:spPr>
      </p:pic>
    </p:spTree>
    <p:extLst>
      <p:ext uri="{BB962C8B-B14F-4D97-AF65-F5344CB8AC3E}">
        <p14:creationId xmlns:p14="http://schemas.microsoft.com/office/powerpoint/2010/main" val="3071770915"/>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hlinkClick r:id="rId3"/>
            <a:extLst>
              <a:ext uri="{FF2B5EF4-FFF2-40B4-BE49-F238E27FC236}">
                <a16:creationId xmlns:a16="http://schemas.microsoft.com/office/drawing/2014/main" id="{947CECFD-F5F9-D919-F4F5-14B42158F7ED}"/>
              </a:ext>
            </a:extLst>
          </p:cNvPr>
          <p:cNvPicPr>
            <a:picLocks noGrp="1" noChangeAspect="1"/>
          </p:cNvPicPr>
          <p:nvPr>
            <p:ph idx="1"/>
          </p:nvPr>
        </p:nvPicPr>
        <p:blipFill rotWithShape="1">
          <a:blip r:embed="rId4"/>
          <a:srcRect l="17336" r="10247"/>
          <a:stretch/>
        </p:blipFill>
        <p:spPr>
          <a:xfrm>
            <a:off x="20" y="10"/>
            <a:ext cx="3476465" cy="6857989"/>
          </a:xfrm>
          <a:prstGeom prst="rect">
            <a:avLst/>
          </a:prstGeom>
        </p:spPr>
      </p:pic>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A94FA9E-B832-CA7A-CCC7-B5FA12A1D35C}"/>
              </a:ext>
            </a:extLst>
          </p:cNvPr>
          <p:cNvSpPr txBox="1"/>
          <p:nvPr/>
        </p:nvSpPr>
        <p:spPr>
          <a:xfrm>
            <a:off x="3703113" y="457200"/>
            <a:ext cx="5189368" cy="5632311"/>
          </a:xfrm>
          <a:prstGeom prst="rect">
            <a:avLst/>
          </a:prstGeom>
          <a:solidFill>
            <a:schemeClr val="accent2">
              <a:lumMod val="20000"/>
              <a:lumOff val="80000"/>
            </a:schemeClr>
          </a:solidFill>
        </p:spPr>
        <p:txBody>
          <a:bodyPr wrap="square" rtlCol="0">
            <a:spAutoFit/>
          </a:bodyPr>
          <a:lstStyle/>
          <a:p>
            <a:r>
              <a:rPr lang="en-GB" sz="2000" b="0" i="0" dirty="0">
                <a:solidFill>
                  <a:srgbClr val="393939"/>
                </a:solidFill>
                <a:effectLst/>
                <a:latin typeface="national"/>
              </a:rPr>
              <a:t>The UK has the highest prison population per capita in Western Europe, and stakeholders argue that non-suspended imprisonment is overused.</a:t>
            </a:r>
          </a:p>
          <a:p>
            <a:endParaRPr lang="en-GB" sz="2000" dirty="0">
              <a:solidFill>
                <a:srgbClr val="393939"/>
              </a:solidFill>
              <a:latin typeface="national"/>
            </a:endParaRPr>
          </a:p>
          <a:p>
            <a:r>
              <a:rPr lang="en-GB" sz="2000" b="0" i="0" dirty="0">
                <a:solidFill>
                  <a:srgbClr val="393939"/>
                </a:solidFill>
                <a:effectLst/>
                <a:latin typeface="national"/>
              </a:rPr>
              <a:t>Campaigners have highlighted that imprisonment may disproportionately affect certain groups. Recent prison population projections (central estimate 94,000 by 2024) suggest there is a risk that there could be a crisis in prisons whereby basic operations (such as taking prisoners to and from cells) may be substantially impeded due to capacity issues.</a:t>
            </a:r>
          </a:p>
          <a:p>
            <a:endParaRPr lang="en-GB" sz="2000" dirty="0">
              <a:solidFill>
                <a:srgbClr val="393939"/>
              </a:solidFill>
              <a:latin typeface="national"/>
            </a:endParaRPr>
          </a:p>
          <a:p>
            <a:r>
              <a:rPr lang="en-GB" sz="2000" b="0" i="0" dirty="0">
                <a:solidFill>
                  <a:srgbClr val="393939"/>
                </a:solidFill>
                <a:effectLst/>
                <a:latin typeface="national"/>
              </a:rPr>
              <a:t>Short prison sentences have limited effectiveness in reducing reoffending and may also have wider undesirable impacts for women and children and youn</a:t>
            </a:r>
            <a:r>
              <a:rPr lang="en-GB" sz="2000" dirty="0">
                <a:solidFill>
                  <a:srgbClr val="393939"/>
                </a:solidFill>
                <a:latin typeface="national"/>
              </a:rPr>
              <a:t>g people who offend. </a:t>
            </a:r>
            <a:endParaRPr lang="en-GB" dirty="0"/>
          </a:p>
        </p:txBody>
      </p:sp>
    </p:spTree>
    <p:extLst>
      <p:ext uri="{BB962C8B-B14F-4D97-AF65-F5344CB8AC3E}">
        <p14:creationId xmlns:p14="http://schemas.microsoft.com/office/powerpoint/2010/main" val="3783287802"/>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6428" y="4910141"/>
            <a:ext cx="7251144" cy="1400168"/>
          </a:xfrm>
        </p:spPr>
        <p:txBody>
          <a:bodyPr>
            <a:normAutofit fontScale="90000"/>
          </a:bodyPr>
          <a:lstStyle/>
          <a:p>
            <a:r>
              <a:rPr lang="en-GB" dirty="0"/>
              <a:t>PRISONS AND IMPRISONMENT</a:t>
            </a:r>
          </a:p>
        </p:txBody>
      </p:sp>
      <p:pic>
        <p:nvPicPr>
          <p:cNvPr id="4" name="Picture 3"/>
          <p:cNvPicPr>
            <a:picLocks noChangeAspect="1"/>
          </p:cNvPicPr>
          <p:nvPr/>
        </p:nvPicPr>
        <p:blipFill>
          <a:blip r:embed="rId3"/>
          <a:stretch>
            <a:fillRect/>
          </a:stretch>
        </p:blipFill>
        <p:spPr>
          <a:xfrm>
            <a:off x="1403648" y="547691"/>
            <a:ext cx="5832648" cy="3278655"/>
          </a:xfrm>
          <a:prstGeom prst="rect">
            <a:avLst/>
          </a:prstGeom>
        </p:spPr>
      </p:pic>
    </p:spTree>
    <p:extLst>
      <p:ext uri="{BB962C8B-B14F-4D97-AF65-F5344CB8AC3E}">
        <p14:creationId xmlns:p14="http://schemas.microsoft.com/office/powerpoint/2010/main" val="269061575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Learning objectives</a:t>
            </a:r>
          </a:p>
        </p:txBody>
      </p:sp>
      <p:graphicFrame>
        <p:nvGraphicFramePr>
          <p:cNvPr id="5" name="Content Placeholder 2">
            <a:extLst>
              <a:ext uri="{FF2B5EF4-FFF2-40B4-BE49-F238E27FC236}">
                <a16:creationId xmlns:a16="http://schemas.microsoft.com/office/drawing/2014/main" id="{EA364BB0-E049-F42D-2872-876C5428EFAA}"/>
              </a:ext>
            </a:extLst>
          </p:cNvPr>
          <p:cNvGraphicFramePr>
            <a:graphicFrameLocks noGrp="1"/>
          </p:cNvGraphicFramePr>
          <p:nvPr>
            <p:ph idx="1"/>
            <p:extLst>
              <p:ext uri="{D42A27DB-BD31-4B8C-83A1-F6EECF244321}">
                <p14:modId xmlns:p14="http://schemas.microsoft.com/office/powerpoint/2010/main" val="4022788146"/>
              </p:ext>
            </p:extLst>
          </p:nvPr>
        </p:nvGraphicFramePr>
        <p:xfrm>
          <a:off x="1526093" y="404664"/>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61832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89" y="-71976"/>
            <a:ext cx="7290054" cy="1124712"/>
          </a:xfrm>
        </p:spPr>
        <p:txBody>
          <a:bodyPr/>
          <a:lstStyle/>
          <a:p>
            <a:r>
              <a:rPr lang="en-GB" dirty="0"/>
              <a:t>Why do we need prisons?</a:t>
            </a:r>
          </a:p>
        </p:txBody>
      </p:sp>
      <p:pic>
        <p:nvPicPr>
          <p:cNvPr id="4" name="Content Placeholder 3"/>
          <p:cNvPicPr>
            <a:picLocks noGrp="1" noChangeAspect="1"/>
          </p:cNvPicPr>
          <p:nvPr>
            <p:ph idx="1"/>
          </p:nvPr>
        </p:nvPicPr>
        <p:blipFill>
          <a:blip r:embed="rId3"/>
          <a:stretch>
            <a:fillRect/>
          </a:stretch>
        </p:blipFill>
        <p:spPr>
          <a:xfrm>
            <a:off x="1145784" y="1758711"/>
            <a:ext cx="3326554" cy="2201574"/>
          </a:xfrm>
          <a:prstGeom prst="rect">
            <a:avLst/>
          </a:prstGeom>
        </p:spPr>
      </p:pic>
      <p:sp>
        <p:nvSpPr>
          <p:cNvPr id="5" name="TextBox 4"/>
          <p:cNvSpPr txBox="1"/>
          <p:nvPr/>
        </p:nvSpPr>
        <p:spPr>
          <a:xfrm>
            <a:off x="206115" y="2052460"/>
            <a:ext cx="1232453" cy="646331"/>
          </a:xfrm>
          <a:prstGeom prst="rect">
            <a:avLst/>
          </a:prstGeom>
          <a:noFill/>
        </p:spPr>
        <p:txBody>
          <a:bodyPr wrap="square" rtlCol="0">
            <a:spAutoFit/>
          </a:bodyPr>
          <a:lstStyle/>
          <a:p>
            <a:r>
              <a:rPr lang="en-GB" b="1" dirty="0"/>
              <a:t>Deterring crime</a:t>
            </a:r>
          </a:p>
        </p:txBody>
      </p:sp>
      <p:sp>
        <p:nvSpPr>
          <p:cNvPr id="6" name="TextBox 5"/>
          <p:cNvSpPr txBox="1"/>
          <p:nvPr/>
        </p:nvSpPr>
        <p:spPr>
          <a:xfrm>
            <a:off x="4360942" y="2036252"/>
            <a:ext cx="1525508" cy="646331"/>
          </a:xfrm>
          <a:prstGeom prst="rect">
            <a:avLst/>
          </a:prstGeom>
          <a:noFill/>
        </p:spPr>
        <p:txBody>
          <a:bodyPr wrap="square" rtlCol="0">
            <a:spAutoFit/>
          </a:bodyPr>
          <a:lstStyle/>
          <a:p>
            <a:r>
              <a:rPr lang="en-GB" b="1" dirty="0"/>
              <a:t>Rehabilitation of offenders</a:t>
            </a:r>
          </a:p>
        </p:txBody>
      </p:sp>
      <p:sp>
        <p:nvSpPr>
          <p:cNvPr id="7" name="TextBox 6"/>
          <p:cNvSpPr txBox="1"/>
          <p:nvPr/>
        </p:nvSpPr>
        <p:spPr>
          <a:xfrm>
            <a:off x="6031757" y="1975126"/>
            <a:ext cx="2819693" cy="3970318"/>
          </a:xfrm>
          <a:prstGeom prst="rect">
            <a:avLst/>
          </a:prstGeom>
          <a:solidFill>
            <a:schemeClr val="bg1"/>
          </a:solidFill>
        </p:spPr>
        <p:txBody>
          <a:bodyPr wrap="square" rtlCol="0">
            <a:spAutoFit/>
          </a:bodyPr>
          <a:lstStyle/>
          <a:p>
            <a:pPr algn="ctr"/>
            <a:r>
              <a:rPr lang="en-GB" sz="2100" b="1" u="sng" dirty="0">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309032" y="4492507"/>
            <a:ext cx="1943100" cy="1321594"/>
          </a:xfrm>
          <a:prstGeom prst="rect">
            <a:avLst/>
          </a:prstGeom>
        </p:spPr>
      </p:pic>
      <p:sp>
        <p:nvSpPr>
          <p:cNvPr id="10" name="Oval Callout 9"/>
          <p:cNvSpPr/>
          <p:nvPr/>
        </p:nvSpPr>
        <p:spPr>
          <a:xfrm>
            <a:off x="2386932"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2470707" y="3908136"/>
            <a:ext cx="3060557" cy="265867"/>
          </a:xfrm>
          <a:prstGeom prst="rect">
            <a:avLst/>
          </a:prstGeom>
        </p:spPr>
      </p:pic>
      <p:sp>
        <p:nvSpPr>
          <p:cNvPr id="12" name="TextBox 11"/>
          <p:cNvSpPr txBox="1"/>
          <p:nvPr/>
        </p:nvSpPr>
        <p:spPr>
          <a:xfrm>
            <a:off x="309032" y="4178179"/>
            <a:ext cx="1668855" cy="300082"/>
          </a:xfrm>
          <a:prstGeom prst="rect">
            <a:avLst/>
          </a:prstGeom>
          <a:noFill/>
        </p:spPr>
        <p:txBody>
          <a:bodyPr wrap="square" rtlCol="0">
            <a:spAutoFit/>
          </a:bodyPr>
          <a:lstStyle/>
          <a:p>
            <a:r>
              <a:rPr lang="en-GB" sz="1350" dirty="0"/>
              <a:t>After 2012</a:t>
            </a:r>
          </a:p>
        </p:txBody>
      </p:sp>
    </p:spTree>
    <p:extLst>
      <p:ext uri="{BB962C8B-B14F-4D97-AF65-F5344CB8AC3E}">
        <p14:creationId xmlns:p14="http://schemas.microsoft.com/office/powerpoint/2010/main" val="204969841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D5F0-D222-9E3C-D045-2141B6370BA1}"/>
              </a:ext>
            </a:extLst>
          </p:cNvPr>
          <p:cNvSpPr>
            <a:spLocks noGrp="1"/>
          </p:cNvSpPr>
          <p:nvPr>
            <p:ph type="title"/>
          </p:nvPr>
        </p:nvSpPr>
        <p:spPr/>
        <p:txBody>
          <a:bodyPr/>
          <a:lstStyle/>
          <a:p>
            <a:r>
              <a:rPr lang="en-GB" dirty="0"/>
              <a:t>Prison reform speech (2018)</a:t>
            </a:r>
          </a:p>
        </p:txBody>
      </p:sp>
      <p:pic>
        <p:nvPicPr>
          <p:cNvPr id="5" name="Content Placeholder 4">
            <a:extLst>
              <a:ext uri="{FF2B5EF4-FFF2-40B4-BE49-F238E27FC236}">
                <a16:creationId xmlns:a16="http://schemas.microsoft.com/office/drawing/2014/main" id="{BE784C7E-1499-3F0D-7394-0CD06CB2DA47}"/>
              </a:ext>
            </a:extLst>
          </p:cNvPr>
          <p:cNvPicPr>
            <a:picLocks noGrp="1" noChangeAspect="1"/>
          </p:cNvPicPr>
          <p:nvPr>
            <p:ph idx="1"/>
          </p:nvPr>
        </p:nvPicPr>
        <p:blipFill>
          <a:blip r:embed="rId3"/>
          <a:stretch>
            <a:fillRect/>
          </a:stretch>
        </p:blipFill>
        <p:spPr>
          <a:xfrm>
            <a:off x="822325" y="1944509"/>
            <a:ext cx="7543800" cy="38262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73263028"/>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CDE89311-CBC1-B531-D76F-7DC649CDED8E}"/>
              </a:ext>
            </a:extLst>
          </p:cNvPr>
          <p:cNvPicPr>
            <a:picLocks noChangeAspect="1"/>
          </p:cNvPicPr>
          <p:nvPr/>
        </p:nvPicPr>
        <p:blipFill rotWithShape="1">
          <a:blip r:embed="rId3"/>
          <a:srcRect r="23171"/>
          <a:stretch/>
        </p:blipFill>
        <p:spPr>
          <a:xfrm>
            <a:off x="475499" y="640081"/>
            <a:ext cx="3000986" cy="5314406"/>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cxnSp>
        <p:nvCxnSpPr>
          <p:cNvPr id="32" name="Straight Connector 3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E8DB65F-0BB8-EF08-CC05-FF74D7DC649F}"/>
              </a:ext>
            </a:extLst>
          </p:cNvPr>
          <p:cNvSpPr>
            <a:spLocks noGrp="1"/>
          </p:cNvSpPr>
          <p:nvPr>
            <p:ph idx="1"/>
          </p:nvPr>
        </p:nvSpPr>
        <p:spPr>
          <a:xfrm>
            <a:off x="3731076" y="2198914"/>
            <a:ext cx="4931230" cy="3670180"/>
          </a:xfrm>
        </p:spPr>
        <p:txBody>
          <a:bodyPr>
            <a:normAutofit/>
          </a:bodyPr>
          <a:lstStyle/>
          <a:p>
            <a:pPr algn="ctr"/>
            <a:r>
              <a:rPr lang="en-US" sz="3600" dirty="0"/>
              <a:t>Task: </a:t>
            </a:r>
          </a:p>
          <a:p>
            <a:pPr algn="ctr"/>
            <a:r>
              <a:rPr lang="en-US" sz="3600" dirty="0"/>
              <a:t>What are the key priorities identified in this White Paper?</a:t>
            </a:r>
          </a:p>
        </p:txBody>
      </p:sp>
      <p:sp>
        <p:nvSpPr>
          <p:cNvPr id="33" name="Rectangle 3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CA03B"/>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8485A"/>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3571081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043" y="457200"/>
            <a:ext cx="8455914"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49" y="521208"/>
            <a:ext cx="8359902"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aph showing the growth of the population&#10;&#10;Description automatically generated">
            <a:extLst>
              <a:ext uri="{FF2B5EF4-FFF2-40B4-BE49-F238E27FC236}">
                <a16:creationId xmlns:a16="http://schemas.microsoft.com/office/drawing/2014/main" id="{36DF2ED2-BBA0-92D0-1FC3-5B91AF018B5C}"/>
              </a:ext>
            </a:extLst>
          </p:cNvPr>
          <p:cNvPicPr>
            <a:picLocks noChangeAspect="1"/>
          </p:cNvPicPr>
          <p:nvPr/>
        </p:nvPicPr>
        <p:blipFill>
          <a:blip r:embed="rId3"/>
          <a:stretch>
            <a:fillRect/>
          </a:stretch>
        </p:blipFill>
        <p:spPr>
          <a:xfrm>
            <a:off x="707517" y="1138671"/>
            <a:ext cx="7752969" cy="457425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234345821"/>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920" y="375826"/>
            <a:ext cx="7290054" cy="1124712"/>
          </a:xfrm>
        </p:spPr>
        <p:txBody>
          <a:bodyPr>
            <a:normAutofit fontScale="90000"/>
          </a:bodyPr>
          <a:lstStyle/>
          <a:p>
            <a:pPr algn="ctr"/>
            <a:r>
              <a:rPr lang="en-GB" dirty="0"/>
              <a:t>The prison population of England and wales</a:t>
            </a:r>
          </a:p>
        </p:txBody>
      </p:sp>
      <p:sp>
        <p:nvSpPr>
          <p:cNvPr id="3" name="Content Placeholder 2"/>
          <p:cNvSpPr>
            <a:spLocks noGrp="1"/>
          </p:cNvSpPr>
          <p:nvPr>
            <p:ph idx="1"/>
          </p:nvPr>
        </p:nvSpPr>
        <p:spPr>
          <a:xfrm>
            <a:off x="6084168" y="5719315"/>
            <a:ext cx="2899443" cy="531743"/>
          </a:xfrm>
        </p:spPr>
        <p:txBody>
          <a:bodyPr/>
          <a:lstStyle/>
          <a:p>
            <a:r>
              <a:rPr lang="en-GB" dirty="0"/>
              <a:t>(CIVITAS December 2017)</a:t>
            </a:r>
          </a:p>
        </p:txBody>
      </p:sp>
      <p:sp>
        <p:nvSpPr>
          <p:cNvPr id="4" name="TextBox 3"/>
          <p:cNvSpPr txBox="1"/>
          <p:nvPr/>
        </p:nvSpPr>
        <p:spPr>
          <a:xfrm>
            <a:off x="428774" y="3930280"/>
            <a:ext cx="6609522" cy="1754326"/>
          </a:xfrm>
          <a:prstGeom prst="rect">
            <a:avLst/>
          </a:prstGeom>
          <a:noFill/>
        </p:spPr>
        <p:txBody>
          <a:bodyPr wrap="square" rtlCol="0">
            <a:spAutoFit/>
          </a:bodyPr>
          <a:lstStyle/>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p:txBody>
      </p:sp>
      <p:pic>
        <p:nvPicPr>
          <p:cNvPr id="5" name="Picture 4"/>
          <p:cNvPicPr>
            <a:picLocks noChangeAspect="1"/>
          </p:cNvPicPr>
          <p:nvPr/>
        </p:nvPicPr>
        <p:blipFill>
          <a:blip r:embed="rId3"/>
          <a:stretch>
            <a:fillRect/>
          </a:stretch>
        </p:blipFill>
        <p:spPr>
          <a:xfrm>
            <a:off x="3259069" y="2227661"/>
            <a:ext cx="2308109" cy="1530274"/>
          </a:xfrm>
          <a:prstGeom prst="rect">
            <a:avLst/>
          </a:prstGeom>
        </p:spPr>
      </p:pic>
      <p:sp>
        <p:nvSpPr>
          <p:cNvPr id="6" name="TextBox 5"/>
          <p:cNvSpPr txBox="1"/>
          <p:nvPr/>
        </p:nvSpPr>
        <p:spPr>
          <a:xfrm>
            <a:off x="833920" y="2382876"/>
            <a:ext cx="2425148" cy="1200329"/>
          </a:xfrm>
          <a:prstGeom prst="rect">
            <a:avLst/>
          </a:prstGeom>
          <a:noFill/>
        </p:spPr>
        <p:txBody>
          <a:bodyPr wrap="square" rtlCol="0">
            <a:spAutoFit/>
          </a:bodyPr>
          <a:lstStyle/>
          <a:p>
            <a:r>
              <a:rPr lang="en-GB" dirty="0"/>
              <a:t>Prisons should be used for incarcerating large numbers of hardened criminals</a:t>
            </a:r>
          </a:p>
        </p:txBody>
      </p:sp>
      <p:sp>
        <p:nvSpPr>
          <p:cNvPr id="8" name="TextBox 7"/>
          <p:cNvSpPr txBox="1"/>
          <p:nvPr/>
        </p:nvSpPr>
        <p:spPr>
          <a:xfrm>
            <a:off x="5795778" y="2227660"/>
            <a:ext cx="2196548" cy="1200329"/>
          </a:xfrm>
          <a:prstGeom prst="rect">
            <a:avLst/>
          </a:prstGeom>
          <a:noFill/>
        </p:spPr>
        <p:txBody>
          <a:bodyPr wrap="square" rtlCol="0">
            <a:spAutoFit/>
          </a:bodyPr>
          <a:lstStyle/>
          <a:p>
            <a:r>
              <a:rPr lang="en-GB" dirty="0"/>
              <a:t>Prisons are mainly populated by first time or minor offenders</a:t>
            </a:r>
          </a:p>
        </p:txBody>
      </p:sp>
    </p:spTree>
    <p:extLst>
      <p:ext uri="{BB962C8B-B14F-4D97-AF65-F5344CB8AC3E}">
        <p14:creationId xmlns:p14="http://schemas.microsoft.com/office/powerpoint/2010/main" val="146351568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290054" cy="1124712"/>
          </a:xfrm>
        </p:spPr>
        <p:txBody>
          <a:bodyPr/>
          <a:lstStyle/>
          <a:p>
            <a:r>
              <a:rPr lang="en-GB" dirty="0">
                <a:solidFill>
                  <a:srgbClr val="92D050"/>
                </a:solidFill>
              </a:rPr>
              <a:t>The prison officer </a:t>
            </a:r>
          </a:p>
        </p:txBody>
      </p:sp>
      <p:pic>
        <p:nvPicPr>
          <p:cNvPr id="5" name="Picture 4"/>
          <p:cNvPicPr>
            <a:picLocks noChangeAspect="1"/>
          </p:cNvPicPr>
          <p:nvPr/>
        </p:nvPicPr>
        <p:blipFill rotWithShape="1">
          <a:blip r:embed="rId5"/>
          <a:srcRect l="53631" r="7824" b="18528"/>
          <a:stretch/>
        </p:blipFill>
        <p:spPr>
          <a:xfrm>
            <a:off x="6876256" y="2448761"/>
            <a:ext cx="2128540" cy="2499449"/>
          </a:xfrm>
          <a:prstGeom prst="rect">
            <a:avLst/>
          </a:prstGeom>
        </p:spPr>
      </p:pic>
      <p:pic>
        <p:nvPicPr>
          <p:cNvPr id="8" name="Online Media 7" title="Go home every day knowing what you did matters">
            <a:hlinkClick r:id="" action="ppaction://media"/>
            <a:extLst>
              <a:ext uri="{FF2B5EF4-FFF2-40B4-BE49-F238E27FC236}">
                <a16:creationId xmlns:a16="http://schemas.microsoft.com/office/drawing/2014/main" id="{F2B50C90-8D5D-4961-8DC8-D5A2B5E62BA2}"/>
              </a:ext>
            </a:extLst>
          </p:cNvPr>
          <p:cNvPicPr>
            <a:picLocks noRot="1" noChangeAspect="1"/>
          </p:cNvPicPr>
          <p:nvPr>
            <a:videoFile r:link="rId2"/>
          </p:nvPr>
        </p:nvPicPr>
        <p:blipFill>
          <a:blip r:embed="rId6"/>
          <a:stretch>
            <a:fillRect/>
          </a:stretch>
        </p:blipFill>
        <p:spPr>
          <a:xfrm>
            <a:off x="251520" y="1988840"/>
            <a:ext cx="6793383" cy="3821278"/>
          </a:xfrm>
          <a:prstGeom prst="rect">
            <a:avLst/>
          </a:prstGeom>
        </p:spPr>
      </p:pic>
    </p:spTree>
    <p:custDataLst>
      <p:tags r:id="rId1"/>
    </p:custDataLst>
    <p:extLst>
      <p:ext uri="{BB962C8B-B14F-4D97-AF65-F5344CB8AC3E}">
        <p14:creationId xmlns:p14="http://schemas.microsoft.com/office/powerpoint/2010/main" val="17389798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035" y="696742"/>
            <a:ext cx="7290054" cy="1124712"/>
          </a:xfrm>
        </p:spPr>
        <p:txBody>
          <a:bodyPr>
            <a:normAutofit fontScale="90000"/>
          </a:bodyPr>
          <a:lstStyle/>
          <a:p>
            <a:r>
              <a:rPr lang="en-GB" dirty="0"/>
              <a:t>The role of a prison officer: </a:t>
            </a:r>
            <a:r>
              <a:rPr lang="en-GB" dirty="0">
                <a:solidFill>
                  <a:srgbClr val="92D050"/>
                </a:solidFill>
              </a:rPr>
              <a:t>numbers</a:t>
            </a:r>
          </a:p>
        </p:txBody>
      </p:sp>
      <p:pic>
        <p:nvPicPr>
          <p:cNvPr id="4" name="Content Placeholder 3"/>
          <p:cNvPicPr>
            <a:picLocks noGrp="1" noChangeAspect="1"/>
          </p:cNvPicPr>
          <p:nvPr>
            <p:ph idx="1"/>
          </p:nvPr>
        </p:nvPicPr>
        <p:blipFill>
          <a:blip r:embed="rId3"/>
          <a:stretch>
            <a:fillRect/>
          </a:stretch>
        </p:blipFill>
        <p:spPr>
          <a:xfrm>
            <a:off x="459558" y="2005219"/>
            <a:ext cx="2608278" cy="3684850"/>
          </a:xfrm>
          <a:prstGeom prst="rect">
            <a:avLst/>
          </a:prstGeom>
        </p:spPr>
      </p:pic>
      <p:sp>
        <p:nvSpPr>
          <p:cNvPr id="5" name="Oval Callout 4"/>
          <p:cNvSpPr/>
          <p:nvPr/>
        </p:nvSpPr>
        <p:spPr>
          <a:xfrm>
            <a:off x="3067837" y="3565663"/>
            <a:ext cx="5986712" cy="2311609"/>
          </a:xfrm>
          <a:prstGeom prst="wedgeEllipseCallout">
            <a:avLst>
              <a:gd name="adj1" fmla="val -51125"/>
              <a:gd name="adj2" fmla="val 70285"/>
            </a:avLst>
          </a:prstGeom>
          <a:solidFill>
            <a:srgbClr val="00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“there are two officers on a spur of 61 men . . When everyone is back for lunch, one has to supervise medication and the other has to go and collect food from the kitchen. This means that there is nobody else on the spur.”</a:t>
            </a:r>
          </a:p>
        </p:txBody>
      </p:sp>
      <p:sp>
        <p:nvSpPr>
          <p:cNvPr id="6" name="Oval Callout 5"/>
          <p:cNvSpPr/>
          <p:nvPr/>
        </p:nvSpPr>
        <p:spPr>
          <a:xfrm>
            <a:off x="3491881" y="1196752"/>
            <a:ext cx="5472608" cy="2311609"/>
          </a:xfrm>
          <a:prstGeom prst="wedgeEllipseCallout">
            <a:avLst>
              <a:gd name="adj1" fmla="val -54902"/>
              <a:gd name="adj2" fmla="val 68506"/>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extBox 6"/>
          <p:cNvSpPr txBox="1"/>
          <p:nvPr/>
        </p:nvSpPr>
        <p:spPr>
          <a:xfrm>
            <a:off x="4572000" y="1475393"/>
            <a:ext cx="3709578" cy="1754326"/>
          </a:xfrm>
          <a:prstGeom prst="rect">
            <a:avLst/>
          </a:prstGeom>
          <a:noFill/>
        </p:spPr>
        <p:txBody>
          <a:bodyPr wrap="square" rtlCol="0">
            <a:spAutoFit/>
          </a:bodyPr>
          <a:lstStyle/>
          <a:p>
            <a:r>
              <a:rPr lang="en-GB" sz="1350" b="1" dirty="0">
                <a:solidFill>
                  <a:srgbClr val="0070C0"/>
                </a:solidFill>
                <a:latin typeface="Arial" panose="020B0604020202020204" pitchFamily="34" charset="0"/>
                <a:cs typeface="Arial" panose="020B0604020202020204" pitchFamily="34" charset="0"/>
              </a:rPr>
              <a:t>“</a:t>
            </a:r>
            <a:r>
              <a:rPr lang="en-GB" b="1" dirty="0">
                <a:solidFill>
                  <a:srgbClr val="0070C0"/>
                </a:solidFill>
                <a:latin typeface="Arial" panose="020B0604020202020204" pitchFamily="34" charset="0"/>
                <a:cs typeface="Arial" panose="020B0604020202020204" pitchFamily="34" charset="0"/>
              </a:rPr>
              <a:t>on our new house block we have 60 odd on a wing and I worked it by myself. I work 0715 to 2000 and I might only see and speak to another officer a couple of times a day.”</a:t>
            </a:r>
            <a:endParaRPr lang="en-GB" sz="135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3079410"/>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76" y="264049"/>
            <a:ext cx="7290054" cy="1124712"/>
          </a:xfrm>
        </p:spPr>
        <p:txBody>
          <a:bodyPr>
            <a:normAutofit fontScale="90000"/>
          </a:bodyPr>
          <a:lstStyle/>
          <a:p>
            <a:r>
              <a:rPr lang="en-GB" dirty="0"/>
              <a:t>The role of a prison officer: </a:t>
            </a:r>
            <a:r>
              <a:rPr lang="en-GB" dirty="0">
                <a:solidFill>
                  <a:srgbClr val="92D050"/>
                </a:solidFill>
              </a:rPr>
              <a:t>value</a:t>
            </a:r>
          </a:p>
        </p:txBody>
      </p:sp>
      <p:sp>
        <p:nvSpPr>
          <p:cNvPr id="3" name="Content Placeholder 2"/>
          <p:cNvSpPr>
            <a:spLocks noGrp="1"/>
          </p:cNvSpPr>
          <p:nvPr>
            <p:ph idx="1"/>
          </p:nvPr>
        </p:nvSpPr>
        <p:spPr>
          <a:xfrm>
            <a:off x="427383" y="1960494"/>
            <a:ext cx="3391730" cy="3628777"/>
          </a:xfrm>
          <a:solidFill>
            <a:srgbClr val="DAF8FE"/>
          </a:solidFill>
        </p:spPr>
        <p:txBody>
          <a:bodyPr>
            <a:normAutofit lnSpcReduction="10000"/>
          </a:bodyPr>
          <a:lstStyle/>
          <a:p>
            <a:r>
              <a:rPr lang="en-GB" dirty="0"/>
              <a:t>- </a:t>
            </a:r>
            <a:r>
              <a:rPr lang="en-GB" dirty="0">
                <a:solidFill>
                  <a:srgbClr val="0070C0"/>
                </a:solidFill>
                <a:latin typeface="Arial" panose="020B0604020202020204" pitchFamily="34" charset="0"/>
                <a:cs typeface="Arial" panose="020B0604020202020204" pitchFamily="34" charset="0"/>
              </a:rPr>
              <a:t>Job description and aims are unclear</a:t>
            </a:r>
          </a:p>
          <a:p>
            <a:r>
              <a:rPr lang="en-GB" dirty="0">
                <a:solidFill>
                  <a:srgbClr val="0070C0"/>
                </a:solidFill>
                <a:latin typeface="Arial" panose="020B0604020202020204" pitchFamily="34" charset="0"/>
                <a:cs typeface="Arial" panose="020B0604020202020204" pitchFamily="34" charset="0"/>
              </a:rPr>
              <a:t>- Pay is low</a:t>
            </a:r>
          </a:p>
          <a:p>
            <a:r>
              <a:rPr lang="en-GB" dirty="0">
                <a:solidFill>
                  <a:srgbClr val="0070C0"/>
                </a:solidFill>
                <a:latin typeface="Arial" panose="020B0604020202020204" pitchFamily="34" charset="0"/>
                <a:cs typeface="Arial" panose="020B0604020202020204" pitchFamily="34" charset="0"/>
              </a:rPr>
              <a:t>- Training is too short</a:t>
            </a:r>
          </a:p>
          <a:p>
            <a:r>
              <a:rPr lang="en-GB" dirty="0">
                <a:solidFill>
                  <a:srgbClr val="0070C0"/>
                </a:solidFill>
                <a:latin typeface="Arial" panose="020B0604020202020204" pitchFamily="34" charset="0"/>
                <a:cs typeface="Arial" panose="020B0604020202020204" pitchFamily="34" charset="0"/>
              </a:rPr>
              <a:t>- Development and training opportunities are few and far between</a:t>
            </a:r>
          </a:p>
          <a:p>
            <a:r>
              <a:rPr lang="en-GB" dirty="0">
                <a:solidFill>
                  <a:srgbClr val="0070C0"/>
                </a:solidFill>
                <a:latin typeface="Arial" panose="020B0604020202020204" pitchFamily="34" charset="0"/>
                <a:cs typeface="Arial" panose="020B0604020202020204" pitchFamily="34" charset="0"/>
              </a:rPr>
              <a:t>- Staffing levels are low – even dangerous at times</a:t>
            </a:r>
          </a:p>
          <a:p>
            <a:r>
              <a:rPr lang="en-GB" dirty="0">
                <a:solidFill>
                  <a:srgbClr val="0070C0"/>
                </a:solidFill>
                <a:latin typeface="Arial" panose="020B0604020202020204" pitchFamily="34" charset="0"/>
                <a:cs typeface="Arial" panose="020B0604020202020204" pitchFamily="34" charset="0"/>
              </a:rPr>
              <a:t>- Morale is low</a:t>
            </a:r>
          </a:p>
          <a:p>
            <a:endParaRPr lang="en-GB" dirty="0"/>
          </a:p>
          <a:p>
            <a:endParaRPr lang="en-GB" dirty="0"/>
          </a:p>
        </p:txBody>
      </p:sp>
      <p:sp>
        <p:nvSpPr>
          <p:cNvPr id="4" name="TextBox 3"/>
          <p:cNvSpPr txBox="1"/>
          <p:nvPr/>
        </p:nvSpPr>
        <p:spPr>
          <a:xfrm>
            <a:off x="4810539" y="2705928"/>
            <a:ext cx="3247611" cy="1338828"/>
          </a:xfrm>
          <a:prstGeom prst="rect">
            <a:avLst/>
          </a:prstGeom>
          <a:noFill/>
        </p:spPr>
        <p:txBody>
          <a:bodyPr wrap="square" rtlCol="0">
            <a:spAutoFit/>
          </a:bodyPr>
          <a:lstStyle/>
          <a:p>
            <a:endParaRPr lang="en-GB" sz="1350" dirty="0"/>
          </a:p>
          <a:p>
            <a:endParaRPr lang="en-GB" sz="1350" dirty="0"/>
          </a:p>
          <a:p>
            <a:endParaRPr lang="en-GB" sz="1350" dirty="0"/>
          </a:p>
          <a:p>
            <a:endParaRPr lang="en-GB" sz="1350" dirty="0"/>
          </a:p>
          <a:p>
            <a:endParaRPr lang="en-GB" sz="1350" dirty="0"/>
          </a:p>
          <a:p>
            <a:endParaRPr lang="en-GB" sz="1350" dirty="0"/>
          </a:p>
        </p:txBody>
      </p:sp>
      <p:pic>
        <p:nvPicPr>
          <p:cNvPr id="5" name="Picture 4"/>
          <p:cNvPicPr>
            <a:picLocks noChangeAspect="1"/>
          </p:cNvPicPr>
          <p:nvPr/>
        </p:nvPicPr>
        <p:blipFill>
          <a:blip r:embed="rId3"/>
          <a:stretch>
            <a:fillRect/>
          </a:stretch>
        </p:blipFill>
        <p:spPr>
          <a:xfrm>
            <a:off x="3939404" y="2642665"/>
            <a:ext cx="1407984" cy="1028790"/>
          </a:xfrm>
          <a:prstGeom prst="rect">
            <a:avLst/>
          </a:prstGeom>
        </p:spPr>
      </p:pic>
      <p:pic>
        <p:nvPicPr>
          <p:cNvPr id="6" name="Picture 5"/>
          <p:cNvPicPr>
            <a:picLocks noChangeAspect="1"/>
          </p:cNvPicPr>
          <p:nvPr/>
        </p:nvPicPr>
        <p:blipFill>
          <a:blip r:embed="rId4"/>
          <a:stretch>
            <a:fillRect/>
          </a:stretch>
        </p:blipFill>
        <p:spPr>
          <a:xfrm>
            <a:off x="5571537" y="2581702"/>
            <a:ext cx="1787336" cy="1064419"/>
          </a:xfrm>
          <a:prstGeom prst="rect">
            <a:avLst/>
          </a:prstGeom>
        </p:spPr>
      </p:pic>
      <p:sp>
        <p:nvSpPr>
          <p:cNvPr id="7" name="Rectangle 6"/>
          <p:cNvSpPr/>
          <p:nvPr/>
        </p:nvSpPr>
        <p:spPr>
          <a:xfrm>
            <a:off x="7465633" y="2619681"/>
            <a:ext cx="1267271" cy="392415"/>
          </a:xfrm>
          <a:prstGeom prst="rect">
            <a:avLst/>
          </a:prstGeom>
          <a:noFill/>
        </p:spPr>
        <p:txBody>
          <a:bodyPr wrap="none" lIns="68580" tIns="34290" rIns="68580" bIns="34290">
            <a:spAutoFit/>
          </a:bodyPr>
          <a:lstStyle/>
          <a:p>
            <a:pPr algn="ctr"/>
            <a:r>
              <a:rPr lang="en-US" sz="2100" b="1" dirty="0">
                <a:ln w="22225">
                  <a:solidFill>
                    <a:schemeClr val="accent2"/>
                  </a:solidFill>
                  <a:prstDash val="solid"/>
                </a:ln>
                <a:solidFill>
                  <a:schemeClr val="accent2">
                    <a:lumMod val="40000"/>
                    <a:lumOff val="60000"/>
                  </a:schemeClr>
                </a:solidFill>
              </a:rPr>
              <a:t>Resources</a:t>
            </a:r>
          </a:p>
        </p:txBody>
      </p:sp>
      <p:sp>
        <p:nvSpPr>
          <p:cNvPr id="10" name="Up Arrow Callout 9"/>
          <p:cNvSpPr/>
          <p:nvPr/>
        </p:nvSpPr>
        <p:spPr>
          <a:xfrm>
            <a:off x="4134679" y="3928441"/>
            <a:ext cx="4702919" cy="1660829"/>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403035" y="4693755"/>
            <a:ext cx="4323522" cy="646331"/>
          </a:xfrm>
          <a:prstGeom prst="rect">
            <a:avLst/>
          </a:prstGeom>
          <a:noFill/>
        </p:spPr>
        <p:txBody>
          <a:bodyPr wrap="square" rtlCol="0">
            <a:spAutoFit/>
          </a:bodyPr>
          <a:lstStyle/>
          <a:p>
            <a:pPr algn="ctr"/>
            <a:r>
              <a:rPr lang="en-GB" dirty="0"/>
              <a:t>Undervaluing of prison officers has exacerbated the impact of these issues</a:t>
            </a:r>
          </a:p>
        </p:txBody>
      </p:sp>
      <p:sp>
        <p:nvSpPr>
          <p:cNvPr id="12" name="TextBox 11"/>
          <p:cNvSpPr txBox="1"/>
          <p:nvPr/>
        </p:nvSpPr>
        <p:spPr>
          <a:xfrm>
            <a:off x="4031092" y="2295160"/>
            <a:ext cx="779447" cy="300082"/>
          </a:xfrm>
          <a:prstGeom prst="rect">
            <a:avLst/>
          </a:prstGeom>
          <a:noFill/>
        </p:spPr>
        <p:txBody>
          <a:bodyPr wrap="square" rtlCol="0">
            <a:spAutoFit/>
          </a:bodyPr>
          <a:lstStyle/>
          <a:p>
            <a:r>
              <a:rPr lang="en-GB" sz="1350" dirty="0"/>
              <a:t>Drugs</a:t>
            </a:r>
          </a:p>
        </p:txBody>
      </p:sp>
      <p:sp>
        <p:nvSpPr>
          <p:cNvPr id="13" name="TextBox 12"/>
          <p:cNvSpPr txBox="1"/>
          <p:nvPr/>
        </p:nvSpPr>
        <p:spPr>
          <a:xfrm>
            <a:off x="5715000" y="2331787"/>
            <a:ext cx="1202635" cy="300082"/>
          </a:xfrm>
          <a:prstGeom prst="rect">
            <a:avLst/>
          </a:prstGeom>
          <a:noFill/>
        </p:spPr>
        <p:txBody>
          <a:bodyPr wrap="square" rtlCol="0">
            <a:spAutoFit/>
          </a:bodyPr>
          <a:lstStyle/>
          <a:p>
            <a:r>
              <a:rPr lang="en-GB" sz="1350" dirty="0"/>
              <a:t>Overcrowding</a:t>
            </a:r>
          </a:p>
        </p:txBody>
      </p:sp>
    </p:spTree>
    <p:extLst>
      <p:ext uri="{BB962C8B-B14F-4D97-AF65-F5344CB8AC3E}">
        <p14:creationId xmlns:p14="http://schemas.microsoft.com/office/powerpoint/2010/main" val="3133462143"/>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67885"/>
            <a:ext cx="7290054" cy="1124712"/>
          </a:xfrm>
        </p:spPr>
        <p:txBody>
          <a:bodyPr>
            <a:normAutofit fontScale="90000"/>
          </a:bodyPr>
          <a:lstStyle/>
          <a:p>
            <a:r>
              <a:rPr lang="en-GB" dirty="0"/>
              <a:t>The ‘</a:t>
            </a:r>
            <a:r>
              <a:rPr lang="en-GB" dirty="0">
                <a:solidFill>
                  <a:srgbClr val="92D050"/>
                </a:solidFill>
              </a:rPr>
              <a:t>who</a:t>
            </a:r>
            <a:r>
              <a:rPr lang="en-GB" dirty="0"/>
              <a:t>’ not just ‘</a:t>
            </a:r>
            <a:r>
              <a:rPr lang="en-GB" dirty="0">
                <a:solidFill>
                  <a:srgbClr val="92D050"/>
                </a:solidFill>
              </a:rPr>
              <a:t>how many</a:t>
            </a:r>
            <a:r>
              <a:rPr lang="en-GB" dirty="0"/>
              <a:t>’</a:t>
            </a:r>
          </a:p>
        </p:txBody>
      </p:sp>
      <p:sp>
        <p:nvSpPr>
          <p:cNvPr id="3" name="Content Placeholder 2"/>
          <p:cNvSpPr>
            <a:spLocks noGrp="1"/>
          </p:cNvSpPr>
          <p:nvPr>
            <p:ph idx="1"/>
          </p:nvPr>
        </p:nvSpPr>
        <p:spPr>
          <a:xfrm>
            <a:off x="768096" y="1935646"/>
            <a:ext cx="7290055" cy="889553"/>
          </a:xfrm>
        </p:spPr>
        <p:txBody>
          <a:bodyPr>
            <a:normAutofit fontScale="92500" lnSpcReduction="20000"/>
          </a:bodyPr>
          <a:lstStyle/>
          <a:p>
            <a:r>
              <a:rPr lang="en-GB" sz="2400" dirty="0"/>
              <a:t>Whilst low staffing is a huge issue it is important to note that getting the right people to be prison officers and retention rates are crucial issues!</a:t>
            </a:r>
          </a:p>
        </p:txBody>
      </p:sp>
      <p:pic>
        <p:nvPicPr>
          <p:cNvPr id="5" name="Picture 4"/>
          <p:cNvPicPr>
            <a:picLocks noChangeAspect="1"/>
          </p:cNvPicPr>
          <p:nvPr/>
        </p:nvPicPr>
        <p:blipFill>
          <a:blip r:embed="rId3"/>
          <a:stretch>
            <a:fillRect/>
          </a:stretch>
        </p:blipFill>
        <p:spPr>
          <a:xfrm>
            <a:off x="6109496" y="2614423"/>
            <a:ext cx="2276061" cy="2856049"/>
          </a:xfrm>
          <a:prstGeom prst="rect">
            <a:avLst/>
          </a:prstGeom>
        </p:spPr>
      </p:pic>
      <p:sp>
        <p:nvSpPr>
          <p:cNvPr id="6" name="Rectangle 5"/>
          <p:cNvSpPr/>
          <p:nvPr/>
        </p:nvSpPr>
        <p:spPr>
          <a:xfrm>
            <a:off x="5436096" y="5445225"/>
            <a:ext cx="3622862" cy="923330"/>
          </a:xfrm>
          <a:prstGeom prst="rect">
            <a:avLst/>
          </a:prstGeom>
        </p:spPr>
        <p:txBody>
          <a:bodyPr wrap="square">
            <a:spAutoFit/>
          </a:bodyPr>
          <a:lstStyle/>
          <a:p>
            <a:r>
              <a:rPr lang="en-GB" sz="1350" dirty="0">
                <a:hlinkClick r:id="rId4"/>
              </a:rPr>
              <a:t>https://www.channel4.com/news/prisoners-on-instagram-reveal-security-crisis-behind-bars-contraband-drugs-knives</a:t>
            </a:r>
            <a:endParaRPr lang="en-GB" sz="1350" dirty="0"/>
          </a:p>
          <a:p>
            <a:endParaRPr lang="en-GB" sz="1350" dirty="0"/>
          </a:p>
        </p:txBody>
      </p:sp>
      <p:pic>
        <p:nvPicPr>
          <p:cNvPr id="8" name="Picture 7">
            <a:hlinkClick r:id="rId5"/>
            <a:extLst>
              <a:ext uri="{FF2B5EF4-FFF2-40B4-BE49-F238E27FC236}">
                <a16:creationId xmlns:a16="http://schemas.microsoft.com/office/drawing/2014/main" id="{F3A67348-94E1-5DE2-1F20-4CD4DC308D20}"/>
              </a:ext>
            </a:extLst>
          </p:cNvPr>
          <p:cNvPicPr>
            <a:picLocks noChangeAspect="1"/>
          </p:cNvPicPr>
          <p:nvPr/>
        </p:nvPicPr>
        <p:blipFill>
          <a:blip r:embed="rId6"/>
          <a:stretch>
            <a:fillRect/>
          </a:stretch>
        </p:blipFill>
        <p:spPr>
          <a:xfrm>
            <a:off x="1229855" y="2825199"/>
            <a:ext cx="3096344" cy="3186713"/>
          </a:xfrm>
          <a:prstGeom prst="rect">
            <a:avLst/>
          </a:prstGeom>
        </p:spPr>
      </p:pic>
    </p:spTree>
    <p:extLst>
      <p:ext uri="{BB962C8B-B14F-4D97-AF65-F5344CB8AC3E}">
        <p14:creationId xmlns:p14="http://schemas.microsoft.com/office/powerpoint/2010/main" val="702690222"/>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6509"/>
            <a:ext cx="5810984" cy="1198180"/>
          </a:xfrm>
        </p:spPr>
        <p:txBody>
          <a:bodyPr>
            <a:normAutofit fontScale="90000"/>
          </a:bodyPr>
          <a:lstStyle/>
          <a:p>
            <a:pPr algn="ctr"/>
            <a:r>
              <a:rPr lang="en-GB" dirty="0"/>
              <a:t>Substance misuse in prison</a:t>
            </a:r>
          </a:p>
        </p:txBody>
      </p:sp>
      <p:pic>
        <p:nvPicPr>
          <p:cNvPr id="6" name="Content Placeholder 5"/>
          <p:cNvPicPr>
            <a:picLocks noGrp="1" noChangeAspect="1"/>
          </p:cNvPicPr>
          <p:nvPr>
            <p:ph idx="1"/>
          </p:nvPr>
        </p:nvPicPr>
        <p:blipFill>
          <a:blip r:embed="rId3"/>
          <a:stretch>
            <a:fillRect/>
          </a:stretch>
        </p:blipFill>
        <p:spPr>
          <a:xfrm>
            <a:off x="6139601" y="96236"/>
            <a:ext cx="3029876" cy="1831492"/>
          </a:xfrm>
          <a:prstGeom prst="rect">
            <a:avLst/>
          </a:prstGeom>
        </p:spPr>
      </p:pic>
      <p:pic>
        <p:nvPicPr>
          <p:cNvPr id="7" name="Picture 6"/>
          <p:cNvPicPr>
            <a:picLocks noChangeAspect="1"/>
          </p:cNvPicPr>
          <p:nvPr/>
        </p:nvPicPr>
        <p:blipFill rotWithShape="1">
          <a:blip r:embed="rId4"/>
          <a:srcRect t="17790" r="51081"/>
          <a:stretch/>
        </p:blipFill>
        <p:spPr>
          <a:xfrm>
            <a:off x="5364088" y="2996952"/>
            <a:ext cx="3224939" cy="3031435"/>
          </a:xfrm>
          <a:prstGeom prst="rect">
            <a:avLst/>
          </a:prstGeom>
        </p:spPr>
      </p:pic>
      <p:pic>
        <p:nvPicPr>
          <p:cNvPr id="4" name="Picture 3">
            <a:hlinkClick r:id="rId5"/>
            <a:extLst>
              <a:ext uri="{FF2B5EF4-FFF2-40B4-BE49-F238E27FC236}">
                <a16:creationId xmlns:a16="http://schemas.microsoft.com/office/drawing/2014/main" id="{66BE6428-6DCA-E2C7-4503-8436987F8086}"/>
              </a:ext>
            </a:extLst>
          </p:cNvPr>
          <p:cNvPicPr>
            <a:picLocks noChangeAspect="1"/>
          </p:cNvPicPr>
          <p:nvPr/>
        </p:nvPicPr>
        <p:blipFill>
          <a:blip r:embed="rId6"/>
          <a:stretch>
            <a:fillRect/>
          </a:stretch>
        </p:blipFill>
        <p:spPr>
          <a:xfrm>
            <a:off x="200033" y="2271305"/>
            <a:ext cx="4371967" cy="4053118"/>
          </a:xfrm>
          <a:prstGeom prst="rect">
            <a:avLst/>
          </a:prstGeom>
        </p:spPr>
      </p:pic>
    </p:spTree>
    <p:extLst>
      <p:ext uri="{BB962C8B-B14F-4D97-AF65-F5344CB8AC3E}">
        <p14:creationId xmlns:p14="http://schemas.microsoft.com/office/powerpoint/2010/main" val="752399656"/>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826C-A955-4411-A539-9C3D9CCEDC91}"/>
              </a:ext>
            </a:extLst>
          </p:cNvPr>
          <p:cNvSpPr>
            <a:spLocks noGrp="1"/>
          </p:cNvSpPr>
          <p:nvPr>
            <p:ph type="title"/>
          </p:nvPr>
        </p:nvSpPr>
        <p:spPr/>
        <p:txBody>
          <a:bodyPr/>
          <a:lstStyle/>
          <a:p>
            <a:r>
              <a:rPr lang="en-GB"/>
              <a:t>Drugs in prison – the forward trust</a:t>
            </a:r>
          </a:p>
        </p:txBody>
      </p:sp>
      <p:pic>
        <p:nvPicPr>
          <p:cNvPr id="4" name="Picture 4" descr="Graphical user interface, application&#10;&#10;Description automatically generated">
            <a:extLst>
              <a:ext uri="{FF2B5EF4-FFF2-40B4-BE49-F238E27FC236}">
                <a16:creationId xmlns:a16="http://schemas.microsoft.com/office/drawing/2014/main" id="{243CB2E4-BD7D-4EF2-A53D-79078322FF36}"/>
              </a:ext>
            </a:extLst>
          </p:cNvPr>
          <p:cNvPicPr>
            <a:picLocks noGrp="1" noChangeAspect="1"/>
          </p:cNvPicPr>
          <p:nvPr>
            <p:ph idx="1"/>
          </p:nvPr>
        </p:nvPicPr>
        <p:blipFill rotWithShape="1">
          <a:blip r:embed="rId3"/>
          <a:srcRect l="-1609" t="10394" r="3753" b="26523"/>
          <a:stretch/>
        </p:blipFill>
        <p:spPr>
          <a:xfrm>
            <a:off x="1187624" y="1833413"/>
            <a:ext cx="6604617" cy="3191174"/>
          </a:xfrm>
        </p:spPr>
      </p:pic>
      <p:sp>
        <p:nvSpPr>
          <p:cNvPr id="5" name="TextBox 4">
            <a:extLst>
              <a:ext uri="{FF2B5EF4-FFF2-40B4-BE49-F238E27FC236}">
                <a16:creationId xmlns:a16="http://schemas.microsoft.com/office/drawing/2014/main" id="{51F986A9-7425-46C2-AD8E-AC55993596CB}"/>
              </a:ext>
            </a:extLst>
          </p:cNvPr>
          <p:cNvSpPr txBox="1"/>
          <p:nvPr/>
        </p:nvSpPr>
        <p:spPr>
          <a:xfrm>
            <a:off x="427007" y="5349457"/>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a:t>https://www.forwardtrust.org.uk/about-us/</a:t>
            </a:r>
          </a:p>
        </p:txBody>
      </p:sp>
    </p:spTree>
    <p:extLst>
      <p:ext uri="{BB962C8B-B14F-4D97-AF65-F5344CB8AC3E}">
        <p14:creationId xmlns:p14="http://schemas.microsoft.com/office/powerpoint/2010/main" val="2922210038"/>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3C1D076-1284-466A-7BD2-12314A2B17D3}"/>
              </a:ext>
            </a:extLst>
          </p:cNvPr>
          <p:cNvPicPr>
            <a:picLocks noChangeAspect="1"/>
          </p:cNvPicPr>
          <p:nvPr/>
        </p:nvPicPr>
        <p:blipFill>
          <a:blip r:embed="rId3"/>
          <a:stretch>
            <a:fillRect/>
          </a:stretch>
        </p:blipFill>
        <p:spPr>
          <a:xfrm>
            <a:off x="475499" y="1449043"/>
            <a:ext cx="8193826" cy="194603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4" name="Rectangle 13">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4554906"/>
            <a:ext cx="9141714" cy="2303094"/>
          </a:xfrm>
          <a:prstGeom prst="rect">
            <a:avLst/>
          </a:prstGeom>
          <a:solidFill>
            <a:srgbClr val="4D6C88"/>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5C5FC45-33B8-7A9D-21AD-E3D1C52AE67E}"/>
              </a:ext>
            </a:extLst>
          </p:cNvPr>
          <p:cNvSpPr>
            <a:spLocks noGrp="1"/>
          </p:cNvSpPr>
          <p:nvPr>
            <p:ph type="title"/>
          </p:nvPr>
        </p:nvSpPr>
        <p:spPr>
          <a:xfrm>
            <a:off x="475498" y="4905301"/>
            <a:ext cx="3741659" cy="1554485"/>
          </a:xfrm>
        </p:spPr>
        <p:txBody>
          <a:bodyPr anchor="ctr">
            <a:normAutofit/>
          </a:bodyPr>
          <a:lstStyle/>
          <a:p>
            <a:pPr algn="r"/>
            <a:r>
              <a:rPr lang="en-GB" sz="3500">
                <a:solidFill>
                  <a:srgbClr val="FFFFFF"/>
                </a:solidFill>
              </a:rPr>
              <a:t>New drug targets for prisons in England and Wales</a:t>
            </a:r>
          </a:p>
        </p:txBody>
      </p:sp>
      <p:sp>
        <p:nvSpPr>
          <p:cNvPr id="16" name="Rectangle 15">
            <a:extLst>
              <a:ext uri="{FF2B5EF4-FFF2-40B4-BE49-F238E27FC236}">
                <a16:creationId xmlns:a16="http://schemas.microsoft.com/office/drawing/2014/main" id="{4AF746F9-E85F-4BED-9D7E-562262E8B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554906"/>
            <a:ext cx="9141714" cy="64008"/>
          </a:xfrm>
          <a:prstGeom prst="rect">
            <a:avLst/>
          </a:prstGeom>
          <a:solidFill>
            <a:srgbClr val="258AE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65577" y="5247564"/>
            <a:ext cx="0" cy="873457"/>
          </a:xfrm>
          <a:prstGeom prst="line">
            <a:avLst/>
          </a:prstGeom>
          <a:ln w="15875">
            <a:solidFill>
              <a:srgbClr val="258AE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384DFE-4379-0C3C-5049-6181776F22F7}"/>
              </a:ext>
            </a:extLst>
          </p:cNvPr>
          <p:cNvSpPr>
            <a:spLocks noGrp="1"/>
          </p:cNvSpPr>
          <p:nvPr>
            <p:ph idx="1"/>
          </p:nvPr>
        </p:nvSpPr>
        <p:spPr>
          <a:xfrm>
            <a:off x="4548225" y="4905300"/>
            <a:ext cx="4120275" cy="1554485"/>
          </a:xfrm>
        </p:spPr>
        <p:txBody>
          <a:bodyPr anchor="ctr">
            <a:normAutofit/>
          </a:bodyPr>
          <a:lstStyle/>
          <a:p>
            <a:r>
              <a:rPr lang="en-GB" sz="1400" b="0" i="0">
                <a:solidFill>
                  <a:srgbClr val="FFFFFF"/>
                </a:solidFill>
                <a:effectLst/>
                <a:latin typeface="GDS Transport"/>
              </a:rPr>
              <a:t>‘We’re also giving the prison service the capability and technology to disrupt the supply and use of drugs in prison protecting prisons from being academies of crime. All prisons must have a zero-tolerance approach to drugs, making sure that treatment is available so prisoners can make lasting change towards drug-free life to prevent them reoffending.’</a:t>
            </a:r>
            <a:endParaRPr lang="en-GB" sz="1400">
              <a:solidFill>
                <a:srgbClr val="FFFFFF"/>
              </a:solidFill>
            </a:endParaRPr>
          </a:p>
        </p:txBody>
      </p:sp>
    </p:spTree>
    <p:extLst>
      <p:ext uri="{BB962C8B-B14F-4D97-AF65-F5344CB8AC3E}">
        <p14:creationId xmlns:p14="http://schemas.microsoft.com/office/powerpoint/2010/main" val="1902566717"/>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8331D47-DE7A-4F51-9D59-FD68F3BDD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9DEDC60-6312-4214-B219-E46479D7E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D92A1B31-DB63-435D-93E6-9712CDFB20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6B8738D-6184-4200-93C8-A38B49E39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5499" y="4550229"/>
            <a:ext cx="8181805" cy="1057655"/>
          </a:xfrm>
        </p:spPr>
        <p:txBody>
          <a:bodyPr vert="horz" lIns="91440" tIns="45720" rIns="91440" bIns="45720" rtlCol="0" anchor="b">
            <a:normAutofit/>
          </a:bodyPr>
          <a:lstStyle/>
          <a:p>
            <a:r>
              <a:rPr lang="en-US" sz="5200">
                <a:solidFill>
                  <a:schemeClr val="tx1">
                    <a:lumMod val="85000"/>
                    <a:lumOff val="15000"/>
                  </a:schemeClr>
                </a:solidFill>
              </a:rPr>
              <a:t>Overcrowding in prison</a:t>
            </a:r>
          </a:p>
        </p:txBody>
      </p:sp>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3"/>
          <a:stretch>
            <a:fillRect/>
          </a:stretch>
        </p:blipFill>
        <p:spPr>
          <a:xfrm>
            <a:off x="476592" y="1387857"/>
            <a:ext cx="3848740" cy="2107184"/>
          </a:xfrm>
          <a:prstGeom prst="rect">
            <a:avLst/>
          </a:prstGeom>
          <a:ln>
            <a:noFill/>
          </a:ln>
          <a:effectLst>
            <a:outerShdw blurRad="292100" dist="139700" dir="2700000" algn="tl" rotWithShape="0">
              <a:srgbClr val="333333">
                <a:alpha val="65000"/>
              </a:srgbClr>
            </a:outerShdw>
          </a:effectLst>
        </p:spPr>
      </p:pic>
      <p:sp>
        <p:nvSpPr>
          <p:cNvPr id="22" name="Rectangle 21">
            <a:extLst>
              <a:ext uri="{FF2B5EF4-FFF2-40B4-BE49-F238E27FC236}">
                <a16:creationId xmlns:a16="http://schemas.microsoft.com/office/drawing/2014/main" id="{5B73017D-B127-4D47-BB33-0DA52359F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7997" y="886968"/>
            <a:ext cx="48006" cy="3108960"/>
          </a:xfrm>
          <a:prstGeom prst="rect">
            <a:avLst/>
          </a:prstGeom>
          <a:solidFill>
            <a:srgbClr val="2C2F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4"/>
            <a:extLst>
              <a:ext uri="{FF2B5EF4-FFF2-40B4-BE49-F238E27FC236}">
                <a16:creationId xmlns:a16="http://schemas.microsoft.com/office/drawing/2014/main" id="{248167D9-D341-D7FD-B4E2-5FA3A9B60DFA}"/>
              </a:ext>
            </a:extLst>
          </p:cNvPr>
          <p:cNvPicPr>
            <a:picLocks noChangeAspect="1"/>
          </p:cNvPicPr>
          <p:nvPr/>
        </p:nvPicPr>
        <p:blipFill>
          <a:blip r:embed="rId5"/>
          <a:stretch>
            <a:fillRect/>
          </a:stretch>
        </p:blipFill>
        <p:spPr>
          <a:xfrm>
            <a:off x="4818668" y="640080"/>
            <a:ext cx="3832697" cy="3602736"/>
          </a:xfrm>
          <a:prstGeom prst="rect">
            <a:avLst/>
          </a:prstGeom>
        </p:spPr>
      </p:pic>
      <p:cxnSp>
        <p:nvCxnSpPr>
          <p:cNvPr id="24" name="Straight Connector 23">
            <a:extLst>
              <a:ext uri="{FF2B5EF4-FFF2-40B4-BE49-F238E27FC236}">
                <a16:creationId xmlns:a16="http://schemas.microsoft.com/office/drawing/2014/main" id="{C2B7B8EB-0638-43BD-9A64-62F95F505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C1AD70F9-2AA8-40AD-81F2-0D7BC881C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2CDFF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0A95E83E-3C35-4C05-B1FC-CBF86CCB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2C2F4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3155023"/>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043" y="457200"/>
            <a:ext cx="8455914"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2049" y="521208"/>
            <a:ext cx="8359902"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392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588843" y="2118142"/>
            <a:ext cx="8012172" cy="4526877"/>
          </a:xfrm>
          <a:prstGeom prst="rect">
            <a:avLst/>
          </a:prstGeom>
        </p:spPr>
      </p:pic>
    </p:spTree>
    <p:extLst>
      <p:ext uri="{BB962C8B-B14F-4D97-AF65-F5344CB8AC3E}">
        <p14:creationId xmlns:p14="http://schemas.microsoft.com/office/powerpoint/2010/main" val="26346937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93C8713-C265-B651-2AAA-CE8ADACB1E2C}"/>
              </a:ext>
            </a:extLst>
          </p:cNvPr>
          <p:cNvPicPr>
            <a:picLocks noGrp="1" noChangeAspect="1"/>
          </p:cNvPicPr>
          <p:nvPr>
            <p:ph idx="1"/>
          </p:nvPr>
        </p:nvPicPr>
        <p:blipFill>
          <a:blip r:embed="rId4"/>
          <a:stretch>
            <a:fillRect/>
          </a:stretch>
        </p:blipFill>
        <p:spPr>
          <a:xfrm>
            <a:off x="800100" y="0"/>
            <a:ext cx="7543800" cy="3949103"/>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E994C3A-07DC-2643-EAE3-656712A846D4}"/>
              </a:ext>
            </a:extLst>
          </p:cNvPr>
          <p:cNvSpPr txBox="1"/>
          <p:nvPr/>
        </p:nvSpPr>
        <p:spPr>
          <a:xfrm>
            <a:off x="899592" y="4293096"/>
            <a:ext cx="6480720" cy="1938992"/>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Early release on licence – prisoners could be released up to 18 days before their automatic release date.</a:t>
            </a:r>
          </a:p>
          <a:p>
            <a:pPr marL="285750" indent="-285750" algn="ctr">
              <a:buFont typeface="Arial" panose="020B0604020202020204" pitchFamily="34" charset="0"/>
              <a:buChar char="•"/>
            </a:pPr>
            <a:r>
              <a:rPr lang="en-GB" sz="2000" dirty="0"/>
              <a:t>Suspending short sentences – presumption that sentences of less than 12 months in prison will be suspended</a:t>
            </a:r>
          </a:p>
          <a:p>
            <a:pPr marL="285750" indent="-285750" algn="ctr">
              <a:buFont typeface="Arial" panose="020B0604020202020204" pitchFamily="34" charset="0"/>
              <a:buChar char="•"/>
            </a:pPr>
            <a:r>
              <a:rPr lang="en-GB" sz="2000" dirty="0"/>
              <a:t>Removal of foreign offenders</a:t>
            </a:r>
          </a:p>
        </p:txBody>
      </p:sp>
    </p:spTree>
    <p:extLst>
      <p:ext uri="{BB962C8B-B14F-4D97-AF65-F5344CB8AC3E}">
        <p14:creationId xmlns:p14="http://schemas.microsoft.com/office/powerpoint/2010/main" val="2191785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8E525B-CC61-44CA-83E8-6CC4CB86E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C43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38595" r="24387"/>
          <a:stretch/>
        </p:blipFill>
        <p:spPr>
          <a:xfrm>
            <a:off x="20" y="3579"/>
            <a:ext cx="4510918" cy="6854421"/>
          </a:xfrm>
          <a:prstGeom prst="rect">
            <a:avLst/>
          </a:prstGeom>
        </p:spPr>
      </p:pic>
      <p:sp>
        <p:nvSpPr>
          <p:cNvPr id="12" name="Rectangle 11">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0938"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6157" y="1480782"/>
            <a:ext cx="2978623" cy="3896436"/>
          </a:xfrm>
        </p:spPr>
        <p:txBody>
          <a:bodyPr anchor="ctr">
            <a:normAutofit/>
          </a:bodyPr>
          <a:lstStyle/>
          <a:p>
            <a:pPr algn="ctr"/>
            <a:r>
              <a:rPr lang="en-GB" sz="3400">
                <a:solidFill>
                  <a:srgbClr val="FFFFFF"/>
                </a:solidFill>
              </a:rPr>
              <a:t>IMPRISONMENT IN WALES</a:t>
            </a:r>
          </a:p>
        </p:txBody>
      </p:sp>
      <p:pic>
        <p:nvPicPr>
          <p:cNvPr id="4" name="Picture 3"/>
          <p:cNvPicPr>
            <a:picLocks noChangeAspect="1"/>
          </p:cNvPicPr>
          <p:nvPr/>
        </p:nvPicPr>
        <p:blipFill rotWithShape="1">
          <a:blip r:embed="rId4"/>
          <a:srcRect r="5224"/>
          <a:stretch/>
        </p:blipFill>
        <p:spPr>
          <a:xfrm>
            <a:off x="5162550" y="803191"/>
            <a:ext cx="3387690" cy="2385915"/>
          </a:xfrm>
          <a:prstGeom prst="rect">
            <a:avLst/>
          </a:prstGeom>
        </p:spPr>
      </p:pic>
      <p:sp>
        <p:nvSpPr>
          <p:cNvPr id="3" name="Content Placeholder 2"/>
          <p:cNvSpPr>
            <a:spLocks noGrp="1"/>
          </p:cNvSpPr>
          <p:nvPr>
            <p:ph idx="1"/>
          </p:nvPr>
        </p:nvSpPr>
        <p:spPr>
          <a:xfrm>
            <a:off x="5162550" y="3676052"/>
            <a:ext cx="3387690" cy="2777284"/>
          </a:xfrm>
        </p:spPr>
        <p:txBody>
          <a:bodyPr vert="horz" lIns="34290" tIns="34290" rIns="34290" bIns="34290" rtlCol="0" anchor="t">
            <a:normAutofit/>
          </a:bodyPr>
          <a:lstStyle/>
          <a:p>
            <a:r>
              <a:rPr lang="en-GB" sz="2400" dirty="0"/>
              <a:t>HMP Berwyn</a:t>
            </a:r>
          </a:p>
          <a:p>
            <a:r>
              <a:rPr lang="en-GB" sz="2400" dirty="0"/>
              <a:t>HMP/YOI Cardiff</a:t>
            </a:r>
          </a:p>
          <a:p>
            <a:r>
              <a:rPr lang="en-GB" sz="2400" dirty="0"/>
              <a:t>HMP/YOI Parc</a:t>
            </a:r>
          </a:p>
          <a:p>
            <a:r>
              <a:rPr lang="en-GB" sz="2400" dirty="0"/>
              <a:t>HMP Swansea</a:t>
            </a:r>
          </a:p>
          <a:p>
            <a:r>
              <a:rPr lang="en-GB" sz="2400" dirty="0"/>
              <a:t>HMP </a:t>
            </a:r>
            <a:r>
              <a:rPr lang="en-GB" sz="2400" dirty="0" err="1"/>
              <a:t>Usk</a:t>
            </a:r>
            <a:r>
              <a:rPr lang="en-GB" sz="2400" dirty="0"/>
              <a:t> and HMP </a:t>
            </a:r>
            <a:r>
              <a:rPr lang="en-GB" sz="2400" dirty="0" err="1"/>
              <a:t>Prescoed</a:t>
            </a:r>
            <a:endParaRPr lang="en-GB" sz="2400" dirty="0"/>
          </a:p>
        </p:txBody>
      </p:sp>
    </p:spTree>
    <p:extLst>
      <p:ext uri="{BB962C8B-B14F-4D97-AF65-F5344CB8AC3E}">
        <p14:creationId xmlns:p14="http://schemas.microsoft.com/office/powerpoint/2010/main" val="406604011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922" y="709754"/>
            <a:ext cx="7290054" cy="1124712"/>
          </a:xfrm>
        </p:spPr>
        <p:txBody>
          <a:bodyPr/>
          <a:lstStyle/>
          <a:p>
            <a:r>
              <a:rPr lang="en-GB" dirty="0"/>
              <a:t>IMPRISONMENT IN WALES</a:t>
            </a:r>
          </a:p>
        </p:txBody>
      </p:sp>
      <p:graphicFrame>
        <p:nvGraphicFramePr>
          <p:cNvPr id="6" name="Content Placeholder 2">
            <a:extLst>
              <a:ext uri="{FF2B5EF4-FFF2-40B4-BE49-F238E27FC236}">
                <a16:creationId xmlns:a16="http://schemas.microsoft.com/office/drawing/2014/main" id="{8FD23387-43F3-34B8-4FD0-1067D2799FE3}"/>
              </a:ext>
            </a:extLst>
          </p:cNvPr>
          <p:cNvGraphicFramePr>
            <a:graphicFrameLocks noGrp="1"/>
          </p:cNvGraphicFramePr>
          <p:nvPr>
            <p:ph idx="1"/>
          </p:nvPr>
        </p:nvGraphicFramePr>
        <p:xfrm>
          <a:off x="708462" y="1746802"/>
          <a:ext cx="7290055" cy="4080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42078"/>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82369-2159-474F-9525-DC591978376D}"/>
              </a:ext>
            </a:extLst>
          </p:cNvPr>
          <p:cNvSpPr>
            <a:spLocks noGrp="1"/>
          </p:cNvSpPr>
          <p:nvPr>
            <p:ph type="title"/>
          </p:nvPr>
        </p:nvSpPr>
        <p:spPr>
          <a:xfrm>
            <a:off x="107504" y="2400301"/>
            <a:ext cx="3464371" cy="2036811"/>
          </a:xfrm>
        </p:spPr>
        <p:txBody>
          <a:bodyPr anchor="ctr">
            <a:normAutofit/>
          </a:bodyPr>
          <a:lstStyle/>
          <a:p>
            <a:pPr algn="ctr"/>
            <a:r>
              <a:rPr lang="en-GB" sz="4000" dirty="0">
                <a:solidFill>
                  <a:srgbClr val="0070C0"/>
                </a:solidFill>
              </a:rPr>
              <a:t>REHABILITATIVE CULTURE</a:t>
            </a:r>
          </a:p>
        </p:txBody>
      </p:sp>
      <p:sp>
        <p:nvSpPr>
          <p:cNvPr id="6" name="Content Placeholder 5">
            <a:extLst>
              <a:ext uri="{FF2B5EF4-FFF2-40B4-BE49-F238E27FC236}">
                <a16:creationId xmlns:a16="http://schemas.microsoft.com/office/drawing/2014/main" id="{19F3DEB8-FD91-4297-9A91-6B07BFCD9480}"/>
              </a:ext>
            </a:extLst>
          </p:cNvPr>
          <p:cNvSpPr>
            <a:spLocks noGrp="1"/>
          </p:cNvSpPr>
          <p:nvPr>
            <p:ph idx="1"/>
          </p:nvPr>
        </p:nvSpPr>
        <p:spPr>
          <a:xfrm>
            <a:off x="683568" y="4653136"/>
            <a:ext cx="2230469" cy="825102"/>
          </a:xfrm>
        </p:spPr>
        <p:txBody>
          <a:bodyPr vert="horz" lIns="68580" tIns="34290" rIns="68580" bIns="34290" rtlCol="0" anchor="t">
            <a:normAutofit/>
          </a:bodyPr>
          <a:lstStyle/>
          <a:p>
            <a:r>
              <a:rPr lang="en-GB" dirty="0"/>
              <a:t>Prison service journal 2018</a:t>
            </a:r>
          </a:p>
        </p:txBody>
      </p:sp>
      <p:graphicFrame>
        <p:nvGraphicFramePr>
          <p:cNvPr id="8" name="TextBox 3">
            <a:extLst>
              <a:ext uri="{FF2B5EF4-FFF2-40B4-BE49-F238E27FC236}">
                <a16:creationId xmlns:a16="http://schemas.microsoft.com/office/drawing/2014/main" id="{C1708E53-162E-E18C-E666-CB5B8110265B}"/>
              </a:ext>
            </a:extLst>
          </p:cNvPr>
          <p:cNvGraphicFramePr/>
          <p:nvPr>
            <p:extLst>
              <p:ext uri="{D42A27DB-BD31-4B8C-83A1-F6EECF244321}">
                <p14:modId xmlns:p14="http://schemas.microsoft.com/office/powerpoint/2010/main" val="2264851145"/>
              </p:ext>
            </p:extLst>
          </p:nvPr>
        </p:nvGraphicFramePr>
        <p:xfrm>
          <a:off x="4050102" y="404664"/>
          <a:ext cx="4554346" cy="5530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087409"/>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EEE111-1487-4823-9A18-02109AD08E85}"/>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Rehabilitative culture in prisons</a:t>
            </a:r>
          </a:p>
        </p:txBody>
      </p:sp>
      <p:sp>
        <p:nvSpPr>
          <p:cNvPr id="14" name="Rectangle 13">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9447C79-07EC-B720-03F9-8A57C6621AE6}"/>
              </a:ext>
            </a:extLst>
          </p:cNvPr>
          <p:cNvGraphicFramePr>
            <a:graphicFrameLocks noGrp="1"/>
          </p:cNvGraphicFramePr>
          <p:nvPr>
            <p:ph idx="1"/>
            <p:extLst>
              <p:ext uri="{D42A27DB-BD31-4B8C-83A1-F6EECF244321}">
                <p14:modId xmlns:p14="http://schemas.microsoft.com/office/powerpoint/2010/main" val="1767211034"/>
              </p:ext>
            </p:extLst>
          </p:nvPr>
        </p:nvGraphicFramePr>
        <p:xfrm>
          <a:off x="3563887" y="639762"/>
          <a:ext cx="5090765" cy="61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179A1FB-D0AC-9579-9FA3-8F79413561D4}"/>
              </a:ext>
            </a:extLst>
          </p:cNvPr>
          <p:cNvPicPr>
            <a:picLocks noChangeAspect="1"/>
          </p:cNvPicPr>
          <p:nvPr/>
        </p:nvPicPr>
        <p:blipFill>
          <a:blip r:embed="rId8"/>
          <a:stretch>
            <a:fillRect/>
          </a:stretch>
        </p:blipFill>
        <p:spPr>
          <a:xfrm>
            <a:off x="251520" y="4869161"/>
            <a:ext cx="2553417" cy="1134852"/>
          </a:xfrm>
          <a:prstGeom prst="rect">
            <a:avLst/>
          </a:prstGeom>
        </p:spPr>
      </p:pic>
    </p:spTree>
    <p:extLst>
      <p:ext uri="{BB962C8B-B14F-4D97-AF65-F5344CB8AC3E}">
        <p14:creationId xmlns:p14="http://schemas.microsoft.com/office/powerpoint/2010/main" val="1214865316"/>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9E2A18A-3155-4E49-9CCB-7107D6391ED5}"/>
              </a:ext>
            </a:extLst>
          </p:cNvPr>
          <p:cNvPicPr>
            <a:picLocks noGrp="1" noChangeAspect="1"/>
          </p:cNvPicPr>
          <p:nvPr>
            <p:ph idx="1"/>
          </p:nvPr>
        </p:nvPicPr>
        <p:blipFill rotWithShape="1">
          <a:blip r:embed="rId3"/>
          <a:srcRect l="25491" t="20021" r="49077" b="41102"/>
          <a:stretch/>
        </p:blipFill>
        <p:spPr>
          <a:xfrm>
            <a:off x="1205588" y="188640"/>
            <a:ext cx="6732823" cy="5789862"/>
          </a:xfrm>
        </p:spPr>
      </p:pic>
    </p:spTree>
    <p:extLst>
      <p:ext uri="{BB962C8B-B14F-4D97-AF65-F5344CB8AC3E}">
        <p14:creationId xmlns:p14="http://schemas.microsoft.com/office/powerpoint/2010/main" val="438662095"/>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C01F-7F5F-4A64-BA85-30F55D6C6DF5}"/>
              </a:ext>
            </a:extLst>
          </p:cNvPr>
          <p:cNvSpPr>
            <a:spLocks noGrp="1"/>
          </p:cNvSpPr>
          <p:nvPr>
            <p:ph type="title"/>
          </p:nvPr>
        </p:nvSpPr>
        <p:spPr/>
        <p:txBody>
          <a:bodyPr/>
          <a:lstStyle/>
          <a:p>
            <a:r>
              <a:rPr lang="en-GB"/>
              <a:t>PENAL LEGITIMACY</a:t>
            </a:r>
          </a:p>
        </p:txBody>
      </p:sp>
      <p:graphicFrame>
        <p:nvGraphicFramePr>
          <p:cNvPr id="9" name="Content Placeholder 2">
            <a:extLst>
              <a:ext uri="{FF2B5EF4-FFF2-40B4-BE49-F238E27FC236}">
                <a16:creationId xmlns:a16="http://schemas.microsoft.com/office/drawing/2014/main" id="{B2CE5F62-10A0-7384-3DC9-518AB360C901}"/>
              </a:ext>
            </a:extLst>
          </p:cNvPr>
          <p:cNvGraphicFramePr>
            <a:graphicFrameLocks noGrp="1"/>
          </p:cNvGraphicFramePr>
          <p:nvPr>
            <p:ph idx="1"/>
            <p:extLst>
              <p:ext uri="{D42A27DB-BD31-4B8C-83A1-F6EECF244321}">
                <p14:modId xmlns:p14="http://schemas.microsoft.com/office/powerpoint/2010/main" val="328336616"/>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F849232-BC8C-448B-B0FA-60791C64688F}"/>
              </a:ext>
            </a:extLst>
          </p:cNvPr>
          <p:cNvSpPr txBox="1"/>
          <p:nvPr/>
        </p:nvSpPr>
        <p:spPr>
          <a:xfrm>
            <a:off x="6660232" y="640119"/>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dirty="0">
                <a:solidFill>
                  <a:srgbClr val="0070C0"/>
                </a:solidFill>
              </a:rPr>
              <a:t>What effect does this have on public confidence in prisons?</a:t>
            </a:r>
          </a:p>
        </p:txBody>
      </p:sp>
      <p:pic>
        <p:nvPicPr>
          <p:cNvPr id="5" name="Picture 5" descr="Shape, arrow&#10;&#10;Description automatically generated">
            <a:extLst>
              <a:ext uri="{FF2B5EF4-FFF2-40B4-BE49-F238E27FC236}">
                <a16:creationId xmlns:a16="http://schemas.microsoft.com/office/drawing/2014/main" id="{1E86D8CA-1217-4409-B10B-D4516D8DB5F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364088" y="178231"/>
            <a:ext cx="1173192" cy="923776"/>
          </a:xfrm>
          <a:prstGeom prst="rect">
            <a:avLst/>
          </a:prstGeom>
        </p:spPr>
      </p:pic>
      <p:sp>
        <p:nvSpPr>
          <p:cNvPr id="7" name="TextBox 6">
            <a:extLst>
              <a:ext uri="{FF2B5EF4-FFF2-40B4-BE49-F238E27FC236}">
                <a16:creationId xmlns:a16="http://schemas.microsoft.com/office/drawing/2014/main" id="{CB5487CA-473D-4DA0-9AA1-3CF36F040B38}"/>
              </a:ext>
            </a:extLst>
          </p:cNvPr>
          <p:cNvSpPr txBox="1"/>
          <p:nvPr/>
        </p:nvSpPr>
        <p:spPr>
          <a:xfrm>
            <a:off x="553070" y="5881670"/>
            <a:ext cx="4573758" cy="507831"/>
          </a:xfrm>
          <a:prstGeom prst="rect">
            <a:avLst/>
          </a:prstGeom>
          <a:noFill/>
        </p:spPr>
        <p:txBody>
          <a:bodyPr wrap="square">
            <a:spAutoFit/>
          </a:bodyPr>
          <a:lstStyle/>
          <a:p>
            <a:r>
              <a:rPr lang="en-GB" sz="1350" dirty="0">
                <a:hlinkClick r:id="rId10"/>
              </a:rPr>
              <a:t>https://www.bbc.co.uk/news/uk-wales-57720484</a:t>
            </a:r>
            <a:endParaRPr lang="en-GB" sz="1350" dirty="0"/>
          </a:p>
          <a:p>
            <a:endParaRPr lang="en-GB" sz="1350" dirty="0"/>
          </a:p>
        </p:txBody>
      </p:sp>
    </p:spTree>
    <p:extLst>
      <p:ext uri="{BB962C8B-B14F-4D97-AF65-F5344CB8AC3E}">
        <p14:creationId xmlns:p14="http://schemas.microsoft.com/office/powerpoint/2010/main" val="1889177622"/>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11EB0-0347-49BD-B8D6-2E8A872D64D4}"/>
              </a:ext>
            </a:extLst>
          </p:cNvPr>
          <p:cNvSpPr>
            <a:spLocks noGrp="1"/>
          </p:cNvSpPr>
          <p:nvPr>
            <p:ph type="title"/>
          </p:nvPr>
        </p:nvSpPr>
        <p:spPr>
          <a:xfrm>
            <a:off x="723772" y="963997"/>
            <a:ext cx="2441018" cy="4938361"/>
          </a:xfrm>
        </p:spPr>
        <p:txBody>
          <a:bodyPr anchor="ctr">
            <a:normAutofit/>
          </a:bodyPr>
          <a:lstStyle/>
          <a:p>
            <a:pPr algn="r"/>
            <a:r>
              <a:rPr lang="en-GB" sz="3200"/>
              <a:t>VULNERABLE OFFENDERS</a:t>
            </a:r>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688"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0B5BD0-391F-4524-B1B0-27AB914C9309}"/>
              </a:ext>
            </a:extLst>
          </p:cNvPr>
          <p:cNvSpPr>
            <a:spLocks noGrp="1"/>
          </p:cNvSpPr>
          <p:nvPr>
            <p:ph idx="1"/>
          </p:nvPr>
        </p:nvSpPr>
        <p:spPr>
          <a:xfrm>
            <a:off x="3851161" y="963507"/>
            <a:ext cx="4601323" cy="4938851"/>
          </a:xfrm>
        </p:spPr>
        <p:txBody>
          <a:bodyPr vert="horz" lIns="68580" tIns="34290" rIns="68580" bIns="34290" rtlCol="0" anchor="ctr">
            <a:normAutofit/>
          </a:bodyPr>
          <a:lstStyle/>
          <a:p>
            <a:r>
              <a:rPr lang="en-GB" sz="3200" dirty="0"/>
              <a:t>Drug and alcohol addiction</a:t>
            </a:r>
          </a:p>
          <a:p>
            <a:r>
              <a:rPr lang="en-GB" sz="3200" dirty="0"/>
              <a:t>Mental health vulnerabilities</a:t>
            </a:r>
          </a:p>
          <a:p>
            <a:r>
              <a:rPr lang="en-GB" sz="3200" dirty="0"/>
              <a:t>Young adult offenders (those who have just turned 18)</a:t>
            </a:r>
          </a:p>
          <a:p>
            <a:r>
              <a:rPr lang="en-GB" sz="3200" dirty="0"/>
              <a:t>Learning difficulties</a:t>
            </a:r>
          </a:p>
          <a:p>
            <a:r>
              <a:rPr lang="en-GB" sz="3200" dirty="0"/>
              <a:t>Neuro diverse</a:t>
            </a:r>
          </a:p>
          <a:p>
            <a:endParaRPr lang="en-GB" sz="1600" dirty="0"/>
          </a:p>
        </p:txBody>
      </p:sp>
    </p:spTree>
    <p:extLst>
      <p:ext uri="{BB962C8B-B14F-4D97-AF65-F5344CB8AC3E}">
        <p14:creationId xmlns:p14="http://schemas.microsoft.com/office/powerpoint/2010/main" val="2506837977"/>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5D1E4A09-FB7B-4E9B-AEEC-10C6444AB4D8}"/>
              </a:ext>
            </a:extLst>
          </p:cNvPr>
          <p:cNvPicPr>
            <a:picLocks noGrp="1" noChangeAspect="1"/>
          </p:cNvPicPr>
          <p:nvPr>
            <p:ph idx="1"/>
          </p:nvPr>
        </p:nvPicPr>
        <p:blipFill rotWithShape="1">
          <a:blip r:embed="rId3"/>
          <a:srcRect t="24542" r="38557" b="26374"/>
          <a:stretch/>
        </p:blipFill>
        <p:spPr>
          <a:xfrm>
            <a:off x="258446" y="1113686"/>
            <a:ext cx="8096153" cy="3652897"/>
          </a:xfrm>
        </p:spPr>
      </p:pic>
    </p:spTree>
    <p:extLst>
      <p:ext uri="{BB962C8B-B14F-4D97-AF65-F5344CB8AC3E}">
        <p14:creationId xmlns:p14="http://schemas.microsoft.com/office/powerpoint/2010/main" val="3791688229"/>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5894613" y="634946"/>
            <a:ext cx="2767693" cy="1450757"/>
          </a:xfrm>
        </p:spPr>
        <p:txBody>
          <a:bodyPr>
            <a:normAutofit/>
          </a:bodyPr>
          <a:lstStyle/>
          <a:p>
            <a:r>
              <a:rPr lang="en-GB" sz="3400"/>
              <a:t>Does prisoner rehabilitation work?</a:t>
            </a:r>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26646" r="18746"/>
          <a:stretch/>
        </p:blipFill>
        <p:spPr>
          <a:xfrm>
            <a:off x="475499" y="640081"/>
            <a:ext cx="5182351" cy="5314406"/>
          </a:xfrm>
          <a:prstGeom prst="rect">
            <a:avLst/>
          </a:prstGeom>
        </p:spPr>
      </p:pic>
      <p:cxnSp>
        <p:nvCxnSpPr>
          <p:cNvPr id="19" name="Straight Connector 18">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5894613" y="2198914"/>
            <a:ext cx="2767693" cy="3670180"/>
          </a:xfrm>
        </p:spPr>
        <p:txBody>
          <a:bodyPr vert="horz" lIns="68580" tIns="34290" rIns="68580" bIns="34290" rtlCol="0">
            <a:normAutofit lnSpcReduction="10000"/>
          </a:bodyPr>
          <a:lstStyle/>
          <a:p>
            <a:pPr marL="0" indent="0">
              <a:buNone/>
            </a:pPr>
            <a:r>
              <a:rPr lang="en-GB" sz="2400" b="1" dirty="0">
                <a:ea typeface="+mj-lt"/>
                <a:cs typeface="+mj-lt"/>
              </a:rPr>
              <a:t>The question of prisoner rehabilitation is back in the spotlight after a former director general of the Prison Service said rehabilitation of those in jail does not work and should be abolished.</a:t>
            </a:r>
            <a:endParaRPr lang="en-US" sz="2400" b="1" dirty="0">
              <a:ea typeface="+mj-lt"/>
              <a:cs typeface="+mj-lt"/>
            </a:endParaRPr>
          </a:p>
        </p:txBody>
      </p:sp>
      <p:sp>
        <p:nvSpPr>
          <p:cNvPr id="21" name="Rectangle 20">
            <a:extLst>
              <a:ext uri="{FF2B5EF4-FFF2-40B4-BE49-F238E27FC236}">
                <a16:creationId xmlns:a16="http://schemas.microsoft.com/office/drawing/2014/main" id="{7D417315-0A35-4882-ABD2-ABE3C89E5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5917402"/>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WRONG WITH OUR PRISON SYSTEM?: SUMMARY</a:t>
            </a:r>
          </a:p>
        </p:txBody>
      </p:sp>
      <p:sp>
        <p:nvSpPr>
          <p:cNvPr id="4" name="Rectangle 3"/>
          <p:cNvSpPr/>
          <p:nvPr/>
        </p:nvSpPr>
        <p:spPr>
          <a:xfrm>
            <a:off x="476532" y="2715004"/>
            <a:ext cx="3559309" cy="692497"/>
          </a:xfrm>
          <a:prstGeom prst="rect">
            <a:avLst/>
          </a:prstGeom>
          <a:noFill/>
        </p:spPr>
        <p:txBody>
          <a:bodyPr wrap="none" lIns="68580" tIns="34290" rIns="68580" bIns="34290">
            <a:spAutoFit/>
          </a:bodyPr>
          <a:lstStyle/>
          <a:p>
            <a:pPr algn="ctr"/>
            <a:r>
              <a:rPr lang="en-US" sz="405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Serious assaults</a:t>
            </a:r>
          </a:p>
        </p:txBody>
      </p:sp>
      <p:sp>
        <p:nvSpPr>
          <p:cNvPr id="5" name="Rectangle 4"/>
          <p:cNvSpPr/>
          <p:nvPr/>
        </p:nvSpPr>
        <p:spPr>
          <a:xfrm>
            <a:off x="3472823" y="3340535"/>
            <a:ext cx="2198359"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harm</a:t>
            </a:r>
          </a:p>
        </p:txBody>
      </p:sp>
      <p:sp>
        <p:nvSpPr>
          <p:cNvPr id="6" name="Rectangle 5"/>
          <p:cNvSpPr/>
          <p:nvPr/>
        </p:nvSpPr>
        <p:spPr>
          <a:xfrm>
            <a:off x="481365" y="4090878"/>
            <a:ext cx="3157660" cy="692497"/>
          </a:xfrm>
          <a:prstGeom prst="rect">
            <a:avLst/>
          </a:prstGeom>
          <a:noFill/>
        </p:spPr>
        <p:txBody>
          <a:bodyPr wrap="none" lIns="68580" tIns="34290" rIns="68580" bIns="34290">
            <a:spAutoFit/>
          </a:bodyPr>
          <a:lstStyle/>
          <a:p>
            <a:pPr algn="ctr"/>
            <a:r>
              <a:rPr lang="en-US" sz="4050" b="1" dirty="0">
                <a:ln w="6600">
                  <a:solidFill>
                    <a:schemeClr val="accent2"/>
                  </a:solidFill>
                  <a:prstDash val="solid"/>
                </a:ln>
                <a:solidFill>
                  <a:srgbClr val="FFFFFF"/>
                </a:solidFill>
                <a:effectLst>
                  <a:outerShdw dist="38100" dir="2700000" algn="tl" rotWithShape="0">
                    <a:schemeClr val="accent2"/>
                  </a:outerShdw>
                </a:effectLst>
              </a:rPr>
              <a:t>Overcrowding</a:t>
            </a:r>
          </a:p>
        </p:txBody>
      </p:sp>
      <p:sp>
        <p:nvSpPr>
          <p:cNvPr id="7" name="Rectangle 6"/>
          <p:cNvSpPr/>
          <p:nvPr/>
        </p:nvSpPr>
        <p:spPr>
          <a:xfrm>
            <a:off x="4442455" y="4606444"/>
            <a:ext cx="2498889" cy="692497"/>
          </a:xfrm>
          <a:prstGeom prst="rect">
            <a:avLst/>
          </a:prstGeom>
          <a:noFill/>
        </p:spPr>
        <p:txBody>
          <a:bodyPr wrap="none" lIns="68580" tIns="34290" rIns="68580" bIns="34290">
            <a:spAutoFit/>
          </a:bodyPr>
          <a:lstStyle/>
          <a:p>
            <a:pPr algn="ctr"/>
            <a:r>
              <a:rPr lang="en-US" sz="4050" b="1" dirty="0">
                <a:ln w="12700">
                  <a:solidFill>
                    <a:schemeClr val="accent5"/>
                  </a:solidFill>
                  <a:prstDash val="solid"/>
                </a:ln>
                <a:pattFill prst="ltDnDiag">
                  <a:fgClr>
                    <a:schemeClr val="accent5">
                      <a:lumMod val="60000"/>
                      <a:lumOff val="40000"/>
                    </a:schemeClr>
                  </a:fgClr>
                  <a:bgClr>
                    <a:schemeClr val="bg1"/>
                  </a:bgClr>
                </a:pattFill>
              </a:rPr>
              <a:t>Legal highs</a:t>
            </a:r>
          </a:p>
        </p:txBody>
      </p:sp>
      <p:sp>
        <p:nvSpPr>
          <p:cNvPr id="8" name="Rectangle 7"/>
          <p:cNvSpPr/>
          <p:nvPr/>
        </p:nvSpPr>
        <p:spPr>
          <a:xfrm>
            <a:off x="3125805" y="2132471"/>
            <a:ext cx="5317546" cy="692497"/>
          </a:xfrm>
          <a:prstGeom prst="rect">
            <a:avLst/>
          </a:prstGeom>
          <a:noFill/>
        </p:spPr>
        <p:txBody>
          <a:bodyPr wrap="none" lIns="68580" tIns="34290" rIns="68580" bIns="34290">
            <a:spAutoFit/>
            <a:scene3d>
              <a:camera prst="orthographicFront"/>
              <a:lightRig rig="soft" dir="t">
                <a:rot lat="0" lon="0" rev="15600000"/>
              </a:lightRig>
            </a:scene3d>
            <a:sp3d extrusionH="57150" prstMaterial="softEdge">
              <a:bevelT w="25400" h="38100"/>
            </a:sp3d>
          </a:bodyPr>
          <a:lstStyle/>
          <a:p>
            <a:pPr algn="ctr"/>
            <a:r>
              <a:rPr lang="en-US" sz="4050" b="1" dirty="0">
                <a:ln w="22225">
                  <a:solidFill>
                    <a:schemeClr val="accent2"/>
                  </a:solidFill>
                  <a:prstDash val="solid"/>
                </a:ln>
                <a:solidFill>
                  <a:schemeClr val="accent2">
                    <a:lumMod val="40000"/>
                    <a:lumOff val="60000"/>
                  </a:schemeClr>
                </a:solidFill>
              </a:rPr>
              <a:t>Staff numbers are down</a:t>
            </a:r>
            <a:endParaRPr lang="en-US" sz="4050" b="1" dirty="0">
              <a:ln/>
              <a:solidFill>
                <a:schemeClr val="accent4"/>
              </a:solidFill>
            </a:endParaRPr>
          </a:p>
        </p:txBody>
      </p:sp>
      <p:sp>
        <p:nvSpPr>
          <p:cNvPr id="9" name="Rectangle 8"/>
          <p:cNvSpPr/>
          <p:nvPr/>
        </p:nvSpPr>
        <p:spPr>
          <a:xfrm>
            <a:off x="375463" y="5188977"/>
            <a:ext cx="7360028"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Lack of training for prison officers</a:t>
            </a:r>
          </a:p>
        </p:txBody>
      </p:sp>
    </p:spTree>
    <p:custDataLst>
      <p:tags r:id="rId1"/>
    </p:custDataLst>
    <p:extLst>
      <p:ext uri="{BB962C8B-B14F-4D97-AF65-F5344CB8AC3E}">
        <p14:creationId xmlns:p14="http://schemas.microsoft.com/office/powerpoint/2010/main" val="34838726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 calcmode="lin" valueType="num">
                                      <p:cBhvr additive="base">
                                        <p:cTn id="3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 calcmode="lin" valueType="num">
                                      <p:cBhvr additive="base">
                                        <p:cTn id="44" dur="500" fill="hold"/>
                                        <p:tgtEl>
                                          <p:spTgt spid="9"/>
                                        </p:tgtEl>
                                        <p:attrNameLst>
                                          <p:attrName>ppt_x</p:attrName>
                                        </p:attrNameLst>
                                      </p:cBhvr>
                                      <p:tavLst>
                                        <p:tav tm="0">
                                          <p:val>
                                            <p:strVal val="#ppt_x"/>
                                          </p:val>
                                        </p:tav>
                                        <p:tav tm="100000">
                                          <p:val>
                                            <p:strVal val="#ppt_x"/>
                                          </p:val>
                                        </p:tav>
                                      </p:tavLst>
                                    </p:anim>
                                    <p:anim calcmode="lin" valueType="num">
                                      <p:cBhvr additive="base">
                                        <p:cTn id="4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P spid="9"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reform</a:t>
            </a:r>
          </a:p>
        </p:txBody>
      </p:sp>
      <p:graphicFrame>
        <p:nvGraphicFramePr>
          <p:cNvPr id="6" name="Content Placeholder 2">
            <a:extLst>
              <a:ext uri="{FF2B5EF4-FFF2-40B4-BE49-F238E27FC236}">
                <a16:creationId xmlns:a16="http://schemas.microsoft.com/office/drawing/2014/main" id="{3A3BC252-47FE-90EE-89D8-A223A4CEFC43}"/>
              </a:ext>
            </a:extLst>
          </p:cNvPr>
          <p:cNvGraphicFramePr>
            <a:graphicFrameLocks noGrp="1"/>
          </p:cNvGraphicFramePr>
          <p:nvPr>
            <p:ph idx="1"/>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5539382"/>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97" y="5120640"/>
            <a:ext cx="7543800" cy="822960"/>
          </a:xfrm>
        </p:spPr>
        <p:txBody>
          <a:bodyPr vert="horz" lIns="91440" tIns="45720" rIns="91440" bIns="45720" rtlCol="0" anchor="b">
            <a:normAutofit/>
          </a:bodyPr>
          <a:lstStyle/>
          <a:p>
            <a:r>
              <a:rPr lang="en-US" sz="2600">
                <a:solidFill>
                  <a:srgbClr val="FFFFFF"/>
                </a:solidFill>
              </a:rPr>
              <a:t>Do the dutch have the answer to the uk’s    				prison crisis?</a:t>
            </a:r>
          </a:p>
        </p:txBody>
      </p:sp>
      <p:pic>
        <p:nvPicPr>
          <p:cNvPr id="4" name="Picture 4">
            <a:hlinkClick r:id="" action="ppaction://media"/>
            <a:extLst>
              <a:ext uri="{FF2B5EF4-FFF2-40B4-BE49-F238E27FC236}">
                <a16:creationId xmlns:a16="http://schemas.microsoft.com/office/drawing/2014/main" id="{AFC1B6E7-CEBB-43AC-A5DE-C758BB28FF8B}"/>
              </a:ext>
            </a:extLst>
          </p:cNvPr>
          <p:cNvPicPr>
            <a:picLocks noRot="1" noChangeAspect="1"/>
          </p:cNvPicPr>
          <p:nvPr>
            <a:videoFile r:link="rId1"/>
          </p:nvPr>
        </p:nvPicPr>
        <p:blipFill>
          <a:blip r:embed="rId4"/>
          <a:stretch>
            <a:fillRect/>
          </a:stretch>
        </p:blipFill>
        <p:spPr>
          <a:xfrm>
            <a:off x="555727" y="332656"/>
            <a:ext cx="7751113" cy="5813336"/>
          </a:xfrm>
          <a:prstGeom prst="rect">
            <a:avLst/>
          </a:prstGeom>
        </p:spPr>
      </p:pic>
    </p:spTree>
    <p:extLst>
      <p:ext uri="{BB962C8B-B14F-4D97-AF65-F5344CB8AC3E}">
        <p14:creationId xmlns:p14="http://schemas.microsoft.com/office/powerpoint/2010/main" val="3068482988"/>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7A94-655D-4980-8D9B-87D3A745E5F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A618675F-C339-4AAA-B16A-62B315AD4B43}"/>
              </a:ext>
            </a:extLst>
          </p:cNvPr>
          <p:cNvSpPr>
            <a:spLocks noGrp="1"/>
          </p:cNvSpPr>
          <p:nvPr>
            <p:ph idx="1"/>
          </p:nvPr>
        </p:nvSpPr>
        <p:spPr/>
        <p:txBody>
          <a:bodyPr/>
          <a:lstStyle/>
          <a:p>
            <a:r>
              <a:rPr lang="en-GB" dirty="0">
                <a:hlinkClick r:id="rId3"/>
              </a:rPr>
              <a:t>UK prisons in crisis as suicides and assaults hit record levels – ProQuest</a:t>
            </a:r>
            <a:endParaRPr lang="en-GB" dirty="0"/>
          </a:p>
          <a:p>
            <a:r>
              <a:rPr lang="en-GB" dirty="0">
                <a:hlinkClick r:id="rId4"/>
              </a:rPr>
              <a:t>Justice secretary Chris Grayling denies crisis in UK prisons – ProQuest</a:t>
            </a:r>
            <a:endParaRPr lang="en-GB" dirty="0"/>
          </a:p>
          <a:p>
            <a:r>
              <a:rPr lang="en-GB" dirty="0">
                <a:hlinkClick r:id="rId5"/>
              </a:rPr>
              <a:t>Social climate and hope amongst staff and prisoners in a high security male prison – ProQuest</a:t>
            </a:r>
            <a:endParaRPr lang="en-GB" dirty="0"/>
          </a:p>
          <a:p>
            <a:r>
              <a:rPr lang="en-GB" dirty="0">
                <a:hlinkClick r:id="rId6"/>
              </a:rPr>
              <a:t>Transforming Rehabilitation during a penal crisis: A case study of Through the Gate services in a resettlement prison in England and Wales - Stuart Taylor, Lol Burke, Matthew Millings, Ester </a:t>
            </a:r>
            <a:r>
              <a:rPr lang="en-GB" dirty="0" err="1">
                <a:hlinkClick r:id="rId6"/>
              </a:rPr>
              <a:t>Ragonese</a:t>
            </a:r>
            <a:r>
              <a:rPr lang="en-GB" dirty="0">
                <a:hlinkClick r:id="rId6"/>
              </a:rPr>
              <a:t>, 2017 (uwtsd.ac.uk)</a:t>
            </a:r>
            <a:endParaRPr lang="en-GB" dirty="0"/>
          </a:p>
          <a:p>
            <a:r>
              <a:rPr lang="en-GB">
                <a:hlinkClick r:id="rId7"/>
              </a:rPr>
              <a:t>Publications | Centre for Crime and Justice Studies</a:t>
            </a:r>
            <a:endParaRPr lang="en-GB" dirty="0"/>
          </a:p>
          <a:p>
            <a:endParaRPr lang="en-GB" dirty="0"/>
          </a:p>
        </p:txBody>
      </p:sp>
    </p:spTree>
    <p:extLst>
      <p:ext uri="{BB962C8B-B14F-4D97-AF65-F5344CB8AC3E}">
        <p14:creationId xmlns:p14="http://schemas.microsoft.com/office/powerpoint/2010/main" val="3471708112"/>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See the source image">
            <a:extLst>
              <a:ext uri="{FF2B5EF4-FFF2-40B4-BE49-F238E27FC236}">
                <a16:creationId xmlns:a16="http://schemas.microsoft.com/office/drawing/2014/main" id="{B09DC5DA-B1FF-CF75-508A-CB3FA4083C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282" r="23289" b="-1"/>
          <a:stretch/>
        </p:blipFill>
        <p:spPr bwMode="auto">
          <a:xfrm>
            <a:off x="20" y="-12128"/>
            <a:ext cx="3490702" cy="68701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40" name="Content Placeholder 2">
            <a:extLst>
              <a:ext uri="{FF2B5EF4-FFF2-40B4-BE49-F238E27FC236}">
                <a16:creationId xmlns:a16="http://schemas.microsoft.com/office/drawing/2014/main" id="{0E0CC870-50CE-0A7C-1650-72D0D671EA4B}"/>
              </a:ext>
            </a:extLst>
          </p:cNvPr>
          <p:cNvGraphicFramePr>
            <a:graphicFrameLocks noGrp="1"/>
          </p:cNvGraphicFramePr>
          <p:nvPr>
            <p:ph idx="1"/>
          </p:nvPr>
        </p:nvGraphicFramePr>
        <p:xfrm>
          <a:off x="3886200" y="2198914"/>
          <a:ext cx="4776107" cy="3670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6095428"/>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10.5|1.4"/>
</p:tagLst>
</file>

<file path=ppt/tags/tag2.xml><?xml version="1.0" encoding="utf-8"?>
<p:tagLst xmlns:a="http://schemas.openxmlformats.org/drawingml/2006/main" xmlns:r="http://schemas.openxmlformats.org/officeDocument/2006/relationships" xmlns:p="http://schemas.openxmlformats.org/presentationml/2006/main">
  <p:tag name="TIMING" val="|10|46.7|35.2|36.8|47.8"/>
</p:tagLst>
</file>

<file path=ppt/tags/tag3.xml><?xml version="1.0" encoding="utf-8"?>
<p:tagLst xmlns:a="http://schemas.openxmlformats.org/drawingml/2006/main" xmlns:r="http://schemas.openxmlformats.org/officeDocument/2006/relationships" xmlns:p="http://schemas.openxmlformats.org/presentationml/2006/main">
  <p:tag name="TIMING" val="|108"/>
</p:tagLst>
</file>

<file path=ppt/tags/tag4.xml><?xml version="1.0" encoding="utf-8"?>
<p:tagLst xmlns:a="http://schemas.openxmlformats.org/drawingml/2006/main" xmlns:r="http://schemas.openxmlformats.org/officeDocument/2006/relationships" xmlns:p="http://schemas.openxmlformats.org/presentationml/2006/main">
  <p:tag name="TIMING" val="|1.1|4.3|1.8|2|4.9|6.2|4.3"/>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4513</Words>
  <Application>Microsoft Office PowerPoint</Application>
  <PresentationFormat>On-screen Show (4:3)</PresentationFormat>
  <Paragraphs>423</Paragraphs>
  <Slides>52</Slides>
  <Notes>52</Notes>
  <HiddenSlides>1</HiddenSlides>
  <MMClips>3</MMClips>
  <ScaleCrop>false</ScaleCrop>
  <HeadingPairs>
    <vt:vector size="8" baseType="variant">
      <vt:variant>
        <vt:lpstr>Fonts Used</vt:lpstr>
      </vt:variant>
      <vt:variant>
        <vt:i4>16</vt:i4>
      </vt:variant>
      <vt:variant>
        <vt:lpstr>Theme</vt:lpstr>
      </vt:variant>
      <vt:variant>
        <vt:i4>1</vt:i4>
      </vt:variant>
      <vt:variant>
        <vt:lpstr>Slide Titles</vt:lpstr>
      </vt:variant>
      <vt:variant>
        <vt:i4>52</vt:i4>
      </vt:variant>
      <vt:variant>
        <vt:lpstr>Custom Shows</vt:lpstr>
      </vt:variant>
      <vt:variant>
        <vt:i4>1</vt:i4>
      </vt:variant>
    </vt:vector>
  </HeadingPairs>
  <TitlesOfParts>
    <vt:vector size="70" baseType="lpstr">
      <vt:lpstr>Arial Unicode MS</vt:lpstr>
      <vt:lpstr>ff-scala-sans-pro</vt:lpstr>
      <vt:lpstr>GDS Transport</vt:lpstr>
      <vt:lpstr>GH Guardian Headline</vt:lpstr>
      <vt:lpstr>GuardianTextEgyptian</vt:lpstr>
      <vt:lpstr>GuardianTextSans</vt:lpstr>
      <vt:lpstr>inherit</vt:lpstr>
      <vt:lpstr>national</vt:lpstr>
      <vt:lpstr>national</vt:lpstr>
      <vt:lpstr>Arial</vt:lpstr>
      <vt:lpstr>Calibri</vt:lpstr>
      <vt:lpstr>Calibri Light</vt:lpstr>
      <vt:lpstr>Open Sans</vt:lpstr>
      <vt:lpstr>Times New Roman</vt:lpstr>
      <vt:lpstr>Verdana</vt:lpstr>
      <vt:lpstr>Wingdings</vt:lpstr>
      <vt:lpstr>Retrospect</vt:lpstr>
      <vt:lpstr>PowerPoint Presentation</vt:lpstr>
      <vt:lpstr>PowerPoint Presentation</vt:lpstr>
      <vt:lpstr>Sentencing options available to the Courts</vt:lpstr>
      <vt:lpstr>Types of community sentences</vt:lpstr>
      <vt:lpstr>Community Payback</vt:lpstr>
      <vt:lpstr>Decline in community sentences</vt:lpstr>
      <vt:lpstr>Why are the number of community sentences falling?</vt:lpstr>
      <vt:lpstr>ISSUES surrounding non-custodial sentences</vt:lpstr>
      <vt:lpstr>PowerPoint Presentation</vt:lpstr>
      <vt:lpstr>CUSTODIAL SENTENCES</vt:lpstr>
      <vt:lpstr>Revolving doors agency (2018)</vt:lpstr>
      <vt:lpstr>PowerPoint Presentation</vt:lpstr>
      <vt:lpstr>Armstrong and Weaver (2013) FINDINGS:</vt:lpstr>
      <vt:lpstr>Armstrong and Weaver (2013): Persistent Punishment: User Views of Short Prison Sentences</vt:lpstr>
      <vt:lpstr>A fresh concern . . .  .</vt:lpstr>
      <vt:lpstr>TASK</vt:lpstr>
      <vt:lpstr>A solution to short prison sentences?</vt:lpstr>
      <vt:lpstr>Sentencing reform</vt:lpstr>
      <vt:lpstr>Sentencing reform</vt:lpstr>
      <vt:lpstr>PowerPoint Presentation</vt:lpstr>
      <vt:lpstr>PowerPoint Presentation</vt:lpstr>
      <vt:lpstr>PRISONS AND IMPRISONMENT</vt:lpstr>
      <vt:lpstr>Learning objectives</vt:lpstr>
      <vt:lpstr>Why do we need prisons?</vt:lpstr>
      <vt:lpstr>Prison reform speech (2018)</vt:lpstr>
      <vt:lpstr>PowerPoint Presentation</vt:lpstr>
      <vt:lpstr>PowerPoint Presentation</vt:lpstr>
      <vt:lpstr>The prison population of England and wales</vt:lpstr>
      <vt:lpstr>The prison officer </vt:lpstr>
      <vt:lpstr>The role of a prison officer: numbers</vt:lpstr>
      <vt:lpstr>The role of a prison officer: value</vt:lpstr>
      <vt:lpstr>The ‘who’ not just ‘how many’</vt:lpstr>
      <vt:lpstr>Substance misuse in prison</vt:lpstr>
      <vt:lpstr>Drugs in prison – the forward trust</vt:lpstr>
      <vt:lpstr>New drug targets for prisons in England and Wales</vt:lpstr>
      <vt:lpstr>Overcrowding in prison</vt:lpstr>
      <vt:lpstr>PowerPoint Presentation</vt:lpstr>
      <vt:lpstr>PowerPoint Presentation</vt:lpstr>
      <vt:lpstr>IMPRISONMENT IN WALES</vt:lpstr>
      <vt:lpstr>IMPRISONMENT IN WALES</vt:lpstr>
      <vt:lpstr>REHABILITATIVE CULTURE</vt:lpstr>
      <vt:lpstr>Rehabilitative culture in prisons</vt:lpstr>
      <vt:lpstr>PowerPoint Presentation</vt:lpstr>
      <vt:lpstr>PENAL LEGITIMACY</vt:lpstr>
      <vt:lpstr>VULNERABLE OFFENDERS</vt:lpstr>
      <vt:lpstr>PowerPoint Presentation</vt:lpstr>
      <vt:lpstr>Does prisoner rehabilitation work?</vt:lpstr>
      <vt:lpstr>WHAT IS WRONG WITH OUR PRISON SYSTEM?: SUMMARY</vt:lpstr>
      <vt:lpstr>Recommendations for reform</vt:lpstr>
      <vt:lpstr>Do the dutch have the answer to the uk’s        prison crisis?</vt:lpstr>
      <vt:lpstr>Further reading</vt:lpstr>
      <vt:lpstr>PowerPoint Presentation</vt:lpstr>
      <vt:lpstr>Restorative Justice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22</cp:revision>
  <cp:lastPrinted>2022-11-24T16:25:30Z</cp:lastPrinted>
  <dcterms:created xsi:type="dcterms:W3CDTF">2020-02-25T15:10:13Z</dcterms:created>
  <dcterms:modified xsi:type="dcterms:W3CDTF">2023-11-26T20:58:34Z</dcterms:modified>
</cp:coreProperties>
</file>