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95" r:id="rId1"/>
  </p:sldMasterIdLst>
  <p:notesMasterIdLst>
    <p:notesMasterId r:id="rId22"/>
  </p:notesMasterIdLst>
  <p:handoutMasterIdLst>
    <p:handoutMasterId r:id="rId23"/>
  </p:handoutMasterIdLst>
  <p:sldIdLst>
    <p:sldId id="256" r:id="rId2"/>
    <p:sldId id="257" r:id="rId3"/>
    <p:sldId id="279" r:id="rId4"/>
    <p:sldId id="282" r:id="rId5"/>
    <p:sldId id="281" r:id="rId6"/>
    <p:sldId id="258" r:id="rId7"/>
    <p:sldId id="283" r:id="rId8"/>
    <p:sldId id="266" r:id="rId9"/>
    <p:sldId id="267" r:id="rId10"/>
    <p:sldId id="268" r:id="rId11"/>
    <p:sldId id="285" r:id="rId12"/>
    <p:sldId id="269" r:id="rId13"/>
    <p:sldId id="259" r:id="rId14"/>
    <p:sldId id="271" r:id="rId15"/>
    <p:sldId id="273" r:id="rId16"/>
    <p:sldId id="261" r:id="rId17"/>
    <p:sldId id="265" r:id="rId18"/>
    <p:sldId id="263" r:id="rId19"/>
    <p:sldId id="284" r:id="rId20"/>
    <p:sldId id="278" r:id="rId21"/>
  </p:sldIdLst>
  <p:sldSz cx="12192000" cy="6858000"/>
  <p:notesSz cx="6799263" cy="99298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 uri="{2D200454-40CA-4A62-9FC3-DE9A4176ACB9}">
      <p15:notesGuideLst xmlns="" xmlns:p15="http://schemas.microsoft.com/office/powerpoint/2012/main">
        <p15:guide id="1" orient="horz" pos="3128"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C97C03-FE30-49FB-A4A9-793D5B34D51C}" v="421" dt="2019-12-01T15:27:17.090"/>
    <p1510:client id="{CFDFF57F-13D7-4C58-9F6B-3979E89A5D14}" v="106" dt="2020-01-04T11:09:59.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9972" autoAdjust="0"/>
    <p:restoredTop sz="94660"/>
  </p:normalViewPr>
  <p:slideViewPr>
    <p:cSldViewPr snapToGrid="0">
      <p:cViewPr varScale="1">
        <p:scale>
          <a:sx n="76" d="100"/>
          <a:sy n="76" d="100"/>
        </p:scale>
        <p:origin x="-96" y="-678"/>
      </p:cViewPr>
      <p:guideLst>
        <p:guide orient="horz" pos="2160"/>
        <p:guide pos="3840"/>
      </p:guideLst>
    </p:cSldViewPr>
  </p:slideViewPr>
  <p:notesTextViewPr>
    <p:cViewPr>
      <p:scale>
        <a:sx n="1" d="1"/>
        <a:sy n="1" d="1"/>
      </p:scale>
      <p:origin x="0" y="0"/>
    </p:cViewPr>
  </p:notesTextViewPr>
  <p:notesViewPr>
    <p:cSldViewPr snapToGrid="0">
      <p:cViewPr>
        <p:scale>
          <a:sx n="66" d="100"/>
          <a:sy n="66" d="100"/>
        </p:scale>
        <p:origin x="-2388" y="-420"/>
      </p:cViewPr>
      <p:guideLst>
        <p:guide orient="horz" pos="3128"/>
        <p:guide pos="2142"/>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347" cy="496491"/>
          </a:xfrm>
          <a:prstGeom prst="rect">
            <a:avLst/>
          </a:prstGeom>
        </p:spPr>
        <p:txBody>
          <a:bodyPr vert="horz" lIns="95586" tIns="47793" rIns="95586" bIns="47793" rtlCol="0"/>
          <a:lstStyle>
            <a:lvl1pPr algn="l">
              <a:defRPr sz="1300"/>
            </a:lvl1pPr>
          </a:lstStyle>
          <a:p>
            <a:endParaRPr lang="en-GB"/>
          </a:p>
        </p:txBody>
      </p:sp>
      <p:sp>
        <p:nvSpPr>
          <p:cNvPr id="3" name="Date Placeholder 2"/>
          <p:cNvSpPr>
            <a:spLocks noGrp="1"/>
          </p:cNvSpPr>
          <p:nvPr>
            <p:ph type="dt" sz="quarter" idx="1"/>
          </p:nvPr>
        </p:nvSpPr>
        <p:spPr>
          <a:xfrm>
            <a:off x="3851344" y="0"/>
            <a:ext cx="2946347" cy="496491"/>
          </a:xfrm>
          <a:prstGeom prst="rect">
            <a:avLst/>
          </a:prstGeom>
        </p:spPr>
        <p:txBody>
          <a:bodyPr vert="horz" lIns="95586" tIns="47793" rIns="95586" bIns="47793" rtlCol="0"/>
          <a:lstStyle>
            <a:lvl1pPr algn="r">
              <a:defRPr sz="1300"/>
            </a:lvl1pPr>
          </a:lstStyle>
          <a:p>
            <a:fld id="{72342512-4488-464D-85DE-4129D697B536}" type="datetimeFigureOut">
              <a:rPr lang="en-GB" smtClean="0"/>
              <a:t>21/01/2020</a:t>
            </a:fld>
            <a:endParaRPr lang="en-GB"/>
          </a:p>
        </p:txBody>
      </p:sp>
      <p:sp>
        <p:nvSpPr>
          <p:cNvPr id="4" name="Footer Placeholder 3"/>
          <p:cNvSpPr>
            <a:spLocks noGrp="1"/>
          </p:cNvSpPr>
          <p:nvPr>
            <p:ph type="ftr" sz="quarter" idx="2"/>
          </p:nvPr>
        </p:nvSpPr>
        <p:spPr>
          <a:xfrm>
            <a:off x="1" y="9431600"/>
            <a:ext cx="2946347" cy="496491"/>
          </a:xfrm>
          <a:prstGeom prst="rect">
            <a:avLst/>
          </a:prstGeom>
        </p:spPr>
        <p:txBody>
          <a:bodyPr vert="horz" lIns="95586" tIns="47793" rIns="95586" bIns="47793" rtlCol="0" anchor="b"/>
          <a:lstStyle>
            <a:lvl1pPr algn="l">
              <a:defRPr sz="1300"/>
            </a:lvl1pPr>
          </a:lstStyle>
          <a:p>
            <a:endParaRPr lang="en-GB"/>
          </a:p>
        </p:txBody>
      </p:sp>
      <p:sp>
        <p:nvSpPr>
          <p:cNvPr id="5" name="Slide Number Placeholder 4"/>
          <p:cNvSpPr>
            <a:spLocks noGrp="1"/>
          </p:cNvSpPr>
          <p:nvPr>
            <p:ph type="sldNum" sz="quarter" idx="3"/>
          </p:nvPr>
        </p:nvSpPr>
        <p:spPr>
          <a:xfrm>
            <a:off x="3851344" y="9431600"/>
            <a:ext cx="2946347" cy="496491"/>
          </a:xfrm>
          <a:prstGeom prst="rect">
            <a:avLst/>
          </a:prstGeom>
        </p:spPr>
        <p:txBody>
          <a:bodyPr vert="horz" lIns="95586" tIns="47793" rIns="95586" bIns="47793" rtlCol="0" anchor="b"/>
          <a:lstStyle>
            <a:lvl1pPr algn="r">
              <a:defRPr sz="1300"/>
            </a:lvl1pPr>
          </a:lstStyle>
          <a:p>
            <a:fld id="{E60F326A-66F0-4EFE-A08C-15558B76F16D}" type="slidenum">
              <a:rPr lang="en-GB" smtClean="0"/>
              <a:t>‹#›</a:t>
            </a:fld>
            <a:endParaRPr lang="en-GB"/>
          </a:p>
        </p:txBody>
      </p:sp>
    </p:spTree>
    <p:extLst>
      <p:ext uri="{BB962C8B-B14F-4D97-AF65-F5344CB8AC3E}">
        <p14:creationId xmlns:p14="http://schemas.microsoft.com/office/powerpoint/2010/main" val="396996242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347" cy="498215"/>
          </a:xfrm>
          <a:prstGeom prst="rect">
            <a:avLst/>
          </a:prstGeom>
        </p:spPr>
        <p:txBody>
          <a:bodyPr vert="horz" lIns="95586" tIns="47793" rIns="95586" bIns="47793" rtlCol="0"/>
          <a:lstStyle>
            <a:lvl1pPr algn="l">
              <a:defRPr sz="1300"/>
            </a:lvl1pPr>
          </a:lstStyle>
          <a:p>
            <a:endParaRPr lang="en-GB"/>
          </a:p>
        </p:txBody>
      </p:sp>
      <p:sp>
        <p:nvSpPr>
          <p:cNvPr id="3" name="Date Placeholder 2"/>
          <p:cNvSpPr>
            <a:spLocks noGrp="1"/>
          </p:cNvSpPr>
          <p:nvPr>
            <p:ph type="dt" idx="1"/>
          </p:nvPr>
        </p:nvSpPr>
        <p:spPr>
          <a:xfrm>
            <a:off x="3851344" y="0"/>
            <a:ext cx="2946347" cy="498215"/>
          </a:xfrm>
          <a:prstGeom prst="rect">
            <a:avLst/>
          </a:prstGeom>
        </p:spPr>
        <p:txBody>
          <a:bodyPr vert="horz" lIns="95586" tIns="47793" rIns="95586" bIns="47793" rtlCol="0"/>
          <a:lstStyle>
            <a:lvl1pPr algn="r">
              <a:defRPr sz="1300"/>
            </a:lvl1pPr>
          </a:lstStyle>
          <a:p>
            <a:fld id="{37D6886D-22B7-49B5-B8FB-11CFF9DA3061}" type="datetimeFigureOut">
              <a:rPr lang="en-GB" smtClean="0"/>
              <a:t>21/01/2020</a:t>
            </a:fld>
            <a:endParaRPr lang="en-GB"/>
          </a:p>
        </p:txBody>
      </p:sp>
      <p:sp>
        <p:nvSpPr>
          <p:cNvPr id="4" name="Slide Image Placeholder 3"/>
          <p:cNvSpPr>
            <a:spLocks noGrp="1" noRot="1" noChangeAspect="1"/>
          </p:cNvSpPr>
          <p:nvPr>
            <p:ph type="sldImg" idx="2"/>
          </p:nvPr>
        </p:nvSpPr>
        <p:spPr>
          <a:xfrm>
            <a:off x="422275" y="1241425"/>
            <a:ext cx="5956300" cy="3351213"/>
          </a:xfrm>
          <a:prstGeom prst="rect">
            <a:avLst/>
          </a:prstGeom>
          <a:noFill/>
          <a:ln w="12700">
            <a:solidFill>
              <a:prstClr val="black"/>
            </a:solidFill>
          </a:ln>
        </p:spPr>
        <p:txBody>
          <a:bodyPr vert="horz" lIns="95586" tIns="47793" rIns="95586" bIns="47793" rtlCol="0" anchor="ctr"/>
          <a:lstStyle/>
          <a:p>
            <a:endParaRPr lang="en-GB"/>
          </a:p>
        </p:txBody>
      </p:sp>
      <p:sp>
        <p:nvSpPr>
          <p:cNvPr id="5" name="Notes Placeholder 4"/>
          <p:cNvSpPr>
            <a:spLocks noGrp="1"/>
          </p:cNvSpPr>
          <p:nvPr>
            <p:ph type="body" sz="quarter" idx="3"/>
          </p:nvPr>
        </p:nvSpPr>
        <p:spPr>
          <a:xfrm>
            <a:off x="679927" y="4778723"/>
            <a:ext cx="5439410" cy="3909864"/>
          </a:xfrm>
          <a:prstGeom prst="rect">
            <a:avLst/>
          </a:prstGeom>
        </p:spPr>
        <p:txBody>
          <a:bodyPr vert="horz" lIns="95586" tIns="47793" rIns="95586" bIns="47793"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1599"/>
            <a:ext cx="2946347" cy="498214"/>
          </a:xfrm>
          <a:prstGeom prst="rect">
            <a:avLst/>
          </a:prstGeom>
        </p:spPr>
        <p:txBody>
          <a:bodyPr vert="horz" lIns="95586" tIns="47793" rIns="95586" bIns="47793" rtlCol="0" anchor="b"/>
          <a:lstStyle>
            <a:lvl1pPr algn="l">
              <a:defRPr sz="1300"/>
            </a:lvl1pPr>
          </a:lstStyle>
          <a:p>
            <a:endParaRPr lang="en-GB"/>
          </a:p>
        </p:txBody>
      </p:sp>
      <p:sp>
        <p:nvSpPr>
          <p:cNvPr id="7" name="Slide Number Placeholder 6"/>
          <p:cNvSpPr>
            <a:spLocks noGrp="1"/>
          </p:cNvSpPr>
          <p:nvPr>
            <p:ph type="sldNum" sz="quarter" idx="5"/>
          </p:nvPr>
        </p:nvSpPr>
        <p:spPr>
          <a:xfrm>
            <a:off x="3851344" y="9431599"/>
            <a:ext cx="2946347" cy="498214"/>
          </a:xfrm>
          <a:prstGeom prst="rect">
            <a:avLst/>
          </a:prstGeom>
        </p:spPr>
        <p:txBody>
          <a:bodyPr vert="horz" lIns="95586" tIns="47793" rIns="95586" bIns="47793" rtlCol="0" anchor="b"/>
          <a:lstStyle>
            <a:lvl1pPr algn="r">
              <a:defRPr sz="1300"/>
            </a:lvl1pPr>
          </a:lstStyle>
          <a:p>
            <a:fld id="{96E45C92-C971-4F61-8216-FA3C54F5CAB0}" type="slidenum">
              <a:rPr lang="en-GB" smtClean="0"/>
              <a:t>‹#›</a:t>
            </a:fld>
            <a:endParaRPr lang="en-GB"/>
          </a:p>
        </p:txBody>
      </p:sp>
    </p:spTree>
    <p:extLst>
      <p:ext uri="{BB962C8B-B14F-4D97-AF65-F5344CB8AC3E}">
        <p14:creationId xmlns:p14="http://schemas.microsoft.com/office/powerpoint/2010/main" val="355954647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morning, today I am going to be to be talking about workforce development.</a:t>
            </a:r>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1</a:t>
            </a:fld>
            <a:endParaRPr lang="en-GB"/>
          </a:p>
        </p:txBody>
      </p:sp>
    </p:spTree>
    <p:extLst>
      <p:ext uri="{BB962C8B-B14F-4D97-AF65-F5344CB8AC3E}">
        <p14:creationId xmlns:p14="http://schemas.microsoft.com/office/powerpoint/2010/main" val="3949455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2</a:t>
            </a:fld>
            <a:endParaRPr lang="en-GB"/>
          </a:p>
        </p:txBody>
      </p:sp>
    </p:spTree>
    <p:extLst>
      <p:ext uri="{BB962C8B-B14F-4D97-AF65-F5344CB8AC3E}">
        <p14:creationId xmlns:p14="http://schemas.microsoft.com/office/powerpoint/2010/main" val="1994711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Professional learning is one of the five professional standards for teaching, leadership and assisting teachers.  This forms part of the Welsh Government’s national mission for education in Wales.</a:t>
            </a:r>
          </a:p>
          <a:p>
            <a:endParaRPr lang="en-GB" b="1" dirty="0"/>
          </a:p>
          <a:p>
            <a:r>
              <a:rPr lang="en-GB" b="1" dirty="0" smtClean="0"/>
              <a:t>The standard for Professional Learning</a:t>
            </a:r>
            <a:r>
              <a:rPr lang="en-GB" b="1" dirty="0"/>
              <a:t> </a:t>
            </a:r>
            <a:r>
              <a:rPr lang="en-GB" b="1" dirty="0" smtClean="0"/>
              <a:t>of teacher states</a:t>
            </a:r>
          </a:p>
          <a:p>
            <a:r>
              <a:rPr lang="en-GB" dirty="0" smtClean="0"/>
              <a:t>The teacher consistently extends knowledge, skills and understanding and can show how reflection and openness to challenge and support informs professional learning to progressively develop their approach to teaching.</a:t>
            </a:r>
          </a:p>
          <a:p>
            <a:endParaRPr lang="en-GB" dirty="0" smtClean="0"/>
          </a:p>
          <a:p>
            <a:r>
              <a:rPr lang="en-GB" dirty="0" smtClean="0"/>
              <a:t>The teacher in a formal leadership role stimulates an appetite for professional learning that is valued, has impact upon teaching and supports professional growth across a learning community within and beyond the school.</a:t>
            </a:r>
          </a:p>
          <a:p>
            <a:endParaRPr lang="en-GB" dirty="0" smtClean="0"/>
          </a:p>
          <a:p>
            <a:r>
              <a:rPr lang="en-GB" b="1" dirty="0" smtClean="0"/>
              <a:t>The standard for Professional learning of T.A’s states that </a:t>
            </a:r>
          </a:p>
          <a:p>
            <a:r>
              <a:rPr lang="en-GB" dirty="0" smtClean="0"/>
              <a:t>The TA strives to develop new knowledge and skills that benefit learners by taking an active role in the school as a learning community.</a:t>
            </a:r>
          </a:p>
          <a:p>
            <a:endParaRPr lang="en-GB" dirty="0" smtClean="0"/>
          </a:p>
          <a:p>
            <a:r>
              <a:rPr lang="en-GB" dirty="0" smtClean="0"/>
              <a:t> There is positive engagement in learning activity that supports the needs of the school or specified learners.</a:t>
            </a:r>
          </a:p>
          <a:p>
            <a:endParaRPr lang="en-US" dirty="0" smtClean="0"/>
          </a:p>
          <a:p>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3</a:t>
            </a:fld>
            <a:endParaRPr lang="en-GB"/>
          </a:p>
        </p:txBody>
      </p:sp>
    </p:spTree>
    <p:extLst>
      <p:ext uri="{BB962C8B-B14F-4D97-AF65-F5344CB8AC3E}">
        <p14:creationId xmlns:p14="http://schemas.microsoft.com/office/powerpoint/2010/main" val="3470156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Professional learning can be anything an individual</a:t>
            </a:r>
            <a:r>
              <a:rPr lang="en-GB" baseline="0" dirty="0" smtClean="0"/>
              <a:t> would like to learn.</a:t>
            </a:r>
          </a:p>
          <a:p>
            <a:endParaRPr lang="en-GB" baseline="0" dirty="0" smtClean="0"/>
          </a:p>
          <a:p>
            <a:r>
              <a:rPr lang="en-GB" baseline="0" dirty="0" smtClean="0"/>
              <a:t>Workforce development, whilst still forms part of professional learning, is something that the local authority, senior management team or often the </a:t>
            </a:r>
            <a:r>
              <a:rPr lang="en-GB" baseline="0" dirty="0" err="1" smtClean="0"/>
              <a:t>ALNCo</a:t>
            </a:r>
            <a:r>
              <a:rPr lang="en-GB" baseline="0" dirty="0" smtClean="0"/>
              <a:t> decide is necessary for a person to learn or know about. </a:t>
            </a:r>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4</a:t>
            </a:fld>
            <a:endParaRPr lang="en-GB"/>
          </a:p>
        </p:txBody>
      </p:sp>
    </p:spTree>
    <p:extLst>
      <p:ext uri="{BB962C8B-B14F-4D97-AF65-F5344CB8AC3E}">
        <p14:creationId xmlns:p14="http://schemas.microsoft.com/office/powerpoint/2010/main" val="1029541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55862">
              <a:defRPr/>
            </a:pPr>
            <a:r>
              <a:rPr lang="en-GB" dirty="0" smtClean="0"/>
              <a:t>Professional learning is the responsibility of the individual.</a:t>
            </a:r>
            <a:r>
              <a:rPr lang="en-GB" baseline="0" dirty="0" smtClean="0"/>
              <a:t>  Senior management in schools must allow and provide opportunities for this to happen.</a:t>
            </a:r>
            <a:endParaRPr lang="en-GB" dirty="0" smtClean="0"/>
          </a:p>
          <a:p>
            <a:pPr defTabSz="955862">
              <a:defRPr/>
            </a:pPr>
            <a:endParaRPr lang="en-GB" dirty="0" smtClean="0"/>
          </a:p>
          <a:p>
            <a:pPr defTabSz="955862">
              <a:defRPr/>
            </a:pPr>
            <a:r>
              <a:rPr lang="en-GB" dirty="0" smtClean="0"/>
              <a:t>Workforce</a:t>
            </a:r>
            <a:r>
              <a:rPr lang="en-GB" baseline="0" dirty="0" smtClean="0"/>
              <a:t> development involves p</a:t>
            </a:r>
            <a:r>
              <a:rPr lang="en-GB" dirty="0" smtClean="0"/>
              <a:t>roviding opportunities for personal professional learning linked to leadership and improving standards in teaching and learning. In line with the national and local priorities</a:t>
            </a:r>
          </a:p>
          <a:p>
            <a:pPr defTabSz="955862">
              <a:defRPr/>
            </a:pPr>
            <a:endParaRPr lang="en-GB" dirty="0" smtClean="0"/>
          </a:p>
          <a:p>
            <a:pPr defTabSz="955862">
              <a:defRPr/>
            </a:pPr>
            <a:r>
              <a:rPr lang="en-GB" dirty="0" smtClean="0"/>
              <a:t>At</a:t>
            </a:r>
            <a:r>
              <a:rPr lang="en-GB" baseline="0" dirty="0" smtClean="0"/>
              <a:t> this time, the priority for Welsh Government and Local Authorities in Wales is on ensuring there is a thorough understanding of workforce development needs</a:t>
            </a:r>
            <a:r>
              <a:rPr lang="en-GB" dirty="0" smtClean="0"/>
              <a:t> so</a:t>
            </a:r>
            <a:r>
              <a:rPr lang="en-GB" baseline="0" dirty="0" smtClean="0"/>
              <a:t> that all staff have the opportunity to develop skills and expertise to implement the Additional Learning Needs and Educational Tribunal Act.</a:t>
            </a:r>
            <a:endParaRPr lang="en-GB" dirty="0" smtClean="0"/>
          </a:p>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5</a:t>
            </a:fld>
            <a:endParaRPr lang="en-GB"/>
          </a:p>
        </p:txBody>
      </p:sp>
    </p:spTree>
    <p:extLst>
      <p:ext uri="{BB962C8B-B14F-4D97-AF65-F5344CB8AC3E}">
        <p14:creationId xmlns:p14="http://schemas.microsoft.com/office/powerpoint/2010/main" val="963838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8966" indent="-238966">
              <a:buAutoNum type="arabicPeriod"/>
            </a:pPr>
            <a:r>
              <a:rPr lang="en-GB" dirty="0"/>
              <a:t>There is currently an SEN Code of Practice which provides roles and advice for LA’s and schools about what the law requires us to do.</a:t>
            </a:r>
          </a:p>
          <a:p>
            <a:pPr marL="238966" indent="-238966" defTabSz="955862">
              <a:buFontTx/>
              <a:buAutoNum type="arabicPeriod"/>
              <a:defRPr/>
            </a:pPr>
            <a:r>
              <a:rPr lang="en-GB" dirty="0"/>
              <a:t>This will be replaced with the Additional Learning Needs Code for Wales.  This is currently in draft form, it is anticipated the final code will become law in September 2021.</a:t>
            </a:r>
            <a:r>
              <a:rPr lang="en-US" dirty="0"/>
              <a:t> “The principles underpinning the ALN system aim to support the creation of a fully inclusive education system, where all learners are given the opportunity to succeed and have access to an education that meets their needs and enables them to participate in, benefit from and enjoy learning. (WAG, 2018)  In order to meet this, we have the responsibility to train not only teachers and teaching assistants within the school , but also training to lunchtime supervisors and transport operators. </a:t>
            </a:r>
            <a:endParaRPr lang="en-US" dirty="0" smtClean="0"/>
          </a:p>
          <a:p>
            <a:pPr marL="238966" indent="-238966" defTabSz="955862">
              <a:buFontTx/>
              <a:buAutoNum type="arabicPeriod"/>
              <a:defRPr/>
            </a:pPr>
            <a:endParaRPr lang="en-US" dirty="0" smtClean="0"/>
          </a:p>
          <a:p>
            <a:pPr marL="238966" indent="-238966" defTabSz="955862">
              <a:buFontTx/>
              <a:buAutoNum type="arabicPeriod"/>
              <a:defRPr/>
            </a:pPr>
            <a:r>
              <a:rPr lang="en-GB" dirty="0" smtClean="0"/>
              <a:t>The Welsh Assembly  government has a commitment of equity of access across all practitioners and in all regions.</a:t>
            </a:r>
          </a:p>
          <a:p>
            <a:pPr marL="238966" indent="-238966" defTabSz="955862">
              <a:buFontTx/>
              <a:buAutoNum type="arabicPeriod"/>
              <a:defRPr/>
            </a:pPr>
            <a:r>
              <a:rPr lang="en-GB" dirty="0" smtClean="0"/>
              <a:t>Over the last five years, the professional learning offer made available by regional consortia has grown and become more aligned, especially in relation to leadership. Other middle tier organisations such as the Education Workforce Council (EWC), </a:t>
            </a:r>
            <a:r>
              <a:rPr lang="en-GB" dirty="0" err="1" smtClean="0"/>
              <a:t>Estyn</a:t>
            </a:r>
            <a:r>
              <a:rPr lang="en-GB" dirty="0" smtClean="0"/>
              <a:t> and WJEC also make professional learning opportunities available.</a:t>
            </a:r>
          </a:p>
          <a:p>
            <a:pPr marL="238966" indent="-238966" defTabSz="955862">
              <a:buFontTx/>
              <a:buAutoNum type="arabicPeriod"/>
              <a:defRPr/>
            </a:pPr>
            <a:r>
              <a:rPr lang="en-GB" dirty="0" smtClean="0"/>
              <a:t>In Wales, we currently allocate five days to INSET but schools routinely release teachers and leaders for professional learning in addition to this. Welsh Government is reconsidering the underpinning logic and rationale for the allocation of time to professional learning.</a:t>
            </a:r>
          </a:p>
          <a:p>
            <a:pPr marL="238966" indent="-238966" defTabSz="955862">
              <a:buFontTx/>
              <a:buAutoNum type="arabicPeriod"/>
              <a:defRPr/>
            </a:pPr>
            <a:endParaRPr lang="en-US" dirty="0"/>
          </a:p>
          <a:p>
            <a:pPr marL="238966" indent="-238966" defTabSz="955862">
              <a:buFontTx/>
              <a:buAutoNum type="arabicPeriod"/>
              <a:defRPr/>
            </a:pPr>
            <a:endParaRPr lang="en-US" dirty="0"/>
          </a:p>
          <a:p>
            <a:pPr marL="238966" indent="-238966">
              <a:buAutoNum type="arabicPeriod"/>
            </a:pPr>
            <a:endParaRPr lang="en-GB" dirty="0"/>
          </a:p>
          <a:p>
            <a:pPr marL="238966" indent="-238966">
              <a:buAutoNum type="arabicPeriod"/>
            </a:pPr>
            <a:endParaRPr lang="en-GB" dirty="0"/>
          </a:p>
        </p:txBody>
      </p:sp>
      <p:sp>
        <p:nvSpPr>
          <p:cNvPr id="4" name="Slide Number Placeholder 3"/>
          <p:cNvSpPr>
            <a:spLocks noGrp="1"/>
          </p:cNvSpPr>
          <p:nvPr>
            <p:ph type="sldNum" sz="quarter" idx="5"/>
          </p:nvPr>
        </p:nvSpPr>
        <p:spPr/>
        <p:txBody>
          <a:bodyPr/>
          <a:lstStyle/>
          <a:p>
            <a:fld id="{96E45C92-C971-4F61-8216-FA3C54F5CAB0}" type="slidenum">
              <a:rPr lang="en-GB" smtClean="0"/>
              <a:t>6</a:t>
            </a:fld>
            <a:endParaRPr lang="en-GB"/>
          </a:p>
        </p:txBody>
      </p:sp>
    </p:spTree>
    <p:extLst>
      <p:ext uri="{BB962C8B-B14F-4D97-AF65-F5344CB8AC3E}">
        <p14:creationId xmlns:p14="http://schemas.microsoft.com/office/powerpoint/2010/main" val="710700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927" y="4778723"/>
            <a:ext cx="5439410" cy="4047778"/>
          </a:xfrm>
        </p:spPr>
        <p:txBody>
          <a:bodyPr/>
          <a:lstStyle/>
          <a:p>
            <a:pPr defTabSz="955862">
              <a:defRPr/>
            </a:pPr>
            <a:r>
              <a:rPr lang="en-GB" dirty="0" smtClean="0"/>
              <a:t>As part of the Welsh</a:t>
            </a:r>
            <a:r>
              <a:rPr lang="en-GB" baseline="0" dirty="0" smtClean="0"/>
              <a:t> Government Additional Learning Needs transformation programme, there is a </a:t>
            </a:r>
            <a:r>
              <a:rPr lang="en-GB" dirty="0" smtClean="0"/>
              <a:t>programme of skills development for education practitioners focused at three levels.</a:t>
            </a:r>
          </a:p>
          <a:p>
            <a:pPr defTabSz="955862">
              <a:defRPr/>
            </a:pPr>
            <a:endParaRPr lang="en-GB" dirty="0" smtClean="0"/>
          </a:p>
          <a:p>
            <a:pPr defTabSz="955862">
              <a:defRPr/>
            </a:pPr>
            <a:r>
              <a:rPr lang="en-GB" dirty="0" smtClean="0"/>
              <a:t>Core skills development</a:t>
            </a:r>
            <a:r>
              <a:rPr lang="en-GB" baseline="0" dirty="0" smtClean="0"/>
              <a:t> – for all practitioners to deliver the new ALN system.  This includes the roll out of person centred practice, which is a central aspect of our new approach, across all education settings and schools.  Welsh Government have provided a two-year funding grant to local authorities for developing person centred practice skills across the workforce. </a:t>
            </a:r>
          </a:p>
          <a:p>
            <a:pPr defTabSz="955862">
              <a:defRPr/>
            </a:pPr>
            <a:endParaRPr lang="en-GB" baseline="0" dirty="0" smtClean="0"/>
          </a:p>
          <a:p>
            <a:pPr defTabSz="955862">
              <a:defRPr/>
            </a:pPr>
            <a:r>
              <a:rPr lang="en-GB" baseline="0" dirty="0" smtClean="0"/>
              <a:t>Advanced skills development through the development of the role of additional learning needs co-ordinators, this role takes the place of the current </a:t>
            </a:r>
            <a:r>
              <a:rPr lang="en-GB" baseline="0" dirty="0" smtClean="0"/>
              <a:t>SENCOs </a:t>
            </a:r>
            <a:r>
              <a:rPr lang="en-GB" baseline="0" dirty="0" err="1" smtClean="0"/>
              <a:t>pecial</a:t>
            </a:r>
            <a:r>
              <a:rPr lang="en-GB" baseline="0" dirty="0" smtClean="0"/>
              <a:t> </a:t>
            </a:r>
            <a:r>
              <a:rPr lang="en-GB" baseline="0" dirty="0" smtClean="0"/>
              <a:t>educational needs coordinators. </a:t>
            </a:r>
          </a:p>
          <a:p>
            <a:pPr defTabSz="955862">
              <a:defRPr/>
            </a:pPr>
            <a:endParaRPr lang="en-GB" baseline="0" dirty="0" smtClean="0"/>
          </a:p>
          <a:p>
            <a:pPr defTabSz="955862">
              <a:defRPr/>
            </a:pPr>
            <a:r>
              <a:rPr lang="en-GB" baseline="0" dirty="0" smtClean="0"/>
              <a:t>Specialist skills development through funding to support graduate training for local authority provided specialist support services available to schools, for example, educational psychology services and teachers of the visually or hearing impaired. </a:t>
            </a:r>
          </a:p>
          <a:p>
            <a:pPr defTabSz="955862">
              <a:defRPr/>
            </a:pPr>
            <a:endParaRPr lang="en-GB" dirty="0"/>
          </a:p>
          <a:p>
            <a:pPr defTabSz="955862">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7</a:t>
            </a:fld>
            <a:endParaRPr lang="en-GB"/>
          </a:p>
        </p:txBody>
      </p:sp>
    </p:spTree>
    <p:extLst>
      <p:ext uri="{BB962C8B-B14F-4D97-AF65-F5344CB8AC3E}">
        <p14:creationId xmlns:p14="http://schemas.microsoft.com/office/powerpoint/2010/main" val="2945620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Having looked</a:t>
            </a:r>
            <a:r>
              <a:rPr lang="en-GB" baseline="0" dirty="0" smtClean="0"/>
              <a:t> at the reasons for workforce development, I will now critically reflect on this in my setting.  I have used </a:t>
            </a:r>
            <a:r>
              <a:rPr lang="en-GB" dirty="0" smtClean="0"/>
              <a:t>Gibbs’ reflective cycle (1988) </a:t>
            </a:r>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8</a:t>
            </a:fld>
            <a:endParaRPr lang="en-GB"/>
          </a:p>
        </p:txBody>
      </p:sp>
    </p:spTree>
    <p:extLst>
      <p:ext uri="{BB962C8B-B14F-4D97-AF65-F5344CB8AC3E}">
        <p14:creationId xmlns:p14="http://schemas.microsoft.com/office/powerpoint/2010/main" val="2250768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E45C92-C971-4F61-8216-FA3C54F5CAB0}" type="slidenum">
              <a:rPr lang="en-GB" smtClean="0"/>
              <a:t>9</a:t>
            </a:fld>
            <a:endParaRPr lang="en-GB"/>
          </a:p>
        </p:txBody>
      </p:sp>
    </p:spTree>
    <p:extLst>
      <p:ext uri="{BB962C8B-B14F-4D97-AF65-F5344CB8AC3E}">
        <p14:creationId xmlns:p14="http://schemas.microsoft.com/office/powerpoint/2010/main" val="36901825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Anticipating</a:t>
            </a:r>
            <a:r>
              <a:rPr lang="en-GB" baseline="0" dirty="0" smtClean="0"/>
              <a:t> need and planning courses to meet the needs of the group of learners/class, previously people chose on a variety of basis, one example being the course that meant the most time out of school.</a:t>
            </a:r>
          </a:p>
          <a:p>
            <a:pPr marL="228600" indent="-228600">
              <a:buAutoNum type="arabicPeriod"/>
            </a:pPr>
            <a:r>
              <a:rPr lang="en-GB" baseline="0" dirty="0" smtClean="0"/>
              <a:t>Identify needs of the children in the summer term before transition and then carrying out a skills audit of the adults who will be teaching them and filling any gaps.  Booking training using the Local Authority Inclusion service courses, or in house if necessary.  </a:t>
            </a:r>
          </a:p>
          <a:p>
            <a:pPr marL="228600" indent="-228600">
              <a:buAutoNum type="arabicPeriod"/>
            </a:pPr>
            <a:r>
              <a:rPr lang="en-GB" baseline="0" dirty="0" smtClean="0"/>
              <a:t>For certain roles, such as ELSA, we choose people who have a natural affinity for caring/go to person for emotional support.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baseline="0" dirty="0" smtClean="0"/>
              <a:t>T.A’S roles have been </a:t>
            </a:r>
            <a:r>
              <a:rPr lang="en-GB" dirty="0" smtClean="0"/>
              <a:t>developed giving them greater responsibility for delivering interventions to different groups of learners.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smtClean="0"/>
              <a:t> We share and</a:t>
            </a:r>
            <a:r>
              <a:rPr lang="en-GB" baseline="0" dirty="0" smtClean="0"/>
              <a:t> teach skills within our federation of four schools, this helps when official training may not be available until later in the academic year, or when we need to organise extra training on something specific, it means the presenters can reach more people in one session. </a:t>
            </a:r>
            <a:endParaRPr lang="en-GB" dirty="0" smtClean="0"/>
          </a:p>
          <a:p>
            <a:pPr marL="228600" indent="-228600">
              <a:buAutoNum type="arabicPeriod"/>
            </a:pPr>
            <a:endParaRPr lang="en-GB" dirty="0" smtClean="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96E45C92-C971-4F61-8216-FA3C54F5CAB0}" type="slidenum">
              <a:rPr lang="en-GB" smtClean="0"/>
              <a:t>10</a:t>
            </a:fld>
            <a:endParaRPr lang="en-GB"/>
          </a:p>
        </p:txBody>
      </p:sp>
    </p:spTree>
    <p:extLst>
      <p:ext uri="{BB962C8B-B14F-4D97-AF65-F5344CB8AC3E}">
        <p14:creationId xmlns:p14="http://schemas.microsoft.com/office/powerpoint/2010/main" val="19247395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927" y="4778723"/>
            <a:ext cx="5439410" cy="4524934"/>
          </a:xfrm>
        </p:spPr>
        <p:txBody>
          <a:bodyPr/>
          <a:lstStyle/>
          <a:p>
            <a:pPr lvl="0">
              <a:defRPr/>
            </a:pPr>
            <a:r>
              <a:rPr lang="en-GB" sz="1050" dirty="0"/>
              <a:t>So of the three areas , the core skills development and advanced </a:t>
            </a:r>
            <a:r>
              <a:rPr lang="en-GB" sz="1050" dirty="0" smtClean="0"/>
              <a:t>skills development apply to  us within our school setting.</a:t>
            </a:r>
            <a:endParaRPr lang="en-GB" sz="105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5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smtClean="0"/>
              <a:t>Looking</a:t>
            </a:r>
            <a:r>
              <a:rPr lang="en-GB" sz="1050" baseline="0" dirty="0" smtClean="0"/>
              <a:t> specifically at our workforce development in relation to ALN reform, and using the indicators identified from our Local Authority readiness survey, I have worked with my partner </a:t>
            </a:r>
            <a:r>
              <a:rPr lang="en-GB" sz="1050" baseline="0" dirty="0" err="1" smtClean="0"/>
              <a:t>ALNCo</a:t>
            </a:r>
            <a:r>
              <a:rPr lang="en-GB" sz="1050" baseline="0" dirty="0" smtClean="0"/>
              <a:t> </a:t>
            </a:r>
            <a:r>
              <a:rPr lang="en-GB" sz="1050" baseline="0" dirty="0" smtClean="0"/>
              <a:t>to assess the situation in my school.</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050" baseline="0" dirty="0" smtClean="0"/>
              <a:t>All staff who were in post in September 2019 have received PCP training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050" baseline="0" dirty="0" smtClean="0"/>
              <a:t>My partner completed this course, the PGALN, last year.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050" baseline="0" dirty="0" smtClean="0"/>
              <a:t>We have established good working relationships with staff, pupils and parents over recent years.  We have ru</a:t>
            </a:r>
            <a:r>
              <a:rPr lang="en-GB" sz="1050" dirty="0" smtClean="0"/>
              <a:t>n informative sessions for staff and governors on ALN reform.</a:t>
            </a:r>
            <a:endParaRPr lang="en-GB" sz="1050" baseline="0" dirty="0" smtClean="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050" baseline="0" dirty="0" smtClean="0"/>
              <a:t>We attend </a:t>
            </a:r>
            <a:r>
              <a:rPr lang="en-GB" sz="1050" baseline="0" dirty="0" err="1" smtClean="0"/>
              <a:t>ALNCo</a:t>
            </a:r>
            <a:r>
              <a:rPr lang="en-GB" sz="1050" baseline="0" dirty="0" smtClean="0"/>
              <a:t> </a:t>
            </a:r>
            <a:r>
              <a:rPr lang="en-GB" sz="1050" baseline="0" dirty="0" smtClean="0"/>
              <a:t>updates for our authority and in our cluster of schools.</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050" baseline="0" dirty="0" smtClean="0"/>
              <a:t>The inclusion service menu is used in a structured way</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050" baseline="0" dirty="0" smtClean="0"/>
              <a:t>We have built effective relationships and built trust with the majority of agencies we work with. </a:t>
            </a:r>
            <a:endParaRPr lang="en-GB" sz="1050" baseline="0" dirty="0" smtClean="0"/>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050" baseline="0" dirty="0" smtClean="0"/>
              <a:t>We have delivered training for ALN reform for the governing body. </a:t>
            </a:r>
          </a:p>
          <a:p>
            <a:pPr marR="0" lvl="0" algn="l" defTabSz="914400" rtl="0" eaLnBrk="1" fontAlgn="auto" latinLnBrk="0" hangingPunct="1">
              <a:lnSpc>
                <a:spcPct val="100000"/>
              </a:lnSpc>
              <a:spcBef>
                <a:spcPts val="0"/>
              </a:spcBef>
              <a:spcAft>
                <a:spcPts val="0"/>
              </a:spcAft>
              <a:buClrTx/>
              <a:buSzTx/>
              <a:tabLst/>
              <a:defRPr/>
            </a:pPr>
            <a:endParaRPr lang="en-GB" sz="1050" dirty="0"/>
          </a:p>
          <a:p>
            <a:pPr marR="0" lvl="0" algn="l" defTabSz="914400" rtl="0" eaLnBrk="1" fontAlgn="auto" latinLnBrk="0" hangingPunct="1">
              <a:lnSpc>
                <a:spcPct val="100000"/>
              </a:lnSpc>
              <a:spcBef>
                <a:spcPts val="0"/>
              </a:spcBef>
              <a:spcAft>
                <a:spcPts val="0"/>
              </a:spcAft>
              <a:buClrTx/>
              <a:buSzTx/>
              <a:tabLst/>
              <a:defRPr/>
            </a:pPr>
            <a:r>
              <a:rPr lang="en-GB" sz="1050" baseline="0" dirty="0" smtClean="0"/>
              <a:t>I will take the areas for development and explore these in a later slide . </a:t>
            </a:r>
            <a:endParaRPr lang="en-GB" sz="105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50" dirty="0" smtClean="0"/>
          </a:p>
        </p:txBody>
      </p:sp>
      <p:sp>
        <p:nvSpPr>
          <p:cNvPr id="4" name="Slide Number Placeholder 3"/>
          <p:cNvSpPr>
            <a:spLocks noGrp="1"/>
          </p:cNvSpPr>
          <p:nvPr>
            <p:ph type="sldNum" sz="quarter" idx="10"/>
          </p:nvPr>
        </p:nvSpPr>
        <p:spPr/>
        <p:txBody>
          <a:bodyPr/>
          <a:lstStyle/>
          <a:p>
            <a:fld id="{96E45C92-C971-4F61-8216-FA3C54F5CAB0}" type="slidenum">
              <a:rPr lang="en-GB" smtClean="0"/>
              <a:t>11</a:t>
            </a:fld>
            <a:endParaRPr lang="en-GB"/>
          </a:p>
        </p:txBody>
      </p:sp>
    </p:spTree>
    <p:extLst>
      <p:ext uri="{BB962C8B-B14F-4D97-AF65-F5344CB8AC3E}">
        <p14:creationId xmlns:p14="http://schemas.microsoft.com/office/powerpoint/2010/main" val="37019043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12</a:t>
            </a:fld>
            <a:endParaRPr lang="en-GB"/>
          </a:p>
        </p:txBody>
      </p:sp>
    </p:spTree>
    <p:extLst>
      <p:ext uri="{BB962C8B-B14F-4D97-AF65-F5344CB8AC3E}">
        <p14:creationId xmlns:p14="http://schemas.microsoft.com/office/powerpoint/2010/main" val="2691512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strongly disagree with this quote, </a:t>
            </a:r>
            <a:r>
              <a:rPr lang="en-GB" dirty="0" smtClean="0"/>
              <a:t>I agree t</a:t>
            </a:r>
            <a:r>
              <a:rPr lang="en-GB" dirty="0"/>
              <a:t>h</a:t>
            </a:r>
            <a:r>
              <a:rPr lang="en-GB" dirty="0" smtClean="0"/>
              <a:t>at </a:t>
            </a:r>
            <a:r>
              <a:rPr lang="en-GB" dirty="0" smtClean="0"/>
              <a:t>ALN children may spend a large amount of their day with T.A’s, </a:t>
            </a:r>
            <a:r>
              <a:rPr lang="en-GB" dirty="0" smtClean="0"/>
              <a:t>but I wouldn’t describe it as a price we pay.  In as </a:t>
            </a:r>
            <a:r>
              <a:rPr lang="en-GB" dirty="0"/>
              <a:t>much as, our teaching assistants do not have a </a:t>
            </a:r>
            <a:r>
              <a:rPr lang="en-GB" dirty="0" smtClean="0"/>
              <a:t>teaching </a:t>
            </a:r>
            <a:r>
              <a:rPr lang="en-GB" dirty="0"/>
              <a:t>degree, but, in my setting, we are lucky enough to have some very experienced teaching assistants who often have a greater awareness of ALN and effective strategies to </a:t>
            </a:r>
            <a:r>
              <a:rPr lang="en-GB" dirty="0" smtClean="0"/>
              <a:t>use </a:t>
            </a:r>
            <a:r>
              <a:rPr lang="en-GB" dirty="0"/>
              <a:t>with children. They are often more qualified than the teachers at delivering specific interventions, as they have attended training which teachers have not because they are the people who will be delivering them and, due to financial restrictions, they are easier to release from school to attend training sessions during the school day.   </a:t>
            </a:r>
            <a:endParaRPr lang="en-GB" dirty="0" smtClean="0"/>
          </a:p>
          <a:p>
            <a:endParaRPr lang="en-GB" dirty="0" smtClean="0"/>
          </a:p>
          <a:p>
            <a:r>
              <a:rPr lang="en-GB" dirty="0" smtClean="0"/>
              <a:t>The T.A is often in a position to work with smaller groups and able to tailor work to the individual child, supporting and encouraging them , giving them more adult input.</a:t>
            </a:r>
          </a:p>
          <a:p>
            <a:endParaRPr lang="en-GB" dirty="0"/>
          </a:p>
          <a:p>
            <a:r>
              <a:rPr lang="en-GB" dirty="0" smtClean="0"/>
              <a:t>I do think that this should be communicated to parents so they understand the situation. </a:t>
            </a:r>
            <a:endParaRPr lang="en-GB" dirty="0"/>
          </a:p>
          <a:p>
            <a:endParaRPr lang="en-GB" dirty="0"/>
          </a:p>
        </p:txBody>
      </p:sp>
      <p:sp>
        <p:nvSpPr>
          <p:cNvPr id="4" name="Slide Number Placeholder 3"/>
          <p:cNvSpPr>
            <a:spLocks noGrp="1"/>
          </p:cNvSpPr>
          <p:nvPr>
            <p:ph type="sldNum" sz="quarter" idx="5"/>
          </p:nvPr>
        </p:nvSpPr>
        <p:spPr/>
        <p:txBody>
          <a:bodyPr/>
          <a:lstStyle/>
          <a:p>
            <a:fld id="{96E45C92-C971-4F61-8216-FA3C54F5CAB0}" type="slidenum">
              <a:rPr lang="en-GB" smtClean="0"/>
              <a:t>13</a:t>
            </a:fld>
            <a:endParaRPr lang="en-GB"/>
          </a:p>
        </p:txBody>
      </p:sp>
    </p:spTree>
    <p:extLst>
      <p:ext uri="{BB962C8B-B14F-4D97-AF65-F5344CB8AC3E}">
        <p14:creationId xmlns:p14="http://schemas.microsoft.com/office/powerpoint/2010/main" val="31849040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3863" y="1296988"/>
            <a:ext cx="5953125" cy="3349625"/>
          </a:xfrm>
        </p:spPr>
      </p:sp>
      <p:sp>
        <p:nvSpPr>
          <p:cNvPr id="3" name="Notes Placeholder 2"/>
          <p:cNvSpPr>
            <a:spLocks noGrp="1"/>
          </p:cNvSpPr>
          <p:nvPr>
            <p:ph type="body" idx="1"/>
          </p:nvPr>
        </p:nvSpPr>
        <p:spPr/>
        <p:txBody>
          <a:bodyPr/>
          <a:lstStyle/>
          <a:p>
            <a:r>
              <a:rPr lang="en-GB" dirty="0" smtClean="0"/>
              <a:t>A</a:t>
            </a:r>
            <a:r>
              <a:rPr lang="en-GB" baseline="0" dirty="0" smtClean="0"/>
              <a:t> book on the professional development of early educators (Waters, </a:t>
            </a:r>
            <a:r>
              <a:rPr lang="en-GB" baseline="0" dirty="0" err="1" smtClean="0"/>
              <a:t>Payler</a:t>
            </a:r>
            <a:r>
              <a:rPr lang="en-GB" baseline="0" dirty="0" smtClean="0"/>
              <a:t> and Jones year) listed these 6 points as some of the eight major themes linked to professional development.  I have been able to relate this to my experience in my setting. </a:t>
            </a:r>
          </a:p>
          <a:p>
            <a:endParaRPr lang="en-GB" baseline="0" dirty="0" smtClean="0"/>
          </a:p>
          <a:p>
            <a:r>
              <a:rPr lang="en-GB" baseline="0" dirty="0" smtClean="0"/>
              <a:t>Opportunities for development are provided, but the use of the information given very much depends on the individual. </a:t>
            </a:r>
          </a:p>
          <a:p>
            <a:r>
              <a:rPr lang="en-GB" baseline="0" dirty="0" smtClean="0"/>
              <a:t> </a:t>
            </a:r>
          </a:p>
          <a:p>
            <a:pPr marL="228600" indent="-228600">
              <a:buAutoNum type="arabicPeriod"/>
            </a:pPr>
            <a:r>
              <a:rPr lang="en-GB" dirty="0" smtClean="0"/>
              <a:t>Personal life can change priorities, I am not saying this in a negative way, just observational. </a:t>
            </a:r>
          </a:p>
          <a:p>
            <a:pPr marL="228600" indent="-228600">
              <a:buAutoNum type="arabicPeriod"/>
            </a:pPr>
            <a:r>
              <a:rPr lang="en-GB" dirty="0" smtClean="0"/>
              <a:t>Value of earlier professional experience, have they previously learnt something that has had a positive impact on their teaching or even made their life easier.</a:t>
            </a:r>
          </a:p>
          <a:p>
            <a:pPr marL="228600" indent="-228600">
              <a:buAutoNum type="arabicPeriod"/>
            </a:pPr>
            <a:r>
              <a:rPr lang="en-GB" dirty="0" smtClean="0"/>
              <a:t>Personal values, (old school)</a:t>
            </a:r>
            <a:endParaRPr lang="en-GB" dirty="0"/>
          </a:p>
          <a:p>
            <a:pPr marL="228600" indent="-228600">
              <a:buAutoNum type="arabicPeriod"/>
            </a:pPr>
            <a:r>
              <a:rPr lang="en-GB" dirty="0" smtClean="0"/>
              <a:t>What the individual needs to work with the children they have at the time.</a:t>
            </a:r>
          </a:p>
          <a:p>
            <a:pPr marL="228600" indent="-228600">
              <a:buAutoNum type="arabicPeriod"/>
            </a:pPr>
            <a:r>
              <a:rPr lang="en-GB" dirty="0" smtClean="0"/>
              <a:t>With this, we have been through peaks and troughs with how the school community tackle learning new things, peoples appetite for it seems to vary and this appears to cascade through the team!</a:t>
            </a:r>
          </a:p>
          <a:p>
            <a:pPr marL="228600" indent="-228600">
              <a:buAutoNum type="arabicPeriod"/>
            </a:pPr>
            <a:r>
              <a:rPr lang="en-GB" dirty="0"/>
              <a:t>P</a:t>
            </a:r>
            <a:r>
              <a:rPr lang="en-GB" dirty="0" smtClean="0"/>
              <a:t>eople rank the importance of training and qualifications differently.  We have come across the stumbling block particularly with TA’s who have been in post a long time or “Well if I don’t know it after twenty years………”</a:t>
            </a:r>
          </a:p>
        </p:txBody>
      </p:sp>
      <p:sp>
        <p:nvSpPr>
          <p:cNvPr id="4" name="Slide Number Placeholder 3"/>
          <p:cNvSpPr>
            <a:spLocks noGrp="1"/>
          </p:cNvSpPr>
          <p:nvPr>
            <p:ph type="sldNum" sz="quarter" idx="10"/>
          </p:nvPr>
        </p:nvSpPr>
        <p:spPr/>
        <p:txBody>
          <a:bodyPr/>
          <a:lstStyle/>
          <a:p>
            <a:fld id="{96E45C92-C971-4F61-8216-FA3C54F5CAB0}" type="slidenum">
              <a:rPr lang="en-GB" smtClean="0"/>
              <a:t>14</a:t>
            </a:fld>
            <a:endParaRPr lang="en-GB"/>
          </a:p>
        </p:txBody>
      </p:sp>
    </p:spTree>
    <p:extLst>
      <p:ext uri="{BB962C8B-B14F-4D97-AF65-F5344CB8AC3E}">
        <p14:creationId xmlns:p14="http://schemas.microsoft.com/office/powerpoint/2010/main" val="24153320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927" y="4778723"/>
            <a:ext cx="5439410" cy="4510420"/>
          </a:xfrm>
        </p:spPr>
        <p:txBody>
          <a:bodyPr/>
          <a:lstStyle/>
          <a:p>
            <a:endParaRPr lang="en-GB" dirty="0"/>
          </a:p>
          <a:p>
            <a:pPr lvl="0" defTabSz="914400">
              <a:defRPr/>
            </a:pPr>
            <a:endParaRPr lang="en-GB" dirty="0" smtClean="0"/>
          </a:p>
          <a:p>
            <a:pPr lvl="0" defTabSz="914400">
              <a:defRPr/>
            </a:pPr>
            <a:r>
              <a:rPr lang="en-GB" dirty="0" smtClean="0"/>
              <a:t>1. </a:t>
            </a:r>
            <a:r>
              <a:rPr lang="en-GB" sz="1200" dirty="0" smtClean="0"/>
              <a:t>In the areas for development, I need to get a formal qualification relating to ALN.</a:t>
            </a:r>
          </a:p>
          <a:p>
            <a:pPr>
              <a:defRPr/>
            </a:pPr>
            <a:r>
              <a:rPr lang="en-GB" sz="1200" dirty="0" smtClean="0"/>
              <a:t>2. Both </a:t>
            </a:r>
            <a:r>
              <a:rPr lang="en-GB" sz="1200" dirty="0" err="1" smtClean="0"/>
              <a:t>ALNCo’s</a:t>
            </a:r>
            <a:r>
              <a:rPr lang="en-GB" sz="1200" dirty="0" smtClean="0"/>
              <a:t> have targets relating to workforce development relating to ALN reform in performance management.  We haven’t yet extended this to the performance management of other staff as their targets have been linked to the Federation Improvement Plan.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3. We hope to be involved in school collaborations now that we are part of a new cluster. </a:t>
            </a:r>
            <a:r>
              <a:rPr lang="en-GB" dirty="0" smtClean="0"/>
              <a:t>Hargreaves (2002) wrote “Professional learning communities lead to strong and measurable improvements in students learning.  Instead of bringing about quick fixes or superficial change , they create and support sustainable improvements that last over time because they build professional skill and the capacity to keep the school progressing.  I look forward to playing an active role in our new cluster and working collaboratively. </a:t>
            </a:r>
          </a:p>
          <a:p>
            <a:pPr>
              <a:defRPr/>
            </a:pPr>
            <a:endParaRPr lang="en-GB" sz="1200" dirty="0" smtClean="0"/>
          </a:p>
          <a:p>
            <a:pPr>
              <a:defRPr/>
            </a:pPr>
            <a:r>
              <a:rPr lang="en-GB" sz="1200" dirty="0" smtClean="0"/>
              <a:t>4.  We do not have dedicated </a:t>
            </a:r>
            <a:r>
              <a:rPr lang="en-GB" sz="1200" dirty="0" err="1" smtClean="0"/>
              <a:t>ALNCo</a:t>
            </a:r>
            <a:r>
              <a:rPr lang="en-GB" sz="1200" dirty="0" smtClean="0"/>
              <a:t> time. </a:t>
            </a:r>
          </a:p>
          <a:p>
            <a:pPr>
              <a:defRPr/>
            </a:pPr>
            <a:r>
              <a:rPr lang="en-GB" sz="1200" dirty="0" smtClean="0"/>
              <a:t>5. We have co-ordinated with and supported parents this has been effective in as much as we have managed to increase engagement and they have been satisfied with this when we have received feedback via parent questionnaires. We still feel that improving parent participation is a main focus for the coming years.  We need to organise information sharing events for parents and carers to ensure they have a sound knowledge of the new system.</a:t>
            </a:r>
          </a:p>
          <a:p>
            <a:r>
              <a:rPr lang="en-GB" dirty="0" smtClean="0"/>
              <a:t>6. We will continue to organise</a:t>
            </a:r>
            <a:r>
              <a:rPr lang="en-GB" baseline="0" dirty="0" smtClean="0"/>
              <a:t> feed back sessions for all staff on legislation updates.</a:t>
            </a:r>
          </a:p>
          <a:p>
            <a:r>
              <a:rPr lang="en-GB" baseline="0" dirty="0" smtClean="0"/>
              <a:t>7.  We will ensure that all new starters have PCP training. </a:t>
            </a:r>
            <a:endParaRPr lang="en-GB" dirty="0" smtClean="0"/>
          </a:p>
          <a:p>
            <a:r>
              <a:rPr lang="en-GB" dirty="0" smtClean="0"/>
              <a:t> </a:t>
            </a:r>
            <a:endParaRPr lang="en-GB" dirty="0"/>
          </a:p>
        </p:txBody>
      </p:sp>
      <p:sp>
        <p:nvSpPr>
          <p:cNvPr id="4" name="Slide Number Placeholder 3"/>
          <p:cNvSpPr>
            <a:spLocks noGrp="1"/>
          </p:cNvSpPr>
          <p:nvPr>
            <p:ph type="sldNum" sz="quarter" idx="5"/>
          </p:nvPr>
        </p:nvSpPr>
        <p:spPr/>
        <p:txBody>
          <a:bodyPr/>
          <a:lstStyle/>
          <a:p>
            <a:fld id="{96E45C92-C971-4F61-8216-FA3C54F5CAB0}" type="slidenum">
              <a:rPr lang="en-GB" smtClean="0"/>
              <a:t>15</a:t>
            </a:fld>
            <a:endParaRPr lang="en-GB"/>
          </a:p>
        </p:txBody>
      </p:sp>
    </p:spTree>
    <p:extLst>
      <p:ext uri="{BB962C8B-B14F-4D97-AF65-F5344CB8AC3E}">
        <p14:creationId xmlns:p14="http://schemas.microsoft.com/office/powerpoint/2010/main" val="42210932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The Local Authority already support us by offering training in the priority areas for ALN reform and offering a wide range of training covering all aspects of ALN.  </a:t>
            </a:r>
          </a:p>
          <a:p>
            <a:endParaRPr lang="en-GB" dirty="0"/>
          </a:p>
          <a:p>
            <a:r>
              <a:rPr lang="en-GB" dirty="0" smtClean="0"/>
              <a:t>SMT do value these opportunities, but struggle to find funding from school budget to cover classes.</a:t>
            </a:r>
          </a:p>
          <a:p>
            <a:endParaRPr lang="en-GB" dirty="0"/>
          </a:p>
          <a:p>
            <a:r>
              <a:rPr lang="en-GB" dirty="0" smtClean="0"/>
              <a:t>As ALNCO, I will work with the SMT to make sure we meet the guidelines for workforce development. </a:t>
            </a:r>
            <a:endParaRPr lang="en-GB" dirty="0"/>
          </a:p>
          <a:p>
            <a:endParaRPr lang="en-GB" dirty="0" smtClean="0"/>
          </a:p>
          <a:p>
            <a:r>
              <a:rPr lang="en-GB" dirty="0" smtClean="0"/>
              <a:t> Addressing  24.11 of the new draft code, The </a:t>
            </a:r>
            <a:r>
              <a:rPr lang="en-GB" dirty="0" err="1"/>
              <a:t>ALNCo</a:t>
            </a:r>
            <a:r>
              <a:rPr lang="en-GB" dirty="0"/>
              <a:t> will provide professional guidance, advice and support to teachers and, where needed, information and support to parents and other agencies/institutions. </a:t>
            </a:r>
          </a:p>
          <a:p>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16</a:t>
            </a:fld>
            <a:endParaRPr lang="en-GB"/>
          </a:p>
        </p:txBody>
      </p:sp>
    </p:spTree>
    <p:extLst>
      <p:ext uri="{BB962C8B-B14F-4D97-AF65-F5344CB8AC3E}">
        <p14:creationId xmlns:p14="http://schemas.microsoft.com/office/powerpoint/2010/main" val="2856886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my findings of the areas for development,</a:t>
            </a:r>
            <a:r>
              <a:rPr lang="en-GB" baseline="0" dirty="0" smtClean="0"/>
              <a:t> I will </a:t>
            </a:r>
            <a:r>
              <a:rPr lang="en-GB" baseline="0" dirty="0" smtClean="0"/>
              <a:t>work with my </a:t>
            </a:r>
            <a:r>
              <a:rPr lang="en-GB" baseline="0" dirty="0" err="1" smtClean="0"/>
              <a:t>ALNCo</a:t>
            </a:r>
            <a:r>
              <a:rPr lang="en-GB" baseline="0" dirty="0" smtClean="0"/>
              <a:t> </a:t>
            </a:r>
            <a:r>
              <a:rPr lang="en-GB" baseline="0" dirty="0" smtClean="0"/>
              <a:t>partner and the SMT to </a:t>
            </a:r>
            <a:r>
              <a:rPr lang="en-GB" baseline="0" dirty="0" smtClean="0"/>
              <a:t>share a draft action plan for our school staff, with a timely implementation plan. </a:t>
            </a:r>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17</a:t>
            </a:fld>
            <a:endParaRPr lang="en-GB"/>
          </a:p>
        </p:txBody>
      </p:sp>
    </p:spTree>
    <p:extLst>
      <p:ext uri="{BB962C8B-B14F-4D97-AF65-F5344CB8AC3E}">
        <p14:creationId xmlns:p14="http://schemas.microsoft.com/office/powerpoint/2010/main" val="27397057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55862"/>
            <a:r>
              <a:rPr lang="en-US" sz="1000" b="1" dirty="0" smtClean="0"/>
              <a:t>Pupils</a:t>
            </a:r>
            <a:r>
              <a:rPr lang="en-US" sz="1000" dirty="0" smtClean="0"/>
              <a:t> receive </a:t>
            </a:r>
            <a:r>
              <a:rPr lang="en-US" sz="1000" dirty="0" smtClean="0"/>
              <a:t>the best quality education.</a:t>
            </a:r>
            <a:r>
              <a:rPr lang="en-US" sz="1000" baseline="0" dirty="0" smtClean="0"/>
              <a:t> </a:t>
            </a:r>
            <a:endParaRPr lang="en-US" sz="1000" baseline="0" dirty="0" smtClean="0"/>
          </a:p>
          <a:p>
            <a:pPr defTabSz="955862"/>
            <a:r>
              <a:rPr lang="en-GB" sz="1000" dirty="0" smtClean="0"/>
              <a:t>Article </a:t>
            </a:r>
            <a:r>
              <a:rPr lang="en-GB" sz="1000" dirty="0"/>
              <a:t>29 Education must develop every child’s personality, talents and abilities to the full. It must encourage the child’s respect for human rights, as well as respect for their parents, their own and other cultures, and the environment</a:t>
            </a:r>
            <a:r>
              <a:rPr lang="en-GB" sz="1000" dirty="0" smtClean="0"/>
              <a:t>. UNCRC</a:t>
            </a:r>
            <a:endParaRPr lang="en-GB" sz="1000" dirty="0"/>
          </a:p>
          <a:p>
            <a:pPr defTabSz="955862"/>
            <a:endParaRPr lang="en-US" sz="1000" dirty="0"/>
          </a:p>
          <a:p>
            <a:pPr defTabSz="955862"/>
            <a:r>
              <a:rPr lang="en-GB" sz="1000" dirty="0" smtClean="0"/>
              <a:t>It </a:t>
            </a:r>
            <a:r>
              <a:rPr lang="en-GB" sz="1000" dirty="0" smtClean="0"/>
              <a:t>is important that professional learning provides rich opportunities for teachers to develop and enhance their professional knowledge and practice, in order to progress the quality of learning and teaching and school improvement</a:t>
            </a:r>
            <a:r>
              <a:rPr lang="en-GB" sz="1000" dirty="0" smtClean="0"/>
              <a:t>.</a:t>
            </a:r>
          </a:p>
          <a:p>
            <a:pPr defTabSz="955862"/>
            <a:endParaRPr lang="en-GB" sz="1000" dirty="0" smtClean="0"/>
          </a:p>
          <a:p>
            <a:pPr defTabSz="955862"/>
            <a:r>
              <a:rPr lang="en-US" sz="1000" baseline="0" dirty="0" smtClean="0"/>
              <a:t> </a:t>
            </a:r>
            <a:r>
              <a:rPr lang="en-GB" sz="1000" dirty="0" smtClean="0"/>
              <a:t>When a wide range of high-quality, sustained professional learning experiences are undertaken, teachers are more likely to inspire pupils and provide high-quality teaching and learning experiences, enabling learners to achieve their </a:t>
            </a:r>
            <a:r>
              <a:rPr lang="en-GB" sz="1000" dirty="0" smtClean="0"/>
              <a:t>best</a:t>
            </a:r>
          </a:p>
          <a:p>
            <a:pPr defTabSz="955862"/>
            <a:endParaRPr lang="en-GB" sz="1000" dirty="0" smtClean="0"/>
          </a:p>
          <a:p>
            <a:pPr defTabSz="955862"/>
            <a:r>
              <a:rPr lang="en-GB" sz="1000" b="1" dirty="0" smtClean="0"/>
              <a:t>Parents – </a:t>
            </a:r>
            <a:r>
              <a:rPr lang="en-GB" sz="1000" dirty="0" smtClean="0"/>
              <a:t>Better understanding of the system and laws/rules within it.  </a:t>
            </a:r>
            <a:endParaRPr lang="en-GB" sz="1000" b="1" dirty="0" smtClean="0"/>
          </a:p>
          <a:p>
            <a:pPr defTabSz="955862"/>
            <a:endParaRPr lang="en-GB" sz="1000" b="1" dirty="0"/>
          </a:p>
          <a:p>
            <a:pPr defTabSz="955862"/>
            <a:r>
              <a:rPr lang="en-GB" sz="1000" b="1" dirty="0" smtClean="0"/>
              <a:t>Staff  -  </a:t>
            </a:r>
            <a:r>
              <a:rPr lang="en-GB" sz="1000" dirty="0" smtClean="0"/>
              <a:t>T</a:t>
            </a:r>
            <a:r>
              <a:rPr lang="en-GB" sz="1000" dirty="0" smtClean="0"/>
              <a:t>eachers </a:t>
            </a:r>
            <a:r>
              <a:rPr lang="en-GB" sz="1000" dirty="0" smtClean="0"/>
              <a:t>engage in professional learning to stimulate their thinking and professional knowledge and to ensure that their practice is critically informed and current. </a:t>
            </a:r>
            <a:endParaRPr lang="en-GB" sz="1000" dirty="0" smtClean="0"/>
          </a:p>
          <a:p>
            <a:pPr defTabSz="955862"/>
            <a:endParaRPr lang="en-GB" sz="1000" dirty="0"/>
          </a:p>
          <a:p>
            <a:pPr defTabSz="955862"/>
            <a:r>
              <a:rPr lang="en-GB" sz="1000" b="1" dirty="0" smtClean="0"/>
              <a:t>ALNCO</a:t>
            </a:r>
            <a:r>
              <a:rPr lang="en-GB" sz="1000" dirty="0" smtClean="0"/>
              <a:t> – work with a team of skilled staff with more confidence in their abilities with regard to working with ALN pupils.  This will  mean that section 24.10 of the draft code can be met – </a:t>
            </a:r>
            <a:r>
              <a:rPr lang="en-GB" sz="1000" dirty="0" err="1" smtClean="0"/>
              <a:t>ALNCo’s</a:t>
            </a:r>
            <a:r>
              <a:rPr lang="en-GB" sz="1000" dirty="0" smtClean="0"/>
              <a:t> are not expected to be directly involved with the day to day process of supporting every learner with ALN.  This is the responsibility of the class teacher, however learning support staff can aid the </a:t>
            </a:r>
            <a:r>
              <a:rPr lang="en-GB" sz="1000" dirty="0" err="1" smtClean="0"/>
              <a:t>ALNCo</a:t>
            </a:r>
            <a:r>
              <a:rPr lang="en-GB" sz="1000" dirty="0" smtClean="0"/>
              <a:t> in ensuring that teachers are supported and the needs of all learners are met. </a:t>
            </a:r>
            <a:endParaRPr lang="en-GB" sz="1000" dirty="0" smtClean="0"/>
          </a:p>
          <a:p>
            <a:endParaRPr lang="en-US" dirty="0" smtClean="0"/>
          </a:p>
          <a:p>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18</a:t>
            </a:fld>
            <a:endParaRPr lang="en-GB"/>
          </a:p>
        </p:txBody>
      </p:sp>
    </p:spTree>
    <p:extLst>
      <p:ext uri="{BB962C8B-B14F-4D97-AF65-F5344CB8AC3E}">
        <p14:creationId xmlns:p14="http://schemas.microsoft.com/office/powerpoint/2010/main" val="33220785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Thank</a:t>
            </a:r>
            <a:r>
              <a:rPr lang="en-GB" baseline="0" dirty="0" smtClean="0"/>
              <a:t> you for listening.</a:t>
            </a:r>
          </a:p>
          <a:p>
            <a:r>
              <a:rPr lang="en-GB" baseline="0" dirty="0" smtClean="0"/>
              <a:t>Do you have any questions?</a:t>
            </a:r>
            <a:endParaRPr lang="en-GB" dirty="0"/>
          </a:p>
        </p:txBody>
      </p:sp>
      <p:sp>
        <p:nvSpPr>
          <p:cNvPr id="4" name="Slide Number Placeholder 3"/>
          <p:cNvSpPr>
            <a:spLocks noGrp="1"/>
          </p:cNvSpPr>
          <p:nvPr>
            <p:ph type="sldNum" sz="quarter" idx="10"/>
          </p:nvPr>
        </p:nvSpPr>
        <p:spPr/>
        <p:txBody>
          <a:bodyPr/>
          <a:lstStyle/>
          <a:p>
            <a:fld id="{96E45C92-C971-4F61-8216-FA3C54F5CAB0}" type="slidenum">
              <a:rPr lang="en-GB" smtClean="0"/>
              <a:t>19</a:t>
            </a:fld>
            <a:endParaRPr lang="en-GB"/>
          </a:p>
        </p:txBody>
      </p:sp>
    </p:spTree>
    <p:extLst>
      <p:ext uri="{BB962C8B-B14F-4D97-AF65-F5344CB8AC3E}">
        <p14:creationId xmlns:p14="http://schemas.microsoft.com/office/powerpoint/2010/main" val="483936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E45C92-C971-4F61-8216-FA3C54F5CAB0}" type="slidenum">
              <a:rPr lang="en-GB" smtClean="0"/>
              <a:t>20</a:t>
            </a:fld>
            <a:endParaRPr lang="en-GB"/>
          </a:p>
        </p:txBody>
      </p:sp>
    </p:spTree>
    <p:extLst>
      <p:ext uri="{BB962C8B-B14F-4D97-AF65-F5344CB8AC3E}">
        <p14:creationId xmlns:p14="http://schemas.microsoft.com/office/powerpoint/2010/main" val="124016484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38AAF8-9160-4E34-BA68-BD965B00A201}" type="datetime1">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108955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C51EE8-5746-4D15-BE44-8124AD16B913}" type="datetime1">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38270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7CD1A3A5-D17F-4ADE-84A9-457FFEA39B11}" type="datetime1">
              <a:rPr lang="en-US" smtClean="0"/>
              <a:t>1/21/2020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83572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A82196-30B5-4EF2-BC7B-B22F0403B4D0}" type="datetime1">
              <a:rPr lang="en-US" smtClean="0"/>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58262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257CBD-0855-4873-9443-B1A3F11CA3CB}" type="datetime1">
              <a:rPr lang="en-US" smtClean="0"/>
              <a:t>1/21/2020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14022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E482A0-E8BC-486A-90A9-366F4DC852CA}" type="datetime1">
              <a:rPr lang="en-US" smtClean="0"/>
              <a:t>1/21/2020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63995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8BB286-7B5E-442C-8EAC-56D487A5E340}" type="datetime1">
              <a:rPr lang="en-US" smtClean="0"/>
              <a:t>1/21/2020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24583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AAB8A26-D30B-4A79-929C-5C80943126D0}" type="datetime1">
              <a:rPr lang="en-US" smtClean="0"/>
              <a:t>1/21/2020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534674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53916F5-7755-475C-95D6-B86BB3298FAF}" type="datetime1">
              <a:rPr lang="en-US" smtClean="0"/>
              <a:t>1/21/2020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9563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5C4A6-6880-414B-A02C-3E1166AD78BC}" type="datetime1">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15329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C9547A-636E-4212-B72A-0453D0E22A9A}" type="datetime1">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60769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428B84-EA69-4844-97EA-FD7720C25C74}" type="datetime1">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41685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DF6E4C-56A7-4756-8098-8C90CD4F7F00}" type="datetime1">
              <a:rPr lang="en-US" smtClean="0"/>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57085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17305619-61B8-4067-9156-D895ACADD305}" type="datetime1">
              <a:rPr lang="en-US" smtClean="0"/>
              <a:t>1/21/2020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5">
                <a:duotone>
                  <a:schemeClr val="accent1">
                    <a:shade val="45000"/>
                    <a:satMod val="135000"/>
                  </a:schemeClr>
                  <a:prstClr val="white"/>
                </a:duotone>
                <a:extLst>
                  <a:ext uri="{BEBA8EAE-BF5A-486C-A8C5-ECC9F3942E4B}">
                    <a14:imgProps xmlns:a14="http://schemas.microsoft.com/office/drawing/2010/main">
                      <a14:imgLayer r:embed="rId1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63475927"/>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 id="2147483899" r:id="rId4"/>
    <p:sldLayoutId id="2147483900" r:id="rId5"/>
    <p:sldLayoutId id="2147483901" r:id="rId6"/>
    <p:sldLayoutId id="2147483902" r:id="rId7"/>
    <p:sldLayoutId id="2147483903" r:id="rId8"/>
    <p:sldLayoutId id="2147483904" r:id="rId9"/>
    <p:sldLayoutId id="2147483905" r:id="rId10"/>
    <p:sldLayoutId id="2147483906" r:id="rId11"/>
    <p:sldLayoutId id="2147483907" r:id="rId12"/>
    <p:sldLayoutId id="2147483908" r:id="rId13"/>
  </p:sldLayoutIdLst>
  <p:hf sldNum="0" hdr="0" ftr="0" dt="0"/>
  <p:txStyles>
    <p:titleStyle>
      <a:lvl1pPr algn="l" defTabSz="914400" rtl="0" eaLnBrk="1" latinLnBrk="0" hangingPunct="1">
        <a:lnSpc>
          <a:spcPct val="90000"/>
        </a:lnSpc>
        <a:spcBef>
          <a:spcPct val="0"/>
        </a:spcBef>
        <a:buNone/>
        <a:defRPr sz="5400" kern="1200" cap="all" baseline="0">
          <a:blipFill>
            <a:blip r:embed="rId17">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hwb.gov.wales/professional-development/national-approach-to-professional-learning/professional-learning-offer/"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a:t>workforce </a:t>
            </a:r>
            <a:br>
              <a:rPr lang="en-US" dirty="0"/>
            </a:br>
            <a:r>
              <a:rPr lang="en-US" dirty="0"/>
              <a:t>development </a:t>
            </a:r>
          </a:p>
        </p:txBody>
      </p:sp>
      <p:sp>
        <p:nvSpPr>
          <p:cNvPr id="3" name="Subtitle 2"/>
          <p:cNvSpPr>
            <a:spLocks noGrp="1"/>
          </p:cNvSpPr>
          <p:nvPr>
            <p:ph type="subTitle" idx="1"/>
          </p:nvPr>
        </p:nvSpPr>
        <p:spPr>
          <a:xfrm>
            <a:off x="1069848" y="4389120"/>
            <a:ext cx="7891272" cy="1305098"/>
          </a:xfrm>
        </p:spPr>
        <p:txBody>
          <a:bodyPr vert="horz" lIns="91440" tIns="45720" rIns="91440" bIns="45720" rtlCol="0" anchor="t">
            <a:normAutofit/>
          </a:bodyPr>
          <a:lstStyle/>
          <a:p>
            <a:pPr algn="ctr"/>
            <a:r>
              <a:rPr lang="en-US" dirty="0"/>
              <a:t> </a:t>
            </a:r>
          </a:p>
        </p:txBody>
      </p:sp>
    </p:spTree>
    <p:extLst>
      <p:ext uri="{BB962C8B-B14F-4D97-AF65-F5344CB8AC3E}">
        <p14:creationId xmlns:p14="http://schemas.microsoft.com/office/powerpoint/2010/main" val="13793050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1EC35D6-0B5B-461C-9185-109D7BF69320}"/>
              </a:ext>
            </a:extLst>
          </p:cNvPr>
          <p:cNvSpPr>
            <a:spLocks noGrp="1"/>
          </p:cNvSpPr>
          <p:nvPr>
            <p:ph type="title"/>
          </p:nvPr>
        </p:nvSpPr>
        <p:spPr/>
        <p:txBody>
          <a:bodyPr/>
          <a:lstStyle/>
          <a:p>
            <a:r>
              <a:rPr lang="en-US" dirty="0" err="1"/>
              <a:t>pURPOSE</a:t>
            </a:r>
            <a:endParaRPr lang="en-US" dirty="0"/>
          </a:p>
        </p:txBody>
      </p:sp>
      <p:sp>
        <p:nvSpPr>
          <p:cNvPr id="3" name="Content Placeholder 2">
            <a:extLst>
              <a:ext uri="{FF2B5EF4-FFF2-40B4-BE49-F238E27FC236}">
                <a16:creationId xmlns="" xmlns:a16="http://schemas.microsoft.com/office/drawing/2014/main" id="{DD28F22F-57A9-4409-91A9-EA7A982FB536}"/>
              </a:ext>
            </a:extLst>
          </p:cNvPr>
          <p:cNvSpPr>
            <a:spLocks noGrp="1"/>
          </p:cNvSpPr>
          <p:nvPr>
            <p:ph type="body" idx="1"/>
          </p:nvPr>
        </p:nvSpPr>
        <p:spPr>
          <a:xfrm>
            <a:off x="1579418" y="5020056"/>
            <a:ext cx="9638916" cy="1422308"/>
          </a:xfrm>
        </p:spPr>
        <p:txBody>
          <a:bodyPr>
            <a:noAutofit/>
          </a:bodyPr>
          <a:lstStyle/>
          <a:p>
            <a:r>
              <a:rPr lang="en-US" sz="3200" dirty="0"/>
              <a:t>To critically reflect on workforce development in my setting.</a:t>
            </a:r>
          </a:p>
          <a:p>
            <a:r>
              <a:rPr lang="en-US" sz="3200" dirty="0"/>
              <a:t>To draw on appropriate literature</a:t>
            </a:r>
            <a:r>
              <a:rPr lang="en-US" sz="3200" dirty="0" smtClean="0"/>
              <a:t>.</a:t>
            </a:r>
            <a:endParaRPr lang="en-US" sz="3200" dirty="0"/>
          </a:p>
        </p:txBody>
      </p:sp>
    </p:spTree>
    <p:extLst>
      <p:ext uri="{BB962C8B-B14F-4D97-AF65-F5344CB8AC3E}">
        <p14:creationId xmlns:p14="http://schemas.microsoft.com/office/powerpoint/2010/main" val="11079663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5785" y="831273"/>
            <a:ext cx="3200400" cy="5174455"/>
          </a:xfrm>
        </p:spPr>
        <p:txBody>
          <a:bodyPr>
            <a:normAutofit/>
          </a:bodyPr>
          <a:lstStyle/>
          <a:p>
            <a:r>
              <a:rPr lang="en-US" dirty="0"/>
              <a:t>P</a:t>
            </a:r>
            <a:r>
              <a:rPr lang="en-US" dirty="0" smtClean="0"/>
              <a:t>rofessional </a:t>
            </a:r>
            <a:r>
              <a:rPr lang="en-US" dirty="0"/>
              <a:t>learning is one of the five professional standards for </a:t>
            </a:r>
            <a:r>
              <a:rPr lang="en-US" dirty="0" smtClean="0"/>
              <a:t>teaching, leadership</a:t>
            </a:r>
            <a:r>
              <a:rPr lang="en-US" dirty="0"/>
              <a:t> </a:t>
            </a:r>
            <a:r>
              <a:rPr lang="en-US" dirty="0" smtClean="0"/>
              <a:t>AND ASSISTING TEACHING</a:t>
            </a:r>
            <a:r>
              <a:rPr lang="en-US" dirty="0"/>
              <a:t/>
            </a:r>
            <a:br>
              <a:rPr lang="en-US" dirty="0"/>
            </a:br>
            <a:endParaRPr lang="en-GB" dirty="0"/>
          </a:p>
        </p:txBody>
      </p:sp>
      <p:sp>
        <p:nvSpPr>
          <p:cNvPr id="4" name="Picture Placeholder 3"/>
          <p:cNvSpPr>
            <a:spLocks noGrp="1"/>
          </p:cNvSpPr>
          <p:nvPr>
            <p:ph type="pic" idx="1"/>
          </p:nvPr>
        </p:nvSpPr>
        <p:spPr/>
      </p:sp>
      <p:sp>
        <p:nvSpPr>
          <p:cNvPr id="3" name="Content Placeholder 2"/>
          <p:cNvSpPr>
            <a:spLocks noGrp="1"/>
          </p:cNvSpPr>
          <p:nvPr>
            <p:ph type="body" sz="half" idx="2"/>
          </p:nvPr>
        </p:nvSpPr>
        <p:spPr>
          <a:xfrm>
            <a:off x="8549640" y="1301895"/>
            <a:ext cx="3200400" cy="4413105"/>
          </a:xfrm>
        </p:spPr>
        <p:txBody>
          <a:bodyPr>
            <a:normAutofit/>
          </a:bodyPr>
          <a:lstStyle/>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1951" y="1301895"/>
            <a:ext cx="4015162" cy="39489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08409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pPr algn="ctr"/>
            <a:r>
              <a:rPr lang="en-GB" sz="6000" dirty="0" smtClean="0"/>
              <a:t>Professional Learning</a:t>
            </a:r>
            <a:br>
              <a:rPr lang="en-GB" sz="6000" dirty="0" smtClean="0"/>
            </a:br>
            <a:r>
              <a:rPr lang="en-GB" sz="6000" dirty="0" smtClean="0"/>
              <a:t>or</a:t>
            </a:r>
            <a:br>
              <a:rPr lang="en-GB" sz="6000" dirty="0" smtClean="0"/>
            </a:br>
            <a:r>
              <a:rPr lang="en-GB" sz="6000" dirty="0" smtClean="0"/>
              <a:t>Workforce development</a:t>
            </a:r>
            <a:endParaRPr lang="en-GB" sz="6000" dirty="0"/>
          </a:p>
        </p:txBody>
      </p:sp>
      <p:sp>
        <p:nvSpPr>
          <p:cNvPr id="11" name="Text Placeholder 10"/>
          <p:cNvSpPr>
            <a:spLocks noGrp="1"/>
          </p:cNvSpPr>
          <p:nvPr>
            <p:ph type="body" idx="1"/>
          </p:nvPr>
        </p:nvSpPr>
        <p:spPr/>
        <p:txBody>
          <a:bodyPr>
            <a:normAutofit/>
          </a:bodyPr>
          <a:lstStyle/>
          <a:p>
            <a:r>
              <a:rPr lang="en-GB" sz="3200" dirty="0" smtClean="0"/>
              <a:t>What is the difference?</a:t>
            </a:r>
            <a:endParaRPr lang="en-GB" sz="3200" dirty="0"/>
          </a:p>
        </p:txBody>
      </p:sp>
    </p:spTree>
    <p:extLst>
      <p:ext uri="{BB962C8B-B14F-4D97-AF65-F5344CB8AC3E}">
        <p14:creationId xmlns:p14="http://schemas.microsoft.com/office/powerpoint/2010/main" val="2096733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rESPOnSIBILITIES</a:t>
            </a:r>
            <a:r>
              <a:rPr lang="en-GB" dirty="0" smtClean="0"/>
              <a:t> AND PRIORITIES</a:t>
            </a:r>
            <a:endParaRPr lang="en-GB" dirty="0"/>
          </a:p>
        </p:txBody>
      </p:sp>
      <p:sp>
        <p:nvSpPr>
          <p:cNvPr id="4" name="Content Placeholder 3"/>
          <p:cNvSpPr>
            <a:spLocks noGrp="1"/>
          </p:cNvSpPr>
          <p:nvPr>
            <p:ph type="subTitle" idx="1"/>
          </p:nvPr>
        </p:nvSpPr>
        <p:spPr>
          <a:xfrm>
            <a:off x="1069848" y="4389119"/>
            <a:ext cx="7891272" cy="2258423"/>
          </a:xfrm>
        </p:spPr>
        <p:txBody>
          <a:bodyPr>
            <a:noAutofit/>
          </a:bodyPr>
          <a:lstStyle/>
          <a:p>
            <a:r>
              <a:rPr lang="en-GB" sz="3200" dirty="0" smtClean="0"/>
              <a:t>Personal  </a:t>
            </a:r>
          </a:p>
          <a:p>
            <a:r>
              <a:rPr lang="en-GB" sz="3200" dirty="0"/>
              <a:t>Senior Management</a:t>
            </a:r>
          </a:p>
          <a:p>
            <a:r>
              <a:rPr lang="en-GB" sz="3200" dirty="0" smtClean="0"/>
              <a:t>Local Authority</a:t>
            </a:r>
          </a:p>
          <a:p>
            <a:r>
              <a:rPr lang="en-GB" sz="3200" dirty="0" smtClean="0"/>
              <a:t>Welsh Government</a:t>
            </a:r>
          </a:p>
        </p:txBody>
      </p:sp>
    </p:spTree>
    <p:extLst>
      <p:ext uri="{BB962C8B-B14F-4D97-AF65-F5344CB8AC3E}">
        <p14:creationId xmlns:p14="http://schemas.microsoft.com/office/powerpoint/2010/main" val="5673383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101028-2160-48E7-9032-C9B6C6C16F0E}"/>
              </a:ext>
            </a:extLst>
          </p:cNvPr>
          <p:cNvSpPr>
            <a:spLocks noGrp="1"/>
          </p:cNvSpPr>
          <p:nvPr>
            <p:ph type="title"/>
          </p:nvPr>
        </p:nvSpPr>
        <p:spPr/>
        <p:txBody>
          <a:bodyPr/>
          <a:lstStyle/>
          <a:p>
            <a:r>
              <a:rPr lang="en-US" dirty="0"/>
              <a:t>legislation</a:t>
            </a:r>
          </a:p>
        </p:txBody>
      </p:sp>
      <p:sp>
        <p:nvSpPr>
          <p:cNvPr id="3" name="Content Placeholder 2">
            <a:extLst>
              <a:ext uri="{FF2B5EF4-FFF2-40B4-BE49-F238E27FC236}">
                <a16:creationId xmlns="" xmlns:a16="http://schemas.microsoft.com/office/drawing/2014/main" id="{9B3F1870-4620-4D03-B8AA-F6D98E6C1F0C}"/>
              </a:ext>
            </a:extLst>
          </p:cNvPr>
          <p:cNvSpPr>
            <a:spLocks noGrp="1"/>
          </p:cNvSpPr>
          <p:nvPr>
            <p:ph sz="quarter" idx="13"/>
          </p:nvPr>
        </p:nvSpPr>
        <p:spPr/>
        <p:txBody>
          <a:bodyPr>
            <a:normAutofit lnSpcReduction="10000"/>
          </a:bodyPr>
          <a:lstStyle/>
          <a:p>
            <a:r>
              <a:rPr lang="en-US" sz="3200" dirty="0" smtClean="0"/>
              <a:t>For the purpose of this presentation, I am considering workforce development  in relation to Additional Learning Needs </a:t>
            </a:r>
          </a:p>
          <a:p>
            <a:r>
              <a:rPr lang="en-US" sz="3200" dirty="0" smtClean="0"/>
              <a:t>Current </a:t>
            </a:r>
            <a:r>
              <a:rPr lang="en-US" sz="3200" dirty="0"/>
              <a:t>SEN Code of </a:t>
            </a:r>
            <a:r>
              <a:rPr lang="en-US" sz="3200" dirty="0" smtClean="0"/>
              <a:t>Practice</a:t>
            </a:r>
          </a:p>
          <a:p>
            <a:r>
              <a:rPr lang="en-US" sz="3200" dirty="0" smtClean="0"/>
              <a:t>Additional Learning Needs and Educational Tribunal Act (2018)</a:t>
            </a:r>
          </a:p>
          <a:p>
            <a:r>
              <a:rPr lang="en-US" sz="3200" dirty="0"/>
              <a:t>A</a:t>
            </a:r>
            <a:r>
              <a:rPr lang="en-US" sz="3200" dirty="0" smtClean="0"/>
              <a:t>dditional </a:t>
            </a:r>
            <a:r>
              <a:rPr lang="en-US" sz="3200" dirty="0"/>
              <a:t>Learning Needs Code for Wales </a:t>
            </a:r>
          </a:p>
          <a:p>
            <a:endParaRPr lang="en-US" dirty="0"/>
          </a:p>
        </p:txBody>
      </p:sp>
    </p:spTree>
    <p:extLst>
      <p:ext uri="{BB962C8B-B14F-4D97-AF65-F5344CB8AC3E}">
        <p14:creationId xmlns:p14="http://schemas.microsoft.com/office/powerpoint/2010/main" val="42277267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Workforce development </a:t>
            </a:r>
            <a:endParaRPr lang="en-GB" dirty="0"/>
          </a:p>
        </p:txBody>
      </p:sp>
      <p:sp>
        <p:nvSpPr>
          <p:cNvPr id="3" name="Content Placeholder 2"/>
          <p:cNvSpPr>
            <a:spLocks noGrp="1"/>
          </p:cNvSpPr>
          <p:nvPr>
            <p:ph type="subTitle" idx="1"/>
          </p:nvPr>
        </p:nvSpPr>
        <p:spPr>
          <a:xfrm>
            <a:off x="1069848" y="4389119"/>
            <a:ext cx="7891272" cy="2171337"/>
          </a:xfrm>
        </p:spPr>
        <p:txBody>
          <a:bodyPr>
            <a:normAutofit/>
          </a:bodyPr>
          <a:lstStyle/>
          <a:p>
            <a:pPr marL="457200" indent="-457200">
              <a:buFont typeface="+mj-lt"/>
              <a:buAutoNum type="arabicPeriod"/>
            </a:pPr>
            <a:r>
              <a:rPr lang="en-GB" sz="3500" dirty="0" smtClean="0"/>
              <a:t>Core skills development</a:t>
            </a:r>
          </a:p>
          <a:p>
            <a:pPr marL="457200" indent="-457200">
              <a:buFont typeface="+mj-lt"/>
              <a:buAutoNum type="arabicPeriod"/>
            </a:pPr>
            <a:r>
              <a:rPr lang="en-GB" sz="3500" dirty="0" smtClean="0"/>
              <a:t>Advanced skills development</a:t>
            </a:r>
          </a:p>
          <a:p>
            <a:pPr marL="457200" indent="-457200">
              <a:buFont typeface="+mj-lt"/>
              <a:buAutoNum type="arabicPeriod"/>
            </a:pPr>
            <a:r>
              <a:rPr lang="en-GB" sz="3500" dirty="0" smtClean="0"/>
              <a:t>Specialist skills development</a:t>
            </a:r>
          </a:p>
          <a:p>
            <a:pPr marL="0" indent="0">
              <a:buNone/>
            </a:pPr>
            <a:endParaRPr lang="en-GB" dirty="0"/>
          </a:p>
        </p:txBody>
      </p:sp>
    </p:spTree>
    <p:extLst>
      <p:ext uri="{BB962C8B-B14F-4D97-AF65-F5344CB8AC3E}">
        <p14:creationId xmlns:p14="http://schemas.microsoft.com/office/powerpoint/2010/main" val="33072420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181A5A7-D981-465B-AD09-7C478DE3C5F6}"/>
              </a:ext>
            </a:extLst>
          </p:cNvPr>
          <p:cNvSpPr>
            <a:spLocks noGrp="1"/>
          </p:cNvSpPr>
          <p:nvPr>
            <p:ph type="title"/>
          </p:nvPr>
        </p:nvSpPr>
        <p:spPr/>
        <p:txBody>
          <a:bodyPr>
            <a:normAutofit fontScale="90000"/>
          </a:bodyPr>
          <a:lstStyle/>
          <a:p>
            <a:r>
              <a:rPr lang="en-GB" dirty="0"/>
              <a:t>Critical reflection of workforce development in my setting </a:t>
            </a:r>
          </a:p>
        </p:txBody>
      </p:sp>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9278477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6EB3DE9-BF2B-42BE-BFC8-E4E0A72C9690}"/>
              </a:ext>
            </a:extLst>
          </p:cNvPr>
          <p:cNvSpPr>
            <a:spLocks noGrp="1"/>
          </p:cNvSpPr>
          <p:nvPr>
            <p:ph type="title"/>
          </p:nvPr>
        </p:nvSpPr>
        <p:spPr/>
        <p:txBody>
          <a:bodyPr/>
          <a:lstStyle/>
          <a:p>
            <a:r>
              <a:rPr lang="en-GB" dirty="0"/>
              <a:t>Background of setting</a:t>
            </a:r>
          </a:p>
        </p:txBody>
      </p:sp>
      <p:sp>
        <p:nvSpPr>
          <p:cNvPr id="3" name="Content Placeholder 2">
            <a:extLst>
              <a:ext uri="{FF2B5EF4-FFF2-40B4-BE49-F238E27FC236}">
                <a16:creationId xmlns="" xmlns:a16="http://schemas.microsoft.com/office/drawing/2014/main" id="{417242C4-58F1-4D63-BDFB-EC5A57C93B99}"/>
              </a:ext>
            </a:extLst>
          </p:cNvPr>
          <p:cNvSpPr>
            <a:spLocks noGrp="1"/>
          </p:cNvSpPr>
          <p:nvPr>
            <p:ph sz="quarter" idx="13"/>
          </p:nvPr>
        </p:nvSpPr>
        <p:spPr/>
        <p:txBody>
          <a:bodyPr>
            <a:normAutofit fontScale="92500" lnSpcReduction="20000"/>
          </a:bodyPr>
          <a:lstStyle/>
          <a:p>
            <a:r>
              <a:rPr lang="en-US" sz="2800" dirty="0"/>
              <a:t>I am a class teacher in a Moderate Learning Difficulties Learning Support Centre within a Mainstream School.  </a:t>
            </a:r>
            <a:endParaRPr lang="en-US" sz="2800" dirty="0" smtClean="0"/>
          </a:p>
          <a:p>
            <a:endParaRPr lang="en-US" sz="2800" dirty="0"/>
          </a:p>
          <a:p>
            <a:r>
              <a:rPr lang="en-US" sz="2800" dirty="0"/>
              <a:t>I also hold the role of Additional Learning Needs Coordinator for The Foundation Phase classes in the mainstream school and for the children in my class.  </a:t>
            </a:r>
            <a:endParaRPr lang="en-US" sz="2800" dirty="0" smtClean="0"/>
          </a:p>
          <a:p>
            <a:endParaRPr lang="en-US" sz="2800" dirty="0"/>
          </a:p>
          <a:p>
            <a:r>
              <a:rPr lang="en-US" sz="2800" dirty="0"/>
              <a:t>There are 161 pupils on roll, 33% of children are on the ALN register and 60% of children are entitled to free school meals. </a:t>
            </a:r>
          </a:p>
          <a:p>
            <a:endParaRPr lang="en-GB" dirty="0"/>
          </a:p>
        </p:txBody>
      </p:sp>
    </p:spTree>
    <p:extLst>
      <p:ext uri="{BB962C8B-B14F-4D97-AF65-F5344CB8AC3E}">
        <p14:creationId xmlns:p14="http://schemas.microsoft.com/office/powerpoint/2010/main" val="12537698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0182FB9-5870-472C-8637-B6F5BF17DCEC}"/>
              </a:ext>
            </a:extLst>
          </p:cNvPr>
          <p:cNvSpPr>
            <a:spLocks noGrp="1"/>
          </p:cNvSpPr>
          <p:nvPr>
            <p:ph type="title"/>
          </p:nvPr>
        </p:nvSpPr>
        <p:spPr/>
        <p:txBody>
          <a:bodyPr/>
          <a:lstStyle/>
          <a:p>
            <a:r>
              <a:rPr lang="en-GB" dirty="0" smtClean="0"/>
              <a:t>Describe</a:t>
            </a:r>
            <a:br>
              <a:rPr lang="en-GB" dirty="0" smtClean="0"/>
            </a:br>
            <a:r>
              <a:rPr lang="en-GB" dirty="0" smtClean="0"/>
              <a:t> </a:t>
            </a:r>
            <a:endParaRPr lang="en-GB" dirty="0"/>
          </a:p>
        </p:txBody>
      </p:sp>
      <p:sp>
        <p:nvSpPr>
          <p:cNvPr id="3" name="Content Placeholder 2">
            <a:extLst>
              <a:ext uri="{FF2B5EF4-FFF2-40B4-BE49-F238E27FC236}">
                <a16:creationId xmlns="" xmlns:a16="http://schemas.microsoft.com/office/drawing/2014/main" id="{EF98660C-9CB9-496E-A5DD-8C10FBED85B3}"/>
              </a:ext>
            </a:extLst>
          </p:cNvPr>
          <p:cNvSpPr>
            <a:spLocks noGrp="1"/>
          </p:cNvSpPr>
          <p:nvPr>
            <p:ph idx="1"/>
          </p:nvPr>
        </p:nvSpPr>
        <p:spPr/>
        <p:txBody>
          <a:bodyPr>
            <a:normAutofit/>
          </a:bodyPr>
          <a:lstStyle/>
          <a:p>
            <a:r>
              <a:rPr lang="en-GB" dirty="0"/>
              <a:t>Improvements over recent </a:t>
            </a:r>
            <a:r>
              <a:rPr lang="en-GB" dirty="0" smtClean="0"/>
              <a:t>years</a:t>
            </a:r>
            <a:endParaRPr lang="en-GB" dirty="0"/>
          </a:p>
          <a:p>
            <a:r>
              <a:rPr lang="en-GB" dirty="0" smtClean="0"/>
              <a:t>Identifying needs – adults and children</a:t>
            </a:r>
            <a:endParaRPr lang="en-GB" dirty="0"/>
          </a:p>
          <a:p>
            <a:r>
              <a:rPr lang="en-GB" dirty="0"/>
              <a:t>P</a:t>
            </a:r>
            <a:r>
              <a:rPr lang="en-GB" dirty="0" smtClean="0"/>
              <a:t>ersonal </a:t>
            </a:r>
            <a:r>
              <a:rPr lang="en-GB" dirty="0"/>
              <a:t>qualities </a:t>
            </a:r>
            <a:endParaRPr lang="en-GB" dirty="0" smtClean="0"/>
          </a:p>
          <a:p>
            <a:r>
              <a:rPr lang="en-GB" dirty="0" smtClean="0"/>
              <a:t>Roles </a:t>
            </a:r>
            <a:r>
              <a:rPr lang="en-GB" dirty="0"/>
              <a:t>of </a:t>
            </a:r>
            <a:r>
              <a:rPr lang="en-GB" dirty="0" smtClean="0"/>
              <a:t>T.A’s.</a:t>
            </a:r>
          </a:p>
          <a:p>
            <a:r>
              <a:rPr lang="en-GB" dirty="0" smtClean="0"/>
              <a:t>Federation of schools.</a:t>
            </a:r>
          </a:p>
          <a:p>
            <a:endParaRPr lang="en-GB" dirty="0" smtClean="0"/>
          </a:p>
          <a:p>
            <a:endParaRPr lang="en-GB" dirty="0" smtClean="0"/>
          </a:p>
        </p:txBody>
      </p:sp>
      <p:sp>
        <p:nvSpPr>
          <p:cNvPr id="5" name="Text Placeholder 4"/>
          <p:cNvSpPr>
            <a:spLocks noGrp="1"/>
          </p:cNvSpPr>
          <p:nvPr>
            <p:ph type="body" idx="4294967295"/>
          </p:nvPr>
        </p:nvSpPr>
        <p:spPr>
          <a:xfrm>
            <a:off x="4336473" y="787111"/>
            <a:ext cx="4754563" cy="639763"/>
          </a:xfrm>
        </p:spPr>
        <p:txBody>
          <a:bodyPr/>
          <a:lstStyle/>
          <a:p>
            <a:pPr marL="0" indent="0">
              <a:buNone/>
            </a:pPr>
            <a:endParaRPr lang="en-GB" dirty="0"/>
          </a:p>
        </p:txBody>
      </p:sp>
    </p:spTree>
    <p:extLst>
      <p:ext uri="{BB962C8B-B14F-4D97-AF65-F5344CB8AC3E}">
        <p14:creationId xmlns:p14="http://schemas.microsoft.com/office/powerpoint/2010/main" val="3944458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300" b="1" dirty="0" smtClean="0"/>
              <a:t/>
            </a:r>
            <a:br>
              <a:rPr lang="en-GB" sz="5300" b="1" dirty="0" smtClean="0"/>
            </a:br>
            <a:r>
              <a:rPr lang="en-GB" sz="5300" b="1" dirty="0" smtClean="0"/>
              <a:t>Describe </a:t>
            </a:r>
            <a:br>
              <a:rPr lang="en-GB" sz="5300" b="1" dirty="0" smtClean="0"/>
            </a:br>
            <a:r>
              <a:rPr lang="en-GB" sz="5300" b="1" dirty="0" smtClean="0"/>
              <a:t>In </a:t>
            </a:r>
            <a:r>
              <a:rPr lang="en-GB" sz="5300" b="1" dirty="0"/>
              <a:t>readiness for ALN reform</a:t>
            </a:r>
            <a:r>
              <a:rPr lang="en-GB" b="1" dirty="0"/>
              <a:t/>
            </a:r>
            <a:br>
              <a:rPr lang="en-GB" b="1" dirty="0"/>
            </a:br>
            <a:endParaRPr lang="en-GB" dirty="0"/>
          </a:p>
        </p:txBody>
      </p:sp>
      <p:sp>
        <p:nvSpPr>
          <p:cNvPr id="8" name="Text Placeholder 7"/>
          <p:cNvSpPr>
            <a:spLocks noGrp="1"/>
          </p:cNvSpPr>
          <p:nvPr>
            <p:ph type="body" idx="1"/>
          </p:nvPr>
        </p:nvSpPr>
        <p:spPr/>
        <p:txBody>
          <a:bodyPr/>
          <a:lstStyle/>
          <a:p>
            <a:r>
              <a:rPr lang="en-GB" dirty="0" smtClean="0"/>
              <a:t>Areas covered</a:t>
            </a:r>
            <a:endParaRPr lang="en-GB" dirty="0"/>
          </a:p>
        </p:txBody>
      </p:sp>
      <p:sp>
        <p:nvSpPr>
          <p:cNvPr id="7" name="Content Placeholder 6"/>
          <p:cNvSpPr>
            <a:spLocks noGrp="1"/>
          </p:cNvSpPr>
          <p:nvPr>
            <p:ph sz="half" idx="2"/>
          </p:nvPr>
        </p:nvSpPr>
        <p:spPr/>
        <p:txBody>
          <a:bodyPr>
            <a:normAutofit lnSpcReduction="10000"/>
          </a:bodyPr>
          <a:lstStyle/>
          <a:p>
            <a:r>
              <a:rPr lang="en-GB" b="1" dirty="0" smtClean="0"/>
              <a:t>PCP training </a:t>
            </a:r>
          </a:p>
          <a:p>
            <a:r>
              <a:rPr lang="en-GB" b="1" dirty="0" err="1" smtClean="0"/>
              <a:t>ALNCo</a:t>
            </a:r>
            <a:r>
              <a:rPr lang="en-GB" b="1" dirty="0" smtClean="0"/>
              <a:t> </a:t>
            </a:r>
            <a:r>
              <a:rPr lang="en-GB" b="1" dirty="0" smtClean="0"/>
              <a:t>training</a:t>
            </a:r>
          </a:p>
          <a:p>
            <a:r>
              <a:rPr lang="en-GB" b="1" dirty="0" err="1" smtClean="0"/>
              <a:t>ALNCo’s</a:t>
            </a:r>
            <a:r>
              <a:rPr lang="en-GB" b="1" dirty="0" smtClean="0"/>
              <a:t> </a:t>
            </a:r>
            <a:r>
              <a:rPr lang="en-GB" b="1" dirty="0" smtClean="0"/>
              <a:t>co-ordinate and support staff, pupils and parents</a:t>
            </a:r>
          </a:p>
          <a:p>
            <a:r>
              <a:rPr lang="en-GB" b="1" dirty="0" err="1" smtClean="0"/>
              <a:t>ALNCo</a:t>
            </a:r>
            <a:r>
              <a:rPr lang="en-GB" b="1" dirty="0" smtClean="0"/>
              <a:t> </a:t>
            </a:r>
            <a:r>
              <a:rPr lang="en-GB" b="1" dirty="0" smtClean="0"/>
              <a:t>updates</a:t>
            </a:r>
          </a:p>
          <a:p>
            <a:r>
              <a:rPr lang="en-GB" b="1" dirty="0" smtClean="0"/>
              <a:t>Staff access inclusion service menu</a:t>
            </a:r>
          </a:p>
          <a:p>
            <a:r>
              <a:rPr lang="en-GB" b="1" dirty="0" smtClean="0"/>
              <a:t>Relationships with other </a:t>
            </a:r>
            <a:r>
              <a:rPr lang="en-GB" b="1" dirty="0" smtClean="0"/>
              <a:t>agencies</a:t>
            </a:r>
          </a:p>
          <a:p>
            <a:r>
              <a:rPr lang="en-GB" b="1" dirty="0" smtClean="0"/>
              <a:t>Training for governing body</a:t>
            </a:r>
            <a:endParaRPr lang="en-GB" b="1" dirty="0" smtClean="0"/>
          </a:p>
          <a:p>
            <a:endParaRPr lang="en-GB" b="1" dirty="0"/>
          </a:p>
        </p:txBody>
      </p:sp>
      <p:sp>
        <p:nvSpPr>
          <p:cNvPr id="9" name="Text Placeholder 8"/>
          <p:cNvSpPr>
            <a:spLocks noGrp="1"/>
          </p:cNvSpPr>
          <p:nvPr>
            <p:ph type="body" sz="quarter" idx="3"/>
          </p:nvPr>
        </p:nvSpPr>
        <p:spPr/>
        <p:txBody>
          <a:bodyPr/>
          <a:lstStyle/>
          <a:p>
            <a:r>
              <a:rPr lang="en-GB" dirty="0" smtClean="0"/>
              <a:t>Areas for development</a:t>
            </a:r>
            <a:endParaRPr lang="en-GB" dirty="0"/>
          </a:p>
        </p:txBody>
      </p:sp>
      <p:sp>
        <p:nvSpPr>
          <p:cNvPr id="10" name="Content Placeholder 9"/>
          <p:cNvSpPr>
            <a:spLocks noGrp="1"/>
          </p:cNvSpPr>
          <p:nvPr>
            <p:ph sz="quarter" idx="4"/>
          </p:nvPr>
        </p:nvSpPr>
        <p:spPr/>
        <p:txBody>
          <a:bodyPr/>
          <a:lstStyle/>
          <a:p>
            <a:r>
              <a:rPr lang="en-GB" dirty="0" err="1" smtClean="0"/>
              <a:t>ALNCo</a:t>
            </a:r>
            <a:r>
              <a:rPr lang="en-GB" dirty="0" smtClean="0"/>
              <a:t> </a:t>
            </a:r>
            <a:r>
              <a:rPr lang="en-GB" dirty="0" smtClean="0"/>
              <a:t>training</a:t>
            </a:r>
          </a:p>
          <a:p>
            <a:r>
              <a:rPr lang="en-GB" dirty="0" smtClean="0"/>
              <a:t>ALN training needs through performance management</a:t>
            </a:r>
          </a:p>
          <a:p>
            <a:r>
              <a:rPr lang="en-GB" dirty="0" smtClean="0"/>
              <a:t>School collaborations</a:t>
            </a:r>
          </a:p>
          <a:p>
            <a:r>
              <a:rPr lang="en-GB" dirty="0" err="1" smtClean="0"/>
              <a:t>ALNCo</a:t>
            </a:r>
            <a:r>
              <a:rPr lang="en-GB" dirty="0" smtClean="0"/>
              <a:t> </a:t>
            </a:r>
            <a:r>
              <a:rPr lang="en-GB" dirty="0" smtClean="0"/>
              <a:t>dedicated time</a:t>
            </a:r>
          </a:p>
          <a:p>
            <a:r>
              <a:rPr lang="en-GB" dirty="0" smtClean="0"/>
              <a:t>Parent engagement </a:t>
            </a:r>
            <a:endParaRPr lang="en-GB" dirty="0"/>
          </a:p>
        </p:txBody>
      </p:sp>
    </p:spTree>
    <p:extLst>
      <p:ext uri="{BB962C8B-B14F-4D97-AF65-F5344CB8AC3E}">
        <p14:creationId xmlns:p14="http://schemas.microsoft.com/office/powerpoint/2010/main" val="2839861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679939-21FF-4762-9BF2-1CE391F4F73B}"/>
              </a:ext>
            </a:extLst>
          </p:cNvPr>
          <p:cNvSpPr>
            <a:spLocks noGrp="1"/>
          </p:cNvSpPr>
          <p:nvPr>
            <p:ph type="title"/>
          </p:nvPr>
        </p:nvSpPr>
        <p:spPr/>
        <p:txBody>
          <a:bodyPr/>
          <a:lstStyle/>
          <a:p>
            <a:r>
              <a:rPr lang="en-GB" dirty="0"/>
              <a:t>feelings</a:t>
            </a:r>
          </a:p>
        </p:txBody>
      </p:sp>
      <p:sp>
        <p:nvSpPr>
          <p:cNvPr id="3" name="Content Placeholder 2">
            <a:extLst>
              <a:ext uri="{FF2B5EF4-FFF2-40B4-BE49-F238E27FC236}">
                <a16:creationId xmlns="" xmlns:a16="http://schemas.microsoft.com/office/drawing/2014/main" id="{28CF4652-803F-4B53-9283-374C9CD4624F}"/>
              </a:ext>
            </a:extLst>
          </p:cNvPr>
          <p:cNvSpPr>
            <a:spLocks noGrp="1"/>
          </p:cNvSpPr>
          <p:nvPr>
            <p:ph sz="quarter" idx="13"/>
          </p:nvPr>
        </p:nvSpPr>
        <p:spPr/>
        <p:txBody>
          <a:bodyPr/>
          <a:lstStyle/>
          <a:p>
            <a:r>
              <a:rPr lang="en-GB" dirty="0" smtClean="0"/>
              <a:t>Conflict between the willingness to learn and the constraints of time and finance</a:t>
            </a:r>
          </a:p>
          <a:p>
            <a:r>
              <a:rPr lang="en-GB" dirty="0" smtClean="0"/>
              <a:t>Teachers </a:t>
            </a:r>
            <a:r>
              <a:rPr lang="en-GB" dirty="0"/>
              <a:t>not </a:t>
            </a:r>
            <a:r>
              <a:rPr lang="en-GB" dirty="0" smtClean="0"/>
              <a:t>able to access </a:t>
            </a:r>
            <a:endParaRPr lang="en-GB" dirty="0"/>
          </a:p>
          <a:p>
            <a:r>
              <a:rPr lang="en-GB" dirty="0" smtClean="0"/>
              <a:t>Training outside contracted hours </a:t>
            </a:r>
          </a:p>
          <a:p>
            <a:r>
              <a:rPr lang="en-GB" dirty="0" smtClean="0"/>
              <a:t>Teachers/TA’s don’t see the point in training for more interventions as we don’t have the staff to run the ones we know </a:t>
            </a:r>
            <a:endParaRPr lang="en-GB" dirty="0"/>
          </a:p>
          <a:p>
            <a:r>
              <a:rPr lang="en-GB" dirty="0" smtClean="0"/>
              <a:t>Teachers/TA’s </a:t>
            </a:r>
            <a:r>
              <a:rPr lang="en-GB" dirty="0"/>
              <a:t>not disseminating information – time, </a:t>
            </a:r>
            <a:r>
              <a:rPr lang="en-GB" dirty="0" smtClean="0"/>
              <a:t>will</a:t>
            </a:r>
          </a:p>
          <a:p>
            <a:r>
              <a:rPr lang="en-GB" dirty="0" smtClean="0"/>
              <a:t>Feeling that people are not confident to deliver on second hand info</a:t>
            </a:r>
            <a:endParaRPr lang="en-GB" dirty="0"/>
          </a:p>
          <a:p>
            <a:endParaRPr lang="en-GB" dirty="0"/>
          </a:p>
        </p:txBody>
      </p:sp>
    </p:spTree>
    <p:extLst>
      <p:ext uri="{BB962C8B-B14F-4D97-AF65-F5344CB8AC3E}">
        <p14:creationId xmlns:p14="http://schemas.microsoft.com/office/powerpoint/2010/main" val="16427979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6FCEC0-B6E6-4845-81D2-2661497A3AB6}"/>
              </a:ext>
            </a:extLst>
          </p:cNvPr>
          <p:cNvSpPr>
            <a:spLocks noGrp="1"/>
          </p:cNvSpPr>
          <p:nvPr>
            <p:ph type="title"/>
          </p:nvPr>
        </p:nvSpPr>
        <p:spPr/>
        <p:txBody>
          <a:bodyPr/>
          <a:lstStyle/>
          <a:p>
            <a:r>
              <a:rPr lang="en-US" dirty="0"/>
              <a:t>Wider picture</a:t>
            </a:r>
          </a:p>
        </p:txBody>
      </p:sp>
      <p:sp>
        <p:nvSpPr>
          <p:cNvPr id="3" name="Content Placeholder 2">
            <a:extLst>
              <a:ext uri="{FF2B5EF4-FFF2-40B4-BE49-F238E27FC236}">
                <a16:creationId xmlns="" xmlns:a16="http://schemas.microsoft.com/office/drawing/2014/main" id="{C52E3721-9093-4CF5-A1E7-50B7805CDEA9}"/>
              </a:ext>
            </a:extLst>
          </p:cNvPr>
          <p:cNvSpPr>
            <a:spLocks noGrp="1"/>
          </p:cNvSpPr>
          <p:nvPr>
            <p:ph sz="quarter" idx="13"/>
          </p:nvPr>
        </p:nvSpPr>
        <p:spPr/>
        <p:txBody>
          <a:bodyPr/>
          <a:lstStyle/>
          <a:p>
            <a:r>
              <a:rPr lang="en-US" dirty="0"/>
              <a:t>Even where children with special needs and sometimes statements were admitted and retained in schools, too often the price of this was that they were taught almost entirely by teaching assistants  who weren’t fully qualified, and therefore did not benefit from the best teaching. (Terzi, Warnock &amp; Norwich, 2010, p31)</a:t>
            </a:r>
          </a:p>
          <a:p>
            <a:endParaRPr lang="en-US" dirty="0"/>
          </a:p>
        </p:txBody>
      </p:sp>
      <p:sp>
        <p:nvSpPr>
          <p:cNvPr id="4" name="Content Placeholder 3">
            <a:extLst>
              <a:ext uri="{FF2B5EF4-FFF2-40B4-BE49-F238E27FC236}">
                <a16:creationId xmlns="" xmlns:a16="http://schemas.microsoft.com/office/drawing/2014/main" id="{C33E24DC-0F2A-4C56-946A-A658B30C0BE9}"/>
              </a:ext>
            </a:extLst>
          </p:cNvPr>
          <p:cNvSpPr>
            <a:spLocks noGrp="1"/>
          </p:cNvSpPr>
          <p:nvPr>
            <p:ph sz="quarter" idx="14"/>
          </p:nvPr>
        </p:nvSpPr>
        <p:spPr/>
        <p:txBody>
          <a:bodyPr/>
          <a:lstStyle/>
          <a:p>
            <a:endParaRPr lang="en-US" dirty="0"/>
          </a:p>
        </p:txBody>
      </p:sp>
    </p:spTree>
    <p:extLst>
      <p:ext uri="{BB962C8B-B14F-4D97-AF65-F5344CB8AC3E}">
        <p14:creationId xmlns:p14="http://schemas.microsoft.com/office/powerpoint/2010/main" val="29424608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961271C-E238-42C9-B17B-9ADD0A7849CD}"/>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 xmlns:a16="http://schemas.microsoft.com/office/drawing/2014/main" id="{BD7F9016-229D-41AD-A2EF-D4A46DD2F486}"/>
              </a:ext>
            </a:extLst>
          </p:cNvPr>
          <p:cNvSpPr>
            <a:spLocks noGrp="1"/>
          </p:cNvSpPr>
          <p:nvPr>
            <p:ph sz="quarter" idx="13"/>
          </p:nvPr>
        </p:nvSpPr>
        <p:spPr/>
        <p:txBody>
          <a:bodyPr/>
          <a:lstStyle/>
          <a:p>
            <a:pPr marL="0" indent="0">
              <a:buNone/>
            </a:pPr>
            <a:r>
              <a:rPr lang="en-GB" dirty="0" smtClean="0"/>
              <a:t>Uptake depends on</a:t>
            </a:r>
          </a:p>
          <a:p>
            <a:r>
              <a:rPr lang="en-GB" dirty="0" smtClean="0"/>
              <a:t>Commitment to the role</a:t>
            </a:r>
          </a:p>
          <a:p>
            <a:r>
              <a:rPr lang="en-GB" dirty="0" smtClean="0"/>
              <a:t>Professional experiences</a:t>
            </a:r>
          </a:p>
          <a:p>
            <a:r>
              <a:rPr lang="en-GB" dirty="0" smtClean="0"/>
              <a:t>Values held</a:t>
            </a:r>
          </a:p>
          <a:p>
            <a:r>
              <a:rPr lang="en-GB" dirty="0" smtClean="0"/>
              <a:t>Types of knowledge and understanding required</a:t>
            </a:r>
          </a:p>
          <a:p>
            <a:r>
              <a:rPr lang="en-GB" dirty="0" smtClean="0"/>
              <a:t>Influence of school community</a:t>
            </a:r>
          </a:p>
          <a:p>
            <a:r>
              <a:rPr lang="en-GB" dirty="0" smtClean="0"/>
              <a:t>Importance of training and qualifications.</a:t>
            </a:r>
            <a:endParaRPr lang="en-GB" dirty="0"/>
          </a:p>
        </p:txBody>
      </p:sp>
    </p:spTree>
    <p:extLst>
      <p:ext uri="{BB962C8B-B14F-4D97-AF65-F5344CB8AC3E}">
        <p14:creationId xmlns:p14="http://schemas.microsoft.com/office/powerpoint/2010/main" val="16673885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0B66669-C9A7-45E2-9AF1-029CAAED6FDA}"/>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 xmlns:a16="http://schemas.microsoft.com/office/drawing/2014/main" id="{3292C28E-7F02-41C5-93AE-037430A090BD}"/>
              </a:ext>
            </a:extLst>
          </p:cNvPr>
          <p:cNvSpPr>
            <a:spLocks noGrp="1"/>
          </p:cNvSpPr>
          <p:nvPr>
            <p:ph sz="quarter" idx="13"/>
          </p:nvPr>
        </p:nvSpPr>
        <p:spPr>
          <a:xfrm>
            <a:off x="644236" y="2104960"/>
            <a:ext cx="5088714" cy="3311189"/>
          </a:xfrm>
        </p:spPr>
        <p:txBody>
          <a:bodyPr/>
          <a:lstStyle/>
          <a:p>
            <a:r>
              <a:rPr lang="en-GB" dirty="0" err="1" smtClean="0"/>
              <a:t>ALNCo</a:t>
            </a:r>
            <a:r>
              <a:rPr lang="en-GB" dirty="0" smtClean="0"/>
              <a:t> training</a:t>
            </a:r>
          </a:p>
          <a:p>
            <a:r>
              <a:rPr lang="en-GB" dirty="0"/>
              <a:t>Performance management</a:t>
            </a:r>
          </a:p>
          <a:p>
            <a:r>
              <a:rPr lang="en-GB" dirty="0" smtClean="0"/>
              <a:t>School </a:t>
            </a:r>
            <a:r>
              <a:rPr lang="en-GB" dirty="0"/>
              <a:t>collaborations</a:t>
            </a:r>
          </a:p>
          <a:p>
            <a:r>
              <a:rPr lang="en-GB" dirty="0" err="1" smtClean="0"/>
              <a:t>ALNCo</a:t>
            </a:r>
            <a:r>
              <a:rPr lang="en-GB" dirty="0" smtClean="0"/>
              <a:t> cluster</a:t>
            </a:r>
          </a:p>
          <a:p>
            <a:endParaRPr lang="en-GB" dirty="0" smtClean="0"/>
          </a:p>
        </p:txBody>
      </p:sp>
      <p:sp>
        <p:nvSpPr>
          <p:cNvPr id="4" name="Content Placeholder 3">
            <a:extLst>
              <a:ext uri="{FF2B5EF4-FFF2-40B4-BE49-F238E27FC236}">
                <a16:creationId xmlns="" xmlns:a16="http://schemas.microsoft.com/office/drawing/2014/main" id="{6F5105BD-0C62-4874-8793-B99883D5C44D}"/>
              </a:ext>
            </a:extLst>
          </p:cNvPr>
          <p:cNvSpPr>
            <a:spLocks noGrp="1"/>
          </p:cNvSpPr>
          <p:nvPr>
            <p:ph sz="quarter" idx="14"/>
          </p:nvPr>
        </p:nvSpPr>
        <p:spPr/>
        <p:txBody>
          <a:bodyPr/>
          <a:lstStyle/>
          <a:p>
            <a:r>
              <a:rPr lang="en-GB" dirty="0"/>
              <a:t>Dedicated </a:t>
            </a:r>
            <a:r>
              <a:rPr lang="en-GB" dirty="0" err="1" smtClean="0"/>
              <a:t>ALNCo</a:t>
            </a:r>
            <a:r>
              <a:rPr lang="en-GB" dirty="0" smtClean="0"/>
              <a:t> </a:t>
            </a:r>
            <a:r>
              <a:rPr lang="en-GB" dirty="0"/>
              <a:t>time</a:t>
            </a:r>
          </a:p>
          <a:p>
            <a:r>
              <a:rPr lang="en-GB" dirty="0" smtClean="0"/>
              <a:t>Parent support</a:t>
            </a:r>
          </a:p>
          <a:p>
            <a:r>
              <a:rPr lang="en-GB" dirty="0" smtClean="0"/>
              <a:t>Legislation </a:t>
            </a:r>
            <a:r>
              <a:rPr lang="en-GB" dirty="0"/>
              <a:t>updates fed </a:t>
            </a:r>
            <a:r>
              <a:rPr lang="en-GB" dirty="0" smtClean="0"/>
              <a:t>back</a:t>
            </a:r>
            <a:endParaRPr lang="en-GB" dirty="0"/>
          </a:p>
          <a:p>
            <a:r>
              <a:rPr lang="en-GB" dirty="0" smtClean="0"/>
              <a:t>PCP </a:t>
            </a:r>
            <a:r>
              <a:rPr lang="en-GB" dirty="0"/>
              <a:t>training for new starters</a:t>
            </a:r>
          </a:p>
          <a:p>
            <a:endParaRPr lang="en-GB" dirty="0"/>
          </a:p>
        </p:txBody>
      </p:sp>
    </p:spTree>
    <p:extLst>
      <p:ext uri="{BB962C8B-B14F-4D97-AF65-F5344CB8AC3E}">
        <p14:creationId xmlns:p14="http://schemas.microsoft.com/office/powerpoint/2010/main" val="15943991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C35F307-3B42-4248-9946-2CF8D682EC23}"/>
              </a:ext>
            </a:extLst>
          </p:cNvPr>
          <p:cNvSpPr>
            <a:spLocks noGrp="1"/>
          </p:cNvSpPr>
          <p:nvPr>
            <p:ph type="title"/>
          </p:nvPr>
        </p:nvSpPr>
        <p:spPr/>
        <p:txBody>
          <a:bodyPr/>
          <a:lstStyle/>
          <a:p>
            <a:r>
              <a:rPr lang="en-US" dirty="0"/>
              <a:t>Support </a:t>
            </a:r>
          </a:p>
        </p:txBody>
      </p:sp>
      <p:sp>
        <p:nvSpPr>
          <p:cNvPr id="3" name="Content Placeholder 2">
            <a:extLst>
              <a:ext uri="{FF2B5EF4-FFF2-40B4-BE49-F238E27FC236}">
                <a16:creationId xmlns="" xmlns:a16="http://schemas.microsoft.com/office/drawing/2014/main" id="{A2F4346B-5744-497F-860D-39AD81CDBF64}"/>
              </a:ext>
            </a:extLst>
          </p:cNvPr>
          <p:cNvSpPr>
            <a:spLocks noGrp="1"/>
          </p:cNvSpPr>
          <p:nvPr>
            <p:ph sz="quarter" idx="13"/>
          </p:nvPr>
        </p:nvSpPr>
        <p:spPr/>
        <p:txBody>
          <a:bodyPr vert="horz" lIns="91440" tIns="45720" rIns="91440" bIns="45720" rtlCol="0" anchor="t">
            <a:normAutofit/>
          </a:bodyPr>
          <a:lstStyle/>
          <a:p>
            <a:r>
              <a:rPr lang="en-US" dirty="0"/>
              <a:t>Role of LA in supporting school</a:t>
            </a:r>
          </a:p>
          <a:p>
            <a:r>
              <a:rPr lang="en-US" dirty="0"/>
              <a:t>Role of SMT to </a:t>
            </a:r>
            <a:r>
              <a:rPr lang="en-US" dirty="0" err="1"/>
              <a:t>maximise</a:t>
            </a:r>
            <a:r>
              <a:rPr lang="en-US" dirty="0"/>
              <a:t> opportunities provided by </a:t>
            </a:r>
            <a:r>
              <a:rPr lang="en-US" dirty="0" smtClean="0"/>
              <a:t>LA</a:t>
            </a:r>
          </a:p>
          <a:p>
            <a:r>
              <a:rPr lang="en-US" dirty="0" smtClean="0"/>
              <a:t>Role of </a:t>
            </a:r>
            <a:r>
              <a:rPr lang="en-US" dirty="0" err="1" smtClean="0"/>
              <a:t>ALNCo</a:t>
            </a:r>
            <a:r>
              <a:rPr lang="en-US" dirty="0" smtClean="0"/>
              <a:t> </a:t>
            </a:r>
            <a:endParaRPr lang="en-US" dirty="0"/>
          </a:p>
          <a:p>
            <a:endParaRPr lang="en-US" dirty="0"/>
          </a:p>
        </p:txBody>
      </p:sp>
    </p:spTree>
    <p:extLst>
      <p:ext uri="{BB962C8B-B14F-4D97-AF65-F5344CB8AC3E}">
        <p14:creationId xmlns:p14="http://schemas.microsoft.com/office/powerpoint/2010/main" val="42076143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C54B82-1952-42F7-BF4A-6CC5EDF5CCA1}"/>
              </a:ext>
            </a:extLst>
          </p:cNvPr>
          <p:cNvSpPr>
            <a:spLocks noGrp="1"/>
          </p:cNvSpPr>
          <p:nvPr>
            <p:ph type="title"/>
          </p:nvPr>
        </p:nvSpPr>
        <p:spPr>
          <a:xfrm>
            <a:off x="8549640" y="685799"/>
            <a:ext cx="3200400" cy="2833255"/>
          </a:xfrm>
        </p:spPr>
        <p:txBody>
          <a:bodyPr>
            <a:normAutofit/>
          </a:bodyPr>
          <a:lstStyle/>
          <a:p>
            <a:r>
              <a:rPr lang="en-US" sz="7200" dirty="0"/>
              <a:t>Action Plan</a:t>
            </a:r>
            <a:r>
              <a:rPr lang="en-US" dirty="0"/>
              <a:t/>
            </a:r>
            <a:br>
              <a:rPr lang="en-US" dirty="0"/>
            </a:br>
            <a:endParaRPr lang="en-US" dirty="0"/>
          </a:p>
        </p:txBody>
      </p:sp>
      <p:sp>
        <p:nvSpPr>
          <p:cNvPr id="3" name="Content Placeholder 2">
            <a:extLst>
              <a:ext uri="{FF2B5EF4-FFF2-40B4-BE49-F238E27FC236}">
                <a16:creationId xmlns="" xmlns:a16="http://schemas.microsoft.com/office/drawing/2014/main" id="{1B4B95DA-83B9-4F4C-AAF6-18646CC647F0}"/>
              </a:ext>
            </a:extLst>
          </p:cNvPr>
          <p:cNvSpPr>
            <a:spLocks noGrp="1"/>
          </p:cNvSpPr>
          <p:nvPr>
            <p:ph idx="1"/>
          </p:nvPr>
        </p:nvSpPr>
        <p:spPr/>
        <p:txBody>
          <a:bodyPr/>
          <a:lstStyle/>
          <a:p>
            <a:pPr marL="0" indent="0">
              <a:buNone/>
            </a:pPr>
            <a:endParaRPr lang="en-US" dirty="0"/>
          </a:p>
          <a:p>
            <a:endParaRPr lang="en-US" dirty="0"/>
          </a:p>
        </p:txBody>
      </p:sp>
      <p:sp>
        <p:nvSpPr>
          <p:cNvPr id="4" name="Text Placeholder 3"/>
          <p:cNvSpPr>
            <a:spLocks noGrp="1"/>
          </p:cNvSpPr>
          <p:nvPr>
            <p:ph type="body" sz="half" idx="2"/>
          </p:nvPr>
        </p:nvSpPr>
        <p:spPr>
          <a:xfrm>
            <a:off x="8549640" y="3948544"/>
            <a:ext cx="3200400" cy="1766455"/>
          </a:xfrm>
        </p:spPr>
        <p:txBody>
          <a:bodyPr/>
          <a:lstStyle/>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482412273"/>
              </p:ext>
            </p:extLst>
          </p:nvPr>
        </p:nvGraphicFramePr>
        <p:xfrm>
          <a:off x="190674" y="581880"/>
          <a:ext cx="8127999" cy="3916680"/>
        </p:xfrm>
        <a:graphic>
          <a:graphicData uri="http://schemas.openxmlformats.org/drawingml/2006/table">
            <a:tbl>
              <a:tblPr firstRow="1" bandRow="1">
                <a:tableStyleId>{5C22544A-7EE6-4342-B048-85BDC9FD1C3A}</a:tableStyleId>
              </a:tblPr>
              <a:tblGrid>
                <a:gridCol w="2709333"/>
                <a:gridCol w="2709333"/>
                <a:gridCol w="2709333"/>
              </a:tblGrid>
              <a:tr h="370840">
                <a:tc>
                  <a:txBody>
                    <a:bodyPr/>
                    <a:lstStyle/>
                    <a:p>
                      <a:r>
                        <a:rPr lang="en-GB" dirty="0" smtClean="0"/>
                        <a:t>What</a:t>
                      </a:r>
                      <a:r>
                        <a:rPr lang="en-GB" baseline="0" dirty="0" smtClean="0"/>
                        <a:t> </a:t>
                      </a:r>
                      <a:endParaRPr lang="en-GB" dirty="0"/>
                    </a:p>
                  </a:txBody>
                  <a:tcPr/>
                </a:tc>
                <a:tc>
                  <a:txBody>
                    <a:bodyPr/>
                    <a:lstStyle/>
                    <a:p>
                      <a:r>
                        <a:rPr lang="en-GB" dirty="0" smtClean="0"/>
                        <a:t>Who</a:t>
                      </a:r>
                      <a:r>
                        <a:rPr lang="en-GB" baseline="0" dirty="0" smtClean="0"/>
                        <a:t> </a:t>
                      </a:r>
                      <a:endParaRPr lang="en-GB" dirty="0"/>
                    </a:p>
                  </a:txBody>
                  <a:tcPr/>
                </a:tc>
                <a:tc>
                  <a:txBody>
                    <a:bodyPr/>
                    <a:lstStyle/>
                    <a:p>
                      <a:r>
                        <a:rPr lang="en-GB" dirty="0" smtClean="0"/>
                        <a:t>When </a:t>
                      </a:r>
                      <a:endParaRPr lang="en-GB" dirty="0"/>
                    </a:p>
                  </a:txBody>
                  <a:tcPr/>
                </a:tc>
              </a:tr>
              <a:tr h="370840">
                <a:tc>
                  <a:txBody>
                    <a:bodyPr/>
                    <a:lstStyle/>
                    <a:p>
                      <a:r>
                        <a:rPr lang="en-GB" sz="1400" dirty="0" err="1" smtClean="0"/>
                        <a:t>ALNCo</a:t>
                      </a:r>
                      <a:r>
                        <a:rPr lang="en-GB" sz="1400" dirty="0" smtClean="0"/>
                        <a:t> qualification </a:t>
                      </a:r>
                      <a:endParaRPr lang="en-GB" sz="1400" dirty="0"/>
                    </a:p>
                  </a:txBody>
                  <a:tcPr/>
                </a:tc>
                <a:tc>
                  <a:txBody>
                    <a:bodyPr/>
                    <a:lstStyle/>
                    <a:p>
                      <a:r>
                        <a:rPr lang="en-GB" sz="1400" dirty="0" smtClean="0"/>
                        <a:t>H </a:t>
                      </a:r>
                      <a:r>
                        <a:rPr lang="en-GB" sz="1400" dirty="0" err="1" smtClean="0"/>
                        <a:t>Rimmer</a:t>
                      </a:r>
                      <a:endParaRPr lang="en-GB" sz="1400" dirty="0"/>
                    </a:p>
                  </a:txBody>
                  <a:tcPr/>
                </a:tc>
                <a:tc>
                  <a:txBody>
                    <a:bodyPr/>
                    <a:lstStyle/>
                    <a:p>
                      <a:r>
                        <a:rPr lang="en-GB" sz="1400" dirty="0" smtClean="0"/>
                        <a:t>July</a:t>
                      </a:r>
                      <a:r>
                        <a:rPr lang="en-GB" sz="1400" baseline="0" dirty="0" smtClean="0"/>
                        <a:t> 2020</a:t>
                      </a:r>
                      <a:endParaRPr lang="en-GB" sz="1400" dirty="0"/>
                    </a:p>
                  </a:txBody>
                  <a:tcPr/>
                </a:tc>
              </a:tr>
              <a:tr h="370840">
                <a:tc>
                  <a:txBody>
                    <a:bodyPr/>
                    <a:lstStyle/>
                    <a:p>
                      <a:r>
                        <a:rPr lang="en-GB" sz="1400" dirty="0" smtClean="0"/>
                        <a:t>ALN</a:t>
                      </a:r>
                      <a:r>
                        <a:rPr lang="en-GB" sz="1400" baseline="0" dirty="0" smtClean="0"/>
                        <a:t> specific performance management targets </a:t>
                      </a:r>
                      <a:endParaRPr lang="en-GB" sz="1400" dirty="0"/>
                    </a:p>
                  </a:txBody>
                  <a:tcPr/>
                </a:tc>
                <a:tc>
                  <a:txBody>
                    <a:bodyPr/>
                    <a:lstStyle/>
                    <a:p>
                      <a:r>
                        <a:rPr lang="en-GB" sz="1400" dirty="0" smtClean="0"/>
                        <a:t>All staff</a:t>
                      </a:r>
                      <a:endParaRPr lang="en-GB" sz="1400" dirty="0"/>
                    </a:p>
                  </a:txBody>
                  <a:tcPr/>
                </a:tc>
                <a:tc>
                  <a:txBody>
                    <a:bodyPr/>
                    <a:lstStyle/>
                    <a:p>
                      <a:r>
                        <a:rPr lang="en-GB" sz="1400" dirty="0" smtClean="0"/>
                        <a:t>October 2020</a:t>
                      </a:r>
                      <a:endParaRPr lang="en-GB" sz="1400" dirty="0"/>
                    </a:p>
                  </a:txBody>
                  <a:tcPr/>
                </a:tc>
              </a:tr>
              <a:tr h="370840">
                <a:tc>
                  <a:txBody>
                    <a:bodyPr/>
                    <a:lstStyle/>
                    <a:p>
                      <a:r>
                        <a:rPr lang="en-GB" sz="1400" dirty="0" smtClean="0"/>
                        <a:t>School</a:t>
                      </a:r>
                      <a:r>
                        <a:rPr lang="en-GB" sz="1400" baseline="0" dirty="0" smtClean="0"/>
                        <a:t> collaborations/ALN Cluster </a:t>
                      </a:r>
                      <a:endParaRPr lang="en-GB" sz="1400" dirty="0"/>
                    </a:p>
                  </a:txBody>
                  <a:tcPr/>
                </a:tc>
                <a:tc>
                  <a:txBody>
                    <a:bodyPr/>
                    <a:lstStyle/>
                    <a:p>
                      <a:r>
                        <a:rPr lang="en-GB" sz="1400" dirty="0" err="1" smtClean="0"/>
                        <a:t>ALNCo’s</a:t>
                      </a:r>
                      <a:endParaRPr lang="en-GB" sz="1400" dirty="0"/>
                    </a:p>
                  </a:txBody>
                  <a:tcPr/>
                </a:tc>
                <a:tc>
                  <a:txBody>
                    <a:bodyPr/>
                    <a:lstStyle/>
                    <a:p>
                      <a:r>
                        <a:rPr lang="en-GB" sz="1400" dirty="0" smtClean="0"/>
                        <a:t>June 2020</a:t>
                      </a:r>
                      <a:endParaRPr lang="en-GB" sz="1400" dirty="0"/>
                    </a:p>
                  </a:txBody>
                  <a:tcPr/>
                </a:tc>
              </a:tr>
              <a:tr h="370840">
                <a:tc>
                  <a:txBody>
                    <a:bodyPr/>
                    <a:lstStyle/>
                    <a:p>
                      <a:r>
                        <a:rPr lang="en-GB" sz="1400" dirty="0" smtClean="0"/>
                        <a:t>Dedicated</a:t>
                      </a:r>
                      <a:r>
                        <a:rPr lang="en-GB" sz="1400" baseline="0" dirty="0" smtClean="0"/>
                        <a:t> </a:t>
                      </a:r>
                      <a:r>
                        <a:rPr lang="en-GB" sz="1400" baseline="0" dirty="0" err="1" smtClean="0"/>
                        <a:t>ALNCo</a:t>
                      </a:r>
                      <a:r>
                        <a:rPr lang="en-GB" sz="1400" baseline="0" dirty="0" smtClean="0"/>
                        <a:t> time</a:t>
                      </a:r>
                      <a:endParaRPr lang="en-GB" sz="1400" dirty="0"/>
                    </a:p>
                  </a:txBody>
                  <a:tcPr/>
                </a:tc>
                <a:tc>
                  <a:txBody>
                    <a:bodyPr/>
                    <a:lstStyle/>
                    <a:p>
                      <a:r>
                        <a:rPr lang="en-GB" sz="1400" dirty="0" smtClean="0"/>
                        <a:t>Governors/SMT </a:t>
                      </a:r>
                      <a:endParaRPr lang="en-GB" sz="1400" dirty="0"/>
                    </a:p>
                  </a:txBody>
                  <a:tcPr/>
                </a:tc>
                <a:tc>
                  <a:txBody>
                    <a:bodyPr/>
                    <a:lstStyle/>
                    <a:p>
                      <a:r>
                        <a:rPr lang="en-GB" sz="1400" dirty="0" smtClean="0"/>
                        <a:t>September 2020</a:t>
                      </a:r>
                      <a:endParaRPr lang="en-GB" sz="1400" dirty="0"/>
                    </a:p>
                  </a:txBody>
                  <a:tcPr/>
                </a:tc>
              </a:tr>
              <a:tr h="370840">
                <a:tc>
                  <a:txBody>
                    <a:bodyPr/>
                    <a:lstStyle/>
                    <a:p>
                      <a:r>
                        <a:rPr lang="en-GB" sz="1400" dirty="0" smtClean="0"/>
                        <a:t>Parent support/engagement events</a:t>
                      </a:r>
                    </a:p>
                    <a:p>
                      <a:endParaRPr lang="en-GB" sz="1400" dirty="0"/>
                    </a:p>
                  </a:txBody>
                  <a:tcPr/>
                </a:tc>
                <a:tc>
                  <a:txBody>
                    <a:bodyPr/>
                    <a:lstStyle/>
                    <a:p>
                      <a:r>
                        <a:rPr lang="en-GB" sz="1400" dirty="0" err="1" smtClean="0"/>
                        <a:t>ALNCo’s</a:t>
                      </a:r>
                      <a:endParaRPr lang="en-GB" sz="1400" dirty="0"/>
                    </a:p>
                  </a:txBody>
                  <a:tcPr/>
                </a:tc>
                <a:tc>
                  <a:txBody>
                    <a:bodyPr/>
                    <a:lstStyle/>
                    <a:p>
                      <a:r>
                        <a:rPr lang="en-GB" sz="1400" dirty="0" smtClean="0"/>
                        <a:t>September 2020 </a:t>
                      </a:r>
                      <a:endParaRPr lang="en-GB" sz="1400"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Legislation updates fed back</a:t>
                      </a:r>
                    </a:p>
                    <a:p>
                      <a:endParaRPr lang="en-GB" sz="1400" dirty="0"/>
                    </a:p>
                  </a:txBody>
                  <a:tcPr/>
                </a:tc>
                <a:tc>
                  <a:txBody>
                    <a:bodyPr/>
                    <a:lstStyle/>
                    <a:p>
                      <a:r>
                        <a:rPr lang="en-GB" sz="1400" dirty="0" err="1" smtClean="0"/>
                        <a:t>ALNCo’s</a:t>
                      </a:r>
                      <a:endParaRPr lang="en-GB" sz="1400" dirty="0"/>
                    </a:p>
                  </a:txBody>
                  <a:tcPr/>
                </a:tc>
                <a:tc>
                  <a:txBody>
                    <a:bodyPr/>
                    <a:lstStyle/>
                    <a:p>
                      <a:r>
                        <a:rPr lang="en-GB" sz="1400" dirty="0" smtClean="0"/>
                        <a:t>Ongoing</a:t>
                      </a:r>
                      <a:endParaRPr lang="en-GB" sz="1400" dirty="0"/>
                    </a:p>
                  </a:txBody>
                  <a:tcPr/>
                </a:tc>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dirty="0" smtClean="0"/>
                        <a:t>PCP training for new starters</a:t>
                      </a:r>
                    </a:p>
                    <a:p>
                      <a:endParaRPr lang="en-GB" sz="1400" dirty="0"/>
                    </a:p>
                  </a:txBody>
                  <a:tcPr/>
                </a:tc>
                <a:tc>
                  <a:txBody>
                    <a:bodyPr/>
                    <a:lstStyle/>
                    <a:p>
                      <a:r>
                        <a:rPr lang="en-GB" sz="1400" dirty="0" err="1" smtClean="0"/>
                        <a:t>ALNCo’s</a:t>
                      </a:r>
                      <a:r>
                        <a:rPr lang="en-GB" sz="1400" dirty="0" smtClean="0"/>
                        <a:t> </a:t>
                      </a:r>
                      <a:endParaRPr lang="en-GB" sz="1400" dirty="0"/>
                    </a:p>
                  </a:txBody>
                  <a:tcPr/>
                </a:tc>
                <a:tc>
                  <a:txBody>
                    <a:bodyPr/>
                    <a:lstStyle/>
                    <a:p>
                      <a:r>
                        <a:rPr lang="en-GB" sz="1400" dirty="0" smtClean="0"/>
                        <a:t>Ongoing</a:t>
                      </a:r>
                      <a:endParaRPr lang="en-GB" sz="1400" dirty="0"/>
                    </a:p>
                  </a:txBody>
                  <a:tcPr/>
                </a:tc>
              </a:tr>
            </a:tbl>
          </a:graphicData>
        </a:graphic>
      </p:graphicFrame>
    </p:spTree>
    <p:extLst>
      <p:ext uri="{BB962C8B-B14F-4D97-AF65-F5344CB8AC3E}">
        <p14:creationId xmlns:p14="http://schemas.microsoft.com/office/powerpoint/2010/main" val="3577686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9746EA-DA32-44C1-8092-E2F18A2ABB84}"/>
              </a:ext>
            </a:extLst>
          </p:cNvPr>
          <p:cNvSpPr>
            <a:spLocks noGrp="1"/>
          </p:cNvSpPr>
          <p:nvPr>
            <p:ph type="ctrTitle"/>
          </p:nvPr>
        </p:nvSpPr>
        <p:spPr/>
        <p:txBody>
          <a:bodyPr/>
          <a:lstStyle/>
          <a:p>
            <a:r>
              <a:rPr lang="en-US" dirty="0"/>
              <a:t>Implications for individuals</a:t>
            </a:r>
          </a:p>
        </p:txBody>
      </p:sp>
      <p:sp>
        <p:nvSpPr>
          <p:cNvPr id="3" name="Content Placeholder 2">
            <a:extLst>
              <a:ext uri="{FF2B5EF4-FFF2-40B4-BE49-F238E27FC236}">
                <a16:creationId xmlns="" xmlns:a16="http://schemas.microsoft.com/office/drawing/2014/main" id="{A009511E-86C4-49DF-ACE8-D67D7E3536BB}"/>
              </a:ext>
            </a:extLst>
          </p:cNvPr>
          <p:cNvSpPr>
            <a:spLocks noGrp="1"/>
          </p:cNvSpPr>
          <p:nvPr>
            <p:ph type="subTitle" idx="1"/>
          </p:nvPr>
        </p:nvSpPr>
        <p:spPr>
          <a:xfrm>
            <a:off x="1069848" y="4389119"/>
            <a:ext cx="7891272" cy="1939109"/>
          </a:xfrm>
        </p:spPr>
        <p:txBody>
          <a:bodyPr vert="horz" lIns="91440" tIns="45720" rIns="91440" bIns="45720" rtlCol="0" anchor="t">
            <a:normAutofit/>
          </a:bodyPr>
          <a:lstStyle/>
          <a:p>
            <a:r>
              <a:rPr lang="en-US" dirty="0" smtClean="0"/>
              <a:t>Pupils</a:t>
            </a:r>
            <a:endParaRPr lang="en-US" dirty="0"/>
          </a:p>
          <a:p>
            <a:r>
              <a:rPr lang="en-US" dirty="0"/>
              <a:t>Parents </a:t>
            </a:r>
          </a:p>
          <a:p>
            <a:r>
              <a:rPr lang="en-US" dirty="0"/>
              <a:t>Staff </a:t>
            </a:r>
          </a:p>
          <a:p>
            <a:r>
              <a:rPr lang="en-US" dirty="0" err="1" smtClean="0"/>
              <a:t>ALNCo</a:t>
            </a:r>
            <a:r>
              <a:rPr lang="en-US" dirty="0" smtClean="0"/>
              <a:t> </a:t>
            </a:r>
            <a:endParaRPr lang="en-US" dirty="0"/>
          </a:p>
        </p:txBody>
      </p:sp>
    </p:spTree>
    <p:extLst>
      <p:ext uri="{BB962C8B-B14F-4D97-AF65-F5344CB8AC3E}">
        <p14:creationId xmlns:p14="http://schemas.microsoft.com/office/powerpoint/2010/main" val="17285316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Any Questions?</a:t>
            </a:r>
            <a:endParaRPr lang="en-GB" dirty="0"/>
          </a:p>
        </p:txBody>
      </p:sp>
      <p:sp>
        <p:nvSpPr>
          <p:cNvPr id="6" name="Subtitle 5"/>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52529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CBA257C-4C27-4574-A590-75FA0A4A2E3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 xmlns:a16="http://schemas.microsoft.com/office/drawing/2014/main" id="{337D226A-EDE7-4234-8800-4FC7D2538980}"/>
              </a:ext>
            </a:extLst>
          </p:cNvPr>
          <p:cNvSpPr>
            <a:spLocks noGrp="1"/>
          </p:cNvSpPr>
          <p:nvPr>
            <p:ph idx="1"/>
          </p:nvPr>
        </p:nvSpPr>
        <p:spPr/>
        <p:txBody>
          <a:bodyPr>
            <a:normAutofit/>
          </a:bodyPr>
          <a:lstStyle/>
          <a:p>
            <a:pPr marL="0" indent="0">
              <a:buNone/>
            </a:pPr>
            <a:r>
              <a:rPr lang="en-GB" dirty="0" smtClean="0"/>
              <a:t>Terzi</a:t>
            </a:r>
            <a:r>
              <a:rPr lang="en-GB" dirty="0"/>
              <a:t>, L., Warnock, M. &amp; Norwich, B. (2010). Special Educational Needs:  A New Look. London: Routledge</a:t>
            </a:r>
          </a:p>
          <a:p>
            <a:pPr marL="0" indent="0">
              <a:buNone/>
            </a:pPr>
            <a:r>
              <a:rPr lang="en-GB" dirty="0"/>
              <a:t>Professional Standards for teaching and leadership </a:t>
            </a:r>
            <a:r>
              <a:rPr lang="en-GB" dirty="0" smtClean="0"/>
              <a:t>(</a:t>
            </a:r>
            <a:r>
              <a:rPr lang="en-GB" dirty="0" smtClean="0"/>
              <a:t>WAG</a:t>
            </a:r>
            <a:r>
              <a:rPr lang="en-GB" dirty="0" smtClean="0"/>
              <a:t>) </a:t>
            </a:r>
            <a:r>
              <a:rPr lang="en-GB" dirty="0"/>
              <a:t>2017 OGL</a:t>
            </a:r>
          </a:p>
          <a:p>
            <a:pPr marL="0" indent="0">
              <a:buNone/>
            </a:pPr>
            <a:r>
              <a:rPr lang="en-GB" dirty="0"/>
              <a:t>Wilson, John P. The Routledge Encyclopaedia of UK Education, Training and Employment : From the Earliest Statutes to the Present Day. London: Routledge, 2011. Print</a:t>
            </a:r>
            <a:r>
              <a:rPr lang="en-GB" dirty="0" smtClean="0"/>
              <a:t>.</a:t>
            </a:r>
          </a:p>
          <a:p>
            <a:pPr marL="0" indent="0">
              <a:buNone/>
            </a:pPr>
            <a:r>
              <a:rPr lang="en-GB" dirty="0">
                <a:hlinkClick r:id="rId3"/>
              </a:rPr>
              <a:t>https://hwb.gov.wales/professional-development/national-approach-to-professional-learning/professional-learning-offer</a:t>
            </a:r>
            <a:r>
              <a:rPr lang="en-GB" dirty="0" smtClean="0">
                <a:hlinkClick r:id="rId3"/>
              </a:rPr>
              <a:t>/</a:t>
            </a:r>
            <a:endParaRPr lang="en-GB" dirty="0"/>
          </a:p>
          <a:p>
            <a:pPr marL="0" indent="0">
              <a:buNone/>
            </a:pPr>
            <a:r>
              <a:rPr lang="en-GB" dirty="0" smtClean="0"/>
              <a:t>Waters, J., </a:t>
            </a:r>
            <a:r>
              <a:rPr lang="en-GB" dirty="0" err="1" smtClean="0"/>
              <a:t>Payler</a:t>
            </a:r>
            <a:r>
              <a:rPr lang="en-GB" dirty="0" smtClean="0"/>
              <a:t>, J. &amp; Jones, K. (2018). The Professional Development of Early Years Educators. </a:t>
            </a:r>
            <a:r>
              <a:rPr lang="en-GB" dirty="0" smtClean="0"/>
              <a:t>London: Routledge</a:t>
            </a:r>
          </a:p>
        </p:txBody>
      </p:sp>
    </p:spTree>
    <p:extLst>
      <p:ext uri="{BB962C8B-B14F-4D97-AF65-F5344CB8AC3E}">
        <p14:creationId xmlns:p14="http://schemas.microsoft.com/office/powerpoint/2010/main" val="80352372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TM03090434[[fn=Wood Type]]</Template>
  <TotalTime>1932</TotalTime>
  <Words>2668</Words>
  <Application>Microsoft Office PowerPoint</Application>
  <PresentationFormat>Custom</PresentationFormat>
  <Paragraphs>241</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Wood Type</vt:lpstr>
      <vt:lpstr>workforce  development </vt:lpstr>
      <vt:lpstr>pURPOSE</vt:lpstr>
      <vt:lpstr>Professional learning is one of the five professional standards for teaching, leadership AND ASSISTING TEACHING </vt:lpstr>
      <vt:lpstr>Professional Learning or Workforce development</vt:lpstr>
      <vt:lpstr>rESPOnSIBILITIES AND PRIORITIES</vt:lpstr>
      <vt:lpstr>legislation</vt:lpstr>
      <vt:lpstr>Workforce development </vt:lpstr>
      <vt:lpstr>Critical reflection of workforce development in my setting </vt:lpstr>
      <vt:lpstr>Background of setting</vt:lpstr>
      <vt:lpstr>Describe  </vt:lpstr>
      <vt:lpstr> Describe  In readiness for ALN reform </vt:lpstr>
      <vt:lpstr>feelings</vt:lpstr>
      <vt:lpstr>Wider picture</vt:lpstr>
      <vt:lpstr>evaluation</vt:lpstr>
      <vt:lpstr>Analysis</vt:lpstr>
      <vt:lpstr>Support </vt:lpstr>
      <vt:lpstr>Action Plan </vt:lpstr>
      <vt:lpstr>Implications for individuals</vt:lpstr>
      <vt:lpstr>Any Questions?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Harriet Rimmer (1911478)</dc:creator>
  <cp:lastModifiedBy>Harriet Thomas</cp:lastModifiedBy>
  <cp:revision>184</cp:revision>
  <cp:lastPrinted>2020-01-21T17:50:58Z</cp:lastPrinted>
  <dcterms:created xsi:type="dcterms:W3CDTF">2019-12-01T15:14:19Z</dcterms:created>
  <dcterms:modified xsi:type="dcterms:W3CDTF">2020-01-21T17:51:51Z</dcterms:modified>
</cp:coreProperties>
</file>