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hunk Five" panose="020B0604020202020204" charset="0"/>
      <p:regular r:id="rId16"/>
    </p:embeddedFont>
    <p:embeddedFont>
      <p:font typeface="Poppins" panose="00000500000000000000" pitchFamily="2" charset="0"/>
      <p:regular r:id="rId17"/>
      <p:bold r:id="rId18"/>
    </p:embeddedFont>
    <p:embeddedFont>
      <p:font typeface="Poppins Bold" panose="00000800000000000000" pitchFamily="2" charset="0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12.svg"/><Relationship Id="rId7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89696" y="2270572"/>
            <a:ext cx="5617954" cy="8757542"/>
            <a:chOff x="0" y="0"/>
            <a:chExt cx="870368" cy="135677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0368" cy="1356772"/>
            </a:xfrm>
            <a:custGeom>
              <a:avLst/>
              <a:gdLst/>
              <a:ahLst/>
              <a:cxnLst/>
              <a:rect l="l" t="t" r="r" b="b"/>
              <a:pathLst>
                <a:path w="870368" h="1356772">
                  <a:moveTo>
                    <a:pt x="137807" y="0"/>
                  </a:moveTo>
                  <a:lnTo>
                    <a:pt x="732561" y="0"/>
                  </a:lnTo>
                  <a:cubicBezTo>
                    <a:pt x="769110" y="0"/>
                    <a:pt x="804162" y="14519"/>
                    <a:pt x="830006" y="40363"/>
                  </a:cubicBezTo>
                  <a:cubicBezTo>
                    <a:pt x="855849" y="66206"/>
                    <a:pt x="870368" y="101258"/>
                    <a:pt x="870368" y="137807"/>
                  </a:cubicBezTo>
                  <a:lnTo>
                    <a:pt x="870368" y="1218966"/>
                  </a:lnTo>
                  <a:cubicBezTo>
                    <a:pt x="870368" y="1295074"/>
                    <a:pt x="808670" y="1356772"/>
                    <a:pt x="732561" y="1356772"/>
                  </a:cubicBezTo>
                  <a:lnTo>
                    <a:pt x="137807" y="1356772"/>
                  </a:lnTo>
                  <a:cubicBezTo>
                    <a:pt x="61698" y="1356772"/>
                    <a:pt x="0" y="1295074"/>
                    <a:pt x="0" y="1218966"/>
                  </a:cubicBezTo>
                  <a:lnTo>
                    <a:pt x="0" y="137807"/>
                  </a:lnTo>
                  <a:cubicBezTo>
                    <a:pt x="0" y="61698"/>
                    <a:pt x="61698" y="0"/>
                    <a:pt x="137807" y="0"/>
                  </a:cubicBezTo>
                  <a:close/>
                </a:path>
              </a:pathLst>
            </a:custGeom>
            <a:blipFill>
              <a:blip r:embed="rId2"/>
              <a:stretch>
                <a:fillRect l="-29564" r="-1044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41999" y="4785916"/>
            <a:ext cx="11249836" cy="4046333"/>
            <a:chOff x="0" y="0"/>
            <a:chExt cx="2962920" cy="106570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962920" cy="1065701"/>
            </a:xfrm>
            <a:custGeom>
              <a:avLst/>
              <a:gdLst/>
              <a:ahLst/>
              <a:cxnLst/>
              <a:rect l="l" t="t" r="r" b="b"/>
              <a:pathLst>
                <a:path w="2962920" h="1065701">
                  <a:moveTo>
                    <a:pt x="17205" y="0"/>
                  </a:moveTo>
                  <a:lnTo>
                    <a:pt x="2945715" y="0"/>
                  </a:lnTo>
                  <a:cubicBezTo>
                    <a:pt x="2950278" y="0"/>
                    <a:pt x="2954654" y="1813"/>
                    <a:pt x="2957881" y="5039"/>
                  </a:cubicBezTo>
                  <a:cubicBezTo>
                    <a:pt x="2961107" y="8266"/>
                    <a:pt x="2962920" y="12642"/>
                    <a:pt x="2962920" y="17205"/>
                  </a:cubicBezTo>
                  <a:lnTo>
                    <a:pt x="2962920" y="1048496"/>
                  </a:lnTo>
                  <a:cubicBezTo>
                    <a:pt x="2962920" y="1053059"/>
                    <a:pt x="2961107" y="1057435"/>
                    <a:pt x="2957881" y="1060662"/>
                  </a:cubicBezTo>
                  <a:cubicBezTo>
                    <a:pt x="2954654" y="1063888"/>
                    <a:pt x="2950278" y="1065701"/>
                    <a:pt x="2945715" y="1065701"/>
                  </a:cubicBezTo>
                  <a:lnTo>
                    <a:pt x="17205" y="1065701"/>
                  </a:lnTo>
                  <a:cubicBezTo>
                    <a:pt x="7703" y="1065701"/>
                    <a:pt x="0" y="1057998"/>
                    <a:pt x="0" y="1048496"/>
                  </a:cubicBezTo>
                  <a:lnTo>
                    <a:pt x="0" y="17205"/>
                  </a:lnTo>
                  <a:cubicBezTo>
                    <a:pt x="0" y="12642"/>
                    <a:pt x="1813" y="8266"/>
                    <a:pt x="5039" y="5039"/>
                  </a:cubicBezTo>
                  <a:cubicBezTo>
                    <a:pt x="8266" y="1813"/>
                    <a:pt x="12642" y="0"/>
                    <a:pt x="1720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2962920" cy="1122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2700000">
            <a:off x="17276044" y="2107851"/>
            <a:ext cx="1501388" cy="669256"/>
            <a:chOff x="0" y="0"/>
            <a:chExt cx="395427" cy="17626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95427" cy="176265"/>
            </a:xfrm>
            <a:custGeom>
              <a:avLst/>
              <a:gdLst/>
              <a:ahLst/>
              <a:cxnLst/>
              <a:rect l="l" t="t" r="r" b="b"/>
              <a:pathLst>
                <a:path w="395427" h="176265">
                  <a:moveTo>
                    <a:pt x="0" y="0"/>
                  </a:moveTo>
                  <a:lnTo>
                    <a:pt x="395427" y="0"/>
                  </a:lnTo>
                  <a:lnTo>
                    <a:pt x="395427" y="176265"/>
                  </a:lnTo>
                  <a:lnTo>
                    <a:pt x="0" y="176265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395427" cy="233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1014721" y="3785421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5"/>
                </a:lnTo>
                <a:lnTo>
                  <a:pt x="0" y="753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10800000">
            <a:off x="341999" y="269121"/>
            <a:ext cx="1092392" cy="713034"/>
          </a:xfrm>
          <a:custGeom>
            <a:avLst/>
            <a:gdLst/>
            <a:ahLst/>
            <a:cxnLst/>
            <a:rect l="l" t="t" r="r" b="b"/>
            <a:pathLst>
              <a:path w="1092392" h="713034">
                <a:moveTo>
                  <a:pt x="0" y="0"/>
                </a:moveTo>
                <a:lnTo>
                  <a:pt x="1092392" y="0"/>
                </a:lnTo>
                <a:lnTo>
                  <a:pt x="1092392" y="713034"/>
                </a:lnTo>
                <a:lnTo>
                  <a:pt x="0" y="7130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446861" y="878201"/>
            <a:ext cx="10531128" cy="4265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55"/>
              </a:lnSpc>
            </a:pPr>
            <a:r>
              <a:rPr lang="en-US" sz="5700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Integration of Health, Wellbeing, and Sustainable Development in Health and Social Care</a:t>
            </a:r>
          </a:p>
          <a:p>
            <a:pPr algn="l">
              <a:lnSpc>
                <a:spcPts val="6555"/>
              </a:lnSpc>
            </a:pPr>
            <a:endParaRPr lang="en-US" sz="5700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59612" y="4871654"/>
            <a:ext cx="11132223" cy="3808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Student name: Grace Henshaw</a:t>
            </a:r>
          </a:p>
          <a:p>
            <a:pPr algn="l">
              <a:lnSpc>
                <a:spcPts val="3004"/>
              </a:lnSpc>
            </a:pPr>
            <a:endParaRPr lang="en-US" sz="2145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Student ID: 2020571</a:t>
            </a:r>
          </a:p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</a:p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Module name: Independent Project </a:t>
            </a:r>
          </a:p>
          <a:p>
            <a:pPr algn="l">
              <a:lnSpc>
                <a:spcPts val="3004"/>
              </a:lnSpc>
            </a:pPr>
            <a:endParaRPr lang="en-US" sz="2145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Module code: BMHP6030</a:t>
            </a:r>
          </a:p>
          <a:p>
            <a:pPr algn="l">
              <a:lnSpc>
                <a:spcPts val="3004"/>
              </a:lnSpc>
            </a:pPr>
            <a:endParaRPr lang="en-US" sz="2145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004"/>
              </a:lnSpc>
            </a:pPr>
            <a:r>
              <a:rPr lang="en-US" sz="2145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Supervisor’s name: Shepherd Ziko</a:t>
            </a:r>
          </a:p>
          <a:p>
            <a:pPr algn="l">
              <a:lnSpc>
                <a:spcPts val="3004"/>
              </a:lnSpc>
            </a:pPr>
            <a:endParaRPr lang="en-US" sz="2145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01</a:t>
            </a:r>
          </a:p>
        </p:txBody>
      </p:sp>
      <p:sp>
        <p:nvSpPr>
          <p:cNvPr id="27" name="Freeform 27"/>
          <p:cNvSpPr/>
          <p:nvPr/>
        </p:nvSpPr>
        <p:spPr>
          <a:xfrm>
            <a:off x="15147498" y="72733"/>
            <a:ext cx="3140502" cy="1105811"/>
          </a:xfrm>
          <a:custGeom>
            <a:avLst/>
            <a:gdLst/>
            <a:ahLst/>
            <a:cxnLst/>
            <a:rect l="l" t="t" r="r" b="b"/>
            <a:pathLst>
              <a:path w="3140502" h="1105811">
                <a:moveTo>
                  <a:pt x="0" y="0"/>
                </a:moveTo>
                <a:lnTo>
                  <a:pt x="3140502" y="0"/>
                </a:lnTo>
                <a:lnTo>
                  <a:pt x="3140502" y="1105811"/>
                </a:lnTo>
                <a:lnTo>
                  <a:pt x="0" y="11058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270736"/>
            <a:ext cx="7701174" cy="5302833"/>
            <a:chOff x="0" y="0"/>
            <a:chExt cx="2714953" cy="18694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14953" cy="1869448"/>
            </a:xfrm>
            <a:custGeom>
              <a:avLst/>
              <a:gdLst/>
              <a:ahLst/>
              <a:cxnLst/>
              <a:rect l="l" t="t" r="r" b="b"/>
              <a:pathLst>
                <a:path w="2714953" h="1869448">
                  <a:moveTo>
                    <a:pt x="50265" y="0"/>
                  </a:moveTo>
                  <a:lnTo>
                    <a:pt x="2664689" y="0"/>
                  </a:lnTo>
                  <a:cubicBezTo>
                    <a:pt x="2692449" y="0"/>
                    <a:pt x="2714953" y="22504"/>
                    <a:pt x="2714953" y="50265"/>
                  </a:cubicBezTo>
                  <a:lnTo>
                    <a:pt x="2714953" y="1819183"/>
                  </a:lnTo>
                  <a:cubicBezTo>
                    <a:pt x="2714953" y="1846944"/>
                    <a:pt x="2692449" y="1869448"/>
                    <a:pt x="2664689" y="1869448"/>
                  </a:cubicBezTo>
                  <a:lnTo>
                    <a:pt x="50265" y="1869448"/>
                  </a:lnTo>
                  <a:cubicBezTo>
                    <a:pt x="22504" y="1869448"/>
                    <a:pt x="0" y="1846944"/>
                    <a:pt x="0" y="1819183"/>
                  </a:cubicBezTo>
                  <a:lnTo>
                    <a:pt x="0" y="50265"/>
                  </a:lnTo>
                  <a:cubicBezTo>
                    <a:pt x="0" y="22504"/>
                    <a:pt x="22504" y="0"/>
                    <a:pt x="50265" y="0"/>
                  </a:cubicBezTo>
                  <a:close/>
                </a:path>
              </a:pathLst>
            </a:custGeom>
            <a:blipFill>
              <a:blip r:embed="rId2"/>
              <a:stretch>
                <a:fillRect l="-1745" r="-160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-5400000">
            <a:off x="6678172" y="2283876"/>
            <a:ext cx="2064842" cy="2038562"/>
          </a:xfrm>
          <a:custGeom>
            <a:avLst/>
            <a:gdLst/>
            <a:ahLst/>
            <a:cxnLst/>
            <a:rect l="l" t="t" r="r" b="b"/>
            <a:pathLst>
              <a:path w="2064842" h="2038562">
                <a:moveTo>
                  <a:pt x="0" y="0"/>
                </a:moveTo>
                <a:lnTo>
                  <a:pt x="2064842" y="0"/>
                </a:lnTo>
                <a:lnTo>
                  <a:pt x="2064842" y="2038563"/>
                </a:lnTo>
                <a:lnTo>
                  <a:pt x="0" y="20385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AutoShape 23"/>
          <p:cNvSpPr/>
          <p:nvPr/>
        </p:nvSpPr>
        <p:spPr>
          <a:xfrm>
            <a:off x="6148122" y="2068406"/>
            <a:ext cx="2747377" cy="2747377"/>
          </a:xfrm>
          <a:prstGeom prst="line">
            <a:avLst/>
          </a:prstGeom>
          <a:ln w="4762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7769944" y="2120683"/>
            <a:ext cx="1125555" cy="1125555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28700" y="6772247"/>
            <a:ext cx="7701174" cy="801323"/>
            <a:chOff x="0" y="0"/>
            <a:chExt cx="1193113" cy="124146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193113" cy="124146"/>
            </a:xfrm>
            <a:custGeom>
              <a:avLst/>
              <a:gdLst/>
              <a:ahLst/>
              <a:cxnLst/>
              <a:rect l="l" t="t" r="r" b="b"/>
              <a:pathLst>
                <a:path w="1193113" h="124146">
                  <a:moveTo>
                    <a:pt x="0" y="0"/>
                  </a:moveTo>
                  <a:lnTo>
                    <a:pt x="1193113" y="0"/>
                  </a:lnTo>
                  <a:lnTo>
                    <a:pt x="1193113" y="124146"/>
                  </a:lnTo>
                  <a:lnTo>
                    <a:pt x="0" y="124146"/>
                  </a:lnTo>
                  <a:close/>
                </a:path>
              </a:pathLst>
            </a:custGeom>
            <a:blipFill>
              <a:blip r:embed="rId2"/>
              <a:stretch>
                <a:fillRect l="-1512" t="-558500" r="-13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02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403517" y="2645419"/>
            <a:ext cx="7618465" cy="2187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Welcome to the Castle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403517" y="5089300"/>
            <a:ext cx="7855783" cy="3939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09"/>
              </a:lnSpc>
            </a:pPr>
            <a:r>
              <a:rPr lang="en-US" sz="2221" spc="5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•Health, well-being, and sustainable development are interconnected goals within modern healthcare.</a:t>
            </a:r>
          </a:p>
          <a:p>
            <a:pPr algn="l">
              <a:lnSpc>
                <a:spcPts val="3109"/>
              </a:lnSpc>
            </a:pPr>
            <a:r>
              <a:rPr lang="en-US" sz="2221" spc="5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•These concepts aim to promote holistic care, equity, and sustainability.</a:t>
            </a:r>
          </a:p>
          <a:p>
            <a:pPr algn="l">
              <a:lnSpc>
                <a:spcPts val="3109"/>
              </a:lnSpc>
            </a:pPr>
            <a:r>
              <a:rPr lang="en-US" sz="2221" spc="5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•This presentation explores how these principles integrate within health and social care policies and service delivery.</a:t>
            </a:r>
          </a:p>
          <a:p>
            <a:pPr algn="l">
              <a:lnSpc>
                <a:spcPts val="3109"/>
              </a:lnSpc>
            </a:pPr>
            <a:r>
              <a:rPr lang="en-US" sz="2221" spc="5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•Framework: WHO’s Health in All Policies and Sustainable Development Goals (SDGs).</a:t>
            </a:r>
          </a:p>
          <a:p>
            <a:pPr algn="l">
              <a:lnSpc>
                <a:spcPts val="3109"/>
              </a:lnSpc>
            </a:pPr>
            <a:endParaRPr lang="en-US" sz="2221" spc="55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" name="Freeform 32"/>
          <p:cNvSpPr/>
          <p:nvPr/>
        </p:nvSpPr>
        <p:spPr>
          <a:xfrm rot="5400000">
            <a:off x="451586" y="5016198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8" y="0"/>
                </a:lnTo>
                <a:lnTo>
                  <a:pt x="1154228" y="753396"/>
                </a:lnTo>
                <a:lnTo>
                  <a:pt x="0" y="753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376451" y="3574411"/>
            <a:ext cx="10330074" cy="5081853"/>
            <a:chOff x="0" y="0"/>
            <a:chExt cx="3641739" cy="179154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641739" cy="1791544"/>
            </a:xfrm>
            <a:custGeom>
              <a:avLst/>
              <a:gdLst/>
              <a:ahLst/>
              <a:cxnLst/>
              <a:rect l="l" t="t" r="r" b="b"/>
              <a:pathLst>
                <a:path w="3641739" h="1791544">
                  <a:moveTo>
                    <a:pt x="74945" y="0"/>
                  </a:moveTo>
                  <a:lnTo>
                    <a:pt x="3566794" y="0"/>
                  </a:lnTo>
                  <a:cubicBezTo>
                    <a:pt x="3586671" y="0"/>
                    <a:pt x="3605733" y="7896"/>
                    <a:pt x="3619788" y="21951"/>
                  </a:cubicBezTo>
                  <a:cubicBezTo>
                    <a:pt x="3633843" y="36006"/>
                    <a:pt x="3641739" y="55069"/>
                    <a:pt x="3641739" y="74945"/>
                  </a:cubicBezTo>
                  <a:lnTo>
                    <a:pt x="3641739" y="1716599"/>
                  </a:lnTo>
                  <a:cubicBezTo>
                    <a:pt x="3641739" y="1736475"/>
                    <a:pt x="3633843" y="1755538"/>
                    <a:pt x="3619788" y="1769593"/>
                  </a:cubicBezTo>
                  <a:cubicBezTo>
                    <a:pt x="3605733" y="1783648"/>
                    <a:pt x="3586671" y="1791544"/>
                    <a:pt x="3566794" y="1791544"/>
                  </a:cubicBezTo>
                  <a:lnTo>
                    <a:pt x="74945" y="1791544"/>
                  </a:lnTo>
                  <a:cubicBezTo>
                    <a:pt x="55069" y="1791544"/>
                    <a:pt x="36006" y="1783648"/>
                    <a:pt x="21951" y="1769593"/>
                  </a:cubicBezTo>
                  <a:cubicBezTo>
                    <a:pt x="7896" y="1755538"/>
                    <a:pt x="0" y="1736475"/>
                    <a:pt x="0" y="1716599"/>
                  </a:cubicBezTo>
                  <a:lnTo>
                    <a:pt x="0" y="74945"/>
                  </a:lnTo>
                  <a:cubicBezTo>
                    <a:pt x="0" y="55069"/>
                    <a:pt x="7896" y="36006"/>
                    <a:pt x="21951" y="21951"/>
                  </a:cubicBezTo>
                  <a:cubicBezTo>
                    <a:pt x="36006" y="7896"/>
                    <a:pt x="55069" y="0"/>
                    <a:pt x="74945" y="0"/>
                  </a:cubicBezTo>
                  <a:close/>
                </a:path>
              </a:pathLst>
            </a:custGeom>
            <a:blipFill>
              <a:blip r:embed="rId2"/>
              <a:stretch>
                <a:fillRect t="-17715" b="-1771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376451" y="7689211"/>
            <a:ext cx="10330074" cy="967053"/>
            <a:chOff x="0" y="0"/>
            <a:chExt cx="3641739" cy="340923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641739" cy="340923"/>
            </a:xfrm>
            <a:custGeom>
              <a:avLst/>
              <a:gdLst/>
              <a:ahLst/>
              <a:cxnLst/>
              <a:rect l="l" t="t" r="r" b="b"/>
              <a:pathLst>
                <a:path w="3641739" h="340923">
                  <a:moveTo>
                    <a:pt x="0" y="0"/>
                  </a:moveTo>
                  <a:lnTo>
                    <a:pt x="3641739" y="0"/>
                  </a:lnTo>
                  <a:lnTo>
                    <a:pt x="3641739" y="340923"/>
                  </a:lnTo>
                  <a:lnTo>
                    <a:pt x="0" y="340923"/>
                  </a:lnTo>
                  <a:close/>
                </a:path>
              </a:pathLst>
            </a:custGeom>
            <a:blipFill>
              <a:blip r:embed="rId2"/>
              <a:stretch>
                <a:fillRect t="-518557" b="-931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22970" y="1901190"/>
            <a:ext cx="3870960" cy="2987040"/>
            <a:chOff x="0" y="0"/>
            <a:chExt cx="1019512" cy="78671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19512" cy="786710"/>
            </a:xfrm>
            <a:custGeom>
              <a:avLst/>
              <a:gdLst/>
              <a:ahLst/>
              <a:cxnLst/>
              <a:rect l="l" t="t" r="r" b="b"/>
              <a:pathLst>
                <a:path w="1019512" h="786710">
                  <a:moveTo>
                    <a:pt x="80000" y="0"/>
                  </a:moveTo>
                  <a:lnTo>
                    <a:pt x="939512" y="0"/>
                  </a:lnTo>
                  <a:cubicBezTo>
                    <a:pt x="983695" y="0"/>
                    <a:pt x="1019512" y="35817"/>
                    <a:pt x="1019512" y="80000"/>
                  </a:cubicBezTo>
                  <a:lnTo>
                    <a:pt x="1019512" y="706710"/>
                  </a:lnTo>
                  <a:cubicBezTo>
                    <a:pt x="1019512" y="750893"/>
                    <a:pt x="983695" y="786710"/>
                    <a:pt x="939512" y="786710"/>
                  </a:cubicBezTo>
                  <a:lnTo>
                    <a:pt x="80000" y="786710"/>
                  </a:lnTo>
                  <a:cubicBezTo>
                    <a:pt x="35817" y="786710"/>
                    <a:pt x="0" y="750893"/>
                    <a:pt x="0" y="706710"/>
                  </a:cubicBezTo>
                  <a:lnTo>
                    <a:pt x="0" y="80000"/>
                  </a:lnTo>
                  <a:cubicBezTo>
                    <a:pt x="0" y="35817"/>
                    <a:pt x="35817" y="0"/>
                    <a:pt x="80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1019512" cy="8438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888730" y="1901190"/>
            <a:ext cx="4018300" cy="2667000"/>
            <a:chOff x="0" y="0"/>
            <a:chExt cx="1058318" cy="70242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58318" cy="702420"/>
            </a:xfrm>
            <a:custGeom>
              <a:avLst/>
              <a:gdLst/>
              <a:ahLst/>
              <a:cxnLst/>
              <a:rect l="l" t="t" r="r" b="b"/>
              <a:pathLst>
                <a:path w="1058318" h="702420">
                  <a:moveTo>
                    <a:pt x="48167" y="0"/>
                  </a:moveTo>
                  <a:lnTo>
                    <a:pt x="1010151" y="0"/>
                  </a:lnTo>
                  <a:cubicBezTo>
                    <a:pt x="1022926" y="0"/>
                    <a:pt x="1035177" y="5075"/>
                    <a:pt x="1044210" y="14108"/>
                  </a:cubicBezTo>
                  <a:cubicBezTo>
                    <a:pt x="1053243" y="23141"/>
                    <a:pt x="1058318" y="35392"/>
                    <a:pt x="1058318" y="48167"/>
                  </a:cubicBezTo>
                  <a:lnTo>
                    <a:pt x="1058318" y="654253"/>
                  </a:lnTo>
                  <a:cubicBezTo>
                    <a:pt x="1058318" y="680855"/>
                    <a:pt x="1036753" y="702420"/>
                    <a:pt x="1010151" y="702420"/>
                  </a:cubicBezTo>
                  <a:lnTo>
                    <a:pt x="48167" y="702420"/>
                  </a:lnTo>
                  <a:cubicBezTo>
                    <a:pt x="21565" y="702420"/>
                    <a:pt x="0" y="680855"/>
                    <a:pt x="0" y="654253"/>
                  </a:cubicBezTo>
                  <a:lnTo>
                    <a:pt x="0" y="48167"/>
                  </a:lnTo>
                  <a:cubicBezTo>
                    <a:pt x="0" y="21565"/>
                    <a:pt x="21565" y="0"/>
                    <a:pt x="48167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1058318" cy="759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03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3241000" y="1901190"/>
            <a:ext cx="4018300" cy="2667000"/>
            <a:chOff x="0" y="0"/>
            <a:chExt cx="1058318" cy="70242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058318" cy="702420"/>
            </a:xfrm>
            <a:custGeom>
              <a:avLst/>
              <a:gdLst/>
              <a:ahLst/>
              <a:cxnLst/>
              <a:rect l="l" t="t" r="r" b="b"/>
              <a:pathLst>
                <a:path w="1058318" h="702420">
                  <a:moveTo>
                    <a:pt x="48167" y="0"/>
                  </a:moveTo>
                  <a:lnTo>
                    <a:pt x="1010151" y="0"/>
                  </a:lnTo>
                  <a:cubicBezTo>
                    <a:pt x="1022926" y="0"/>
                    <a:pt x="1035177" y="5075"/>
                    <a:pt x="1044210" y="14108"/>
                  </a:cubicBezTo>
                  <a:cubicBezTo>
                    <a:pt x="1053243" y="23141"/>
                    <a:pt x="1058318" y="35392"/>
                    <a:pt x="1058318" y="48167"/>
                  </a:cubicBezTo>
                  <a:lnTo>
                    <a:pt x="1058318" y="654253"/>
                  </a:lnTo>
                  <a:cubicBezTo>
                    <a:pt x="1058318" y="680855"/>
                    <a:pt x="1036753" y="702420"/>
                    <a:pt x="1010151" y="702420"/>
                  </a:cubicBezTo>
                  <a:lnTo>
                    <a:pt x="48167" y="702420"/>
                  </a:lnTo>
                  <a:cubicBezTo>
                    <a:pt x="21565" y="702420"/>
                    <a:pt x="0" y="680855"/>
                    <a:pt x="0" y="654253"/>
                  </a:cubicBezTo>
                  <a:lnTo>
                    <a:pt x="0" y="48167"/>
                  </a:lnTo>
                  <a:cubicBezTo>
                    <a:pt x="0" y="21565"/>
                    <a:pt x="21565" y="0"/>
                    <a:pt x="48167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57150"/>
              <a:ext cx="1058318" cy="759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434391" y="1215535"/>
            <a:ext cx="7088579" cy="1168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Key Concepts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239687" y="2079937"/>
            <a:ext cx="333265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Health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239687" y="2741153"/>
            <a:ext cx="3410481" cy="1092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 state of complete physical, mental, and social well-being.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591958" y="2079937"/>
            <a:ext cx="333265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Wellbeing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29617" y="2907015"/>
            <a:ext cx="3641067" cy="1425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 holistic approach encompassing emotional, psychological, and social health.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181092" y="4973955"/>
            <a:ext cx="4650089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Sustainable Development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2181092" y="5425440"/>
            <a:ext cx="4650089" cy="107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Meeting current health needs without compromising the ability of future generations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2181092" y="6879590"/>
            <a:ext cx="4650089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Relevance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2181092" y="7331112"/>
            <a:ext cx="4650089" cy="107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: Essential for shaping healthcare policies, resource allocation, and long-term public health outcomes</a:t>
            </a:r>
          </a:p>
        </p:txBody>
      </p:sp>
      <p:sp>
        <p:nvSpPr>
          <p:cNvPr id="43" name="Freeform 43"/>
          <p:cNvSpPr/>
          <p:nvPr/>
        </p:nvSpPr>
        <p:spPr>
          <a:xfrm rot="-10800000">
            <a:off x="8888730" y="8355001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6"/>
                </a:lnTo>
                <a:lnTo>
                  <a:pt x="0" y="7533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AutoShape 20"/>
          <p:cNvSpPr/>
          <p:nvPr/>
        </p:nvSpPr>
        <p:spPr>
          <a:xfrm>
            <a:off x="14698183" y="1775117"/>
            <a:ext cx="2118458" cy="2118458"/>
          </a:xfrm>
          <a:prstGeom prst="line">
            <a:avLst/>
          </a:prstGeom>
          <a:ln w="3714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5948744" y="1815427"/>
            <a:ext cx="867897" cy="86789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0706245" y="1299516"/>
            <a:ext cx="7078914" cy="5240959"/>
          </a:xfrm>
          <a:custGeom>
            <a:avLst/>
            <a:gdLst/>
            <a:ahLst/>
            <a:cxnLst/>
            <a:rect l="l" t="t" r="r" b="b"/>
            <a:pathLst>
              <a:path w="7078914" h="5240959">
                <a:moveTo>
                  <a:pt x="0" y="0"/>
                </a:moveTo>
                <a:lnTo>
                  <a:pt x="7078913" y="0"/>
                </a:lnTo>
                <a:lnTo>
                  <a:pt x="7078913" y="5240959"/>
                </a:lnTo>
                <a:lnTo>
                  <a:pt x="0" y="52409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964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9144000" y="2939093"/>
            <a:ext cx="2236969" cy="2288948"/>
            <a:chOff x="0" y="0"/>
            <a:chExt cx="589161" cy="60285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89161" cy="602850"/>
            </a:xfrm>
            <a:custGeom>
              <a:avLst/>
              <a:gdLst/>
              <a:ahLst/>
              <a:cxnLst/>
              <a:rect l="l" t="t" r="r" b="b"/>
              <a:pathLst>
                <a:path w="589161" h="602850">
                  <a:moveTo>
                    <a:pt x="86522" y="0"/>
                  </a:moveTo>
                  <a:lnTo>
                    <a:pt x="502638" y="0"/>
                  </a:lnTo>
                  <a:cubicBezTo>
                    <a:pt x="550423" y="0"/>
                    <a:pt x="589161" y="38737"/>
                    <a:pt x="589161" y="86522"/>
                  </a:cubicBezTo>
                  <a:lnTo>
                    <a:pt x="589161" y="516328"/>
                  </a:lnTo>
                  <a:cubicBezTo>
                    <a:pt x="589161" y="564113"/>
                    <a:pt x="550423" y="602850"/>
                    <a:pt x="502638" y="602850"/>
                  </a:cubicBezTo>
                  <a:lnTo>
                    <a:pt x="86522" y="602850"/>
                  </a:lnTo>
                  <a:cubicBezTo>
                    <a:pt x="38737" y="602850"/>
                    <a:pt x="0" y="564113"/>
                    <a:pt x="0" y="516328"/>
                  </a:cubicBezTo>
                  <a:lnTo>
                    <a:pt x="0" y="86522"/>
                  </a:lnTo>
                  <a:cubicBezTo>
                    <a:pt x="0" y="38737"/>
                    <a:pt x="38737" y="0"/>
                    <a:pt x="86522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589161" cy="660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 rot="7758446">
            <a:off x="8036217" y="7001036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5"/>
                </a:lnTo>
                <a:lnTo>
                  <a:pt x="0" y="753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11380969" y="6697076"/>
            <a:ext cx="6404189" cy="2673749"/>
          </a:xfrm>
          <a:custGeom>
            <a:avLst/>
            <a:gdLst/>
            <a:ahLst/>
            <a:cxnLst/>
            <a:rect l="l" t="t" r="r" b="b"/>
            <a:pathLst>
              <a:path w="6404189" h="2673749">
                <a:moveTo>
                  <a:pt x="0" y="0"/>
                </a:moveTo>
                <a:lnTo>
                  <a:pt x="6404189" y="0"/>
                </a:lnTo>
                <a:lnTo>
                  <a:pt x="6404189" y="2673749"/>
                </a:lnTo>
                <a:lnTo>
                  <a:pt x="0" y="26737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525535" y="6554251"/>
            <a:ext cx="7618465" cy="320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Theoretical Perspectives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146313" y="1810457"/>
            <a:ext cx="6915048" cy="536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 spc="5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Biomedical Model:</a:t>
            </a:r>
            <a:r>
              <a:rPr lang="en-US" sz="2399" spc="5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Focuses on disease diagnosis and treatment.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 spc="5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Social Model of Health: </a:t>
            </a:r>
            <a:r>
              <a:rPr lang="en-US" sz="2399" spc="5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Considers wider determinants such as environment, income, and education.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 spc="5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Biopsychosocial Model: </a:t>
            </a:r>
            <a:r>
              <a:rPr lang="en-US" sz="2399" spc="5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Integrates biological, psychological, and social dimensions.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 spc="5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Ottawa Charter: </a:t>
            </a:r>
            <a:r>
              <a:rPr lang="en-US" sz="2399" spc="5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Promotes empowerment and community-based health promotion.</a:t>
            </a:r>
          </a:p>
          <a:p>
            <a:pPr algn="l">
              <a:lnSpc>
                <a:spcPts val="2940"/>
              </a:lnSpc>
            </a:pPr>
            <a:endParaRPr lang="en-US" sz="2399" spc="5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399" spc="5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6540519" y="492871"/>
            <a:ext cx="581325" cy="550079"/>
          </a:xfrm>
          <a:custGeom>
            <a:avLst/>
            <a:gdLst/>
            <a:ahLst/>
            <a:cxnLst/>
            <a:rect l="l" t="t" r="r" b="b"/>
            <a:pathLst>
              <a:path w="581325" h="550079">
                <a:moveTo>
                  <a:pt x="0" y="0"/>
                </a:moveTo>
                <a:lnTo>
                  <a:pt x="581325" y="0"/>
                </a:lnTo>
                <a:lnTo>
                  <a:pt x="581325" y="550079"/>
                </a:lnTo>
                <a:lnTo>
                  <a:pt x="0" y="55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1722468" y="1884194"/>
            <a:ext cx="7498557" cy="6825782"/>
            <a:chOff x="0" y="0"/>
            <a:chExt cx="2643523" cy="240634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643523" cy="2406345"/>
            </a:xfrm>
            <a:custGeom>
              <a:avLst/>
              <a:gdLst/>
              <a:ahLst/>
              <a:cxnLst/>
              <a:rect l="l" t="t" r="r" b="b"/>
              <a:pathLst>
                <a:path w="2643523" h="2406345">
                  <a:moveTo>
                    <a:pt x="103245" y="0"/>
                  </a:moveTo>
                  <a:lnTo>
                    <a:pt x="2540278" y="0"/>
                  </a:lnTo>
                  <a:cubicBezTo>
                    <a:pt x="2597299" y="0"/>
                    <a:pt x="2643523" y="46225"/>
                    <a:pt x="2643523" y="103245"/>
                  </a:cubicBezTo>
                  <a:lnTo>
                    <a:pt x="2643523" y="2303099"/>
                  </a:lnTo>
                  <a:cubicBezTo>
                    <a:pt x="2643523" y="2330482"/>
                    <a:pt x="2632646" y="2356743"/>
                    <a:pt x="2613283" y="2376105"/>
                  </a:cubicBezTo>
                  <a:cubicBezTo>
                    <a:pt x="2593921" y="2395467"/>
                    <a:pt x="2567660" y="2406345"/>
                    <a:pt x="2540278" y="2406345"/>
                  </a:cubicBezTo>
                  <a:lnTo>
                    <a:pt x="103245" y="2406345"/>
                  </a:lnTo>
                  <a:cubicBezTo>
                    <a:pt x="46225" y="2406345"/>
                    <a:pt x="0" y="2360120"/>
                    <a:pt x="0" y="2303099"/>
                  </a:cubicBezTo>
                  <a:lnTo>
                    <a:pt x="0" y="103245"/>
                  </a:lnTo>
                  <a:cubicBezTo>
                    <a:pt x="0" y="75863"/>
                    <a:pt x="10878" y="49602"/>
                    <a:pt x="30240" y="30240"/>
                  </a:cubicBezTo>
                  <a:cubicBezTo>
                    <a:pt x="49602" y="10878"/>
                    <a:pt x="75863" y="0"/>
                    <a:pt x="103245" y="0"/>
                  </a:cubicBezTo>
                  <a:close/>
                </a:path>
              </a:pathLst>
            </a:custGeom>
            <a:blipFill>
              <a:blip r:embed="rId4"/>
              <a:stretch>
                <a:fillRect l="-18185" r="-1818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722468" y="7742923"/>
            <a:ext cx="7498557" cy="967053"/>
            <a:chOff x="0" y="0"/>
            <a:chExt cx="2643523" cy="34092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643523" cy="340923"/>
            </a:xfrm>
            <a:custGeom>
              <a:avLst/>
              <a:gdLst/>
              <a:ahLst/>
              <a:cxnLst/>
              <a:rect l="l" t="t" r="r" b="b"/>
              <a:pathLst>
                <a:path w="2643523" h="340923">
                  <a:moveTo>
                    <a:pt x="0" y="0"/>
                  </a:moveTo>
                  <a:lnTo>
                    <a:pt x="2643523" y="0"/>
                  </a:lnTo>
                  <a:lnTo>
                    <a:pt x="2643523" y="340923"/>
                  </a:lnTo>
                  <a:lnTo>
                    <a:pt x="0" y="340923"/>
                  </a:lnTo>
                  <a:close/>
                </a:path>
              </a:pathLst>
            </a:custGeom>
            <a:blipFill>
              <a:blip r:embed="rId4"/>
              <a:stretch>
                <a:fillRect l="-18031" t="-604296" r="-1804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Freeform 22"/>
          <p:cNvSpPr/>
          <p:nvPr/>
        </p:nvSpPr>
        <p:spPr>
          <a:xfrm rot="-5400000">
            <a:off x="7630246" y="1894624"/>
            <a:ext cx="1638896" cy="1618037"/>
          </a:xfrm>
          <a:custGeom>
            <a:avLst/>
            <a:gdLst/>
            <a:ahLst/>
            <a:cxnLst/>
            <a:rect l="l" t="t" r="r" b="b"/>
            <a:pathLst>
              <a:path w="1638896" h="1618037">
                <a:moveTo>
                  <a:pt x="0" y="0"/>
                </a:moveTo>
                <a:lnTo>
                  <a:pt x="1638897" y="0"/>
                </a:lnTo>
                <a:lnTo>
                  <a:pt x="1638897" y="1618037"/>
                </a:lnTo>
                <a:lnTo>
                  <a:pt x="0" y="16180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AutoShape 23"/>
          <p:cNvSpPr/>
          <p:nvPr/>
        </p:nvSpPr>
        <p:spPr>
          <a:xfrm>
            <a:off x="7230085" y="1741645"/>
            <a:ext cx="2158768" cy="2158768"/>
          </a:xfrm>
          <a:prstGeom prst="line">
            <a:avLst/>
          </a:prstGeom>
          <a:ln w="3810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8504442" y="1782722"/>
            <a:ext cx="884412" cy="884412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050072" y="1494689"/>
            <a:ext cx="7209228" cy="4225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Integration of Health and Wellbeing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9479479" y="4723872"/>
            <a:ext cx="7642365" cy="4534428"/>
            <a:chOff x="0" y="0"/>
            <a:chExt cx="2012804" cy="1194253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012804" cy="1194253"/>
            </a:xfrm>
            <a:custGeom>
              <a:avLst/>
              <a:gdLst/>
              <a:ahLst/>
              <a:cxnLst/>
              <a:rect l="l" t="t" r="r" b="b"/>
              <a:pathLst>
                <a:path w="2012804" h="1194253">
                  <a:moveTo>
                    <a:pt x="25326" y="0"/>
                  </a:moveTo>
                  <a:lnTo>
                    <a:pt x="1987478" y="0"/>
                  </a:lnTo>
                  <a:cubicBezTo>
                    <a:pt x="1994195" y="0"/>
                    <a:pt x="2000637" y="2668"/>
                    <a:pt x="2005386" y="7418"/>
                  </a:cubicBezTo>
                  <a:cubicBezTo>
                    <a:pt x="2010136" y="12167"/>
                    <a:pt x="2012804" y="18609"/>
                    <a:pt x="2012804" y="25326"/>
                  </a:cubicBezTo>
                  <a:lnTo>
                    <a:pt x="2012804" y="1168927"/>
                  </a:lnTo>
                  <a:cubicBezTo>
                    <a:pt x="2012804" y="1175644"/>
                    <a:pt x="2010136" y="1182086"/>
                    <a:pt x="2005386" y="1186835"/>
                  </a:cubicBezTo>
                  <a:cubicBezTo>
                    <a:pt x="2000637" y="1191585"/>
                    <a:pt x="1994195" y="1194253"/>
                    <a:pt x="1987478" y="1194253"/>
                  </a:cubicBezTo>
                  <a:lnTo>
                    <a:pt x="25326" y="1194253"/>
                  </a:lnTo>
                  <a:cubicBezTo>
                    <a:pt x="18609" y="1194253"/>
                    <a:pt x="12167" y="1191585"/>
                    <a:pt x="7418" y="1186835"/>
                  </a:cubicBezTo>
                  <a:cubicBezTo>
                    <a:pt x="2668" y="1182086"/>
                    <a:pt x="0" y="1175644"/>
                    <a:pt x="0" y="1168927"/>
                  </a:cubicBezTo>
                  <a:lnTo>
                    <a:pt x="0" y="25326"/>
                  </a:lnTo>
                  <a:cubicBezTo>
                    <a:pt x="0" y="18609"/>
                    <a:pt x="2668" y="12167"/>
                    <a:pt x="7418" y="7418"/>
                  </a:cubicBezTo>
                  <a:cubicBezTo>
                    <a:pt x="12167" y="2668"/>
                    <a:pt x="18609" y="0"/>
                    <a:pt x="25326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57150"/>
              <a:ext cx="2012804" cy="12514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 rot="5400000">
            <a:off x="1175757" y="5343916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5"/>
                </a:lnTo>
                <a:lnTo>
                  <a:pt x="0" y="7533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16989410" y="1955038"/>
            <a:ext cx="539781" cy="539781"/>
          </a:xfrm>
          <a:custGeom>
            <a:avLst/>
            <a:gdLst/>
            <a:ahLst/>
            <a:cxnLst/>
            <a:rect l="l" t="t" r="r" b="b"/>
            <a:pathLst>
              <a:path w="539781" h="539781">
                <a:moveTo>
                  <a:pt x="0" y="0"/>
                </a:moveTo>
                <a:lnTo>
                  <a:pt x="539780" y="0"/>
                </a:lnTo>
                <a:lnTo>
                  <a:pt x="539780" y="539781"/>
                </a:lnTo>
                <a:lnTo>
                  <a:pt x="0" y="53978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05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685006" y="4918279"/>
            <a:ext cx="7304404" cy="56479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8"/>
              </a:lnSpc>
            </a:pPr>
            <a:r>
              <a:rPr lang="en-US" sz="2127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Shift from illness treatment to health promotion and prevention</a:t>
            </a: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8"/>
              </a:lnSpc>
            </a:pPr>
            <a:r>
              <a:rPr lang="en-US" sz="2127" b="1" spc="53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Integration through:</a:t>
            </a:r>
          </a:p>
          <a:p>
            <a:pPr algn="l">
              <a:lnSpc>
                <a:spcPts val="2978"/>
              </a:lnSpc>
            </a:pPr>
            <a:r>
              <a:rPr lang="en-US" sz="2127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•Mental health support in primary care.</a:t>
            </a:r>
          </a:p>
          <a:p>
            <a:pPr algn="l">
              <a:lnSpc>
                <a:spcPts val="2978"/>
              </a:lnSpc>
            </a:pPr>
            <a:r>
              <a:rPr lang="en-US" sz="2127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•Community wellness initiatives.</a:t>
            </a:r>
          </a:p>
          <a:p>
            <a:pPr algn="l">
              <a:lnSpc>
                <a:spcPts val="2978"/>
              </a:lnSpc>
            </a:pPr>
            <a:r>
              <a:rPr lang="en-US" sz="2127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Digital and telehealth approaches </a:t>
            </a: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8"/>
              </a:lnSpc>
            </a:pPr>
            <a:r>
              <a:rPr lang="en-US" sz="2127" b="1" spc="53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Outcome:</a:t>
            </a:r>
          </a:p>
          <a:p>
            <a:pPr algn="l">
              <a:lnSpc>
                <a:spcPts val="2978"/>
              </a:lnSpc>
            </a:pPr>
            <a:r>
              <a:rPr lang="en-US" sz="2127" spc="53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Improved quality of life and reduced healthcare burden</a:t>
            </a: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8"/>
              </a:lnSpc>
            </a:pPr>
            <a:endParaRPr lang="en-US" sz="2127" spc="53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522970" y="1901190"/>
            <a:ext cx="3870960" cy="2987040"/>
            <a:chOff x="0" y="0"/>
            <a:chExt cx="1019512" cy="78671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19512" cy="786710"/>
            </a:xfrm>
            <a:custGeom>
              <a:avLst/>
              <a:gdLst/>
              <a:ahLst/>
              <a:cxnLst/>
              <a:rect l="l" t="t" r="r" b="b"/>
              <a:pathLst>
                <a:path w="1019512" h="786710">
                  <a:moveTo>
                    <a:pt x="80000" y="0"/>
                  </a:moveTo>
                  <a:lnTo>
                    <a:pt x="939512" y="0"/>
                  </a:lnTo>
                  <a:cubicBezTo>
                    <a:pt x="983695" y="0"/>
                    <a:pt x="1019512" y="35817"/>
                    <a:pt x="1019512" y="80000"/>
                  </a:cubicBezTo>
                  <a:lnTo>
                    <a:pt x="1019512" y="706710"/>
                  </a:lnTo>
                  <a:cubicBezTo>
                    <a:pt x="1019512" y="750893"/>
                    <a:pt x="983695" y="786710"/>
                    <a:pt x="939512" y="786710"/>
                  </a:cubicBezTo>
                  <a:lnTo>
                    <a:pt x="80000" y="786710"/>
                  </a:lnTo>
                  <a:cubicBezTo>
                    <a:pt x="35817" y="786710"/>
                    <a:pt x="0" y="750893"/>
                    <a:pt x="0" y="706710"/>
                  </a:cubicBezTo>
                  <a:lnTo>
                    <a:pt x="0" y="80000"/>
                  </a:lnTo>
                  <a:cubicBezTo>
                    <a:pt x="0" y="35817"/>
                    <a:pt x="35817" y="0"/>
                    <a:pt x="80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1019512" cy="8438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39213" y="3002949"/>
            <a:ext cx="4650089" cy="2809875"/>
            <a:chOff x="0" y="0"/>
            <a:chExt cx="1224715" cy="74004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224715" cy="740049"/>
            </a:xfrm>
            <a:custGeom>
              <a:avLst/>
              <a:gdLst/>
              <a:ahLst/>
              <a:cxnLst/>
              <a:rect l="l" t="t" r="r" b="b"/>
              <a:pathLst>
                <a:path w="1224715" h="740049">
                  <a:moveTo>
                    <a:pt x="41622" y="0"/>
                  </a:moveTo>
                  <a:lnTo>
                    <a:pt x="1183092" y="0"/>
                  </a:lnTo>
                  <a:cubicBezTo>
                    <a:pt x="1206080" y="0"/>
                    <a:pt x="1224715" y="18635"/>
                    <a:pt x="1224715" y="41622"/>
                  </a:cubicBezTo>
                  <a:lnTo>
                    <a:pt x="1224715" y="698427"/>
                  </a:lnTo>
                  <a:cubicBezTo>
                    <a:pt x="1224715" y="721414"/>
                    <a:pt x="1206080" y="740049"/>
                    <a:pt x="1183092" y="740049"/>
                  </a:cubicBezTo>
                  <a:lnTo>
                    <a:pt x="41622" y="740049"/>
                  </a:lnTo>
                  <a:cubicBezTo>
                    <a:pt x="18635" y="740049"/>
                    <a:pt x="0" y="721414"/>
                    <a:pt x="0" y="698427"/>
                  </a:cubicBezTo>
                  <a:lnTo>
                    <a:pt x="0" y="41622"/>
                  </a:lnTo>
                  <a:cubicBezTo>
                    <a:pt x="0" y="18635"/>
                    <a:pt x="18635" y="0"/>
                    <a:pt x="41622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1224715" cy="7971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025462" y="2825115"/>
            <a:ext cx="4432988" cy="3084455"/>
            <a:chOff x="0" y="0"/>
            <a:chExt cx="1167536" cy="812367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167536" cy="812367"/>
            </a:xfrm>
            <a:custGeom>
              <a:avLst/>
              <a:gdLst/>
              <a:ahLst/>
              <a:cxnLst/>
              <a:rect l="l" t="t" r="r" b="b"/>
              <a:pathLst>
                <a:path w="1167536" h="812367">
                  <a:moveTo>
                    <a:pt x="43661" y="0"/>
                  </a:moveTo>
                  <a:lnTo>
                    <a:pt x="1123875" y="0"/>
                  </a:lnTo>
                  <a:cubicBezTo>
                    <a:pt x="1135455" y="0"/>
                    <a:pt x="1146560" y="4600"/>
                    <a:pt x="1154748" y="12788"/>
                  </a:cubicBezTo>
                  <a:cubicBezTo>
                    <a:pt x="1162936" y="20976"/>
                    <a:pt x="1167536" y="32081"/>
                    <a:pt x="1167536" y="43661"/>
                  </a:cubicBezTo>
                  <a:lnTo>
                    <a:pt x="1167536" y="768706"/>
                  </a:lnTo>
                  <a:cubicBezTo>
                    <a:pt x="1167536" y="780286"/>
                    <a:pt x="1162936" y="791391"/>
                    <a:pt x="1154748" y="799579"/>
                  </a:cubicBezTo>
                  <a:cubicBezTo>
                    <a:pt x="1146560" y="807767"/>
                    <a:pt x="1135455" y="812367"/>
                    <a:pt x="1123875" y="812367"/>
                  </a:cubicBezTo>
                  <a:lnTo>
                    <a:pt x="43661" y="812367"/>
                  </a:lnTo>
                  <a:cubicBezTo>
                    <a:pt x="19548" y="812367"/>
                    <a:pt x="0" y="792819"/>
                    <a:pt x="0" y="768706"/>
                  </a:cubicBezTo>
                  <a:lnTo>
                    <a:pt x="0" y="43661"/>
                  </a:lnTo>
                  <a:cubicBezTo>
                    <a:pt x="0" y="32081"/>
                    <a:pt x="4600" y="20976"/>
                    <a:pt x="12788" y="12788"/>
                  </a:cubicBezTo>
                  <a:cubicBezTo>
                    <a:pt x="20976" y="4600"/>
                    <a:pt x="32081" y="0"/>
                    <a:pt x="43661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1167536" cy="869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0800000">
            <a:off x="280164" y="938244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6"/>
                </a:lnTo>
                <a:lnTo>
                  <a:pt x="0" y="7533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6025462" y="6176270"/>
            <a:ext cx="4432988" cy="2667000"/>
            <a:chOff x="0" y="0"/>
            <a:chExt cx="1167536" cy="70242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167536" cy="702420"/>
            </a:xfrm>
            <a:custGeom>
              <a:avLst/>
              <a:gdLst/>
              <a:ahLst/>
              <a:cxnLst/>
              <a:rect l="l" t="t" r="r" b="b"/>
              <a:pathLst>
                <a:path w="1167536" h="702420">
                  <a:moveTo>
                    <a:pt x="43661" y="0"/>
                  </a:moveTo>
                  <a:lnTo>
                    <a:pt x="1123875" y="0"/>
                  </a:lnTo>
                  <a:cubicBezTo>
                    <a:pt x="1135455" y="0"/>
                    <a:pt x="1146560" y="4600"/>
                    <a:pt x="1154748" y="12788"/>
                  </a:cubicBezTo>
                  <a:cubicBezTo>
                    <a:pt x="1162936" y="20976"/>
                    <a:pt x="1167536" y="32081"/>
                    <a:pt x="1167536" y="43661"/>
                  </a:cubicBezTo>
                  <a:lnTo>
                    <a:pt x="1167536" y="658759"/>
                  </a:lnTo>
                  <a:cubicBezTo>
                    <a:pt x="1167536" y="682872"/>
                    <a:pt x="1147988" y="702420"/>
                    <a:pt x="1123875" y="702420"/>
                  </a:cubicBezTo>
                  <a:lnTo>
                    <a:pt x="43661" y="702420"/>
                  </a:lnTo>
                  <a:cubicBezTo>
                    <a:pt x="32081" y="702420"/>
                    <a:pt x="20976" y="697820"/>
                    <a:pt x="12788" y="689632"/>
                  </a:cubicBezTo>
                  <a:cubicBezTo>
                    <a:pt x="4600" y="681444"/>
                    <a:pt x="0" y="670338"/>
                    <a:pt x="0" y="658759"/>
                  </a:cubicBezTo>
                  <a:lnTo>
                    <a:pt x="0" y="43661"/>
                  </a:lnTo>
                  <a:cubicBezTo>
                    <a:pt x="0" y="32081"/>
                    <a:pt x="4600" y="20976"/>
                    <a:pt x="12788" y="12788"/>
                  </a:cubicBezTo>
                  <a:cubicBezTo>
                    <a:pt x="20976" y="4600"/>
                    <a:pt x="32081" y="0"/>
                    <a:pt x="43661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1167536" cy="759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02785" y="6165249"/>
            <a:ext cx="4486517" cy="2667000"/>
            <a:chOff x="0" y="0"/>
            <a:chExt cx="1181634" cy="70242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181634" cy="702420"/>
            </a:xfrm>
            <a:custGeom>
              <a:avLst/>
              <a:gdLst/>
              <a:ahLst/>
              <a:cxnLst/>
              <a:rect l="l" t="t" r="r" b="b"/>
              <a:pathLst>
                <a:path w="1181634" h="702420">
                  <a:moveTo>
                    <a:pt x="43140" y="0"/>
                  </a:moveTo>
                  <a:lnTo>
                    <a:pt x="1138494" y="0"/>
                  </a:lnTo>
                  <a:cubicBezTo>
                    <a:pt x="1162320" y="0"/>
                    <a:pt x="1181634" y="19314"/>
                    <a:pt x="1181634" y="43140"/>
                  </a:cubicBezTo>
                  <a:lnTo>
                    <a:pt x="1181634" y="659280"/>
                  </a:lnTo>
                  <a:cubicBezTo>
                    <a:pt x="1181634" y="683105"/>
                    <a:pt x="1162320" y="702420"/>
                    <a:pt x="1138494" y="702420"/>
                  </a:cubicBezTo>
                  <a:lnTo>
                    <a:pt x="43140" y="702420"/>
                  </a:lnTo>
                  <a:cubicBezTo>
                    <a:pt x="19314" y="702420"/>
                    <a:pt x="0" y="683105"/>
                    <a:pt x="0" y="659280"/>
                  </a:cubicBezTo>
                  <a:lnTo>
                    <a:pt x="0" y="43140"/>
                  </a:lnTo>
                  <a:cubicBezTo>
                    <a:pt x="0" y="19314"/>
                    <a:pt x="19314" y="0"/>
                    <a:pt x="43140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1181634" cy="759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11601607" y="3076575"/>
            <a:ext cx="5657693" cy="6356958"/>
          </a:xfrm>
          <a:custGeom>
            <a:avLst/>
            <a:gdLst/>
            <a:ahLst/>
            <a:cxnLst/>
            <a:rect l="l" t="t" r="r" b="b"/>
            <a:pathLst>
              <a:path w="5657693" h="6356958">
                <a:moveTo>
                  <a:pt x="0" y="0"/>
                </a:moveTo>
                <a:lnTo>
                  <a:pt x="5657693" y="0"/>
                </a:lnTo>
                <a:lnTo>
                  <a:pt x="565769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06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144328" y="663135"/>
            <a:ext cx="15396791" cy="320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Sustainable Development in Healthcare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1130708" y="3019425"/>
            <a:ext cx="3332654" cy="1118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WHO’s “Health in All Policies”</a:t>
            </a:r>
          </a:p>
          <a:p>
            <a:pPr algn="ctr">
              <a:lnSpc>
                <a:spcPts val="2940"/>
              </a:lnSpc>
            </a:pPr>
            <a:endParaRPr lang="en-US" sz="2100" b="1" spc="52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739213" y="3938985"/>
            <a:ext cx="4650089" cy="2179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Encourages governments and health organisations to consider health impacts in all policy areas transport, housing, and education (Shankardass et al., 2018).</a:t>
            </a:r>
          </a:p>
          <a:p>
            <a:pPr algn="ctr">
              <a:lnSpc>
                <a:spcPts val="2879"/>
              </a:lnSpc>
            </a:pPr>
            <a:endParaRPr lang="en-US" sz="2056" spc="5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6467079" y="3019425"/>
            <a:ext cx="3332654" cy="1118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SDG 3 – Good Health and Wellbeing</a:t>
            </a:r>
          </a:p>
          <a:p>
            <a:pPr algn="ctr">
              <a:lnSpc>
                <a:spcPts val="2940"/>
              </a:lnSpc>
            </a:pPr>
            <a:endParaRPr lang="en-US" sz="2100" b="1" spc="52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6025462" y="3929460"/>
            <a:ext cx="4432988" cy="2130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Central to the UN’s 2030 Agenda, SDG 3 promotes universal health coverage, access to essential medicines, and strong health systems.</a:t>
            </a:r>
          </a:p>
          <a:p>
            <a:pPr algn="ctr">
              <a:lnSpc>
                <a:spcPts val="2800"/>
              </a:lnSpc>
            </a:pPr>
            <a:endParaRPr lang="en-US" sz="2000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266687" y="7009567"/>
            <a:ext cx="3950538" cy="1511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78"/>
              </a:lnSpc>
            </a:pPr>
            <a:r>
              <a:rPr lang="en-US" sz="1699" spc="4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concept of “green hospitals” focuses on minimising ecological footprints while maintaining high-quality care.</a:t>
            </a:r>
          </a:p>
          <a:p>
            <a:pPr algn="l">
              <a:lnSpc>
                <a:spcPts val="2378"/>
              </a:lnSpc>
            </a:pPr>
            <a:endParaRPr lang="en-US" sz="1699" spc="4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5916912" y="6329114"/>
            <a:ext cx="4650089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Green Hospital Initiatives</a:t>
            </a:r>
          </a:p>
          <a:p>
            <a:pPr algn="ctr">
              <a:lnSpc>
                <a:spcPts val="2940"/>
              </a:lnSpc>
            </a:pPr>
            <a:endParaRPr lang="en-US" sz="2100" b="1" spc="52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1028700" y="7028249"/>
            <a:ext cx="4360602" cy="1613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62"/>
              </a:lnSpc>
            </a:pPr>
            <a:r>
              <a:rPr lang="en-US" sz="1830" spc="4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Implementing strategies for efficient energy consumption, waste reduction, and responsible procurement (Saxena et al., 2022).</a:t>
            </a:r>
          </a:p>
          <a:p>
            <a:pPr algn="l">
              <a:lnSpc>
                <a:spcPts val="2562"/>
              </a:lnSpc>
            </a:pPr>
            <a:endParaRPr lang="en-US" sz="1830" spc="45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39213" y="6441440"/>
            <a:ext cx="4650089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Sustainable Resource Use</a:t>
            </a:r>
          </a:p>
          <a:p>
            <a:pPr algn="ctr">
              <a:lnSpc>
                <a:spcPts val="2940"/>
              </a:lnSpc>
            </a:pPr>
            <a:endParaRPr lang="en-US" sz="2100" b="1" spc="52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6540519" y="492871"/>
            <a:ext cx="581325" cy="550079"/>
          </a:xfrm>
          <a:custGeom>
            <a:avLst/>
            <a:gdLst/>
            <a:ahLst/>
            <a:cxnLst/>
            <a:rect l="l" t="t" r="r" b="b"/>
            <a:pathLst>
              <a:path w="581325" h="550079">
                <a:moveTo>
                  <a:pt x="0" y="0"/>
                </a:moveTo>
                <a:lnTo>
                  <a:pt x="581325" y="0"/>
                </a:lnTo>
                <a:lnTo>
                  <a:pt x="581325" y="550079"/>
                </a:lnTo>
                <a:lnTo>
                  <a:pt x="0" y="55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0364738" y="2208706"/>
            <a:ext cx="4908938" cy="6760049"/>
            <a:chOff x="0" y="0"/>
            <a:chExt cx="1292889" cy="178042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292889" cy="1780424"/>
            </a:xfrm>
            <a:custGeom>
              <a:avLst/>
              <a:gdLst/>
              <a:ahLst/>
              <a:cxnLst/>
              <a:rect l="l" t="t" r="r" b="b"/>
              <a:pathLst>
                <a:path w="1292889" h="1780424">
                  <a:moveTo>
                    <a:pt x="157711" y="0"/>
                  </a:moveTo>
                  <a:lnTo>
                    <a:pt x="1135178" y="0"/>
                  </a:lnTo>
                  <a:cubicBezTo>
                    <a:pt x="1222280" y="0"/>
                    <a:pt x="1292889" y="70609"/>
                    <a:pt x="1292889" y="157711"/>
                  </a:cubicBezTo>
                  <a:lnTo>
                    <a:pt x="1292889" y="1622714"/>
                  </a:lnTo>
                  <a:cubicBezTo>
                    <a:pt x="1292889" y="1709815"/>
                    <a:pt x="1222280" y="1780424"/>
                    <a:pt x="1135178" y="1780424"/>
                  </a:cubicBezTo>
                  <a:lnTo>
                    <a:pt x="157711" y="1780424"/>
                  </a:lnTo>
                  <a:cubicBezTo>
                    <a:pt x="70609" y="1780424"/>
                    <a:pt x="0" y="1709815"/>
                    <a:pt x="0" y="1622714"/>
                  </a:cubicBezTo>
                  <a:lnTo>
                    <a:pt x="0" y="157711"/>
                  </a:lnTo>
                  <a:cubicBezTo>
                    <a:pt x="0" y="70609"/>
                    <a:pt x="70609" y="0"/>
                    <a:pt x="1577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1292889" cy="18375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364738" y="8050736"/>
            <a:ext cx="4908938" cy="918019"/>
            <a:chOff x="0" y="0"/>
            <a:chExt cx="1292889" cy="24178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292889" cy="241783"/>
            </a:xfrm>
            <a:custGeom>
              <a:avLst/>
              <a:gdLst/>
              <a:ahLst/>
              <a:cxnLst/>
              <a:rect l="l" t="t" r="r" b="b"/>
              <a:pathLst>
                <a:path w="1292889" h="241783">
                  <a:moveTo>
                    <a:pt x="0" y="0"/>
                  </a:moveTo>
                  <a:lnTo>
                    <a:pt x="1292889" y="0"/>
                  </a:lnTo>
                  <a:lnTo>
                    <a:pt x="1292889" y="241783"/>
                  </a:lnTo>
                  <a:lnTo>
                    <a:pt x="0" y="2417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1292889" cy="2989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71945" y="3217677"/>
            <a:ext cx="779366" cy="756775"/>
            <a:chOff x="0" y="0"/>
            <a:chExt cx="205265" cy="19931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05265" cy="199315"/>
            </a:xfrm>
            <a:custGeom>
              <a:avLst/>
              <a:gdLst/>
              <a:ahLst/>
              <a:cxnLst/>
              <a:rect l="l" t="t" r="r" b="b"/>
              <a:pathLst>
                <a:path w="205265" h="199315">
                  <a:moveTo>
                    <a:pt x="99658" y="0"/>
                  </a:moveTo>
                  <a:lnTo>
                    <a:pt x="105608" y="0"/>
                  </a:lnTo>
                  <a:cubicBezTo>
                    <a:pt x="160647" y="0"/>
                    <a:pt x="205265" y="44618"/>
                    <a:pt x="205265" y="99658"/>
                  </a:cubicBezTo>
                  <a:lnTo>
                    <a:pt x="205265" y="99658"/>
                  </a:lnTo>
                  <a:cubicBezTo>
                    <a:pt x="205265" y="126088"/>
                    <a:pt x="194766" y="151437"/>
                    <a:pt x="176076" y="170126"/>
                  </a:cubicBezTo>
                  <a:cubicBezTo>
                    <a:pt x="157387" y="188816"/>
                    <a:pt x="132038" y="199315"/>
                    <a:pt x="105608" y="199315"/>
                  </a:cubicBezTo>
                  <a:lnTo>
                    <a:pt x="99658" y="199315"/>
                  </a:lnTo>
                  <a:cubicBezTo>
                    <a:pt x="44618" y="199315"/>
                    <a:pt x="0" y="154697"/>
                    <a:pt x="0" y="99658"/>
                  </a:cubicBezTo>
                  <a:lnTo>
                    <a:pt x="0" y="99658"/>
                  </a:lnTo>
                  <a:cubicBezTo>
                    <a:pt x="0" y="44618"/>
                    <a:pt x="44618" y="0"/>
                    <a:pt x="9965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205265" cy="256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02785" y="4950941"/>
            <a:ext cx="779366" cy="756775"/>
            <a:chOff x="0" y="0"/>
            <a:chExt cx="205265" cy="199315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205265" cy="199315"/>
            </a:xfrm>
            <a:custGeom>
              <a:avLst/>
              <a:gdLst/>
              <a:ahLst/>
              <a:cxnLst/>
              <a:rect l="l" t="t" r="r" b="b"/>
              <a:pathLst>
                <a:path w="205265" h="199315">
                  <a:moveTo>
                    <a:pt x="99658" y="0"/>
                  </a:moveTo>
                  <a:lnTo>
                    <a:pt x="105608" y="0"/>
                  </a:lnTo>
                  <a:cubicBezTo>
                    <a:pt x="160647" y="0"/>
                    <a:pt x="205265" y="44618"/>
                    <a:pt x="205265" y="99658"/>
                  </a:cubicBezTo>
                  <a:lnTo>
                    <a:pt x="205265" y="99658"/>
                  </a:lnTo>
                  <a:cubicBezTo>
                    <a:pt x="205265" y="126088"/>
                    <a:pt x="194766" y="151437"/>
                    <a:pt x="176076" y="170126"/>
                  </a:cubicBezTo>
                  <a:cubicBezTo>
                    <a:pt x="157387" y="188816"/>
                    <a:pt x="132038" y="199315"/>
                    <a:pt x="105608" y="199315"/>
                  </a:cubicBezTo>
                  <a:lnTo>
                    <a:pt x="99658" y="199315"/>
                  </a:lnTo>
                  <a:cubicBezTo>
                    <a:pt x="44618" y="199315"/>
                    <a:pt x="0" y="154697"/>
                    <a:pt x="0" y="99658"/>
                  </a:cubicBezTo>
                  <a:lnTo>
                    <a:pt x="0" y="99658"/>
                  </a:lnTo>
                  <a:cubicBezTo>
                    <a:pt x="0" y="44618"/>
                    <a:pt x="44618" y="0"/>
                    <a:pt x="99658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205265" cy="256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02785" y="6500838"/>
            <a:ext cx="779366" cy="756775"/>
            <a:chOff x="0" y="0"/>
            <a:chExt cx="205265" cy="199315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05265" cy="199315"/>
            </a:xfrm>
            <a:custGeom>
              <a:avLst/>
              <a:gdLst/>
              <a:ahLst/>
              <a:cxnLst/>
              <a:rect l="l" t="t" r="r" b="b"/>
              <a:pathLst>
                <a:path w="205265" h="199315">
                  <a:moveTo>
                    <a:pt x="99658" y="0"/>
                  </a:moveTo>
                  <a:lnTo>
                    <a:pt x="105608" y="0"/>
                  </a:lnTo>
                  <a:cubicBezTo>
                    <a:pt x="160647" y="0"/>
                    <a:pt x="205265" y="44618"/>
                    <a:pt x="205265" y="99658"/>
                  </a:cubicBezTo>
                  <a:lnTo>
                    <a:pt x="205265" y="99658"/>
                  </a:lnTo>
                  <a:cubicBezTo>
                    <a:pt x="205265" y="126088"/>
                    <a:pt x="194766" y="151437"/>
                    <a:pt x="176076" y="170126"/>
                  </a:cubicBezTo>
                  <a:cubicBezTo>
                    <a:pt x="157387" y="188816"/>
                    <a:pt x="132038" y="199315"/>
                    <a:pt x="105608" y="199315"/>
                  </a:cubicBezTo>
                  <a:lnTo>
                    <a:pt x="99658" y="199315"/>
                  </a:lnTo>
                  <a:cubicBezTo>
                    <a:pt x="44618" y="199315"/>
                    <a:pt x="0" y="154697"/>
                    <a:pt x="0" y="99658"/>
                  </a:cubicBezTo>
                  <a:lnTo>
                    <a:pt x="0" y="99658"/>
                  </a:lnTo>
                  <a:cubicBezTo>
                    <a:pt x="0" y="44618"/>
                    <a:pt x="44618" y="0"/>
                    <a:pt x="9965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205265" cy="256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02785" y="8050736"/>
            <a:ext cx="779366" cy="756775"/>
            <a:chOff x="0" y="0"/>
            <a:chExt cx="205265" cy="199315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05265" cy="199315"/>
            </a:xfrm>
            <a:custGeom>
              <a:avLst/>
              <a:gdLst/>
              <a:ahLst/>
              <a:cxnLst/>
              <a:rect l="l" t="t" r="r" b="b"/>
              <a:pathLst>
                <a:path w="205265" h="199315">
                  <a:moveTo>
                    <a:pt x="99658" y="0"/>
                  </a:moveTo>
                  <a:lnTo>
                    <a:pt x="105608" y="0"/>
                  </a:lnTo>
                  <a:cubicBezTo>
                    <a:pt x="160647" y="0"/>
                    <a:pt x="205265" y="44618"/>
                    <a:pt x="205265" y="99658"/>
                  </a:cubicBezTo>
                  <a:lnTo>
                    <a:pt x="205265" y="99658"/>
                  </a:lnTo>
                  <a:cubicBezTo>
                    <a:pt x="205265" y="126088"/>
                    <a:pt x="194766" y="151437"/>
                    <a:pt x="176076" y="170126"/>
                  </a:cubicBezTo>
                  <a:cubicBezTo>
                    <a:pt x="157387" y="188816"/>
                    <a:pt x="132038" y="199315"/>
                    <a:pt x="105608" y="199315"/>
                  </a:cubicBezTo>
                  <a:lnTo>
                    <a:pt x="99658" y="199315"/>
                  </a:lnTo>
                  <a:cubicBezTo>
                    <a:pt x="44618" y="199315"/>
                    <a:pt x="0" y="154697"/>
                    <a:pt x="0" y="99658"/>
                  </a:cubicBezTo>
                  <a:lnTo>
                    <a:pt x="0" y="99658"/>
                  </a:lnTo>
                  <a:cubicBezTo>
                    <a:pt x="0" y="44618"/>
                    <a:pt x="44618" y="0"/>
                    <a:pt x="99658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57150"/>
              <a:ext cx="205265" cy="256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9971617" y="1698106"/>
            <a:ext cx="7985586" cy="3583532"/>
          </a:xfrm>
          <a:custGeom>
            <a:avLst/>
            <a:gdLst/>
            <a:ahLst/>
            <a:cxnLst/>
            <a:rect l="l" t="t" r="r" b="b"/>
            <a:pathLst>
              <a:path w="7985586" h="3583532">
                <a:moveTo>
                  <a:pt x="0" y="0"/>
                </a:moveTo>
                <a:lnTo>
                  <a:pt x="7985586" y="0"/>
                </a:lnTo>
                <a:lnTo>
                  <a:pt x="7985586" y="3583532"/>
                </a:lnTo>
                <a:lnTo>
                  <a:pt x="0" y="35835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TextBox 40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07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292468" y="767703"/>
            <a:ext cx="7209228" cy="320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Policy and Governance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965996" y="3182324"/>
            <a:ext cx="7691296" cy="2147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24"/>
              </a:lnSpc>
            </a:pPr>
            <a:r>
              <a:rPr lang="en-US" sz="2017" b="1" spc="5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National Health Policies:</a:t>
            </a:r>
          </a:p>
          <a:p>
            <a:pPr algn="l">
              <a:lnSpc>
                <a:spcPts val="2824"/>
              </a:lnSpc>
            </a:pPr>
            <a:r>
              <a:rPr lang="en-US" sz="2017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NHS Long Term Plan (2019) promotes prevention and integration (Alderwick &amp; Dixon, 2019).</a:t>
            </a:r>
          </a:p>
          <a:p>
            <a:pPr algn="l">
              <a:lnSpc>
                <a:spcPts val="2824"/>
              </a:lnSpc>
            </a:pPr>
            <a:endParaRPr lang="en-US" sz="2017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824"/>
              </a:lnSpc>
            </a:pPr>
            <a:endParaRPr lang="en-US" sz="2017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824"/>
              </a:lnSpc>
            </a:pPr>
            <a:endParaRPr lang="en-US" sz="2017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965996" y="4928505"/>
            <a:ext cx="8398742" cy="1861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Legislation:</a:t>
            </a:r>
          </a:p>
          <a:p>
            <a:pPr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</a:t>
            </a: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he Health and Social Care Act (2012) emphasises patient-centred and community-based services.</a:t>
            </a: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2129568" y="6443688"/>
            <a:ext cx="8235170" cy="1861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Public Health Integration: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Policies increasingly recognise the value of integrating public health within all levels of governance.</a:t>
            </a: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2129568" y="7993586"/>
            <a:ext cx="7014432" cy="223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Challenges:</a:t>
            </a:r>
          </a:p>
          <a:p>
            <a:pPr marL="0" lvl="0" indent="0"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</a:t>
            </a: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ersistent budget constraints and staff shortages place pressure on service quality and accessibility.</a:t>
            </a:r>
          </a:p>
          <a:p>
            <a:pPr marL="0" lvl="0" indent="0"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AutoShape 20"/>
          <p:cNvSpPr/>
          <p:nvPr/>
        </p:nvSpPr>
        <p:spPr>
          <a:xfrm flipV="1">
            <a:off x="1722468" y="5973668"/>
            <a:ext cx="4834435" cy="0"/>
          </a:xfrm>
          <a:prstGeom prst="line">
            <a:avLst/>
          </a:prstGeom>
          <a:ln w="1428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AutoShape 21"/>
          <p:cNvSpPr/>
          <p:nvPr/>
        </p:nvSpPr>
        <p:spPr>
          <a:xfrm flipV="1">
            <a:off x="1729818" y="4120469"/>
            <a:ext cx="4834435" cy="0"/>
          </a:xfrm>
          <a:prstGeom prst="line">
            <a:avLst/>
          </a:prstGeom>
          <a:ln w="1428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5400000">
            <a:off x="1792396" y="7688126"/>
            <a:ext cx="1100050" cy="1086049"/>
          </a:xfrm>
          <a:custGeom>
            <a:avLst/>
            <a:gdLst/>
            <a:ahLst/>
            <a:cxnLst/>
            <a:rect l="l" t="t" r="r" b="b"/>
            <a:pathLst>
              <a:path w="1100050" h="1086049">
                <a:moveTo>
                  <a:pt x="0" y="0"/>
                </a:moveTo>
                <a:lnTo>
                  <a:pt x="1100050" y="0"/>
                </a:lnTo>
                <a:lnTo>
                  <a:pt x="1100050" y="1086049"/>
                </a:lnTo>
                <a:lnTo>
                  <a:pt x="0" y="10860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739213" y="3663051"/>
            <a:ext cx="7842099" cy="3597563"/>
          </a:xfrm>
          <a:custGeom>
            <a:avLst/>
            <a:gdLst/>
            <a:ahLst/>
            <a:cxnLst/>
            <a:rect l="l" t="t" r="r" b="b"/>
            <a:pathLst>
              <a:path w="7842099" h="3597563">
                <a:moveTo>
                  <a:pt x="0" y="0"/>
                </a:moveTo>
                <a:lnTo>
                  <a:pt x="7842099" y="0"/>
                </a:lnTo>
                <a:lnTo>
                  <a:pt x="7842099" y="3597563"/>
                </a:lnTo>
                <a:lnTo>
                  <a:pt x="0" y="35975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07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21953" y="4005225"/>
            <a:ext cx="7209228" cy="4225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Service </a:t>
            </a:r>
          </a:p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Delivery and Practice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129568" y="7432064"/>
            <a:ext cx="14694696" cy="223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Case Example 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NHS “Healthy New Towns” Initiative: The NHS initiative reimagines urban planning by integrating health and wellbeing into housing, transport, and community design. It promotes active lifestyles, mental well-being, and social cohesion, making it a model for sustainable health-focused community planning (Bradley et al., 2020).</a:t>
            </a: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02785" y="941703"/>
            <a:ext cx="5011036" cy="2538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Digital health technologies such as teleconsultations, mobile health apps, and electronic medical records enhance accessibility, especially in rural or underserved areas (McGawley, 2024).</a:t>
            </a:r>
          </a:p>
          <a:p>
            <a:pPr algn="ctr">
              <a:lnSpc>
                <a:spcPts val="2879"/>
              </a:lnSpc>
            </a:pPr>
            <a:endParaRPr lang="en-US" sz="2056" spc="5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6556903" y="941703"/>
            <a:ext cx="4650089" cy="2179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Community-Based Rehabilitation focuses on enabling individuals with chronic illnesses or disabilities to participate fully in community life.</a:t>
            </a:r>
          </a:p>
          <a:p>
            <a:pPr algn="ctr">
              <a:lnSpc>
                <a:spcPts val="2879"/>
              </a:lnSpc>
            </a:pPr>
            <a:endParaRPr lang="en-US" sz="2056" spc="5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1854692" y="1823558"/>
            <a:ext cx="4650089" cy="2179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Preventive health practices like exercise, healthy eating, and stress management reduce the burden on health systems (Zaks, 2023).</a:t>
            </a:r>
          </a:p>
          <a:p>
            <a:pPr algn="ctr">
              <a:lnSpc>
                <a:spcPts val="2879"/>
              </a:lnSpc>
            </a:pPr>
            <a:endParaRPr lang="en-US" sz="2056" spc="5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09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1382902" y="1962907"/>
            <a:ext cx="5297523" cy="6730634"/>
            <a:chOff x="0" y="0"/>
            <a:chExt cx="1867576" cy="237280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867576" cy="2372801"/>
            </a:xfrm>
            <a:custGeom>
              <a:avLst/>
              <a:gdLst/>
              <a:ahLst/>
              <a:cxnLst/>
              <a:rect l="l" t="t" r="r" b="b"/>
              <a:pathLst>
                <a:path w="1867576" h="2372801">
                  <a:moveTo>
                    <a:pt x="146142" y="0"/>
                  </a:moveTo>
                  <a:lnTo>
                    <a:pt x="1721433" y="0"/>
                  </a:lnTo>
                  <a:cubicBezTo>
                    <a:pt x="1760193" y="0"/>
                    <a:pt x="1797365" y="15397"/>
                    <a:pt x="1824772" y="42804"/>
                  </a:cubicBezTo>
                  <a:cubicBezTo>
                    <a:pt x="1852179" y="70211"/>
                    <a:pt x="1867576" y="107383"/>
                    <a:pt x="1867576" y="146142"/>
                  </a:cubicBezTo>
                  <a:lnTo>
                    <a:pt x="1867576" y="2226659"/>
                  </a:lnTo>
                  <a:cubicBezTo>
                    <a:pt x="1867576" y="2307371"/>
                    <a:pt x="1802146" y="2372801"/>
                    <a:pt x="1721433" y="2372801"/>
                  </a:cubicBezTo>
                  <a:lnTo>
                    <a:pt x="146142" y="2372801"/>
                  </a:lnTo>
                  <a:cubicBezTo>
                    <a:pt x="107383" y="2372801"/>
                    <a:pt x="70211" y="2357404"/>
                    <a:pt x="42804" y="2329997"/>
                  </a:cubicBezTo>
                  <a:cubicBezTo>
                    <a:pt x="15397" y="2302590"/>
                    <a:pt x="0" y="2265418"/>
                    <a:pt x="0" y="2226659"/>
                  </a:cubicBezTo>
                  <a:lnTo>
                    <a:pt x="0" y="146142"/>
                  </a:lnTo>
                  <a:cubicBezTo>
                    <a:pt x="0" y="107383"/>
                    <a:pt x="15397" y="70211"/>
                    <a:pt x="42804" y="42804"/>
                  </a:cubicBezTo>
                  <a:cubicBezTo>
                    <a:pt x="70211" y="15397"/>
                    <a:pt x="107383" y="0"/>
                    <a:pt x="146142" y="0"/>
                  </a:cubicBezTo>
                  <a:close/>
                </a:path>
              </a:pathLst>
            </a:custGeom>
            <a:blipFill>
              <a:blip r:embed="rId2"/>
              <a:stretch>
                <a:fillRect l="-80408" r="-99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382902" y="7726487"/>
            <a:ext cx="5297523" cy="967053"/>
            <a:chOff x="0" y="0"/>
            <a:chExt cx="1867576" cy="34092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867576" cy="340923"/>
            </a:xfrm>
            <a:custGeom>
              <a:avLst/>
              <a:gdLst/>
              <a:ahLst/>
              <a:cxnLst/>
              <a:rect l="l" t="t" r="r" b="b"/>
              <a:pathLst>
                <a:path w="1867576" h="340923">
                  <a:moveTo>
                    <a:pt x="0" y="0"/>
                  </a:moveTo>
                  <a:lnTo>
                    <a:pt x="1867576" y="0"/>
                  </a:lnTo>
                  <a:lnTo>
                    <a:pt x="1867576" y="340923"/>
                  </a:lnTo>
                  <a:lnTo>
                    <a:pt x="0" y="340923"/>
                  </a:lnTo>
                  <a:close/>
                </a:path>
              </a:pathLst>
            </a:custGeom>
            <a:blipFill>
              <a:blip r:embed="rId2"/>
              <a:stretch>
                <a:fillRect l="-79981" t="-592516" r="-94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 rot="-5400000">
            <a:off x="15106896" y="1941263"/>
            <a:ext cx="1592167" cy="1571903"/>
          </a:xfrm>
          <a:custGeom>
            <a:avLst/>
            <a:gdLst/>
            <a:ahLst/>
            <a:cxnLst/>
            <a:rect l="l" t="t" r="r" b="b"/>
            <a:pathLst>
              <a:path w="1592167" h="1571903">
                <a:moveTo>
                  <a:pt x="0" y="0"/>
                </a:moveTo>
                <a:lnTo>
                  <a:pt x="1592166" y="0"/>
                </a:lnTo>
                <a:lnTo>
                  <a:pt x="1592166" y="1571903"/>
                </a:lnTo>
                <a:lnTo>
                  <a:pt x="0" y="157190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AutoShape 26"/>
          <p:cNvSpPr/>
          <p:nvPr/>
        </p:nvSpPr>
        <p:spPr>
          <a:xfrm>
            <a:off x="14698183" y="1775117"/>
            <a:ext cx="2118458" cy="2118458"/>
          </a:xfrm>
          <a:prstGeom prst="line">
            <a:avLst/>
          </a:prstGeom>
          <a:ln w="3714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15948744" y="1815427"/>
            <a:ext cx="867897" cy="867897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37727" y="4271627"/>
            <a:ext cx="2236969" cy="2288948"/>
            <a:chOff x="0" y="0"/>
            <a:chExt cx="589161" cy="60285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589161" cy="602850"/>
            </a:xfrm>
            <a:custGeom>
              <a:avLst/>
              <a:gdLst/>
              <a:ahLst/>
              <a:cxnLst/>
              <a:rect l="l" t="t" r="r" b="b"/>
              <a:pathLst>
                <a:path w="589161" h="602850">
                  <a:moveTo>
                    <a:pt x="86522" y="0"/>
                  </a:moveTo>
                  <a:lnTo>
                    <a:pt x="502638" y="0"/>
                  </a:lnTo>
                  <a:cubicBezTo>
                    <a:pt x="550423" y="0"/>
                    <a:pt x="589161" y="38737"/>
                    <a:pt x="589161" y="86522"/>
                  </a:cubicBezTo>
                  <a:lnTo>
                    <a:pt x="589161" y="516328"/>
                  </a:lnTo>
                  <a:cubicBezTo>
                    <a:pt x="589161" y="564113"/>
                    <a:pt x="550423" y="602850"/>
                    <a:pt x="502638" y="602850"/>
                  </a:cubicBezTo>
                  <a:lnTo>
                    <a:pt x="86522" y="602850"/>
                  </a:lnTo>
                  <a:cubicBezTo>
                    <a:pt x="38737" y="602850"/>
                    <a:pt x="0" y="564113"/>
                    <a:pt x="0" y="516328"/>
                  </a:cubicBezTo>
                  <a:lnTo>
                    <a:pt x="0" y="86522"/>
                  </a:lnTo>
                  <a:cubicBezTo>
                    <a:pt x="0" y="38737"/>
                    <a:pt x="38737" y="0"/>
                    <a:pt x="86522" y="0"/>
                  </a:cubicBezTo>
                  <a:close/>
                </a:path>
              </a:pathLst>
            </a:custGeom>
            <a:solidFill>
              <a:srgbClr val="E1C4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589161" cy="660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722468" y="1936750"/>
            <a:ext cx="7618465" cy="320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Public Health Initiatives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722468" y="4252897"/>
            <a:ext cx="6214008" cy="5204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Health Promotion Campaigns: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•“Change4Life” – Encouraging healthy eating and exercise.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•“Every Mind Matters” – Supporting mental health awareness (Gardner, 2021).</a:t>
            </a: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</a:t>
            </a: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nvironmental Health: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•Reducing air pollution through sustainable transport.</a:t>
            </a:r>
          </a:p>
          <a:p>
            <a:pPr algn="l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•Urban planning for active lifestyles.</a:t>
            </a: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40"/>
              </a:lnSpc>
            </a:pPr>
            <a:endParaRPr lang="en-US" sz="2100" spc="5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" name="Freeform 35"/>
          <p:cNvSpPr/>
          <p:nvPr/>
        </p:nvSpPr>
        <p:spPr>
          <a:xfrm rot="5400000">
            <a:off x="16099160" y="5969693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5"/>
                </a:lnTo>
                <a:lnTo>
                  <a:pt x="0" y="7533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6540519" y="492871"/>
            <a:ext cx="581325" cy="550079"/>
          </a:xfrm>
          <a:custGeom>
            <a:avLst/>
            <a:gdLst/>
            <a:ahLst/>
            <a:cxnLst/>
            <a:rect l="l" t="t" r="r" b="b"/>
            <a:pathLst>
              <a:path w="581325" h="550079">
                <a:moveTo>
                  <a:pt x="0" y="0"/>
                </a:moveTo>
                <a:lnTo>
                  <a:pt x="581325" y="0"/>
                </a:lnTo>
                <a:lnTo>
                  <a:pt x="581325" y="550079"/>
                </a:lnTo>
                <a:lnTo>
                  <a:pt x="0" y="55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0364738" y="8050736"/>
            <a:ext cx="4908938" cy="918019"/>
            <a:chOff x="0" y="0"/>
            <a:chExt cx="1292889" cy="24178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292889" cy="241783"/>
            </a:xfrm>
            <a:custGeom>
              <a:avLst/>
              <a:gdLst/>
              <a:ahLst/>
              <a:cxnLst/>
              <a:rect l="l" t="t" r="r" b="b"/>
              <a:pathLst>
                <a:path w="1292889" h="241783">
                  <a:moveTo>
                    <a:pt x="0" y="0"/>
                  </a:moveTo>
                  <a:lnTo>
                    <a:pt x="1292889" y="0"/>
                  </a:lnTo>
                  <a:lnTo>
                    <a:pt x="1292889" y="241783"/>
                  </a:lnTo>
                  <a:lnTo>
                    <a:pt x="0" y="2417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1292889" cy="2989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028700" y="3168038"/>
            <a:ext cx="8889987" cy="5800717"/>
          </a:xfrm>
          <a:custGeom>
            <a:avLst/>
            <a:gdLst/>
            <a:ahLst/>
            <a:cxnLst/>
            <a:rect l="l" t="t" r="r" b="b"/>
            <a:pathLst>
              <a:path w="8889987" h="5800717">
                <a:moveTo>
                  <a:pt x="0" y="0"/>
                </a:moveTo>
                <a:lnTo>
                  <a:pt x="8889987" y="0"/>
                </a:lnTo>
                <a:lnTo>
                  <a:pt x="8889987" y="5800716"/>
                </a:lnTo>
                <a:lnTo>
                  <a:pt x="0" y="58007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0999644" y="2640632"/>
            <a:ext cx="6363143" cy="6355189"/>
          </a:xfrm>
          <a:custGeom>
            <a:avLst/>
            <a:gdLst/>
            <a:ahLst/>
            <a:cxnLst/>
            <a:rect l="l" t="t" r="r" b="b"/>
            <a:pathLst>
              <a:path w="6363143" h="6355189">
                <a:moveTo>
                  <a:pt x="0" y="0"/>
                </a:moveTo>
                <a:lnTo>
                  <a:pt x="6363143" y="0"/>
                </a:lnTo>
                <a:lnTo>
                  <a:pt x="6363143" y="6355188"/>
                </a:lnTo>
                <a:lnTo>
                  <a:pt x="0" y="63551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10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37559" y="821799"/>
            <a:ext cx="9072270" cy="2187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Equity and Access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 rot="2700000">
            <a:off x="17276044" y="2107851"/>
            <a:ext cx="1501388" cy="669256"/>
            <a:chOff x="0" y="0"/>
            <a:chExt cx="395427" cy="17626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95427" cy="176265"/>
            </a:xfrm>
            <a:custGeom>
              <a:avLst/>
              <a:gdLst/>
              <a:ahLst/>
              <a:cxnLst/>
              <a:rect l="l" t="t" r="r" b="b"/>
              <a:pathLst>
                <a:path w="395427" h="176265">
                  <a:moveTo>
                    <a:pt x="0" y="0"/>
                  </a:moveTo>
                  <a:lnTo>
                    <a:pt x="395427" y="0"/>
                  </a:lnTo>
                  <a:lnTo>
                    <a:pt x="395427" y="176265"/>
                  </a:lnTo>
                  <a:lnTo>
                    <a:pt x="0" y="176265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395427" cy="233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3025706" y="3209918"/>
            <a:ext cx="11301259" cy="5269212"/>
          </a:xfrm>
          <a:custGeom>
            <a:avLst/>
            <a:gdLst/>
            <a:ahLst/>
            <a:cxnLst/>
            <a:rect l="l" t="t" r="r" b="b"/>
            <a:pathLst>
              <a:path w="11301259" h="5269212">
                <a:moveTo>
                  <a:pt x="0" y="0"/>
                </a:moveTo>
                <a:lnTo>
                  <a:pt x="11301259" y="0"/>
                </a:lnTo>
                <a:lnTo>
                  <a:pt x="11301259" y="5269212"/>
                </a:lnTo>
                <a:lnTo>
                  <a:pt x="0" y="52692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11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66962" y="876300"/>
            <a:ext cx="15569042" cy="313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99"/>
              </a:lnSpc>
            </a:pPr>
            <a:r>
              <a:rPr lang="en-US" sz="9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Challenges and Barriers</a:t>
            </a:r>
          </a:p>
          <a:p>
            <a:pPr algn="l">
              <a:lnSpc>
                <a:spcPts val="11499"/>
              </a:lnSpc>
            </a:pPr>
            <a:endParaRPr lang="en-US" sz="9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522970" y="1901190"/>
            <a:ext cx="3870960" cy="2987040"/>
            <a:chOff x="0" y="0"/>
            <a:chExt cx="1019512" cy="78671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19512" cy="786710"/>
            </a:xfrm>
            <a:custGeom>
              <a:avLst/>
              <a:gdLst/>
              <a:ahLst/>
              <a:cxnLst/>
              <a:rect l="l" t="t" r="r" b="b"/>
              <a:pathLst>
                <a:path w="1019512" h="786710">
                  <a:moveTo>
                    <a:pt x="80000" y="0"/>
                  </a:moveTo>
                  <a:lnTo>
                    <a:pt x="939512" y="0"/>
                  </a:lnTo>
                  <a:cubicBezTo>
                    <a:pt x="983695" y="0"/>
                    <a:pt x="1019512" y="35817"/>
                    <a:pt x="1019512" y="80000"/>
                  </a:cubicBezTo>
                  <a:lnTo>
                    <a:pt x="1019512" y="706710"/>
                  </a:lnTo>
                  <a:cubicBezTo>
                    <a:pt x="1019512" y="750893"/>
                    <a:pt x="983695" y="786710"/>
                    <a:pt x="939512" y="786710"/>
                  </a:cubicBezTo>
                  <a:lnTo>
                    <a:pt x="80000" y="786710"/>
                  </a:lnTo>
                  <a:cubicBezTo>
                    <a:pt x="35817" y="786710"/>
                    <a:pt x="0" y="750893"/>
                    <a:pt x="0" y="706710"/>
                  </a:cubicBezTo>
                  <a:lnTo>
                    <a:pt x="0" y="80000"/>
                  </a:lnTo>
                  <a:cubicBezTo>
                    <a:pt x="0" y="35817"/>
                    <a:pt x="35817" y="0"/>
                    <a:pt x="80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1019512" cy="8438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 rot="-10800000">
            <a:off x="280164" y="938244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7" y="0"/>
                </a:lnTo>
                <a:lnTo>
                  <a:pt x="1154227" y="753396"/>
                </a:lnTo>
                <a:lnTo>
                  <a:pt x="0" y="7533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0217225" y="5679226"/>
            <a:ext cx="7668425" cy="3316594"/>
          </a:xfrm>
          <a:custGeom>
            <a:avLst/>
            <a:gdLst/>
            <a:ahLst/>
            <a:cxnLst/>
            <a:rect l="l" t="t" r="r" b="b"/>
            <a:pathLst>
              <a:path w="7668425" h="3316594">
                <a:moveTo>
                  <a:pt x="0" y="0"/>
                </a:moveTo>
                <a:lnTo>
                  <a:pt x="7668425" y="0"/>
                </a:lnTo>
                <a:lnTo>
                  <a:pt x="7668425" y="3316594"/>
                </a:lnTo>
                <a:lnTo>
                  <a:pt x="0" y="3316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1060138" y="1831535"/>
            <a:ext cx="6825512" cy="3412756"/>
          </a:xfrm>
          <a:custGeom>
            <a:avLst/>
            <a:gdLst/>
            <a:ahLst/>
            <a:cxnLst/>
            <a:rect l="l" t="t" r="r" b="b"/>
            <a:pathLst>
              <a:path w="6825512" h="3412756">
                <a:moveTo>
                  <a:pt x="0" y="0"/>
                </a:moveTo>
                <a:lnTo>
                  <a:pt x="6825512" y="0"/>
                </a:lnTo>
                <a:lnTo>
                  <a:pt x="6825512" y="3412756"/>
                </a:lnTo>
                <a:lnTo>
                  <a:pt x="0" y="34127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12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144328" y="663135"/>
            <a:ext cx="15396791" cy="1168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Recommendations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39213" y="3938985"/>
            <a:ext cx="4650089" cy="2176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79"/>
              </a:lnSpc>
            </a:pPr>
            <a:r>
              <a:rPr lang="en-US" sz="2056" spc="5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Foster collaboration between government sectors, NGOs, and private organisations to promote shared responsibility for health and sustainability outcomes.</a:t>
            </a:r>
          </a:p>
          <a:p>
            <a:pPr algn="ctr">
              <a:lnSpc>
                <a:spcPts val="2879"/>
              </a:lnSpc>
            </a:pPr>
            <a:endParaRPr lang="en-US" sz="2056" spc="5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025462" y="3929460"/>
            <a:ext cx="4432988" cy="283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Invest in continuous professional development, particularly in green health technologies, telemedicine, and digital literacy, to future-proof the healthcare workforce and reduce operational strain.</a:t>
            </a:r>
          </a:p>
          <a:p>
            <a:pPr algn="ctr">
              <a:lnSpc>
                <a:spcPts val="2800"/>
              </a:lnSpc>
            </a:pPr>
            <a:endParaRPr lang="en-US" sz="2000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6266687" y="7009567"/>
            <a:ext cx="3950538" cy="2409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78"/>
              </a:lnSpc>
            </a:pPr>
            <a:r>
              <a:rPr lang="en-US" sz="1699" spc="4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Allocate more resources to energy-efficient healthcare infrastructure, community wellness programs to reduce environmental impact and strengthen local resilience.</a:t>
            </a:r>
          </a:p>
          <a:p>
            <a:pPr marL="0" lvl="0" indent="0" algn="l">
              <a:lnSpc>
                <a:spcPts val="2378"/>
              </a:lnSpc>
            </a:pPr>
            <a:endParaRPr lang="en-US" sz="1699" spc="4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378"/>
              </a:lnSpc>
            </a:pPr>
            <a:endParaRPr lang="en-US" sz="1699" spc="42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28700" y="7028249"/>
            <a:ext cx="4360602" cy="1620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62"/>
              </a:lnSpc>
            </a:pPr>
            <a:r>
              <a:rPr lang="en-US" sz="1830" spc="4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Establish measurable frameworks that track equity of access, and community well-being to support data-driven policy adjustments.</a:t>
            </a:r>
          </a:p>
          <a:p>
            <a:pPr algn="just">
              <a:lnSpc>
                <a:spcPts val="2562"/>
              </a:lnSpc>
            </a:pPr>
            <a:endParaRPr lang="en-US" sz="1830" spc="45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6540519" y="492871"/>
            <a:ext cx="581325" cy="550079"/>
          </a:xfrm>
          <a:custGeom>
            <a:avLst/>
            <a:gdLst/>
            <a:ahLst/>
            <a:cxnLst/>
            <a:rect l="l" t="t" r="r" b="b"/>
            <a:pathLst>
              <a:path w="581325" h="550079">
                <a:moveTo>
                  <a:pt x="0" y="0"/>
                </a:moveTo>
                <a:lnTo>
                  <a:pt x="581325" y="0"/>
                </a:lnTo>
                <a:lnTo>
                  <a:pt x="581325" y="550079"/>
                </a:lnTo>
                <a:lnTo>
                  <a:pt x="0" y="55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376451" y="3574411"/>
            <a:ext cx="10330074" cy="5081853"/>
            <a:chOff x="0" y="0"/>
            <a:chExt cx="3641739" cy="179154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641739" cy="1791544"/>
            </a:xfrm>
            <a:custGeom>
              <a:avLst/>
              <a:gdLst/>
              <a:ahLst/>
              <a:cxnLst/>
              <a:rect l="l" t="t" r="r" b="b"/>
              <a:pathLst>
                <a:path w="3641739" h="1791544">
                  <a:moveTo>
                    <a:pt x="74945" y="0"/>
                  </a:moveTo>
                  <a:lnTo>
                    <a:pt x="3566794" y="0"/>
                  </a:lnTo>
                  <a:cubicBezTo>
                    <a:pt x="3586671" y="0"/>
                    <a:pt x="3605733" y="7896"/>
                    <a:pt x="3619788" y="21951"/>
                  </a:cubicBezTo>
                  <a:cubicBezTo>
                    <a:pt x="3633843" y="36006"/>
                    <a:pt x="3641739" y="55069"/>
                    <a:pt x="3641739" y="74945"/>
                  </a:cubicBezTo>
                  <a:lnTo>
                    <a:pt x="3641739" y="1716599"/>
                  </a:lnTo>
                  <a:cubicBezTo>
                    <a:pt x="3641739" y="1736475"/>
                    <a:pt x="3633843" y="1755538"/>
                    <a:pt x="3619788" y="1769593"/>
                  </a:cubicBezTo>
                  <a:cubicBezTo>
                    <a:pt x="3605733" y="1783648"/>
                    <a:pt x="3586671" y="1791544"/>
                    <a:pt x="3566794" y="1791544"/>
                  </a:cubicBezTo>
                  <a:lnTo>
                    <a:pt x="74945" y="1791544"/>
                  </a:lnTo>
                  <a:cubicBezTo>
                    <a:pt x="55069" y="1791544"/>
                    <a:pt x="36006" y="1783648"/>
                    <a:pt x="21951" y="1769593"/>
                  </a:cubicBezTo>
                  <a:cubicBezTo>
                    <a:pt x="7896" y="1755538"/>
                    <a:pt x="0" y="1736475"/>
                    <a:pt x="0" y="1716599"/>
                  </a:cubicBezTo>
                  <a:lnTo>
                    <a:pt x="0" y="74945"/>
                  </a:lnTo>
                  <a:cubicBezTo>
                    <a:pt x="0" y="55069"/>
                    <a:pt x="7896" y="36006"/>
                    <a:pt x="21951" y="21951"/>
                  </a:cubicBezTo>
                  <a:cubicBezTo>
                    <a:pt x="36006" y="7896"/>
                    <a:pt x="55069" y="0"/>
                    <a:pt x="74945" y="0"/>
                  </a:cubicBezTo>
                  <a:close/>
                </a:path>
              </a:pathLst>
            </a:custGeom>
            <a:blipFill>
              <a:blip r:embed="rId4"/>
              <a:stretch>
                <a:fillRect t="-17715" b="-1771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376451" y="7689211"/>
            <a:ext cx="10330074" cy="967053"/>
            <a:chOff x="0" y="0"/>
            <a:chExt cx="3641739" cy="34092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641739" cy="340923"/>
            </a:xfrm>
            <a:custGeom>
              <a:avLst/>
              <a:gdLst/>
              <a:ahLst/>
              <a:cxnLst/>
              <a:rect l="l" t="t" r="r" b="b"/>
              <a:pathLst>
                <a:path w="3641739" h="340923">
                  <a:moveTo>
                    <a:pt x="0" y="0"/>
                  </a:moveTo>
                  <a:lnTo>
                    <a:pt x="3641739" y="0"/>
                  </a:lnTo>
                  <a:lnTo>
                    <a:pt x="3641739" y="340923"/>
                  </a:lnTo>
                  <a:lnTo>
                    <a:pt x="0" y="340923"/>
                  </a:lnTo>
                  <a:close/>
                </a:path>
              </a:pathLst>
            </a:custGeom>
            <a:blipFill>
              <a:blip r:embed="rId4"/>
              <a:stretch>
                <a:fillRect t="-516681" b="-950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8522970" y="1901190"/>
            <a:ext cx="3870960" cy="5338037"/>
            <a:chOff x="0" y="0"/>
            <a:chExt cx="1019512" cy="1405903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019512" cy="1405903"/>
            </a:xfrm>
            <a:custGeom>
              <a:avLst/>
              <a:gdLst/>
              <a:ahLst/>
              <a:cxnLst/>
              <a:rect l="l" t="t" r="r" b="b"/>
              <a:pathLst>
                <a:path w="1019512" h="1405903">
                  <a:moveTo>
                    <a:pt x="80000" y="0"/>
                  </a:moveTo>
                  <a:lnTo>
                    <a:pt x="939512" y="0"/>
                  </a:lnTo>
                  <a:cubicBezTo>
                    <a:pt x="983695" y="0"/>
                    <a:pt x="1019512" y="35817"/>
                    <a:pt x="1019512" y="80000"/>
                  </a:cubicBezTo>
                  <a:lnTo>
                    <a:pt x="1019512" y="1325903"/>
                  </a:lnTo>
                  <a:cubicBezTo>
                    <a:pt x="1019512" y="1370086"/>
                    <a:pt x="983695" y="1405903"/>
                    <a:pt x="939512" y="1405903"/>
                  </a:cubicBezTo>
                  <a:lnTo>
                    <a:pt x="80000" y="1405903"/>
                  </a:lnTo>
                  <a:cubicBezTo>
                    <a:pt x="35817" y="1405903"/>
                    <a:pt x="0" y="1370086"/>
                    <a:pt x="0" y="1325903"/>
                  </a:cubicBezTo>
                  <a:lnTo>
                    <a:pt x="0" y="80000"/>
                  </a:lnTo>
                  <a:cubicBezTo>
                    <a:pt x="0" y="35817"/>
                    <a:pt x="35817" y="0"/>
                    <a:pt x="80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1019512" cy="1463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888730" y="2937510"/>
            <a:ext cx="7752100" cy="3884926"/>
            <a:chOff x="0" y="0"/>
            <a:chExt cx="2041705" cy="102319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041705" cy="1023190"/>
            </a:xfrm>
            <a:custGeom>
              <a:avLst/>
              <a:gdLst/>
              <a:ahLst/>
              <a:cxnLst/>
              <a:rect l="l" t="t" r="r" b="b"/>
              <a:pathLst>
                <a:path w="2041705" h="1023190">
                  <a:moveTo>
                    <a:pt x="24967" y="0"/>
                  </a:moveTo>
                  <a:lnTo>
                    <a:pt x="2016738" y="0"/>
                  </a:lnTo>
                  <a:cubicBezTo>
                    <a:pt x="2030527" y="0"/>
                    <a:pt x="2041705" y="11178"/>
                    <a:pt x="2041705" y="24967"/>
                  </a:cubicBezTo>
                  <a:lnTo>
                    <a:pt x="2041705" y="998223"/>
                  </a:lnTo>
                  <a:cubicBezTo>
                    <a:pt x="2041705" y="1012012"/>
                    <a:pt x="2030527" y="1023190"/>
                    <a:pt x="2016738" y="1023190"/>
                  </a:cubicBezTo>
                  <a:lnTo>
                    <a:pt x="24967" y="1023190"/>
                  </a:lnTo>
                  <a:cubicBezTo>
                    <a:pt x="11178" y="1023190"/>
                    <a:pt x="0" y="1012012"/>
                    <a:pt x="0" y="998223"/>
                  </a:cubicBezTo>
                  <a:lnTo>
                    <a:pt x="0" y="24967"/>
                  </a:lnTo>
                  <a:cubicBezTo>
                    <a:pt x="0" y="11178"/>
                    <a:pt x="11178" y="0"/>
                    <a:pt x="24967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57150"/>
              <a:ext cx="2041705" cy="10803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 rot="-10800000">
            <a:off x="3310460" y="8279567"/>
            <a:ext cx="1154227" cy="753396"/>
          </a:xfrm>
          <a:custGeom>
            <a:avLst/>
            <a:gdLst/>
            <a:ahLst/>
            <a:cxnLst/>
            <a:rect l="l" t="t" r="r" b="b"/>
            <a:pathLst>
              <a:path w="1154227" h="753396">
                <a:moveTo>
                  <a:pt x="0" y="0"/>
                </a:moveTo>
                <a:lnTo>
                  <a:pt x="1154228" y="0"/>
                </a:lnTo>
                <a:lnTo>
                  <a:pt x="1154228" y="753395"/>
                </a:lnTo>
                <a:lnTo>
                  <a:pt x="0" y="7533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739213" y="142411"/>
            <a:ext cx="5142494" cy="375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spc="5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Thynk Unlimited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25785" y="179155"/>
            <a:ext cx="1812143" cy="375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37928" y="179155"/>
            <a:ext cx="1812143" cy="375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50072" y="179155"/>
            <a:ext cx="1812143" cy="375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spc="5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Contact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13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34391" y="1215535"/>
            <a:ext cx="7088579" cy="2187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9"/>
              </a:lnSpc>
            </a:pPr>
            <a:r>
              <a:rPr lang="en-US" sz="6999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Conclusion</a:t>
            </a:r>
          </a:p>
          <a:p>
            <a:pPr algn="l">
              <a:lnSpc>
                <a:spcPts val="8049"/>
              </a:lnSpc>
            </a:pPr>
            <a:endParaRPr lang="en-US" sz="6999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9297852" y="3351725"/>
            <a:ext cx="7001724" cy="3187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•Health, wellbeing, and sustainable development are vital pillars of modern healthcare.</a:t>
            </a:r>
          </a:p>
          <a:p>
            <a:pPr marL="0" lvl="0" indent="0"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•Integrated approaches ensure not only better health outcomes but also a resilient healthcare system.</a:t>
            </a:r>
          </a:p>
          <a:p>
            <a:pPr algn="l">
              <a:lnSpc>
                <a:spcPts val="2800"/>
              </a:lnSpc>
            </a:pPr>
            <a:r>
              <a:rPr lang="en-US" sz="2000" spc="5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•The future of health and social care depends on balancing immediate needs with sustainable long-term strategies.</a:t>
            </a:r>
          </a:p>
          <a:p>
            <a:pPr algn="l">
              <a:lnSpc>
                <a:spcPts val="2800"/>
              </a:lnSpc>
            </a:pPr>
            <a:endParaRPr lang="en-US" sz="2000" spc="5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09740"/>
            <a:ext cx="18307651" cy="2077650"/>
            <a:chOff x="0" y="0"/>
            <a:chExt cx="4821768" cy="54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527426"/>
            <a:ext cx="18307651" cy="2077650"/>
            <a:chOff x="0" y="0"/>
            <a:chExt cx="4821768" cy="547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21768" cy="547200"/>
            </a:xfrm>
            <a:custGeom>
              <a:avLst/>
              <a:gdLst/>
              <a:ahLst/>
              <a:cxnLst/>
              <a:rect l="l" t="t" r="r" b="b"/>
              <a:pathLst>
                <a:path w="4821768" h="547200">
                  <a:moveTo>
                    <a:pt x="39328" y="0"/>
                  </a:moveTo>
                  <a:lnTo>
                    <a:pt x="4782440" y="0"/>
                  </a:lnTo>
                  <a:cubicBezTo>
                    <a:pt x="4804161" y="0"/>
                    <a:pt x="4821768" y="17608"/>
                    <a:pt x="4821768" y="39328"/>
                  </a:cubicBezTo>
                  <a:lnTo>
                    <a:pt x="4821768" y="507872"/>
                  </a:lnTo>
                  <a:cubicBezTo>
                    <a:pt x="4821768" y="529592"/>
                    <a:pt x="4804161" y="547200"/>
                    <a:pt x="4782440" y="547200"/>
                  </a:cubicBezTo>
                  <a:lnTo>
                    <a:pt x="39328" y="547200"/>
                  </a:lnTo>
                  <a:cubicBezTo>
                    <a:pt x="17608" y="547200"/>
                    <a:pt x="0" y="529592"/>
                    <a:pt x="0" y="507872"/>
                  </a:cubicBezTo>
                  <a:lnTo>
                    <a:pt x="0" y="39328"/>
                  </a:lnTo>
                  <a:cubicBezTo>
                    <a:pt x="0" y="17608"/>
                    <a:pt x="17608" y="0"/>
                    <a:pt x="39328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21768" cy="604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136004" y="72733"/>
            <a:ext cx="1390355" cy="13903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99576" y="236305"/>
            <a:ext cx="1063211" cy="106321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9213" y="8832249"/>
            <a:ext cx="1390355" cy="139035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785" y="8995820"/>
            <a:ext cx="1063211" cy="106321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392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6540519" y="492871"/>
            <a:ext cx="581325" cy="550079"/>
          </a:xfrm>
          <a:custGeom>
            <a:avLst/>
            <a:gdLst/>
            <a:ahLst/>
            <a:cxnLst/>
            <a:rect l="l" t="t" r="r" b="b"/>
            <a:pathLst>
              <a:path w="581325" h="550079">
                <a:moveTo>
                  <a:pt x="0" y="0"/>
                </a:moveTo>
                <a:lnTo>
                  <a:pt x="581325" y="0"/>
                </a:lnTo>
                <a:lnTo>
                  <a:pt x="581325" y="550079"/>
                </a:lnTo>
                <a:lnTo>
                  <a:pt x="0" y="55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146313" y="9227388"/>
            <a:ext cx="576155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spc="74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14</a:t>
            </a:r>
          </a:p>
        </p:txBody>
      </p:sp>
      <p:grpSp>
        <p:nvGrpSpPr>
          <p:cNvPr id="22" name="Group 22"/>
          <p:cNvGrpSpPr/>
          <p:nvPr/>
        </p:nvGrpSpPr>
        <p:grpSpPr>
          <a:xfrm rot="2700000">
            <a:off x="17276044" y="2107851"/>
            <a:ext cx="1501388" cy="669256"/>
            <a:chOff x="0" y="0"/>
            <a:chExt cx="395427" cy="176265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95427" cy="176265"/>
            </a:xfrm>
            <a:custGeom>
              <a:avLst/>
              <a:gdLst/>
              <a:ahLst/>
              <a:cxnLst/>
              <a:rect l="l" t="t" r="r" b="b"/>
              <a:pathLst>
                <a:path w="395427" h="176265">
                  <a:moveTo>
                    <a:pt x="0" y="0"/>
                  </a:moveTo>
                  <a:lnTo>
                    <a:pt x="395427" y="0"/>
                  </a:lnTo>
                  <a:lnTo>
                    <a:pt x="395427" y="176265"/>
                  </a:lnTo>
                  <a:lnTo>
                    <a:pt x="0" y="176265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57150"/>
              <a:ext cx="395427" cy="233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543358" y="634560"/>
            <a:ext cx="15997160" cy="4832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00"/>
              </a:lnSpc>
            </a:pPr>
            <a:r>
              <a:rPr lang="en-US" sz="8000">
                <a:solidFill>
                  <a:srgbClr val="000000"/>
                </a:solidFill>
                <a:latin typeface="Chunk Five"/>
                <a:ea typeface="Chunk Five"/>
                <a:cs typeface="Chunk Five"/>
                <a:sym typeface="Chunk Five"/>
              </a:rPr>
              <a:t>References</a:t>
            </a:r>
          </a:p>
          <a:p>
            <a:pPr algn="l">
              <a:lnSpc>
                <a:spcPts val="9200"/>
              </a:lnSpc>
            </a:pPr>
            <a:endParaRPr lang="en-US" sz="8000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  <a:p>
            <a:pPr algn="l">
              <a:lnSpc>
                <a:spcPts val="9200"/>
              </a:lnSpc>
            </a:pPr>
            <a:endParaRPr lang="en-US" sz="8000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  <a:p>
            <a:pPr algn="l">
              <a:lnSpc>
                <a:spcPts val="9200"/>
              </a:lnSpc>
            </a:pPr>
            <a:endParaRPr lang="en-US" sz="8000">
              <a:solidFill>
                <a:srgbClr val="000000"/>
              </a:solidFill>
              <a:latin typeface="Chunk Five"/>
              <a:ea typeface="Chunk Five"/>
              <a:cs typeface="Chunk Five"/>
              <a:sym typeface="Chunk Five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58097" y="1985504"/>
            <a:ext cx="17768641" cy="716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1.Shankardass, K., Muntaner, C., Kokkinen, L., Shahidi, F. V., Freiler, A., Oneka, G., M. Bayoumi, A., &amp; O’Campo, P. (2018). The implementation of Health in All Policies initiatives: a systems framework for government action. Health Research Policy and Systems, 16(1). https://doi.org/10.1186/s12961-018-0295-z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2.Alderwick, H., &amp; Dixon, J. (2019). The NHS long term plan. BMJ, 364(184), l84. https://doi.org/10.1136/bmj.l84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3.Croker, H., Lucas, R., &amp; Wardle, J. (2012). Cluster-randomised trial to evaluate the “Change for Life” mass media/ social marketing campaign in the UK. BMC Public Health, 12(1). https://bmcpublichealth.biomedcentral.com/articles/10.1186/1471-2458-12-404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4.Zhang, K. (2024). A New Scientific Medical Model : Improvement of the Current Biopsychosocial Medical Models. Research. https://doi.org/10.34133/research.0541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5.Gardner, G. E. L. (2021). Exploring stakeholders’ views on the Change4Life “Sugar Smart” campaign and school food to improve children’s diets: two qualitative studies. Theses.ncl.ac.uk. http://theses.ncl.ac.uk/jspui/handle/10443/5092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6.Zaks, Z. (2023). Changing the Medical Model of Disability to the Normalization Model of disability: Clarifying the past to Create a New Future Direction. Disability &amp; Society, 39(12), 1–28. https://doi.org/10.1080/09687599.2023.2255926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7.McGawley, K. (2024). A Biopsychosocial Framework for Sport Science: “A Jack of All Trades Is Oftentimes Better Than a Master of One.” International Journal of Sports Physiology and Performance, 19(7), 1–2. https://doi.org/10.1123/ijspp.2024-0164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8.Van Denend, J., Ford, K., Berg, P., Edens, E. L., &amp; Cooke, J. (2022). The Body, the Mind, and the Spirit: Including the Spiritual Domain in Mental Health Care. Journal of Religion and Health, 61(5). https://doi.org/10.1007/s10943-022-01609-2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9.Saxena, A., Paredes-Echeverri, S., Michaelis, R., Popkirov, S., &amp; Perez, D. L. (2022). Using the Biopsychosocial Model to Guide Patient-Centred Neurological Treatments. Seminars in Neurology, 42(2). https://doi.org/10.1055/s-0041-1742145</a:t>
            </a:r>
          </a:p>
          <a:p>
            <a:pPr marL="0" lvl="0" indent="0" algn="just">
              <a:lnSpc>
                <a:spcPts val="2588"/>
              </a:lnSpc>
            </a:pPr>
            <a:r>
              <a:rPr lang="en-US" sz="1849" spc="4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10.Bradley, J., Gardner, G., Rowland, M. K., Fay, M., Mann, K., Holmes, R., Foster, E., Exley, C., Don Bosco, A., Hugueniot, O., &amp; Moynihan, P. (2020). Impact of a Health Marketing Campaign on Sugars Intake by Children Aged 5–11 years and Parental Views on Reducing Children’s Consumption. BMC Public Health, 20(1). https://bmcpublichealth.biomedcentral.com/articles/10.1186/s12889-020-8422-5</a:t>
            </a:r>
          </a:p>
          <a:p>
            <a:pPr algn="just">
              <a:lnSpc>
                <a:spcPts val="2947"/>
              </a:lnSpc>
            </a:pPr>
            <a:endParaRPr lang="en-US" sz="1849" spc="46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1366</Words>
  <Application>Microsoft Office PowerPoint</Application>
  <PresentationFormat>Custom</PresentationFormat>
  <Paragraphs>118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Poppins</vt:lpstr>
      <vt:lpstr>Poppins Bold</vt:lpstr>
      <vt:lpstr>Chunk Five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</dc:title>
  <cp:lastModifiedBy>Grace Henshaw</cp:lastModifiedBy>
  <cp:revision>2</cp:revision>
  <dcterms:created xsi:type="dcterms:W3CDTF">2006-08-16T00:00:00Z</dcterms:created>
  <dcterms:modified xsi:type="dcterms:W3CDTF">2025-11-17T23:21:57Z</dcterms:modified>
  <dc:identifier>DAG4-0s8-Lc</dc:identifier>
</cp:coreProperties>
</file>