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Default Extension="wdp" ContentType="image/vnd.ms-phot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0"/>
  </p:notesMasterIdLst>
  <p:sldIdLst>
    <p:sldId id="256" r:id="rId2"/>
    <p:sldId id="267" r:id="rId3"/>
    <p:sldId id="284" r:id="rId4"/>
    <p:sldId id="266" r:id="rId5"/>
    <p:sldId id="285" r:id="rId6"/>
    <p:sldId id="259" r:id="rId7"/>
    <p:sldId id="288" r:id="rId8"/>
    <p:sldId id="294" r:id="rId9"/>
  </p:sldIdLst>
  <p:sldSz cx="9144000" cy="5143500" type="screen16x9"/>
  <p:notesSz cx="6858000" cy="9144000"/>
  <p:custDataLst>
    <p:tags r:id="rId11"/>
  </p:custDataLst>
  <p:defaultTextStyle>
    <a:defPPr>
      <a:defRPr lang="zh-CN"/>
    </a:defPPr>
    <a:lvl1pPr marL="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29B9A6"/>
    <a:srgbClr val="F47264"/>
    <a:srgbClr val="F8D35E"/>
    <a:srgbClr val="84CBC5"/>
    <a:srgbClr val="144C74"/>
    <a:srgbClr val="1B6AA3"/>
    <a:srgbClr val="FFC20F"/>
    <a:srgbClr val="14507A"/>
    <a:srgbClr val="45B2A8"/>
    <a:srgbClr val="0089D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中度样式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中度样式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12" autoAdjust="0"/>
    <p:restoredTop sz="94660"/>
  </p:normalViewPr>
  <p:slideViewPr>
    <p:cSldViewPr snapToGrid="0">
      <p:cViewPr>
        <p:scale>
          <a:sx n="90" d="100"/>
          <a:sy n="90" d="100"/>
        </p:scale>
        <p:origin x="-774" y="-15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0990D-28CF-4FB3-B019-ECB4BECE02E5}" type="datetimeFigureOut">
              <a:rPr lang="zh-CN" altLang="en-US" smtClean="0"/>
              <a:pPr/>
              <a:t>2018/5/10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BE262-067E-4CDD-950E-4FCF593B0BD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65264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0BE262-067E-4CDD-950E-4FCF593B0BDB}" type="slidenum">
              <a:rPr lang="zh-CN" altLang="en-US" smtClean="0"/>
              <a:pPr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881976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DD89-DA72-4956-8961-85B6562EBFBE}" type="datetimeFigureOut">
              <a:rPr lang="zh-CN" altLang="en-US" smtClean="0"/>
              <a:pPr/>
              <a:t>2018/5/10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8F1E-C324-4ECD-9D66-17513A2AE6B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453107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3DD89-DA72-4956-8961-85B6562EBFBE}" type="datetimeFigureOut">
              <a:rPr lang="zh-CN" altLang="en-US" smtClean="0"/>
              <a:pPr/>
              <a:t>2018/5/10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8F1E-C324-4ECD-9D66-17513A2AE6B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463171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3DD89-DA72-4956-8961-85B6562EBFBE}" type="datetimeFigureOut">
              <a:rPr lang="zh-CN" altLang="en-US" smtClean="0"/>
              <a:pPr/>
              <a:t>2018/5/10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C8F1E-C324-4ECD-9D66-17513A2AE6B7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97052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microsoft.com/office/2007/relationships/media" Target="../media/media1.wm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文本框 2"/>
          <p:cNvSpPr txBox="1">
            <a:spLocks noChangeArrowheads="1"/>
          </p:cNvSpPr>
          <p:nvPr/>
        </p:nvSpPr>
        <p:spPr bwMode="auto">
          <a:xfrm>
            <a:off x="1608773" y="1144313"/>
            <a:ext cx="5926454" cy="1177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9" tIns="34289" rIns="68579" bIns="34289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36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How Culture Affects Entrepreneurship</a:t>
            </a:r>
            <a:endParaRPr lang="zh-CN" altLang="en-US" sz="36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2201333" y="2396381"/>
            <a:ext cx="4588934" cy="1183481"/>
            <a:chOff x="2201333" y="2350295"/>
            <a:chExt cx="4588934" cy="1183481"/>
          </a:xfrm>
        </p:grpSpPr>
        <p:cxnSp>
          <p:nvCxnSpPr>
            <p:cNvPr id="44" name="直接连接符 7"/>
            <p:cNvCxnSpPr>
              <a:cxnSpLocks noChangeShapeType="1"/>
            </p:cNvCxnSpPr>
            <p:nvPr/>
          </p:nvCxnSpPr>
          <p:spPr bwMode="auto">
            <a:xfrm>
              <a:off x="2201333" y="3411141"/>
              <a:ext cx="4588934" cy="0"/>
            </a:xfrm>
            <a:prstGeom prst="line">
              <a:avLst/>
            </a:prstGeom>
            <a:noFill/>
            <a:ln w="6350" cmpd="sng">
              <a:solidFill>
                <a:schemeClr val="bg1">
                  <a:alpha val="62999"/>
                </a:schemeClr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</p:cxnSp>
        <p:grpSp>
          <p:nvGrpSpPr>
            <p:cNvPr id="45" name="组合 44"/>
            <p:cNvGrpSpPr/>
            <p:nvPr/>
          </p:nvGrpSpPr>
          <p:grpSpPr>
            <a:xfrm>
              <a:off x="2201333" y="2350295"/>
              <a:ext cx="4512734" cy="236935"/>
              <a:chOff x="2201333" y="2350295"/>
              <a:chExt cx="4512734" cy="236935"/>
            </a:xfrm>
          </p:grpSpPr>
          <p:cxnSp>
            <p:nvCxnSpPr>
              <p:cNvPr id="54" name="直接连接符 6"/>
              <p:cNvCxnSpPr>
                <a:cxnSpLocks noChangeShapeType="1"/>
              </p:cNvCxnSpPr>
              <p:nvPr/>
            </p:nvCxnSpPr>
            <p:spPr bwMode="auto">
              <a:xfrm>
                <a:off x="2201333" y="2458642"/>
                <a:ext cx="4512734" cy="0"/>
              </a:xfrm>
              <a:prstGeom prst="line">
                <a:avLst/>
              </a:prstGeom>
              <a:noFill/>
              <a:ln w="6350" cmpd="sng">
                <a:solidFill>
                  <a:schemeClr val="bg1">
                    <a:alpha val="62999"/>
                  </a:schemeClr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</p:cxnSp>
          <p:sp>
            <p:nvSpPr>
              <p:cNvPr id="55" name="椭圆 8"/>
              <p:cNvSpPr>
                <a:spLocks noChangeArrowheads="1"/>
              </p:cNvSpPr>
              <p:nvPr/>
            </p:nvSpPr>
            <p:spPr bwMode="auto">
              <a:xfrm>
                <a:off x="4406504" y="2350295"/>
                <a:ext cx="236934" cy="236935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79" tIns="34289" rIns="68579" bIns="34289"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47" name="文本框 16"/>
            <p:cNvSpPr txBox="1">
              <a:spLocks noChangeArrowheads="1"/>
            </p:cNvSpPr>
            <p:nvPr/>
          </p:nvSpPr>
          <p:spPr bwMode="auto">
            <a:xfrm>
              <a:off x="2935372" y="2651523"/>
              <a:ext cx="3273256" cy="2846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8579" tIns="34289" rIns="68579" bIns="34289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en-US" altLang="zh-CN" b="1" dirty="0" smtClean="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</a:rPr>
                <a:t>International Entrepreneurship</a:t>
              </a:r>
              <a:endParaRPr lang="zh-CN" altLang="en-US" sz="1200" b="1" dirty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52" name="文本框 17"/>
            <p:cNvSpPr txBox="1">
              <a:spLocks noChangeArrowheads="1"/>
            </p:cNvSpPr>
            <p:nvPr/>
          </p:nvSpPr>
          <p:spPr bwMode="auto">
            <a:xfrm>
              <a:off x="3318930" y="2950502"/>
              <a:ext cx="2422922" cy="438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8579" tIns="34289" rIns="68579" bIns="34289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en-US" altLang="zh-CN" sz="1200" b="1" dirty="0" smtClean="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</a:rPr>
                <a:t>Presenter</a:t>
              </a:r>
              <a:r>
                <a:rPr lang="zh-CN" altLang="en-US" sz="1200" b="1" dirty="0" smtClean="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</a:rPr>
                <a:t>：</a:t>
              </a:r>
              <a:r>
                <a:rPr lang="en-US" altLang="zh-CN" sz="1200" b="1" smtClean="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</a:rPr>
                <a:t>Jiazhu Wang 1703858</a:t>
              </a:r>
              <a:endParaRPr lang="zh-CN" altLang="en-US" sz="1200" b="1" dirty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53" name="椭圆 20"/>
            <p:cNvSpPr>
              <a:spLocks noChangeArrowheads="1"/>
            </p:cNvSpPr>
            <p:nvPr/>
          </p:nvSpPr>
          <p:spPr bwMode="auto">
            <a:xfrm>
              <a:off x="4406504" y="3298032"/>
              <a:ext cx="236934" cy="23574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68579" tIns="34289" rIns="68579" bIns="34289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2" name="The Lucksmiths.wma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518358" y="53951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3505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2353">
        <p:blinds dir="vert"/>
      </p:transition>
    </mc:Choice>
    <mc:Fallback>
      <p:transition spd="slow" advTm="2353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numSld="999">
                <p:cTn id="1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4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直接连接符 29"/>
          <p:cNvCxnSpPr/>
          <p:nvPr/>
        </p:nvCxnSpPr>
        <p:spPr>
          <a:xfrm>
            <a:off x="2752197" y="889288"/>
            <a:ext cx="378989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2"/>
          <p:cNvSpPr txBox="1">
            <a:spLocks noChangeArrowheads="1"/>
          </p:cNvSpPr>
          <p:nvPr/>
        </p:nvSpPr>
        <p:spPr bwMode="auto">
          <a:xfrm>
            <a:off x="1608773" y="474434"/>
            <a:ext cx="5926454" cy="807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9" tIns="34289" rIns="68579" bIns="34289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How Culture Affects Entrepreneurship</a:t>
            </a:r>
            <a:endParaRPr lang="zh-CN" altLang="en-US" sz="24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00953" y="1843704"/>
            <a:ext cx="554209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>
                <a:solidFill>
                  <a:schemeClr val="bg1"/>
                </a:solidFill>
              </a:rPr>
              <a:t>“Culture </a:t>
            </a:r>
            <a:r>
              <a:rPr lang="en-US" sz="2000" b="1" dirty="0">
                <a:solidFill>
                  <a:schemeClr val="bg1"/>
                </a:solidFill>
              </a:rPr>
              <a:t>affects entrepreneurship in several </a:t>
            </a:r>
            <a:r>
              <a:rPr lang="en-US" sz="2000" b="1" dirty="0" smtClean="0">
                <a:solidFill>
                  <a:schemeClr val="bg1"/>
                </a:solidFill>
              </a:rPr>
              <a:t>ways”</a:t>
            </a:r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7993" y="2699190"/>
            <a:ext cx="2685917" cy="1800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468" y="2699190"/>
            <a:ext cx="2811698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7428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2980">
        <p:blinds dir="vert"/>
      </p:transition>
    </mc:Choice>
    <mc:Fallback>
      <p:transition spd="slow" advTm="298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直接连接符 29"/>
          <p:cNvCxnSpPr/>
          <p:nvPr/>
        </p:nvCxnSpPr>
        <p:spPr>
          <a:xfrm>
            <a:off x="2752197" y="889288"/>
            <a:ext cx="378989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3"/>
          <p:cNvSpPr txBox="1">
            <a:spLocks/>
          </p:cNvSpPr>
          <p:nvPr/>
        </p:nvSpPr>
        <p:spPr>
          <a:xfrm>
            <a:off x="1782665" y="1637528"/>
            <a:ext cx="1231107" cy="1327286"/>
          </a:xfrm>
          <a:prstGeom prst="rect">
            <a:avLst/>
          </a:prstGeom>
        </p:spPr>
        <p:txBody>
          <a:bodyPr wrap="none" lIns="0" tIns="0" rIns="0" bIns="0" anchor="ctr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>
              <a:spcBef>
                <a:spcPct val="20000"/>
              </a:spcBef>
              <a:defRPr/>
            </a:pPr>
            <a:r>
              <a:rPr lang="en-US" sz="8600" dirty="0">
                <a:solidFill>
                  <a:srgbClr val="F8D35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</a:p>
        </p:txBody>
      </p:sp>
      <p:sp>
        <p:nvSpPr>
          <p:cNvPr id="49" name="文本框 48"/>
          <p:cNvSpPr txBox="1"/>
          <p:nvPr/>
        </p:nvSpPr>
        <p:spPr>
          <a:xfrm>
            <a:off x="2970609" y="2232391"/>
            <a:ext cx="2915842" cy="5309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sz="3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Education</a:t>
            </a:r>
            <a:endParaRPr lang="zh-CN" altLang="en-US" sz="3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2970609" y="1862590"/>
            <a:ext cx="1447201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>
              <a:defRPr sz="6000" b="1" i="1">
                <a:solidFill>
                  <a:schemeClr val="bg1"/>
                </a:solidFill>
                <a:latin typeface="Meiryo UI" panose="020B0604030504040204" pitchFamily="34" charset="-128"/>
                <a:ea typeface="Meiryo UI" panose="020B0604030504040204" pitchFamily="34" charset="-128"/>
                <a:cs typeface="Meiryo UI" panose="020B0604030504040204" pitchFamily="34" charset="-128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Part One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9" name="组合 58"/>
          <p:cNvGrpSpPr/>
          <p:nvPr/>
        </p:nvGrpSpPr>
        <p:grpSpPr>
          <a:xfrm rot="11891394">
            <a:off x="5912849" y="1721923"/>
            <a:ext cx="2323088" cy="1614098"/>
            <a:chOff x="912737" y="565770"/>
            <a:chExt cx="3097450" cy="2152130"/>
          </a:xfrm>
        </p:grpSpPr>
        <p:sp>
          <p:nvSpPr>
            <p:cNvPr id="60" name="等腰三角形 59"/>
            <p:cNvSpPr/>
            <p:nvPr/>
          </p:nvSpPr>
          <p:spPr>
            <a:xfrm rot="18941696">
              <a:off x="2822785" y="2021207"/>
              <a:ext cx="266912" cy="230096"/>
            </a:xfrm>
            <a:prstGeom prst="triangle">
              <a:avLst/>
            </a:prstGeom>
            <a:solidFill>
              <a:srgbClr val="84CB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1" name="等腰三角形 60"/>
            <p:cNvSpPr/>
            <p:nvPr/>
          </p:nvSpPr>
          <p:spPr>
            <a:xfrm rot="3678182">
              <a:off x="2802171" y="1181956"/>
              <a:ext cx="397226" cy="342435"/>
            </a:xfrm>
            <a:prstGeom prst="triangl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2" name="等腰三角形 61"/>
            <p:cNvSpPr/>
            <p:nvPr/>
          </p:nvSpPr>
          <p:spPr>
            <a:xfrm rot="9480000">
              <a:off x="3485946" y="2487804"/>
              <a:ext cx="266912" cy="230096"/>
            </a:xfrm>
            <a:prstGeom prst="triangle">
              <a:avLst/>
            </a:prstGeom>
            <a:solidFill>
              <a:srgbClr val="29B9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3" name="等腰三角形 62"/>
            <p:cNvSpPr/>
            <p:nvPr/>
          </p:nvSpPr>
          <p:spPr>
            <a:xfrm rot="1020767">
              <a:off x="1218249" y="749218"/>
              <a:ext cx="945160" cy="814792"/>
            </a:xfrm>
            <a:prstGeom prst="triangl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4" name="等腰三角形 63"/>
            <p:cNvSpPr/>
            <p:nvPr/>
          </p:nvSpPr>
          <p:spPr>
            <a:xfrm rot="1020767">
              <a:off x="1105528" y="607668"/>
              <a:ext cx="1175902" cy="1013706"/>
            </a:xfrm>
            <a:prstGeom prst="triangle">
              <a:avLst/>
            </a:prstGeom>
            <a:noFill/>
            <a:ln>
              <a:solidFill>
                <a:srgbClr val="FFC20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5" name="椭圆 64"/>
            <p:cNvSpPr/>
            <p:nvPr/>
          </p:nvSpPr>
          <p:spPr>
            <a:xfrm rot="18818926">
              <a:off x="912737" y="1383941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/>
          </p:nvSpPr>
          <p:spPr>
            <a:xfrm rot="18818926">
              <a:off x="1788997" y="565770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/>
          </p:nvSpPr>
          <p:spPr>
            <a:xfrm rot="18818926">
              <a:off x="2041044" y="1708216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68" name="组合 67"/>
            <p:cNvGrpSpPr/>
            <p:nvPr/>
          </p:nvGrpSpPr>
          <p:grpSpPr>
            <a:xfrm rot="8977127">
              <a:off x="3563479" y="1987179"/>
              <a:ext cx="446708" cy="334617"/>
              <a:chOff x="2822785" y="1265179"/>
              <a:chExt cx="930073" cy="696693"/>
            </a:xfrm>
          </p:grpSpPr>
          <p:sp>
            <p:nvSpPr>
              <p:cNvPr id="69" name="等腰三角形 68"/>
              <p:cNvSpPr/>
              <p:nvPr/>
            </p:nvSpPr>
            <p:spPr>
              <a:xfrm rot="18941696">
                <a:off x="2822785" y="1265179"/>
                <a:ext cx="266912" cy="230096"/>
              </a:xfrm>
              <a:prstGeom prst="triangle">
                <a:avLst/>
              </a:prstGeom>
              <a:solidFill>
                <a:srgbClr val="84CBC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rgbClr val="FFC20F"/>
                  </a:solidFill>
                </a:endParaRPr>
              </a:p>
            </p:txBody>
          </p:sp>
          <p:sp>
            <p:nvSpPr>
              <p:cNvPr id="70" name="等腰三角形 69"/>
              <p:cNvSpPr/>
              <p:nvPr/>
            </p:nvSpPr>
            <p:spPr>
              <a:xfrm rot="9480000">
                <a:off x="3485946" y="1731776"/>
                <a:ext cx="266912" cy="230096"/>
              </a:xfrm>
              <a:prstGeom prst="triangle">
                <a:avLst/>
              </a:prstGeom>
              <a:solidFill>
                <a:srgbClr val="29B9A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rgbClr val="FFC20F"/>
                  </a:solidFill>
                </a:endParaRPr>
              </a:p>
            </p:txBody>
          </p:sp>
        </p:grpSp>
      </p:grpSp>
      <p:cxnSp>
        <p:nvCxnSpPr>
          <p:cNvPr id="71" name="Straight Connector 13"/>
          <p:cNvCxnSpPr/>
          <p:nvPr/>
        </p:nvCxnSpPr>
        <p:spPr>
          <a:xfrm flipH="1">
            <a:off x="0" y="3082556"/>
            <a:ext cx="4748959" cy="0"/>
          </a:xfrm>
          <a:prstGeom prst="line">
            <a:avLst/>
          </a:prstGeom>
          <a:ln w="19050" cap="sq">
            <a:solidFill>
              <a:srgbClr val="F8D35E"/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2"/>
          <p:cNvSpPr txBox="1">
            <a:spLocks noChangeArrowheads="1"/>
          </p:cNvSpPr>
          <p:nvPr/>
        </p:nvSpPr>
        <p:spPr bwMode="auto">
          <a:xfrm>
            <a:off x="1608773" y="474434"/>
            <a:ext cx="5926454" cy="807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9" tIns="34289" rIns="68579" bIns="34289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How Culture Affects Entrepreneurship</a:t>
            </a:r>
            <a:endParaRPr lang="zh-CN" altLang="en-US" sz="24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2500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1460">
        <p:blinds dir="vert"/>
      </p:transition>
    </mc:Choice>
    <mc:Fallback>
      <p:transition spd="slow" advTm="146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文本框 95"/>
          <p:cNvSpPr txBox="1"/>
          <p:nvPr/>
        </p:nvSpPr>
        <p:spPr>
          <a:xfrm>
            <a:off x="2051943" y="1580001"/>
            <a:ext cx="4924385" cy="50013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Both as developing countries, the average educational levels of China and Brazil are similar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-9525" y="440339"/>
            <a:ext cx="2160613" cy="390068"/>
            <a:chOff x="-12700" y="587118"/>
            <a:chExt cx="2880818" cy="520091"/>
          </a:xfrm>
        </p:grpSpPr>
        <p:sp>
          <p:nvSpPr>
            <p:cNvPr id="39" name="文本框 38"/>
            <p:cNvSpPr txBox="1"/>
            <p:nvPr/>
          </p:nvSpPr>
          <p:spPr>
            <a:xfrm>
              <a:off x="918864" y="600941"/>
              <a:ext cx="1949254" cy="492443"/>
            </a:xfrm>
            <a:prstGeom prst="rect">
              <a:avLst/>
            </a:prstGeom>
          </p:spPr>
          <p:txBody>
            <a:bodyPr wrap="none" lIns="0" tIns="0" rIns="0" bIns="0" anchor="ctr">
              <a:spAutoFit/>
            </a:bodyPr>
            <a:lstStyle>
              <a:defPPr>
                <a:defRPr lang="zh-CN"/>
              </a:defPPr>
              <a:lvl1pPr marR="0" lvl="0" indent="0" algn="ctr" fontAlgn="auto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 sz="5400" b="1" baseline="0">
                  <a:solidFill>
                    <a:srgbClr val="F8D35E"/>
                  </a:solidFill>
                </a:defRPr>
              </a:lvl1pPr>
              <a:lvl2pPr indent="0">
                <a:buNone/>
                <a:defRPr sz="1200"/>
              </a:lvl2pPr>
              <a:lvl3pPr indent="0">
                <a:buNone/>
                <a:defRPr sz="1000"/>
              </a:lvl3pPr>
              <a:lvl4pPr indent="0">
                <a:buNone/>
                <a:defRPr sz="900"/>
              </a:lvl4pPr>
              <a:lvl5pPr indent="0">
                <a:buNone/>
                <a:defRPr sz="900"/>
              </a:lvl5pPr>
              <a:lvl6pPr indent="0">
                <a:buNone/>
                <a:defRPr sz="900"/>
              </a:lvl6pPr>
              <a:lvl7pPr indent="0">
                <a:buNone/>
                <a:defRPr sz="900"/>
              </a:lvl7pPr>
              <a:lvl8pPr indent="0">
                <a:buNone/>
                <a:defRPr sz="900"/>
              </a:lvl8pPr>
              <a:lvl9pPr indent="0">
                <a:buNone/>
                <a:defRPr sz="900"/>
              </a:lvl9pPr>
            </a:lstStyle>
            <a:p>
              <a:pPr algn="l"/>
              <a:r>
                <a:rPr lang="en-US" altLang="zh-CN" sz="2400" b="0" dirty="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Education</a:t>
              </a:r>
              <a:endParaRPr lang="zh-CN" altLang="en-US" sz="2400" b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-12700" y="587118"/>
              <a:ext cx="393700" cy="520091"/>
            </a:xfrm>
            <a:prstGeom prst="rect">
              <a:avLst/>
            </a:prstGeom>
            <a:solidFill>
              <a:srgbClr val="F472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cxnSp>
        <p:nvCxnSpPr>
          <p:cNvPr id="48" name="Straight Connector 32"/>
          <p:cNvCxnSpPr/>
          <p:nvPr/>
        </p:nvCxnSpPr>
        <p:spPr>
          <a:xfrm>
            <a:off x="2051943" y="1494835"/>
            <a:ext cx="4924386" cy="0"/>
          </a:xfrm>
          <a:prstGeom prst="line">
            <a:avLst/>
          </a:prstGeom>
          <a:ln w="19050">
            <a:solidFill>
              <a:srgbClr val="84CBC5"/>
            </a:solidFill>
            <a:prstDash val="solid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32"/>
          <p:cNvCxnSpPr/>
          <p:nvPr/>
        </p:nvCxnSpPr>
        <p:spPr>
          <a:xfrm flipH="1">
            <a:off x="2151089" y="2600093"/>
            <a:ext cx="4825239" cy="0"/>
          </a:xfrm>
          <a:prstGeom prst="line">
            <a:avLst/>
          </a:prstGeom>
          <a:ln w="19050">
            <a:solidFill>
              <a:srgbClr val="29B9A6"/>
            </a:solidFill>
            <a:prstDash val="solid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4" name="Group 67"/>
          <p:cNvGrpSpPr>
            <a:grpSpLocks noChangeAspect="1"/>
          </p:cNvGrpSpPr>
          <p:nvPr/>
        </p:nvGrpSpPr>
        <p:grpSpPr bwMode="auto">
          <a:xfrm>
            <a:off x="958269" y="2227835"/>
            <a:ext cx="686454" cy="720000"/>
            <a:chOff x="5541" y="-146"/>
            <a:chExt cx="1064" cy="1116"/>
          </a:xfrm>
          <a:solidFill>
            <a:srgbClr val="29B9A6"/>
          </a:solidFill>
        </p:grpSpPr>
        <p:sp>
          <p:nvSpPr>
            <p:cNvPr id="75" name="Freeform 68"/>
            <p:cNvSpPr>
              <a:spLocks noEditPoints="1"/>
            </p:cNvSpPr>
            <p:nvPr/>
          </p:nvSpPr>
          <p:spPr bwMode="auto">
            <a:xfrm>
              <a:off x="5541" y="-108"/>
              <a:ext cx="1064" cy="1078"/>
            </a:xfrm>
            <a:custGeom>
              <a:avLst/>
              <a:gdLst>
                <a:gd name="T0" fmla="*/ 28 w 55"/>
                <a:gd name="T1" fmla="*/ 28 h 56"/>
                <a:gd name="T2" fmla="*/ 53 w 55"/>
                <a:gd name="T3" fmla="*/ 16 h 56"/>
                <a:gd name="T4" fmla="*/ 55 w 55"/>
                <a:gd name="T5" fmla="*/ 28 h 56"/>
                <a:gd name="T6" fmla="*/ 28 w 55"/>
                <a:gd name="T7" fmla="*/ 56 h 56"/>
                <a:gd name="T8" fmla="*/ 0 w 55"/>
                <a:gd name="T9" fmla="*/ 28 h 56"/>
                <a:gd name="T10" fmla="*/ 28 w 55"/>
                <a:gd name="T11" fmla="*/ 0 h 56"/>
                <a:gd name="T12" fmla="*/ 28 w 55"/>
                <a:gd name="T13" fmla="*/ 28 h 56"/>
                <a:gd name="T14" fmla="*/ 49 w 55"/>
                <a:gd name="T15" fmla="*/ 37 h 56"/>
                <a:gd name="T16" fmla="*/ 48 w 55"/>
                <a:gd name="T17" fmla="*/ 39 h 56"/>
                <a:gd name="T18" fmla="*/ 41 w 55"/>
                <a:gd name="T19" fmla="*/ 47 h 56"/>
                <a:gd name="T20" fmla="*/ 40 w 55"/>
                <a:gd name="T21" fmla="*/ 48 h 56"/>
                <a:gd name="T22" fmla="*/ 31 w 55"/>
                <a:gd name="T23" fmla="*/ 51 h 56"/>
                <a:gd name="T24" fmla="*/ 29 w 55"/>
                <a:gd name="T25" fmla="*/ 51 h 56"/>
                <a:gd name="T26" fmla="*/ 20 w 55"/>
                <a:gd name="T27" fmla="*/ 50 h 56"/>
                <a:gd name="T28" fmla="*/ 14 w 55"/>
                <a:gd name="T29" fmla="*/ 47 h 56"/>
                <a:gd name="T30" fmla="*/ 12 w 55"/>
                <a:gd name="T31" fmla="*/ 45 h 56"/>
                <a:gd name="T32" fmla="*/ 6 w 55"/>
                <a:gd name="T33" fmla="*/ 36 h 56"/>
                <a:gd name="T34" fmla="*/ 5 w 55"/>
                <a:gd name="T35" fmla="*/ 34 h 56"/>
                <a:gd name="T36" fmla="*/ 5 w 55"/>
                <a:gd name="T37" fmla="*/ 25 h 56"/>
                <a:gd name="T38" fmla="*/ 5 w 55"/>
                <a:gd name="T39" fmla="*/ 22 h 56"/>
                <a:gd name="T40" fmla="*/ 10 w 55"/>
                <a:gd name="T41" fmla="*/ 13 h 56"/>
                <a:gd name="T42" fmla="*/ 12 w 55"/>
                <a:gd name="T43" fmla="*/ 11 h 56"/>
                <a:gd name="T44" fmla="*/ 23 w 55"/>
                <a:gd name="T45" fmla="*/ 5 h 56"/>
                <a:gd name="T46" fmla="*/ 23 w 55"/>
                <a:gd name="T47" fmla="*/ 35 h 56"/>
                <a:gd name="T48" fmla="*/ 50 w 55"/>
                <a:gd name="T49" fmla="*/ 23 h 56"/>
                <a:gd name="T50" fmla="*/ 50 w 55"/>
                <a:gd name="T51" fmla="*/ 35 h 56"/>
                <a:gd name="T52" fmla="*/ 49 w 55"/>
                <a:gd name="T53" fmla="*/ 37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55" h="56">
                  <a:moveTo>
                    <a:pt x="28" y="28"/>
                  </a:moveTo>
                  <a:cubicBezTo>
                    <a:pt x="53" y="16"/>
                    <a:pt x="53" y="16"/>
                    <a:pt x="53" y="16"/>
                  </a:cubicBezTo>
                  <a:cubicBezTo>
                    <a:pt x="55" y="20"/>
                    <a:pt x="55" y="24"/>
                    <a:pt x="55" y="28"/>
                  </a:cubicBezTo>
                  <a:cubicBezTo>
                    <a:pt x="55" y="43"/>
                    <a:pt x="43" y="56"/>
                    <a:pt x="28" y="56"/>
                  </a:cubicBezTo>
                  <a:cubicBezTo>
                    <a:pt x="12" y="56"/>
                    <a:pt x="0" y="43"/>
                    <a:pt x="0" y="28"/>
                  </a:cubicBezTo>
                  <a:cubicBezTo>
                    <a:pt x="0" y="13"/>
                    <a:pt x="12" y="0"/>
                    <a:pt x="28" y="0"/>
                  </a:cubicBezTo>
                  <a:cubicBezTo>
                    <a:pt x="28" y="28"/>
                    <a:pt x="28" y="28"/>
                    <a:pt x="28" y="28"/>
                  </a:cubicBezTo>
                  <a:close/>
                  <a:moveTo>
                    <a:pt x="49" y="37"/>
                  </a:moveTo>
                  <a:cubicBezTo>
                    <a:pt x="48" y="39"/>
                    <a:pt x="48" y="39"/>
                    <a:pt x="48" y="39"/>
                  </a:cubicBezTo>
                  <a:cubicBezTo>
                    <a:pt x="46" y="42"/>
                    <a:pt x="44" y="45"/>
                    <a:pt x="41" y="47"/>
                  </a:cubicBezTo>
                  <a:cubicBezTo>
                    <a:pt x="40" y="48"/>
                    <a:pt x="40" y="48"/>
                    <a:pt x="40" y="48"/>
                  </a:cubicBezTo>
                  <a:cubicBezTo>
                    <a:pt x="37" y="50"/>
                    <a:pt x="34" y="51"/>
                    <a:pt x="31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5" y="51"/>
                    <a:pt x="23" y="51"/>
                    <a:pt x="20" y="50"/>
                  </a:cubicBezTo>
                  <a:cubicBezTo>
                    <a:pt x="17" y="49"/>
                    <a:pt x="16" y="48"/>
                    <a:pt x="14" y="47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9" y="43"/>
                    <a:pt x="7" y="40"/>
                    <a:pt x="6" y="36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4" y="31"/>
                    <a:pt x="4" y="28"/>
                    <a:pt x="5" y="25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6" y="19"/>
                    <a:pt x="7" y="16"/>
                    <a:pt x="10" y="13"/>
                  </a:cubicBezTo>
                  <a:cubicBezTo>
                    <a:pt x="10" y="12"/>
                    <a:pt x="11" y="12"/>
                    <a:pt x="12" y="11"/>
                  </a:cubicBezTo>
                  <a:cubicBezTo>
                    <a:pt x="15" y="8"/>
                    <a:pt x="19" y="6"/>
                    <a:pt x="23" y="5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50" y="23"/>
                    <a:pt x="50" y="23"/>
                    <a:pt x="50" y="23"/>
                  </a:cubicBezTo>
                  <a:cubicBezTo>
                    <a:pt x="51" y="27"/>
                    <a:pt x="51" y="31"/>
                    <a:pt x="50" y="35"/>
                  </a:cubicBezTo>
                  <a:cubicBezTo>
                    <a:pt x="49" y="37"/>
                    <a:pt x="49" y="37"/>
                    <a:pt x="49" y="3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76" name="Freeform 69"/>
            <p:cNvSpPr>
              <a:spLocks/>
            </p:cNvSpPr>
            <p:nvPr/>
          </p:nvSpPr>
          <p:spPr bwMode="auto">
            <a:xfrm>
              <a:off x="6160" y="-146"/>
              <a:ext cx="407" cy="462"/>
            </a:xfrm>
            <a:custGeom>
              <a:avLst/>
              <a:gdLst>
                <a:gd name="T0" fmla="*/ 0 w 21"/>
                <a:gd name="T1" fmla="*/ 0 h 24"/>
                <a:gd name="T2" fmla="*/ 21 w 21"/>
                <a:gd name="T3" fmla="*/ 14 h 24"/>
                <a:gd name="T4" fmla="*/ 0 w 21"/>
                <a:gd name="T5" fmla="*/ 24 h 24"/>
                <a:gd name="T6" fmla="*/ 0 w 21"/>
                <a:gd name="T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4">
                  <a:moveTo>
                    <a:pt x="0" y="0"/>
                  </a:moveTo>
                  <a:cubicBezTo>
                    <a:pt x="9" y="0"/>
                    <a:pt x="18" y="5"/>
                    <a:pt x="21" y="1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78" name="Group 12"/>
          <p:cNvGrpSpPr>
            <a:grpSpLocks noChangeAspect="1"/>
          </p:cNvGrpSpPr>
          <p:nvPr/>
        </p:nvGrpSpPr>
        <p:grpSpPr bwMode="auto">
          <a:xfrm>
            <a:off x="904618" y="1142587"/>
            <a:ext cx="793756" cy="720000"/>
            <a:chOff x="2535" y="1120"/>
            <a:chExt cx="635" cy="576"/>
          </a:xfrm>
          <a:solidFill>
            <a:srgbClr val="84CBC5"/>
          </a:solidFill>
        </p:grpSpPr>
        <p:sp>
          <p:nvSpPr>
            <p:cNvPr id="79" name="Freeform 13"/>
            <p:cNvSpPr>
              <a:spLocks/>
            </p:cNvSpPr>
            <p:nvPr/>
          </p:nvSpPr>
          <p:spPr bwMode="auto">
            <a:xfrm>
              <a:off x="2535" y="1626"/>
              <a:ext cx="635" cy="70"/>
            </a:xfrm>
            <a:custGeom>
              <a:avLst/>
              <a:gdLst>
                <a:gd name="T0" fmla="*/ 136 w 136"/>
                <a:gd name="T1" fmla="*/ 7 h 15"/>
                <a:gd name="T2" fmla="*/ 128 w 136"/>
                <a:gd name="T3" fmla="*/ 15 h 15"/>
                <a:gd name="T4" fmla="*/ 8 w 136"/>
                <a:gd name="T5" fmla="*/ 15 h 15"/>
                <a:gd name="T6" fmla="*/ 0 w 136"/>
                <a:gd name="T7" fmla="*/ 7 h 15"/>
                <a:gd name="T8" fmla="*/ 0 w 136"/>
                <a:gd name="T9" fmla="*/ 7 h 15"/>
                <a:gd name="T10" fmla="*/ 8 w 136"/>
                <a:gd name="T11" fmla="*/ 0 h 15"/>
                <a:gd name="T12" fmla="*/ 128 w 136"/>
                <a:gd name="T13" fmla="*/ 0 h 15"/>
                <a:gd name="T14" fmla="*/ 136 w 136"/>
                <a:gd name="T15" fmla="*/ 7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6" h="15">
                  <a:moveTo>
                    <a:pt x="136" y="7"/>
                  </a:moveTo>
                  <a:cubicBezTo>
                    <a:pt x="136" y="12"/>
                    <a:pt x="133" y="15"/>
                    <a:pt x="12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3" y="15"/>
                    <a:pt x="0" y="12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3"/>
                    <a:pt x="3" y="0"/>
                    <a:pt x="8" y="0"/>
                  </a:cubicBezTo>
                  <a:cubicBezTo>
                    <a:pt x="128" y="0"/>
                    <a:pt x="128" y="0"/>
                    <a:pt x="128" y="0"/>
                  </a:cubicBezTo>
                  <a:cubicBezTo>
                    <a:pt x="133" y="0"/>
                    <a:pt x="136" y="3"/>
                    <a:pt x="136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0" name="Freeform 14"/>
            <p:cNvSpPr>
              <a:spLocks/>
            </p:cNvSpPr>
            <p:nvPr/>
          </p:nvSpPr>
          <p:spPr bwMode="auto">
            <a:xfrm>
              <a:off x="2614" y="1369"/>
              <a:ext cx="75" cy="220"/>
            </a:xfrm>
            <a:custGeom>
              <a:avLst/>
              <a:gdLst>
                <a:gd name="T0" fmla="*/ 8 w 16"/>
                <a:gd name="T1" fmla="*/ 47 h 47"/>
                <a:gd name="T2" fmla="*/ 0 w 16"/>
                <a:gd name="T3" fmla="*/ 39 h 47"/>
                <a:gd name="T4" fmla="*/ 0 w 16"/>
                <a:gd name="T5" fmla="*/ 8 h 47"/>
                <a:gd name="T6" fmla="*/ 8 w 16"/>
                <a:gd name="T7" fmla="*/ 0 h 47"/>
                <a:gd name="T8" fmla="*/ 8 w 16"/>
                <a:gd name="T9" fmla="*/ 0 h 47"/>
                <a:gd name="T10" fmla="*/ 16 w 16"/>
                <a:gd name="T11" fmla="*/ 8 h 47"/>
                <a:gd name="T12" fmla="*/ 16 w 16"/>
                <a:gd name="T13" fmla="*/ 39 h 47"/>
                <a:gd name="T14" fmla="*/ 8 w 16"/>
                <a:gd name="T1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" h="47">
                  <a:moveTo>
                    <a:pt x="8" y="47"/>
                  </a:moveTo>
                  <a:cubicBezTo>
                    <a:pt x="4" y="47"/>
                    <a:pt x="0" y="44"/>
                    <a:pt x="0" y="3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44"/>
                    <a:pt x="12" y="47"/>
                    <a:pt x="8" y="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1" name="Freeform 15"/>
            <p:cNvSpPr>
              <a:spLocks/>
            </p:cNvSpPr>
            <p:nvPr/>
          </p:nvSpPr>
          <p:spPr bwMode="auto">
            <a:xfrm>
              <a:off x="2750" y="1369"/>
              <a:ext cx="70" cy="220"/>
            </a:xfrm>
            <a:custGeom>
              <a:avLst/>
              <a:gdLst>
                <a:gd name="T0" fmla="*/ 8 w 15"/>
                <a:gd name="T1" fmla="*/ 47 h 47"/>
                <a:gd name="T2" fmla="*/ 0 w 15"/>
                <a:gd name="T3" fmla="*/ 39 h 47"/>
                <a:gd name="T4" fmla="*/ 0 w 15"/>
                <a:gd name="T5" fmla="*/ 8 h 47"/>
                <a:gd name="T6" fmla="*/ 8 w 15"/>
                <a:gd name="T7" fmla="*/ 0 h 47"/>
                <a:gd name="T8" fmla="*/ 8 w 15"/>
                <a:gd name="T9" fmla="*/ 0 h 47"/>
                <a:gd name="T10" fmla="*/ 15 w 15"/>
                <a:gd name="T11" fmla="*/ 8 h 47"/>
                <a:gd name="T12" fmla="*/ 15 w 15"/>
                <a:gd name="T13" fmla="*/ 39 h 47"/>
                <a:gd name="T14" fmla="*/ 8 w 15"/>
                <a:gd name="T1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47">
                  <a:moveTo>
                    <a:pt x="8" y="47"/>
                  </a:moveTo>
                  <a:cubicBezTo>
                    <a:pt x="3" y="47"/>
                    <a:pt x="0" y="44"/>
                    <a:pt x="0" y="3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2" y="0"/>
                    <a:pt x="15" y="4"/>
                    <a:pt x="15" y="8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5" y="44"/>
                    <a:pt x="12" y="47"/>
                    <a:pt x="8" y="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2" name="Freeform 16"/>
            <p:cNvSpPr>
              <a:spLocks/>
            </p:cNvSpPr>
            <p:nvPr/>
          </p:nvSpPr>
          <p:spPr bwMode="auto">
            <a:xfrm>
              <a:off x="2885" y="1369"/>
              <a:ext cx="70" cy="220"/>
            </a:xfrm>
            <a:custGeom>
              <a:avLst/>
              <a:gdLst>
                <a:gd name="T0" fmla="*/ 7 w 15"/>
                <a:gd name="T1" fmla="*/ 47 h 47"/>
                <a:gd name="T2" fmla="*/ 0 w 15"/>
                <a:gd name="T3" fmla="*/ 39 h 47"/>
                <a:gd name="T4" fmla="*/ 0 w 15"/>
                <a:gd name="T5" fmla="*/ 8 h 47"/>
                <a:gd name="T6" fmla="*/ 7 w 15"/>
                <a:gd name="T7" fmla="*/ 0 h 47"/>
                <a:gd name="T8" fmla="*/ 7 w 15"/>
                <a:gd name="T9" fmla="*/ 0 h 47"/>
                <a:gd name="T10" fmla="*/ 15 w 15"/>
                <a:gd name="T11" fmla="*/ 8 h 47"/>
                <a:gd name="T12" fmla="*/ 15 w 15"/>
                <a:gd name="T13" fmla="*/ 39 h 47"/>
                <a:gd name="T14" fmla="*/ 7 w 15"/>
                <a:gd name="T1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47">
                  <a:moveTo>
                    <a:pt x="7" y="47"/>
                  </a:moveTo>
                  <a:cubicBezTo>
                    <a:pt x="3" y="47"/>
                    <a:pt x="0" y="44"/>
                    <a:pt x="0" y="3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12" y="0"/>
                    <a:pt x="15" y="4"/>
                    <a:pt x="15" y="8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5" y="44"/>
                    <a:pt x="12" y="47"/>
                    <a:pt x="7" y="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3" name="Freeform 17"/>
            <p:cNvSpPr>
              <a:spLocks/>
            </p:cNvSpPr>
            <p:nvPr/>
          </p:nvSpPr>
          <p:spPr bwMode="auto">
            <a:xfrm>
              <a:off x="3016" y="1369"/>
              <a:ext cx="74" cy="220"/>
            </a:xfrm>
            <a:custGeom>
              <a:avLst/>
              <a:gdLst>
                <a:gd name="T0" fmla="*/ 8 w 16"/>
                <a:gd name="T1" fmla="*/ 47 h 47"/>
                <a:gd name="T2" fmla="*/ 0 w 16"/>
                <a:gd name="T3" fmla="*/ 39 h 47"/>
                <a:gd name="T4" fmla="*/ 0 w 16"/>
                <a:gd name="T5" fmla="*/ 8 h 47"/>
                <a:gd name="T6" fmla="*/ 8 w 16"/>
                <a:gd name="T7" fmla="*/ 0 h 47"/>
                <a:gd name="T8" fmla="*/ 8 w 16"/>
                <a:gd name="T9" fmla="*/ 0 h 47"/>
                <a:gd name="T10" fmla="*/ 16 w 16"/>
                <a:gd name="T11" fmla="*/ 8 h 47"/>
                <a:gd name="T12" fmla="*/ 16 w 16"/>
                <a:gd name="T13" fmla="*/ 39 h 47"/>
                <a:gd name="T14" fmla="*/ 8 w 16"/>
                <a:gd name="T15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" h="47">
                  <a:moveTo>
                    <a:pt x="8" y="47"/>
                  </a:moveTo>
                  <a:cubicBezTo>
                    <a:pt x="4" y="47"/>
                    <a:pt x="0" y="44"/>
                    <a:pt x="0" y="3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4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2" y="0"/>
                    <a:pt x="16" y="4"/>
                    <a:pt x="16" y="8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44"/>
                    <a:pt x="12" y="47"/>
                    <a:pt x="8" y="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4" name="Freeform 18"/>
            <p:cNvSpPr>
              <a:spLocks/>
            </p:cNvSpPr>
            <p:nvPr/>
          </p:nvSpPr>
          <p:spPr bwMode="auto">
            <a:xfrm>
              <a:off x="2656" y="1120"/>
              <a:ext cx="392" cy="117"/>
            </a:xfrm>
            <a:custGeom>
              <a:avLst/>
              <a:gdLst>
                <a:gd name="T0" fmla="*/ 84 w 84"/>
                <a:gd name="T1" fmla="*/ 25 h 25"/>
                <a:gd name="T2" fmla="*/ 52 w 84"/>
                <a:gd name="T3" fmla="*/ 4 h 25"/>
                <a:gd name="T4" fmla="*/ 32 w 84"/>
                <a:gd name="T5" fmla="*/ 4 h 25"/>
                <a:gd name="T6" fmla="*/ 18 w 84"/>
                <a:gd name="T7" fmla="*/ 13 h 25"/>
                <a:gd name="T8" fmla="*/ 0 w 84"/>
                <a:gd name="T9" fmla="*/ 25 h 25"/>
                <a:gd name="T10" fmla="*/ 84 w 84"/>
                <a:gd name="T11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25">
                  <a:moveTo>
                    <a:pt x="84" y="25"/>
                  </a:moveTo>
                  <a:cubicBezTo>
                    <a:pt x="52" y="4"/>
                    <a:pt x="52" y="4"/>
                    <a:pt x="52" y="4"/>
                  </a:cubicBezTo>
                  <a:cubicBezTo>
                    <a:pt x="46" y="0"/>
                    <a:pt x="38" y="0"/>
                    <a:pt x="32" y="4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0" y="25"/>
                    <a:pt x="0" y="25"/>
                    <a:pt x="0" y="25"/>
                  </a:cubicBezTo>
                  <a:lnTo>
                    <a:pt x="84" y="2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85" name="Freeform 19"/>
            <p:cNvSpPr>
              <a:spLocks/>
            </p:cNvSpPr>
            <p:nvPr/>
          </p:nvSpPr>
          <p:spPr bwMode="auto">
            <a:xfrm>
              <a:off x="2572" y="1275"/>
              <a:ext cx="560" cy="75"/>
            </a:xfrm>
            <a:custGeom>
              <a:avLst/>
              <a:gdLst>
                <a:gd name="T0" fmla="*/ 120 w 120"/>
                <a:gd name="T1" fmla="*/ 8 h 16"/>
                <a:gd name="T2" fmla="*/ 112 w 120"/>
                <a:gd name="T3" fmla="*/ 16 h 16"/>
                <a:gd name="T4" fmla="*/ 8 w 120"/>
                <a:gd name="T5" fmla="*/ 16 h 16"/>
                <a:gd name="T6" fmla="*/ 0 w 120"/>
                <a:gd name="T7" fmla="*/ 8 h 16"/>
                <a:gd name="T8" fmla="*/ 0 w 120"/>
                <a:gd name="T9" fmla="*/ 8 h 16"/>
                <a:gd name="T10" fmla="*/ 8 w 120"/>
                <a:gd name="T11" fmla="*/ 0 h 16"/>
                <a:gd name="T12" fmla="*/ 112 w 120"/>
                <a:gd name="T13" fmla="*/ 0 h 16"/>
                <a:gd name="T14" fmla="*/ 120 w 120"/>
                <a:gd name="T15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" h="16">
                  <a:moveTo>
                    <a:pt x="120" y="8"/>
                  </a:moveTo>
                  <a:cubicBezTo>
                    <a:pt x="120" y="12"/>
                    <a:pt x="116" y="16"/>
                    <a:pt x="112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4" y="16"/>
                    <a:pt x="0" y="12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3"/>
                    <a:pt x="4" y="0"/>
                    <a:pt x="8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6" y="0"/>
                    <a:pt x="120" y="3"/>
                    <a:pt x="12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sp>
        <p:nvSpPr>
          <p:cNvPr id="95" name="文本框 94"/>
          <p:cNvSpPr txBox="1"/>
          <p:nvPr/>
        </p:nvSpPr>
        <p:spPr>
          <a:xfrm>
            <a:off x="2051943" y="1142587"/>
            <a:ext cx="5901070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General </a:t>
            </a:r>
            <a:r>
              <a:rPr lang="en-US" altLang="zh-CN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education cultivates people’s soft skills</a:t>
            </a:r>
            <a:endParaRPr lang="zh-CN" altLang="en-US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7" name="文本框 96"/>
          <p:cNvSpPr txBox="1"/>
          <p:nvPr/>
        </p:nvSpPr>
        <p:spPr>
          <a:xfrm>
            <a:off x="2051944" y="2227835"/>
            <a:ext cx="4506654" cy="28469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Entrepreneurial </a:t>
            </a:r>
            <a:r>
              <a:rPr lang="en-US" altLang="zh-CN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education</a:t>
            </a:r>
            <a:endParaRPr lang="zh-CN" altLang="en-US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8" name="文本框 97"/>
          <p:cNvSpPr txBox="1"/>
          <p:nvPr/>
        </p:nvSpPr>
        <p:spPr>
          <a:xfrm>
            <a:off x="2083842" y="2696381"/>
            <a:ext cx="4825241" cy="50013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Brazil does well in entrepreneurial education, 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 </a:t>
            </a: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comparison with China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135" y="3404114"/>
            <a:ext cx="3600000" cy="129443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2478" y="3404114"/>
            <a:ext cx="3600000" cy="128745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5165651" y="4807528"/>
            <a:ext cx="327365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smtClean="0">
                <a:solidFill>
                  <a:schemeClr val="bg1"/>
                </a:solidFill>
              </a:rPr>
              <a:t>Source: http</a:t>
            </a:r>
            <a:r>
              <a:rPr lang="en-US" sz="1000" dirty="0">
                <a:solidFill>
                  <a:schemeClr val="bg1"/>
                </a:solidFill>
              </a:rPr>
              <a:t>://www.gemconsortium.org/country-profile/46</a:t>
            </a:r>
          </a:p>
        </p:txBody>
      </p:sp>
      <p:sp>
        <p:nvSpPr>
          <p:cNvPr id="10" name="矩形 9"/>
          <p:cNvSpPr/>
          <p:nvPr/>
        </p:nvSpPr>
        <p:spPr>
          <a:xfrm>
            <a:off x="1173370" y="4807527"/>
            <a:ext cx="33025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smtClean="0">
                <a:solidFill>
                  <a:schemeClr val="bg1"/>
                </a:solidFill>
              </a:rPr>
              <a:t>Source: http</a:t>
            </a:r>
            <a:r>
              <a:rPr lang="en-US" sz="1000" dirty="0">
                <a:solidFill>
                  <a:schemeClr val="bg1"/>
                </a:solidFill>
              </a:rPr>
              <a:t>://www.gemconsortium.org/country-profile/51</a:t>
            </a:r>
          </a:p>
        </p:txBody>
      </p:sp>
    </p:spTree>
    <p:extLst>
      <p:ext uri="{BB962C8B-B14F-4D97-AF65-F5344CB8AC3E}">
        <p14:creationId xmlns:p14="http://schemas.microsoft.com/office/powerpoint/2010/main" xmlns="" val="1313743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2302">
        <p:blinds dir="vert"/>
      </p:transition>
    </mc:Choice>
    <mc:Fallback>
      <p:transition spd="slow" advTm="2302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95" grpId="0"/>
      <p:bldP spid="97" grpId="0"/>
      <p:bldP spid="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直接连接符 29"/>
          <p:cNvCxnSpPr/>
          <p:nvPr/>
        </p:nvCxnSpPr>
        <p:spPr>
          <a:xfrm>
            <a:off x="2752197" y="889288"/>
            <a:ext cx="378989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 Placeholder 3"/>
          <p:cNvSpPr txBox="1">
            <a:spLocks/>
          </p:cNvSpPr>
          <p:nvPr/>
        </p:nvSpPr>
        <p:spPr>
          <a:xfrm>
            <a:off x="1782665" y="1637528"/>
            <a:ext cx="1231107" cy="1327286"/>
          </a:xfrm>
          <a:prstGeom prst="rect">
            <a:avLst/>
          </a:prstGeom>
        </p:spPr>
        <p:txBody>
          <a:bodyPr wrap="none" lIns="0" tIns="0" rIns="0" bIns="0" anchor="ctr">
            <a:spAutoFit/>
          </a:bodyPr>
          <a:lstStyle>
            <a:lvl1pPr marL="0" indent="0" algn="ctr">
              <a:buNone/>
              <a:defRPr sz="2800" b="1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>
              <a:spcBef>
                <a:spcPct val="20000"/>
              </a:spcBef>
              <a:defRPr/>
            </a:pPr>
            <a:r>
              <a:rPr lang="en-US" sz="8600" dirty="0">
                <a:solidFill>
                  <a:srgbClr val="F4726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</a:t>
            </a:r>
          </a:p>
        </p:txBody>
      </p:sp>
      <p:sp>
        <p:nvSpPr>
          <p:cNvPr id="49" name="文本框 48"/>
          <p:cNvSpPr txBox="1"/>
          <p:nvPr/>
        </p:nvSpPr>
        <p:spPr>
          <a:xfrm>
            <a:off x="2970609" y="2381253"/>
            <a:ext cx="2915842" cy="34624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r>
              <a:rPr lang="en-US" altLang="zh-CN" sz="18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Cultural Characteristics</a:t>
            </a:r>
            <a:endParaRPr lang="zh-CN" altLang="en-US" sz="18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2970609" y="1862590"/>
            <a:ext cx="1447201" cy="4385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>
              <a:defRPr sz="6000" b="1" i="1">
                <a:solidFill>
                  <a:schemeClr val="bg1"/>
                </a:solidFill>
                <a:latin typeface="Meiryo UI" panose="020B0604030504040204" pitchFamily="34" charset="-128"/>
                <a:ea typeface="Meiryo UI" panose="020B0604030504040204" pitchFamily="34" charset="-128"/>
                <a:cs typeface="Meiryo UI" panose="020B0604030504040204" pitchFamily="34" charset="-128"/>
              </a:defRPr>
            </a:lvl1pPr>
          </a:lstStyle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Part Two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9" name="组合 58"/>
          <p:cNvGrpSpPr/>
          <p:nvPr/>
        </p:nvGrpSpPr>
        <p:grpSpPr>
          <a:xfrm rot="11891394">
            <a:off x="5912849" y="1721923"/>
            <a:ext cx="2323088" cy="1614098"/>
            <a:chOff x="912737" y="565770"/>
            <a:chExt cx="3097450" cy="2152130"/>
          </a:xfrm>
        </p:grpSpPr>
        <p:sp>
          <p:nvSpPr>
            <p:cNvPr id="60" name="等腰三角形 59"/>
            <p:cNvSpPr/>
            <p:nvPr/>
          </p:nvSpPr>
          <p:spPr>
            <a:xfrm rot="18941696">
              <a:off x="2822785" y="2021207"/>
              <a:ext cx="266912" cy="230096"/>
            </a:xfrm>
            <a:prstGeom prst="triangle">
              <a:avLst/>
            </a:prstGeom>
            <a:solidFill>
              <a:srgbClr val="84CB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1" name="等腰三角形 60"/>
            <p:cNvSpPr/>
            <p:nvPr/>
          </p:nvSpPr>
          <p:spPr>
            <a:xfrm rot="3678182">
              <a:off x="2802171" y="1181956"/>
              <a:ext cx="397226" cy="342435"/>
            </a:xfrm>
            <a:prstGeom prst="triangl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2" name="等腰三角形 61"/>
            <p:cNvSpPr/>
            <p:nvPr/>
          </p:nvSpPr>
          <p:spPr>
            <a:xfrm rot="9480000">
              <a:off x="3485946" y="2487804"/>
              <a:ext cx="266912" cy="230096"/>
            </a:xfrm>
            <a:prstGeom prst="triangle">
              <a:avLst/>
            </a:prstGeom>
            <a:solidFill>
              <a:srgbClr val="29B9A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3" name="等腰三角形 62"/>
            <p:cNvSpPr/>
            <p:nvPr/>
          </p:nvSpPr>
          <p:spPr>
            <a:xfrm rot="1020767">
              <a:off x="1218249" y="749218"/>
              <a:ext cx="945160" cy="814792"/>
            </a:xfrm>
            <a:prstGeom prst="triangl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4" name="等腰三角形 63"/>
            <p:cNvSpPr/>
            <p:nvPr/>
          </p:nvSpPr>
          <p:spPr>
            <a:xfrm rot="1020767">
              <a:off x="1105528" y="607668"/>
              <a:ext cx="1175902" cy="1013706"/>
            </a:xfrm>
            <a:prstGeom prst="triangle">
              <a:avLst/>
            </a:prstGeom>
            <a:noFill/>
            <a:ln>
              <a:solidFill>
                <a:srgbClr val="FFC20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20F"/>
                </a:solidFill>
              </a:endParaRPr>
            </a:p>
          </p:txBody>
        </p:sp>
        <p:sp>
          <p:nvSpPr>
            <p:cNvPr id="65" name="椭圆 64"/>
            <p:cNvSpPr/>
            <p:nvPr/>
          </p:nvSpPr>
          <p:spPr>
            <a:xfrm rot="18818926">
              <a:off x="912737" y="1383941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/>
          </p:nvSpPr>
          <p:spPr>
            <a:xfrm rot="18818926">
              <a:off x="1788997" y="565770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/>
          </p:nvSpPr>
          <p:spPr>
            <a:xfrm rot="18818926">
              <a:off x="2041044" y="1708216"/>
              <a:ext cx="114845" cy="114845"/>
            </a:xfrm>
            <a:prstGeom prst="ellipse">
              <a:avLst/>
            </a:prstGeom>
            <a:solidFill>
              <a:srgbClr val="FFC2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68" name="组合 67"/>
            <p:cNvGrpSpPr/>
            <p:nvPr/>
          </p:nvGrpSpPr>
          <p:grpSpPr>
            <a:xfrm rot="8977127">
              <a:off x="3563479" y="1987179"/>
              <a:ext cx="446708" cy="334617"/>
              <a:chOff x="2822785" y="1265179"/>
              <a:chExt cx="930073" cy="696693"/>
            </a:xfrm>
          </p:grpSpPr>
          <p:sp>
            <p:nvSpPr>
              <p:cNvPr id="69" name="等腰三角形 68"/>
              <p:cNvSpPr/>
              <p:nvPr/>
            </p:nvSpPr>
            <p:spPr>
              <a:xfrm rot="18941696">
                <a:off x="2822785" y="1265179"/>
                <a:ext cx="266912" cy="230096"/>
              </a:xfrm>
              <a:prstGeom prst="triangle">
                <a:avLst/>
              </a:prstGeom>
              <a:solidFill>
                <a:srgbClr val="84CBC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rgbClr val="FFC20F"/>
                  </a:solidFill>
                </a:endParaRPr>
              </a:p>
            </p:txBody>
          </p:sp>
          <p:sp>
            <p:nvSpPr>
              <p:cNvPr id="70" name="等腰三角形 69"/>
              <p:cNvSpPr/>
              <p:nvPr/>
            </p:nvSpPr>
            <p:spPr>
              <a:xfrm rot="9480000">
                <a:off x="3485946" y="1731776"/>
                <a:ext cx="266912" cy="230096"/>
              </a:xfrm>
              <a:prstGeom prst="triangle">
                <a:avLst/>
              </a:prstGeom>
              <a:solidFill>
                <a:srgbClr val="29B9A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rgbClr val="FFC20F"/>
                  </a:solidFill>
                </a:endParaRPr>
              </a:p>
            </p:txBody>
          </p:sp>
        </p:grpSp>
      </p:grpSp>
      <p:cxnSp>
        <p:nvCxnSpPr>
          <p:cNvPr id="71" name="Straight Connector 13"/>
          <p:cNvCxnSpPr/>
          <p:nvPr/>
        </p:nvCxnSpPr>
        <p:spPr>
          <a:xfrm flipH="1">
            <a:off x="0" y="3082556"/>
            <a:ext cx="4748959" cy="0"/>
          </a:xfrm>
          <a:prstGeom prst="line">
            <a:avLst/>
          </a:prstGeom>
          <a:ln w="19050" cap="sq">
            <a:solidFill>
              <a:srgbClr val="F47264"/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2"/>
          <p:cNvSpPr txBox="1">
            <a:spLocks noChangeArrowheads="1"/>
          </p:cNvSpPr>
          <p:nvPr/>
        </p:nvSpPr>
        <p:spPr bwMode="auto">
          <a:xfrm>
            <a:off x="1608773" y="474434"/>
            <a:ext cx="5926454" cy="807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9" tIns="34289" rIns="68579" bIns="34289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How Culture Affects Entrepreneurship</a:t>
            </a:r>
            <a:endParaRPr lang="zh-CN" altLang="en-US" sz="24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388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1664">
        <p:blinds dir="vert"/>
      </p:transition>
    </mc:Choice>
    <mc:Fallback>
      <p:transition spd="slow" advTm="1664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-264157" y="440339"/>
            <a:ext cx="4985013" cy="390068"/>
            <a:chOff x="-352209" y="587118"/>
            <a:chExt cx="6646684" cy="520091"/>
          </a:xfrm>
        </p:grpSpPr>
        <p:sp>
          <p:nvSpPr>
            <p:cNvPr id="15" name="文本框 14"/>
            <p:cNvSpPr txBox="1"/>
            <p:nvPr/>
          </p:nvSpPr>
          <p:spPr>
            <a:xfrm>
              <a:off x="-352209" y="600941"/>
              <a:ext cx="6646684" cy="492443"/>
            </a:xfrm>
            <a:prstGeom prst="rect">
              <a:avLst/>
            </a:prstGeom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R="0" lvl="0" indent="0" algn="ctr" fontAlgn="auto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 sz="5400" b="1" baseline="0">
                  <a:solidFill>
                    <a:srgbClr val="F8D35E"/>
                  </a:solidFill>
                </a:defRPr>
              </a:lvl1pPr>
              <a:lvl2pPr indent="0">
                <a:buNone/>
                <a:defRPr sz="1200"/>
              </a:lvl2pPr>
              <a:lvl3pPr indent="0">
                <a:buNone/>
                <a:defRPr sz="1000"/>
              </a:lvl3pPr>
              <a:lvl4pPr indent="0">
                <a:buNone/>
                <a:defRPr sz="900"/>
              </a:lvl4pPr>
              <a:lvl5pPr indent="0">
                <a:buNone/>
                <a:defRPr sz="900"/>
              </a:lvl5pPr>
              <a:lvl6pPr indent="0">
                <a:buNone/>
                <a:defRPr sz="900"/>
              </a:lvl6pPr>
              <a:lvl7pPr indent="0">
                <a:buNone/>
                <a:defRPr sz="900"/>
              </a:lvl7pPr>
              <a:lvl8pPr indent="0">
                <a:buNone/>
                <a:defRPr sz="900"/>
              </a:lvl8pPr>
              <a:lvl9pPr indent="0">
                <a:buNone/>
                <a:defRPr sz="900"/>
              </a:lvl9pPr>
            </a:lstStyle>
            <a:p>
              <a:r>
                <a:rPr lang="en-US" altLang="zh-CN" sz="2400" b="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Cultural Characteristics</a:t>
              </a:r>
            </a:p>
          </p:txBody>
        </p:sp>
        <p:sp>
          <p:nvSpPr>
            <p:cNvPr id="2" name="矩形 1"/>
            <p:cNvSpPr/>
            <p:nvPr/>
          </p:nvSpPr>
          <p:spPr>
            <a:xfrm>
              <a:off x="-12700" y="587118"/>
              <a:ext cx="393700" cy="520091"/>
            </a:xfrm>
            <a:prstGeom prst="rect">
              <a:avLst/>
            </a:prstGeom>
            <a:solidFill>
              <a:srgbClr val="F8D3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526" y="1684905"/>
            <a:ext cx="4346482" cy="2520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050338" y="4406150"/>
            <a:ext cx="251703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 smtClean="0">
                <a:solidFill>
                  <a:schemeClr val="bg1"/>
                </a:solidFill>
              </a:rPr>
              <a:t>Source: https</a:t>
            </a:r>
            <a:r>
              <a:rPr lang="en-US" sz="1000" dirty="0">
                <a:solidFill>
                  <a:schemeClr val="bg1"/>
                </a:solidFill>
              </a:rPr>
              <a:t>://www.hofstede-insights.com/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5397965"/>
              </p:ext>
            </p:extLst>
          </p:nvPr>
        </p:nvGraphicFramePr>
        <p:xfrm>
          <a:off x="4720855" y="1671483"/>
          <a:ext cx="4178595" cy="2520000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606057"/>
                <a:gridCol w="967562"/>
                <a:gridCol w="893135"/>
                <a:gridCol w="893135"/>
                <a:gridCol w="818706"/>
              </a:tblGrid>
              <a:tr h="604677"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Country 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Individualism 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Uncertainty avoidance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Long term</a:t>
                      </a:r>
                      <a:r>
                        <a:rPr lang="en-US" sz="1000" spc="0" baseline="0" dirty="0" smtClean="0"/>
                        <a:t> orientation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Indulgence 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0207"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Brazil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generating income for the entrepreneur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Short term income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Enjoy their lives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65116"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China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shoulder more social responsibilities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better risk tolerance and failure tolerance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Sustainable development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00" spc="0" dirty="0" smtClean="0"/>
                        <a:t>Invest</a:t>
                      </a:r>
                      <a:r>
                        <a:rPr lang="en-US" sz="1000" spc="0" baseline="0" dirty="0" smtClean="0"/>
                        <a:t> next program</a:t>
                      </a:r>
                    </a:p>
                    <a:p>
                      <a:pPr algn="ctr"/>
                      <a:endParaRPr lang="en-US" sz="1000" spc="0" baseline="0" dirty="0" smtClean="0"/>
                    </a:p>
                    <a:p>
                      <a:pPr algn="ctr"/>
                      <a:r>
                        <a:rPr lang="en-US" sz="1000" spc="0" baseline="0" dirty="0" smtClean="0"/>
                        <a:t>denote to others</a:t>
                      </a:r>
                      <a:endParaRPr lang="en-US" sz="1000" spc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057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3046">
        <p:blinds dir="vert"/>
      </p:transition>
    </mc:Choice>
    <mc:Fallback>
      <p:transition spd="slow" advTm="3046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/>
        </p:nvGrpSpPr>
        <p:grpSpPr>
          <a:xfrm>
            <a:off x="-9525" y="440339"/>
            <a:ext cx="2241564" cy="390068"/>
            <a:chOff x="-12700" y="587118"/>
            <a:chExt cx="2988755" cy="520091"/>
          </a:xfrm>
        </p:grpSpPr>
        <p:sp>
          <p:nvSpPr>
            <p:cNvPr id="12" name="文本框 11"/>
            <p:cNvSpPr txBox="1"/>
            <p:nvPr/>
          </p:nvSpPr>
          <p:spPr>
            <a:xfrm>
              <a:off x="810931" y="600941"/>
              <a:ext cx="2165124" cy="492443"/>
            </a:xfrm>
            <a:prstGeom prst="rect">
              <a:avLst/>
            </a:prstGeom>
          </p:spPr>
          <p:txBody>
            <a:bodyPr wrap="none" lIns="0" tIns="0" rIns="0" bIns="0" anchor="ctr">
              <a:spAutoFit/>
            </a:bodyPr>
            <a:lstStyle>
              <a:defPPr>
                <a:defRPr lang="zh-CN"/>
              </a:defPPr>
              <a:lvl1pPr marR="0" lvl="0" indent="0" algn="ctr" fontAlgn="auto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 sz="5400" b="1" baseline="0">
                  <a:solidFill>
                    <a:srgbClr val="F8D35E"/>
                  </a:solidFill>
                </a:defRPr>
              </a:lvl1pPr>
              <a:lvl2pPr indent="0">
                <a:buNone/>
                <a:defRPr sz="1200"/>
              </a:lvl2pPr>
              <a:lvl3pPr indent="0">
                <a:buNone/>
                <a:defRPr sz="1000"/>
              </a:lvl3pPr>
              <a:lvl4pPr indent="0">
                <a:buNone/>
                <a:defRPr sz="900"/>
              </a:lvl4pPr>
              <a:lvl5pPr indent="0">
                <a:buNone/>
                <a:defRPr sz="900"/>
              </a:lvl5pPr>
              <a:lvl6pPr indent="0">
                <a:buNone/>
                <a:defRPr sz="900"/>
              </a:lvl6pPr>
              <a:lvl7pPr indent="0">
                <a:buNone/>
                <a:defRPr sz="900"/>
              </a:lvl7pPr>
              <a:lvl8pPr indent="0">
                <a:buNone/>
                <a:defRPr sz="900"/>
              </a:lvl8pPr>
              <a:lvl9pPr indent="0">
                <a:buNone/>
                <a:defRPr sz="900"/>
              </a:lvl9pPr>
            </a:lstStyle>
            <a:p>
              <a:r>
                <a:rPr lang="en-US" altLang="zh-CN" sz="2400" b="0" dirty="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anose="020B0604020202020204" pitchFamily="34" charset="0"/>
                </a:rPr>
                <a:t>Conclusion</a:t>
              </a:r>
              <a:endParaRPr lang="zh-CN" altLang="en-US" sz="2400" b="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-12700" y="587118"/>
              <a:ext cx="393700" cy="520091"/>
            </a:xfrm>
            <a:prstGeom prst="rect">
              <a:avLst/>
            </a:prstGeom>
            <a:solidFill>
              <a:srgbClr val="F8D3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矩形 1"/>
          <p:cNvSpPr/>
          <p:nvPr/>
        </p:nvSpPr>
        <p:spPr>
          <a:xfrm>
            <a:off x="1010093" y="2094697"/>
            <a:ext cx="712381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</a:rPr>
              <a:t>Culture </a:t>
            </a:r>
            <a:r>
              <a:rPr lang="en-US" sz="2000" b="1" dirty="0">
                <a:solidFill>
                  <a:schemeClr val="bg1"/>
                </a:solidFill>
              </a:rPr>
              <a:t>does have a deep influence on entrepreneurship, </a:t>
            </a:r>
            <a:endParaRPr lang="en-US" sz="2000" b="1" dirty="0" smtClean="0">
              <a:solidFill>
                <a:schemeClr val="bg1"/>
              </a:solidFill>
            </a:endParaRPr>
          </a:p>
          <a:p>
            <a:pPr algn="ctr"/>
            <a:r>
              <a:rPr lang="en-US" sz="2000" b="1" dirty="0" smtClean="0">
                <a:solidFill>
                  <a:schemeClr val="bg1"/>
                </a:solidFill>
              </a:rPr>
              <a:t>because </a:t>
            </a:r>
            <a:r>
              <a:rPr lang="en-US" sz="2000" b="1" dirty="0">
                <a:solidFill>
                  <a:schemeClr val="bg1"/>
                </a:solidFill>
              </a:rPr>
              <a:t>culture not only cultivates the talents </a:t>
            </a:r>
            <a:endParaRPr lang="en-US" sz="2000" b="1" dirty="0" smtClean="0">
              <a:solidFill>
                <a:schemeClr val="bg1"/>
              </a:solidFill>
            </a:endParaRPr>
          </a:p>
          <a:p>
            <a:pPr algn="ctr"/>
            <a:r>
              <a:rPr lang="en-US" sz="2000" b="1" dirty="0" smtClean="0">
                <a:solidFill>
                  <a:schemeClr val="bg1"/>
                </a:solidFill>
              </a:rPr>
              <a:t>who </a:t>
            </a:r>
            <a:r>
              <a:rPr lang="en-US" sz="2000" b="1" dirty="0">
                <a:solidFill>
                  <a:schemeClr val="bg1"/>
                </a:solidFill>
              </a:rPr>
              <a:t>shoulder the entrepreneurship, </a:t>
            </a:r>
            <a:endParaRPr lang="en-US" sz="2000" b="1" dirty="0" smtClean="0">
              <a:solidFill>
                <a:schemeClr val="bg1"/>
              </a:solidFill>
            </a:endParaRPr>
          </a:p>
          <a:p>
            <a:pPr algn="ctr"/>
            <a:r>
              <a:rPr lang="en-US" sz="2000" b="1" dirty="0" smtClean="0">
                <a:solidFill>
                  <a:schemeClr val="bg1"/>
                </a:solidFill>
              </a:rPr>
              <a:t>but </a:t>
            </a:r>
            <a:r>
              <a:rPr lang="en-US" sz="2000" b="1" dirty="0">
                <a:solidFill>
                  <a:schemeClr val="bg1"/>
                </a:solidFill>
              </a:rPr>
              <a:t>also creates the environment where entrepreneurship exists</a:t>
            </a:r>
          </a:p>
        </p:txBody>
      </p:sp>
    </p:spTree>
    <p:extLst>
      <p:ext uri="{BB962C8B-B14F-4D97-AF65-F5344CB8AC3E}">
        <p14:creationId xmlns:p14="http://schemas.microsoft.com/office/powerpoint/2010/main" xmlns="" val="2412972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1423">
        <p:blinds dir="vert"/>
      </p:transition>
    </mc:Choice>
    <mc:Fallback>
      <p:transition spd="slow" advTm="1423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Box 175"/>
          <p:cNvSpPr txBox="1"/>
          <p:nvPr/>
        </p:nvSpPr>
        <p:spPr>
          <a:xfrm>
            <a:off x="2838450" y="1876425"/>
            <a:ext cx="3651480" cy="117724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altLang="zh-CN" sz="7200" dirty="0">
                <a:solidFill>
                  <a:schemeClr val="bg1"/>
                </a:solidFill>
                <a:latin typeface="Adobe Gothic Std B" pitchFamily="34" charset="-128"/>
                <a:ea typeface="Adobe Gothic Std B" pitchFamily="34" charset="-128"/>
              </a:rPr>
              <a:t>THANKS</a:t>
            </a:r>
            <a:endParaRPr lang="zh-CN" altLang="en-US" sz="7200" dirty="0">
              <a:solidFill>
                <a:schemeClr val="bg1"/>
              </a:solidFill>
              <a:latin typeface="Adobe Gothic Std B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8611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Tm="2039">
        <p:blinds dir="vert"/>
      </p:transition>
    </mc:Choice>
    <mc:Fallback>
      <p:transition spd="slow" advTm="2039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SCORM_RATE_QUIZZES" val="0"/>
  <p:tag name="ISPRING_SCORM_PASSING_SCORE" val="100.0000000000"/>
  <p:tag name="GENSWF_OUTPUT_FILE_NAME" val="10"/>
  <p:tag name="ISPRING_RESOURCE_PATHS_HASH_2" val="f0f1e9260c6bc66f22c563ebbb15c5663fdf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808</TotalTime>
  <Words>164</Words>
  <Application>Microsoft Office PowerPoint</Application>
  <PresentationFormat>全屏显示(16:9)</PresentationFormat>
  <Paragraphs>46</Paragraphs>
  <Slides>8</Slides>
  <Notes>1</Notes>
  <HiddenSlides>0</HiddenSlides>
  <MMClips>1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9" baseType="lpstr">
      <vt:lpstr>Office 主题​​</vt:lpstr>
      <vt:lpstr>幻灯片 1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bilin</dc:creator>
  <cp:lastModifiedBy>dreamsummit</cp:lastModifiedBy>
  <cp:revision>428</cp:revision>
  <dcterms:created xsi:type="dcterms:W3CDTF">2015-03-19T06:14:36Z</dcterms:created>
  <dcterms:modified xsi:type="dcterms:W3CDTF">2018-05-09T20:45:02Z</dcterms:modified>
</cp:coreProperties>
</file>