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commentAuthors.xml" ContentType="application/vnd.openxmlformats-officedocument.presentationml.commentAuthor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7" r:id="rId1"/>
  </p:sldMasterIdLst>
  <p:notesMasterIdLst>
    <p:notesMasterId r:id="rId17"/>
  </p:notesMasterIdLst>
  <p:handoutMasterIdLst>
    <p:handoutMasterId r:id="rId18"/>
  </p:handoutMasterIdLst>
  <p:sldIdLst>
    <p:sldId id="256" r:id="rId2"/>
    <p:sldId id="257" r:id="rId3"/>
    <p:sldId id="258" r:id="rId4"/>
    <p:sldId id="278" r:id="rId5"/>
    <p:sldId id="259" r:id="rId6"/>
    <p:sldId id="287" r:id="rId7"/>
    <p:sldId id="286" r:id="rId8"/>
    <p:sldId id="280" r:id="rId9"/>
    <p:sldId id="279" r:id="rId10"/>
    <p:sldId id="282" r:id="rId11"/>
    <p:sldId id="283" r:id="rId12"/>
    <p:sldId id="284" r:id="rId13"/>
    <p:sldId id="285" r:id="rId14"/>
    <p:sldId id="275" r:id="rId15"/>
    <p:sldId id="277" r:id="rId16"/>
  </p:sldIdLst>
  <p:sldSz cx="9144000" cy="6858000" type="screen4x3"/>
  <p:notesSz cx="6669088" cy="9753600"/>
  <p:defaultTextStyle>
    <a:defPPr>
      <a:defRPr lang="en-US"/>
    </a:defPPr>
    <a:lvl1pPr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1pPr>
    <a:lvl2pPr marL="4572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2pPr>
    <a:lvl3pPr marL="9144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3pPr>
    <a:lvl4pPr marL="13716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4pPr>
    <a:lvl5pPr marL="18288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3072">
          <p15:clr>
            <a:srgbClr val="A4A3A4"/>
          </p15:clr>
        </p15:guide>
        <p15:guide id="2" pos="2101">
          <p15:clr>
            <a:srgbClr val="A4A3A4"/>
          </p15:clr>
        </p15:guide>
      </p15:notesGuideLst>
    </p:ext>
  </p:extLst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1" name="Molly Jack" initials="MJ" lastIdx="1" clrIdx="0">
    <p:extLst>
      <p:ext uri="{19B8F6BF-5375-455C-9EA6-DF929625EA0E}">
        <p15:presenceInfo xmlns:p15="http://schemas.microsoft.com/office/powerpoint/2012/main" userId="Molly Jack" providerId="None"/>
      </p:ext>
    </p:extLst>
  </p:cmAuthor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C0C0C0"/>
    <a:srgbClr val="5F5F5F"/>
    <a:srgbClr val="80808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1399890A-6C69-4DB9-98D1-8816B9E5E37C}" v="14" dt="2024-11-18T11:12:27.953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No Style, Table Grid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616DA210-FB5B-4158-B5E0-FEB733F419BA}" styleName="Light Style 3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tx1">
              <a:alpha val="20000"/>
            </a:schemeClr>
          </a:solidFill>
        </a:fill>
      </a:tcStyle>
    </a:band1H>
    <a:band1V>
      <a:tcStyle>
        <a:tcBdr/>
        <a:fill>
          <a:solidFill>
            <a:schemeClr val="tx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tx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tx1"/>
              </a:solidFill>
            </a:ln>
          </a:bottom>
        </a:tcBdr>
        <a:fill>
          <a:noFill/>
        </a:fill>
      </a:tcStyle>
    </a:firstRow>
  </a:tblStyle>
  <a:tblStyle styleId="{9D7B26C5-4107-4FEC-AEDC-1716B250A1EF}" styleName="Light Style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tx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tx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tx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tx1"/>
              </a:solidFill>
            </a:ln>
          </a:bottom>
        </a:tcBdr>
        <a:fill>
          <a:noFill/>
        </a:fill>
      </a:tcStyle>
    </a:firstRow>
  </a:tblStyle>
  <a:tblStyle styleId="{3B4B98B0-60AC-42C2-AFA5-B58CD77FA1E5}" styleName="Light Style 1 - Accent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1"/>
              </a:solidFill>
            </a:ln>
          </a:bottom>
        </a:tcBdr>
        <a:fill>
          <a:noFill/>
        </a:fill>
      </a:tcStyle>
    </a:firstRow>
  </a:tblStyle>
  <a:tblStyle styleId="{327F97BB-C833-4FB7-BDE5-3F7075034690}" styleName="Themed Style 2 - Accent 5">
    <a:tblBg>
      <a:fillRef idx="3">
        <a:schemeClr val="accent5"/>
      </a:fillRef>
      <a:effectRef idx="3">
        <a:schemeClr val="accent5"/>
      </a:effectRef>
    </a:tblBg>
    <a:wholeTbl>
      <a:tcTxStyle>
        <a:fontRef idx="minor">
          <a:scrgbClr r="0" g="0" b="0"/>
        </a:fontRef>
        <a:schemeClr val="lt1"/>
      </a:tcTxStyle>
      <a:tcStyle>
        <a:tcBdr>
          <a:left>
            <a:lnRef idx="1">
              <a:schemeClr val="accent5">
                <a:tint val="50000"/>
              </a:schemeClr>
            </a:lnRef>
          </a:left>
          <a:right>
            <a:lnRef idx="1">
              <a:schemeClr val="accent5">
                <a:tint val="50000"/>
              </a:schemeClr>
            </a:lnRef>
          </a:right>
          <a:top>
            <a:lnRef idx="1">
              <a:schemeClr val="accent5">
                <a:tint val="50000"/>
              </a:schemeClr>
            </a:lnRef>
          </a:top>
          <a:bottom>
            <a:lnRef idx="1">
              <a:schemeClr val="accent5">
                <a:tint val="50000"/>
              </a:schemeClr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lt1">
              <a:alpha val="20000"/>
            </a:schemeClr>
          </a:solidFill>
        </a:fill>
      </a:tcStyle>
    </a:band1H>
    <a:band1V>
      <a:tcStyle>
        <a:tcBdr/>
        <a:fill>
          <a:solidFill>
            <a:schemeClr val="lt1">
              <a:alpha val="20000"/>
            </a:schemeClr>
          </a:solidFill>
        </a:fill>
      </a:tcStyle>
    </a:band1V>
    <a:lastCol>
      <a:tcTxStyle b="on"/>
      <a:tcStyle>
        <a:tcBdr>
          <a:left>
            <a:lnRef idx="2">
              <a:schemeClr val="lt1"/>
            </a:lnRef>
          </a:left>
        </a:tcBdr>
      </a:tcStyle>
    </a:lastCol>
    <a:firstCol>
      <a:tcTxStyle b="on"/>
      <a:tcStyle>
        <a:tcBdr>
          <a:right>
            <a:lnRef idx="2">
              <a:schemeClr val="lt1"/>
            </a:lnRef>
          </a:right>
        </a:tcBdr>
      </a:tcStyle>
    </a:firstCol>
    <a:lastRow>
      <a:tcTxStyle b="on"/>
      <a:tcStyle>
        <a:tcBdr>
          <a:top>
            <a:lnRef idx="2">
              <a:schemeClr val="lt1"/>
            </a:lnRef>
          </a:top>
        </a:tcBdr>
        <a:fill>
          <a:noFill/>
        </a:fill>
      </a:tcStyle>
    </a:lastRow>
    <a:seCell>
      <a:tcStyle>
        <a:tcBdr>
          <a:left>
            <a:ln>
              <a:noFill/>
            </a:ln>
          </a:left>
          <a:top>
            <a:ln>
              <a:noFill/>
            </a:ln>
          </a:top>
        </a:tcBdr>
      </a:tcStyle>
    </a:seCell>
    <a:swCell>
      <a:tcStyle>
        <a:tcBdr>
          <a:right>
            <a:ln>
              <a:noFill/>
            </a:ln>
          </a:right>
          <a:top>
            <a:ln>
              <a:noFill/>
            </a:ln>
          </a:top>
        </a:tcBdr>
      </a:tcStyle>
    </a:swCell>
    <a:firstRow>
      <a:tcTxStyle b="on"/>
      <a:tcStyle>
        <a:tcBdr>
          <a:bottom>
            <a:lnRef idx="3">
              <a:schemeClr val="lt1"/>
            </a:lnRef>
          </a:bottom>
        </a:tcBdr>
        <a:fill>
          <a:noFill/>
        </a:fill>
      </a:tcStyle>
    </a:firstRow>
    <a:neCell>
      <a:tcStyle>
        <a:tcBdr>
          <a:bottom>
            <a:ln>
              <a:noFill/>
            </a:ln>
          </a:bottom>
        </a:tcBdr>
      </a:tcStyle>
    </a:neCel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7868" autoAdjust="0"/>
    <p:restoredTop sz="93372" autoAdjust="0"/>
  </p:normalViewPr>
  <p:slideViewPr>
    <p:cSldViewPr>
      <p:cViewPr varScale="1">
        <p:scale>
          <a:sx n="82" d="100"/>
          <a:sy n="82" d="100"/>
        </p:scale>
        <p:origin x="600" y="78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 varScale="1">
      <p:scale>
        <a:sx n="100" d="100"/>
        <a:sy n="100" d="100"/>
      </p:scale>
      <p:origin x="0" y="0"/>
    </p:cViewPr>
  </p:sorterViewPr>
  <p:notesViewPr>
    <p:cSldViewPr>
      <p:cViewPr varScale="1">
        <p:scale>
          <a:sx n="61" d="100"/>
          <a:sy n="61" d="100"/>
        </p:scale>
        <p:origin x="-1698" y="-54"/>
      </p:cViewPr>
      <p:guideLst>
        <p:guide orient="horz" pos="3072"/>
        <p:guide pos="2101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handoutMaster" Target="handoutMasters/handoutMaster1.xml"/><Relationship Id="rId3" Type="http://schemas.openxmlformats.org/officeDocument/2006/relationships/slide" Target="slides/slide2.xml"/><Relationship Id="rId21" Type="http://schemas.openxmlformats.org/officeDocument/2006/relationships/viewProps" Target="view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notesMaster" Target="notesMasters/notesMaster1.xml"/><Relationship Id="rId25" Type="http://schemas.microsoft.com/office/2015/10/relationships/revisionInfo" Target="revisionInfo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microsoft.com/office/2016/11/relationships/changesInfo" Target="changesInfos/changesInfo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commentAuthors" Target="commentAuthor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heme" Target="theme/theme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Said Usman" userId="2be69f11-f7c0-4ef2-b3f5-4496cccf096e" providerId="ADAL" clId="{1399890A-6C69-4DB9-98D1-8816B9E5E37C}"/>
    <pc:docChg chg="modSld">
      <pc:chgData name="Said Usman" userId="2be69f11-f7c0-4ef2-b3f5-4496cccf096e" providerId="ADAL" clId="{1399890A-6C69-4DB9-98D1-8816B9E5E37C}" dt="2024-11-18T11:12:27.953" v="13"/>
      <pc:docMkLst>
        <pc:docMk/>
      </pc:docMkLst>
      <pc:sldChg chg="modAnim">
        <pc:chgData name="Said Usman" userId="2be69f11-f7c0-4ef2-b3f5-4496cccf096e" providerId="ADAL" clId="{1399890A-6C69-4DB9-98D1-8816B9E5E37C}" dt="2024-11-18T10:57:36.622" v="0"/>
        <pc:sldMkLst>
          <pc:docMk/>
          <pc:sldMk cId="3873197782" sldId="257"/>
        </pc:sldMkLst>
      </pc:sldChg>
      <pc:sldChg chg="modAnim">
        <pc:chgData name="Said Usman" userId="2be69f11-f7c0-4ef2-b3f5-4496cccf096e" providerId="ADAL" clId="{1399890A-6C69-4DB9-98D1-8816B9E5E37C}" dt="2024-11-18T10:57:43.504" v="1"/>
        <pc:sldMkLst>
          <pc:docMk/>
          <pc:sldMk cId="822168418" sldId="258"/>
        </pc:sldMkLst>
      </pc:sldChg>
      <pc:sldChg chg="modAnim">
        <pc:chgData name="Said Usman" userId="2be69f11-f7c0-4ef2-b3f5-4496cccf096e" providerId="ADAL" clId="{1399890A-6C69-4DB9-98D1-8816B9E5E37C}" dt="2024-11-18T10:57:53.757" v="3"/>
        <pc:sldMkLst>
          <pc:docMk/>
          <pc:sldMk cId="2683824072" sldId="259"/>
        </pc:sldMkLst>
      </pc:sldChg>
      <pc:sldChg chg="modAnim">
        <pc:chgData name="Said Usman" userId="2be69f11-f7c0-4ef2-b3f5-4496cccf096e" providerId="ADAL" clId="{1399890A-6C69-4DB9-98D1-8816B9E5E37C}" dt="2024-11-18T10:58:54.555" v="11"/>
        <pc:sldMkLst>
          <pc:docMk/>
          <pc:sldMk cId="4041932432" sldId="275"/>
        </pc:sldMkLst>
      </pc:sldChg>
      <pc:sldChg chg="modAnim">
        <pc:chgData name="Said Usman" userId="2be69f11-f7c0-4ef2-b3f5-4496cccf096e" providerId="ADAL" clId="{1399890A-6C69-4DB9-98D1-8816B9E5E37C}" dt="2024-11-18T11:12:27.953" v="13"/>
        <pc:sldMkLst>
          <pc:docMk/>
          <pc:sldMk cId="1296023004" sldId="277"/>
        </pc:sldMkLst>
      </pc:sldChg>
      <pc:sldChg chg="modAnim">
        <pc:chgData name="Said Usman" userId="2be69f11-f7c0-4ef2-b3f5-4496cccf096e" providerId="ADAL" clId="{1399890A-6C69-4DB9-98D1-8816B9E5E37C}" dt="2024-11-18T10:57:48.431" v="2"/>
        <pc:sldMkLst>
          <pc:docMk/>
          <pc:sldMk cId="504030495" sldId="278"/>
        </pc:sldMkLst>
      </pc:sldChg>
      <pc:sldChg chg="modAnim">
        <pc:chgData name="Said Usman" userId="2be69f11-f7c0-4ef2-b3f5-4496cccf096e" providerId="ADAL" clId="{1399890A-6C69-4DB9-98D1-8816B9E5E37C}" dt="2024-11-18T11:10:20.741" v="12"/>
        <pc:sldMkLst>
          <pc:docMk/>
          <pc:sldMk cId="1617448328" sldId="279"/>
        </pc:sldMkLst>
      </pc:sldChg>
      <pc:sldChg chg="modAnim">
        <pc:chgData name="Said Usman" userId="2be69f11-f7c0-4ef2-b3f5-4496cccf096e" providerId="ADAL" clId="{1399890A-6C69-4DB9-98D1-8816B9E5E37C}" dt="2024-11-18T10:58:12.838" v="6"/>
        <pc:sldMkLst>
          <pc:docMk/>
          <pc:sldMk cId="3396080546" sldId="280"/>
        </pc:sldMkLst>
      </pc:sldChg>
      <pc:sldChg chg="modAnim">
        <pc:chgData name="Said Usman" userId="2be69f11-f7c0-4ef2-b3f5-4496cccf096e" providerId="ADAL" clId="{1399890A-6C69-4DB9-98D1-8816B9E5E37C}" dt="2024-11-18T10:58:27.195" v="7"/>
        <pc:sldMkLst>
          <pc:docMk/>
          <pc:sldMk cId="420625700" sldId="282"/>
        </pc:sldMkLst>
      </pc:sldChg>
      <pc:sldChg chg="modAnim">
        <pc:chgData name="Said Usman" userId="2be69f11-f7c0-4ef2-b3f5-4496cccf096e" providerId="ADAL" clId="{1399890A-6C69-4DB9-98D1-8816B9E5E37C}" dt="2024-11-18T10:58:34.227" v="8"/>
        <pc:sldMkLst>
          <pc:docMk/>
          <pc:sldMk cId="1843547821" sldId="283"/>
        </pc:sldMkLst>
      </pc:sldChg>
      <pc:sldChg chg="modAnim">
        <pc:chgData name="Said Usman" userId="2be69f11-f7c0-4ef2-b3f5-4496cccf096e" providerId="ADAL" clId="{1399890A-6C69-4DB9-98D1-8816B9E5E37C}" dt="2024-11-18T10:58:41.093" v="9"/>
        <pc:sldMkLst>
          <pc:docMk/>
          <pc:sldMk cId="3274988683" sldId="284"/>
        </pc:sldMkLst>
      </pc:sldChg>
      <pc:sldChg chg="modAnim">
        <pc:chgData name="Said Usman" userId="2be69f11-f7c0-4ef2-b3f5-4496cccf096e" providerId="ADAL" clId="{1399890A-6C69-4DB9-98D1-8816B9E5E37C}" dt="2024-11-18T10:58:49.213" v="10"/>
        <pc:sldMkLst>
          <pc:docMk/>
          <pc:sldMk cId="4221277020" sldId="285"/>
        </pc:sldMkLst>
      </pc:sldChg>
      <pc:sldChg chg="modAnim">
        <pc:chgData name="Said Usman" userId="2be69f11-f7c0-4ef2-b3f5-4496cccf096e" providerId="ADAL" clId="{1399890A-6C69-4DB9-98D1-8816B9E5E37C}" dt="2024-11-18T10:58:06.905" v="5"/>
        <pc:sldMkLst>
          <pc:docMk/>
          <pc:sldMk cId="694784194" sldId="286"/>
        </pc:sldMkLst>
      </pc:sldChg>
      <pc:sldChg chg="modAnim">
        <pc:chgData name="Said Usman" userId="2be69f11-f7c0-4ef2-b3f5-4496cccf096e" providerId="ADAL" clId="{1399890A-6C69-4DB9-98D1-8816B9E5E37C}" dt="2024-11-18T10:57:58.850" v="4"/>
        <pc:sldMkLst>
          <pc:docMk/>
          <pc:sldMk cId="492601821" sldId="287"/>
        </pc:sldMkLst>
      </pc:sldChg>
    </pc:docChg>
  </pc:docChgLst>
</pc:chgInfo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9570" name="Rectangle 2">
            <a:extLst>
              <a:ext uri="{FF2B5EF4-FFF2-40B4-BE49-F238E27FC236}">
                <a16:creationId xmlns:a16="http://schemas.microsoft.com/office/drawing/2014/main" id="{57274D4A-6071-4C31-A995-8D631746066C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1" name="Rectangle 3">
            <a:extLst>
              <a:ext uri="{FF2B5EF4-FFF2-40B4-BE49-F238E27FC236}">
                <a16:creationId xmlns:a16="http://schemas.microsoft.com/office/drawing/2014/main" id="{BADEFA6E-7C85-4A2D-AB54-6E16E24BFB99}"/>
              </a:ext>
            </a:extLst>
          </p:cNvPr>
          <p:cNvSpPr>
            <a:spLocks noGrp="1" noChangeArrowheads="1"/>
          </p:cNvSpPr>
          <p:nvPr>
            <p:ph type="dt" sz="quarter" idx="1"/>
          </p:nvPr>
        </p:nvSpPr>
        <p:spPr bwMode="auto">
          <a:xfrm>
            <a:off x="3776663" y="0"/>
            <a:ext cx="2890837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2" name="Rectangle 4">
            <a:extLst>
              <a:ext uri="{FF2B5EF4-FFF2-40B4-BE49-F238E27FC236}">
                <a16:creationId xmlns:a16="http://schemas.microsoft.com/office/drawing/2014/main" id="{52806E7A-8B06-4D8A-8399-677A8B7BC099}"/>
              </a:ext>
            </a:extLst>
          </p:cNvPr>
          <p:cNvSpPr>
            <a:spLocks noGrp="1" noChangeArrowheads="1"/>
          </p:cNvSpPr>
          <p:nvPr>
            <p:ph type="ftr" sz="quarter" idx="2"/>
          </p:nvPr>
        </p:nvSpPr>
        <p:spPr bwMode="auto">
          <a:xfrm>
            <a:off x="0" y="926465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3" name="Rectangle 5">
            <a:extLst>
              <a:ext uri="{FF2B5EF4-FFF2-40B4-BE49-F238E27FC236}">
                <a16:creationId xmlns:a16="http://schemas.microsoft.com/office/drawing/2014/main" id="{D0AFD47A-B545-4C2A-9CEB-19E3DDEAA340}"/>
              </a:ext>
            </a:extLst>
          </p:cNvPr>
          <p:cNvSpPr>
            <a:spLocks noGrp="1" noChangeArrowheads="1"/>
          </p:cNvSpPr>
          <p:nvPr>
            <p:ph type="sldNum" sz="quarter" idx="3"/>
          </p:nvPr>
        </p:nvSpPr>
        <p:spPr bwMode="auto">
          <a:xfrm>
            <a:off x="3776663" y="9264650"/>
            <a:ext cx="2890837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fld id="{EB3EE64B-EB71-4E2B-93C1-F4117BD13F79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122657898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7042" name="Rectangle 2">
            <a:extLst>
              <a:ext uri="{FF2B5EF4-FFF2-40B4-BE49-F238E27FC236}">
                <a16:creationId xmlns:a16="http://schemas.microsoft.com/office/drawing/2014/main" id="{F97D3AEC-DAC3-4500-8659-DFA8FD0DBFFC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87043" name="Rectangle 3">
            <a:extLst>
              <a:ext uri="{FF2B5EF4-FFF2-40B4-BE49-F238E27FC236}">
                <a16:creationId xmlns:a16="http://schemas.microsoft.com/office/drawing/2014/main" id="{160B9893-99AA-40C5-B429-8512093DCAE5}"/>
              </a:ext>
            </a:extLst>
          </p:cNvPr>
          <p:cNvSpPr>
            <a:spLocks noGrp="1" noChangeArrowheads="1"/>
          </p:cNvSpPr>
          <p:nvPr>
            <p:ph type="dt" idx="1"/>
          </p:nvPr>
        </p:nvSpPr>
        <p:spPr bwMode="auto">
          <a:xfrm>
            <a:off x="377825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4100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895350" y="730250"/>
            <a:ext cx="4878388" cy="3659188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  <a:ext uri="{53640926-AAD7-44D8-BBD7-CCE9431645EC}">
              <a14:shadowObscured xmlns:a14="http://schemas.microsoft.com/office/drawing/2010/main" val="1"/>
            </a:ext>
          </a:extLst>
        </p:spPr>
      </p:sp>
      <p:sp>
        <p:nvSpPr>
          <p:cNvPr id="87045" name="Rectangle 5">
            <a:extLst>
              <a:ext uri="{FF2B5EF4-FFF2-40B4-BE49-F238E27FC236}">
                <a16:creationId xmlns:a16="http://schemas.microsoft.com/office/drawing/2014/main" id="{ECD89C32-CF52-4DF8-9846-7469C765B3C5}"/>
              </a:ext>
            </a:extLst>
          </p:cNvPr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889000" y="4632325"/>
            <a:ext cx="4891088" cy="43910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 altLang="en-US" noProof="0"/>
              <a:t>Click to edit Master text styles</a:t>
            </a:r>
          </a:p>
          <a:p>
            <a:pPr lvl="1"/>
            <a:r>
              <a:rPr lang="en-GB" altLang="en-US" noProof="0"/>
              <a:t>Second level</a:t>
            </a:r>
          </a:p>
          <a:p>
            <a:pPr lvl="2"/>
            <a:r>
              <a:rPr lang="en-GB" altLang="en-US" noProof="0"/>
              <a:t>Third level</a:t>
            </a:r>
          </a:p>
          <a:p>
            <a:pPr lvl="3"/>
            <a:r>
              <a:rPr lang="en-GB" altLang="en-US" noProof="0"/>
              <a:t>Fourth level</a:t>
            </a:r>
          </a:p>
          <a:p>
            <a:pPr lvl="4"/>
            <a:r>
              <a:rPr lang="en-GB" altLang="en-US" noProof="0"/>
              <a:t>Fifth level</a:t>
            </a:r>
          </a:p>
        </p:txBody>
      </p:sp>
      <p:sp>
        <p:nvSpPr>
          <p:cNvPr id="87046" name="Rectangle 6">
            <a:extLst>
              <a:ext uri="{FF2B5EF4-FFF2-40B4-BE49-F238E27FC236}">
                <a16:creationId xmlns:a16="http://schemas.microsoft.com/office/drawing/2014/main" id="{0881B87C-B2F0-403D-8047-490EAD13F442}"/>
              </a:ext>
            </a:extLst>
          </p:cNvPr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9266238"/>
            <a:ext cx="2890838" cy="4873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87047" name="Rectangle 7">
            <a:extLst>
              <a:ext uri="{FF2B5EF4-FFF2-40B4-BE49-F238E27FC236}">
                <a16:creationId xmlns:a16="http://schemas.microsoft.com/office/drawing/2014/main" id="{AC955B34-3EBE-4CF3-8FA5-A6B243E1714D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778250" y="9266238"/>
            <a:ext cx="2890838" cy="4873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fld id="{81B164FB-C17E-44B0-8405-045844A6C61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713247768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0754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330755" name="Notes Placeholder 2"/>
          <p:cNvSpPr>
            <a:spLocks noGrp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endParaRPr lang="en-GB"/>
          </a:p>
        </p:txBody>
      </p:sp>
      <p:sp>
        <p:nvSpPr>
          <p:cNvPr id="330756" name="Slide Number Placeholder 3"/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E174CE1C-5DD0-403A-8053-0157517155B3}" type="slidenum">
              <a:rPr lang="en-US" smtClean="0"/>
              <a:pPr/>
              <a:t>1</a:t>
            </a:fld>
            <a:endParaRPr lang="en-US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0">
          <a:blip r:embed="rId2" cstate="print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5BA379F-2687-42D5-BD11-CCFD486FA93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395288" y="6524625"/>
            <a:ext cx="971550" cy="21907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EFCBBD8-CF39-48F7-8656-50407EDD0B37}" type="datetime1">
              <a:rPr lang="en-GB" altLang="en-US"/>
              <a:pPr>
                <a:defRPr/>
              </a:pPr>
              <a:t>18/11/2024</a:t>
            </a:fld>
            <a:endParaRPr lang="en-GB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DDC0210-3A98-4E80-A493-9097B8EA885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40200" y="6381750"/>
            <a:ext cx="28956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F529589-853B-4D1C-BB9C-5B46B696F2A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905DF63-1FF9-46D5-8FED-1829CDB5D9EE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81239892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6E86CF0-C040-4ECE-8BD3-C00954DCC01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303D31F-598B-47EE-BA37-93F097A3D676}" type="datetime1">
              <a:rPr lang="en-GB" altLang="en-US"/>
              <a:pPr>
                <a:defRPr/>
              </a:pPr>
              <a:t>18/11/2024</a:t>
            </a:fld>
            <a:endParaRPr lang="en-GB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64C04FF-0357-4130-AC28-3F988C577F5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132138" y="6461125"/>
            <a:ext cx="28956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9EDCEDB-BC6D-4588-B62D-E297C328885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550E941-99E4-4403-A917-B30FF69A961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5825149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07525B8-0A1E-48CE-AA7A-94CA5D59C5A5}" type="datetime1">
              <a:rPr lang="en-GB" altLang="en-US"/>
              <a:pPr>
                <a:defRPr/>
              </a:pPr>
              <a:t>18/11/2024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F0CEAE2-E49E-4389-B4D7-B5A65611D1B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01493742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7614AD2-EBEE-4B9C-B8EB-7B45076136C4}" type="datetime1">
              <a:rPr lang="en-GB" altLang="en-US"/>
              <a:pPr>
                <a:defRPr/>
              </a:pPr>
              <a:t>18/11/2024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86495F9-B3F5-4DDF-9323-6CEC80C52C1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69491526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453B735-BACA-4CF9-84E6-D7AD67CD6A41}" type="datetime1">
              <a:rPr lang="en-GB" altLang="en-US"/>
              <a:pPr>
                <a:defRPr/>
              </a:pPr>
              <a:t>18/11/2024</a:t>
            </a:fld>
            <a:endParaRPr lang="en-GB" altLang="en-US"/>
          </a:p>
        </p:txBody>
      </p:sp>
      <p:sp>
        <p:nvSpPr>
          <p:cNvPr id="8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669F83E-C611-4B90-8FAE-1379528B23C3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64480704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58B45E6-64D3-4C5F-BDB6-A1B894EEEA29}" type="datetime1">
              <a:rPr lang="en-GB" altLang="en-US"/>
              <a:pPr>
                <a:defRPr/>
              </a:pPr>
              <a:t>18/11/2024</a:t>
            </a:fld>
            <a:endParaRPr lang="en-GB" altLang="en-US"/>
          </a:p>
        </p:txBody>
      </p:sp>
      <p:sp>
        <p:nvSpPr>
          <p:cNvPr id="4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AF5663D-1B9D-48C8-BD8E-835F92F174D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22074910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30023C4-5528-489E-A726-D14A340FF59E}" type="datetime1">
              <a:rPr lang="en-GB" altLang="en-US"/>
              <a:pPr>
                <a:defRPr/>
              </a:pPr>
              <a:t>18/11/2024</a:t>
            </a:fld>
            <a:endParaRPr lang="en-GB" altLang="en-US"/>
          </a:p>
        </p:txBody>
      </p:sp>
      <p:sp>
        <p:nvSpPr>
          <p:cNvPr id="3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A1819AB-B9DA-41D7-8C91-5DE9528F5AA4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82642219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AF297A0-C124-4ADC-9EF2-B843F7980417}" type="datetime1">
              <a:rPr lang="en-GB" altLang="en-US"/>
              <a:pPr>
                <a:defRPr/>
              </a:pPr>
              <a:t>18/11/2024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F707D33-CDDE-408A-A9D9-8533BBB6956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95448843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BFE7C81-BC59-49C4-B970-6020E639505B}" type="datetime1">
              <a:rPr lang="en-GB" altLang="en-US"/>
              <a:pPr>
                <a:defRPr/>
              </a:pPr>
              <a:t>18/11/2024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C564236-0921-40F4-A526-D08299A9CED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52999351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12EEDF0-64B3-49F7-80EF-7E736BE598CD}" type="datetime1">
              <a:rPr lang="en-GB" altLang="en-US"/>
              <a:pPr>
                <a:defRPr/>
              </a:pPr>
              <a:t>18/11/2024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05FFBAA-7097-4EBF-8EC8-BA13F122F32E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3421300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F471B8D-6ACC-4BC6-87AC-49C3135EE585}" type="datetime1">
              <a:rPr lang="en-GB" altLang="en-US"/>
              <a:pPr>
                <a:defRPr/>
              </a:pPr>
              <a:t>18/11/2024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F27268F-FCE8-404C-B794-14F77261286D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04842533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13" cstate="print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Title Placeholder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title style</a:t>
            </a:r>
            <a:endParaRPr lang="en-GB" altLang="en-US"/>
          </a:p>
        </p:txBody>
      </p:sp>
      <p:sp>
        <p:nvSpPr>
          <p:cNvPr id="1027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39163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Edit Master text styles</a:t>
            </a:r>
          </a:p>
          <a:p>
            <a:pPr lvl="1"/>
            <a:r>
              <a:rPr lang="en-US" altLang="en-US"/>
              <a:t>Second level</a:t>
            </a:r>
          </a:p>
          <a:p>
            <a:pPr lvl="2"/>
            <a:r>
              <a:rPr lang="en-US" altLang="en-US"/>
              <a:t>Third level</a:t>
            </a:r>
          </a:p>
          <a:p>
            <a:pPr lvl="3"/>
            <a:r>
              <a:rPr lang="en-US" altLang="en-US"/>
              <a:t>Fourth level</a:t>
            </a:r>
          </a:p>
          <a:p>
            <a:pPr lvl="4"/>
            <a:r>
              <a:rPr lang="en-US" altLang="en-US"/>
              <a:t>Fifth level</a:t>
            </a:r>
            <a:endParaRPr lang="en-GB" alt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250825" y="6524625"/>
            <a:ext cx="971550" cy="2190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eaLnBrk="1" fontAlgn="auto" hangingPunct="1">
              <a:spcBef>
                <a:spcPts val="0"/>
              </a:spcBef>
              <a:spcAft>
                <a:spcPts val="0"/>
              </a:spcAft>
              <a:defRPr sz="105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9A9480EC-F3F6-4006-B02E-8C8A54398A24}" type="datetime1">
              <a:rPr lang="en-GB" altLang="en-US"/>
              <a:pPr>
                <a:defRPr/>
              </a:pPr>
              <a:t>18/11/2024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7956550" y="6381750"/>
            <a:ext cx="730250" cy="33972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solidFill>
                  <a:srgbClr val="898989"/>
                </a:solidFill>
                <a:latin typeface="Myriad Pro"/>
              </a:defRPr>
            </a:lvl1pPr>
          </a:lstStyle>
          <a:p>
            <a:pPr>
              <a:defRPr/>
            </a:pPr>
            <a:fld id="{AD58E4E2-7891-4D91-AF5F-9946CA6D74F2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86" r:id="rId1"/>
    <p:sldLayoutId id="2147483787" r:id="rId2"/>
    <p:sldLayoutId id="2147483777" r:id="rId3"/>
    <p:sldLayoutId id="2147483778" r:id="rId4"/>
    <p:sldLayoutId id="2147483779" r:id="rId5"/>
    <p:sldLayoutId id="2147483780" r:id="rId6"/>
    <p:sldLayoutId id="2147483781" r:id="rId7"/>
    <p:sldLayoutId id="2147483782" r:id="rId8"/>
    <p:sldLayoutId id="2147483783" r:id="rId9"/>
    <p:sldLayoutId id="2147483784" r:id="rId10"/>
    <p:sldLayoutId id="2147483785" r:id="rId11"/>
  </p:sldLayoutIdLst>
  <p:hf hdr="0" ftr="0"/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5pPr>
      <a:lvl6pPr marL="4572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6pPr>
      <a:lvl7pPr marL="9144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7pPr>
      <a:lvl8pPr marL="13716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8pPr>
      <a:lvl9pPr marL="18288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9154" name="Rectangle 2"/>
          <p:cNvSpPr>
            <a:spLocks noGrp="1" noChangeArrowheads="1"/>
          </p:cNvSpPr>
          <p:nvPr>
            <p:ph type="ctrTitle"/>
          </p:nvPr>
        </p:nvSpPr>
        <p:spPr>
          <a:xfrm>
            <a:off x="539552" y="1412776"/>
            <a:ext cx="8604448" cy="1224137"/>
          </a:xfrm>
        </p:spPr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US" dirty="0"/>
              <a:t>Project Execution</a:t>
            </a:r>
            <a:br>
              <a:rPr lang="en-GB" dirty="0">
                <a:solidFill>
                  <a:srgbClr val="FFFF00"/>
                </a:solidFill>
              </a:rPr>
            </a:br>
            <a:endParaRPr lang="en-US" sz="2400" dirty="0">
              <a:solidFill>
                <a:srgbClr val="FFFF00"/>
              </a:solidFill>
            </a:endParaRPr>
          </a:p>
        </p:txBody>
      </p:sp>
      <p:sp>
        <p:nvSpPr>
          <p:cNvPr id="45060" name="Rectangle 3"/>
          <p:cNvSpPr>
            <a:spLocks noChangeArrowheads="1"/>
          </p:cNvSpPr>
          <p:nvPr/>
        </p:nvSpPr>
        <p:spPr bwMode="auto">
          <a:xfrm>
            <a:off x="3286125" y="6211888"/>
            <a:ext cx="5857875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r"/>
            <a:r>
              <a:rPr lang="en-US" sz="1200"/>
              <a:t>Attributed to Albert Einstein ,1879 – 1955 </a:t>
            </a:r>
          </a:p>
          <a:p>
            <a:pPr algn="r"/>
            <a:endParaRPr lang="en-US" sz="120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1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9154" grpId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85E6D55-8314-4042-975E-5AA16FCC476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3200" b="1" dirty="0"/>
              <a:t>Recap</a:t>
            </a:r>
            <a:r>
              <a:rPr lang="en-GB" dirty="0"/>
              <a:t>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6C958FA-3BBC-44BF-8DE9-949C5E8F823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600201"/>
            <a:ext cx="8435280" cy="3917031"/>
          </a:xfrm>
        </p:spPr>
        <p:txBody>
          <a:bodyPr/>
          <a:lstStyle/>
          <a:p>
            <a:r>
              <a:rPr lang="en-GB" sz="2800" dirty="0"/>
              <a:t>Last week we looked at </a:t>
            </a:r>
            <a:r>
              <a:rPr lang="en-US" sz="2800" dirty="0"/>
              <a:t>project initiation and planning; </a:t>
            </a:r>
          </a:p>
          <a:p>
            <a:r>
              <a:rPr lang="en-US" sz="2800" dirty="0"/>
              <a:t>We discussed the relevance of planning;</a:t>
            </a:r>
          </a:p>
          <a:p>
            <a:r>
              <a:rPr lang="en-US" sz="2800" dirty="0"/>
              <a:t>We </a:t>
            </a:r>
            <a:r>
              <a:rPr lang="en-GB" sz="2800" dirty="0"/>
              <a:t>concluded that a robust project management plan can lead to </a:t>
            </a:r>
          </a:p>
          <a:p>
            <a:pPr lvl="1"/>
            <a:r>
              <a:rPr lang="en-GB" sz="2400" dirty="0"/>
              <a:t>project success, </a:t>
            </a:r>
          </a:p>
          <a:p>
            <a:pPr lvl="1"/>
            <a:r>
              <a:rPr lang="en-GB" sz="2400" dirty="0"/>
              <a:t>likewise, poor planning can lead to failure.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E5375E0-5103-4A4D-894F-03E07250598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18/11/2024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D0D41884-E887-4F2A-A7F1-AECB208ECF0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2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87319778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7F15A13-CD83-45EF-97EB-31291D0C5BC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114300"/>
            <a:ext cx="8229600" cy="562074"/>
          </a:xfrm>
        </p:spPr>
        <p:txBody>
          <a:bodyPr wrap="square" anchor="ctr">
            <a:normAutofit fontScale="90000"/>
          </a:bodyPr>
          <a:lstStyle/>
          <a:p>
            <a:r>
              <a:rPr lang="en-GB" sz="3200" b="1" dirty="0"/>
              <a:t>Introduction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A4863F7-F172-4B8E-8533-B06E463895EE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150913" y="980729"/>
            <a:ext cx="4709120" cy="4133056"/>
          </a:xfrm>
        </p:spPr>
        <p:txBody>
          <a:bodyPr wrap="square" anchor="t">
            <a:normAutofit fontScale="92500" lnSpcReduction="10000"/>
          </a:bodyPr>
          <a:lstStyle/>
          <a:p>
            <a:r>
              <a:rPr lang="en-GB" dirty="0"/>
              <a:t>The execution phase of a project can be complex but if the Project Execution Plan (PEP) is holistic, then executing the plan becomes very easy and less stressful.</a:t>
            </a:r>
          </a:p>
          <a:p>
            <a:endParaRPr lang="en-GB" dirty="0"/>
          </a:p>
          <a:p>
            <a:r>
              <a:rPr lang="en-GB" dirty="0"/>
              <a:t>The execution phase adopts the Plan, Do, Check, Act model.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</p:txBody>
      </p:sp>
      <p:pic>
        <p:nvPicPr>
          <p:cNvPr id="3074" name="Picture 2" descr="See the source image">
            <a:extLst>
              <a:ext uri="{FF2B5EF4-FFF2-40B4-BE49-F238E27FC236}">
                <a16:creationId xmlns:a16="http://schemas.microsoft.com/office/drawing/2014/main" id="{0F35D63F-F1FF-4270-8176-84ACD4B81ED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4975867" y="1124745"/>
            <a:ext cx="3989040" cy="3989040"/>
          </a:xfrm>
          <a:prstGeom prst="rect">
            <a:avLst/>
          </a:prstGeom>
          <a:solidFill>
            <a:srgbClr val="FFFFFF"/>
          </a:solidFill>
        </p:spPr>
      </p:pic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47D2CC2-609B-426F-B9FD-BB860BFD5B0A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250825" y="6524625"/>
            <a:ext cx="971550" cy="219075"/>
          </a:xfrm>
        </p:spPr>
        <p:txBody>
          <a:bodyPr anchor="ctr"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  <a:defRPr/>
            </a:pPr>
            <a:fld id="{2303D31F-598B-47EE-BA37-93F097A3D676}" type="datetime1">
              <a:rPr lang="en-GB" altLang="en-US" sz="900" smtClean="0"/>
              <a:pPr>
                <a:lnSpc>
                  <a:spcPct val="90000"/>
                </a:lnSpc>
                <a:spcAft>
                  <a:spcPts val="600"/>
                </a:spcAft>
                <a:defRPr/>
              </a:pPr>
              <a:t>18/11/2024</a:t>
            </a:fld>
            <a:endParaRPr lang="en-GB" altLang="en-US" sz="90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157B42C7-8A8F-41BC-B124-C43F003541E4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>
          <a:xfrm>
            <a:off x="7956550" y="6381750"/>
            <a:ext cx="730250" cy="339725"/>
          </a:xfrm>
        </p:spPr>
        <p:txBody>
          <a:bodyPr wrap="square" anchor="ctr">
            <a:normAutofit/>
          </a:bodyPr>
          <a:lstStyle/>
          <a:p>
            <a:pPr>
              <a:spcAft>
                <a:spcPts val="600"/>
              </a:spcAft>
              <a:defRPr/>
            </a:pPr>
            <a:fld id="{6550E941-99E4-4403-A917-B30FF69A9617}" type="slidenum">
              <a:rPr lang="en-GB" altLang="en-US" smtClean="0"/>
              <a:pPr>
                <a:spcAft>
                  <a:spcPts val="600"/>
                </a:spcAft>
                <a:defRPr/>
              </a:pPr>
              <a:t>3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82216841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68CBD60-0C2F-47E2-BCC7-EDC4CCC1273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40772" y="86123"/>
            <a:ext cx="8229600" cy="706090"/>
          </a:xfrm>
        </p:spPr>
        <p:txBody>
          <a:bodyPr/>
          <a:lstStyle/>
          <a:p>
            <a:r>
              <a:rPr lang="en-GB" sz="3200" b="1" dirty="0"/>
              <a:t>Project Life </a:t>
            </a:r>
            <a:r>
              <a:rPr lang="en-GB" sz="3200" b="1" dirty="0" err="1"/>
              <a:t>Cycle_Phase</a:t>
            </a:r>
            <a:r>
              <a:rPr lang="en-GB" sz="3200" b="1" dirty="0"/>
              <a:t> 3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0233DE2-0C6B-44CB-BF85-CD03D9D40F2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18/11/2024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7880B39A-4577-4D8D-9765-83272FA3A78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4</a:t>
            </a:fld>
            <a:endParaRPr lang="en-GB" altLang="en-US"/>
          </a:p>
        </p:txBody>
      </p:sp>
      <p:pic>
        <p:nvPicPr>
          <p:cNvPr id="1026" name="Picture 2" descr="See the source image">
            <a:extLst>
              <a:ext uri="{FF2B5EF4-FFF2-40B4-BE49-F238E27FC236}">
                <a16:creationId xmlns:a16="http://schemas.microsoft.com/office/drawing/2014/main" id="{370A75CD-5688-4495-8449-5F67F8D77071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7504" y="1124744"/>
            <a:ext cx="8784976" cy="42484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50403049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6843AD0-CC72-450F-A154-A84FD0658E8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634082"/>
          </a:xfrm>
        </p:spPr>
        <p:txBody>
          <a:bodyPr/>
          <a:lstStyle/>
          <a:p>
            <a:r>
              <a:rPr lang="en-GB" sz="3200" b="1" dirty="0"/>
              <a:t>Project Executing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216672F-D2DF-4E72-A741-BD7B798EACE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43508" y="1208759"/>
            <a:ext cx="8856984" cy="4452489"/>
          </a:xfrm>
        </p:spPr>
        <p:txBody>
          <a:bodyPr/>
          <a:lstStyle/>
          <a:p>
            <a:r>
              <a:rPr lang="en-GB" sz="2800" dirty="0"/>
              <a:t>This phase of the project is often like an endless road; this is where the project is actually delivered according to the set goals and objectives.</a:t>
            </a:r>
          </a:p>
          <a:p>
            <a:r>
              <a:rPr lang="en-GB" sz="2800" dirty="0"/>
              <a:t>It is where the project manager gets on top of their game to deliver the project.</a:t>
            </a:r>
          </a:p>
          <a:p>
            <a:r>
              <a:rPr lang="en-GB" sz="2800" dirty="0"/>
              <a:t>It is where all the project resources are deployed, therefore, there is full engagement with all stakeholders to ensure that the project is moving towards success. </a:t>
            </a:r>
          </a:p>
          <a:p>
            <a:pPr marL="0" indent="0">
              <a:buNone/>
            </a:pPr>
            <a:endParaRPr lang="en-GB" sz="2800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F19C069-3E49-4DEE-9D81-F3C5CDE853C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18/11/2024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B3276AA-EE50-478B-8D5B-C95C13ADA7C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5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68382407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8" name="Picture 2">
            <a:extLst>
              <a:ext uri="{FF2B5EF4-FFF2-40B4-BE49-F238E27FC236}">
                <a16:creationId xmlns:a16="http://schemas.microsoft.com/office/drawing/2014/main" id="{31183A06-663F-4422-B85D-702F0E414F97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 bwMode="auto">
          <a:xfrm>
            <a:off x="20" y="10"/>
            <a:ext cx="9143980" cy="6857990"/>
          </a:xfrm>
          <a:prstGeom prst="rect">
            <a:avLst/>
          </a:prstGeom>
          <a:solidFill>
            <a:srgbClr val="FFFFFF"/>
          </a:solidFill>
        </p:spPr>
      </p:pic>
      <p:sp>
        <p:nvSpPr>
          <p:cNvPr id="4" name="Date Placeholder 3" hidden="1">
            <a:extLst>
              <a:ext uri="{FF2B5EF4-FFF2-40B4-BE49-F238E27FC236}">
                <a16:creationId xmlns:a16="http://schemas.microsoft.com/office/drawing/2014/main" id="{DD67A47D-554C-4F4A-B22F-2DF3C35A071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spcAft>
                <a:spcPts val="600"/>
              </a:spcAft>
              <a:defRPr/>
            </a:pPr>
            <a:fld id="{2303D31F-598B-47EE-BA37-93F097A3D676}" type="datetime1">
              <a:rPr lang="en-GB" altLang="en-US" smtClean="0"/>
              <a:pPr>
                <a:spcAft>
                  <a:spcPts val="600"/>
                </a:spcAft>
                <a:defRPr/>
              </a:pPr>
              <a:t>18/11/2024</a:t>
            </a:fld>
            <a:endParaRPr lang="en-GB" altLang="en-US"/>
          </a:p>
        </p:txBody>
      </p:sp>
      <p:sp>
        <p:nvSpPr>
          <p:cNvPr id="5" name="Slide Number Placeholder 4" hidden="1">
            <a:extLst>
              <a:ext uri="{FF2B5EF4-FFF2-40B4-BE49-F238E27FC236}">
                <a16:creationId xmlns:a16="http://schemas.microsoft.com/office/drawing/2014/main" id="{7A75AFAF-5A2E-4FB8-BC22-21617EDFBF7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spcAft>
                <a:spcPts val="600"/>
              </a:spcAft>
              <a:defRPr/>
            </a:pPr>
            <a:fld id="{6550E941-99E4-4403-A917-B30FF69A9617}" type="slidenum">
              <a:rPr lang="en-GB" altLang="en-US" smtClean="0"/>
              <a:pPr>
                <a:spcAft>
                  <a:spcPts val="600"/>
                </a:spcAft>
                <a:defRPr/>
              </a:pPr>
              <a:t>6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492601821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ED93D50-B5BD-46B2-BC44-54268C27FBE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48816" y="136525"/>
            <a:ext cx="8229600" cy="700187"/>
          </a:xfrm>
        </p:spPr>
        <p:txBody>
          <a:bodyPr/>
          <a:lstStyle/>
          <a:p>
            <a:r>
              <a:rPr lang="en-GB" sz="3200" b="1" dirty="0"/>
              <a:t>Direct and Manage Project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E3265CB-6035-449D-BAD8-8E20750E46B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7505" y="764704"/>
            <a:ext cx="8856984" cy="4968552"/>
          </a:xfrm>
        </p:spPr>
        <p:txBody>
          <a:bodyPr/>
          <a:lstStyle/>
          <a:p>
            <a:r>
              <a:rPr lang="en-GB" sz="2800" dirty="0"/>
              <a:t>It is a physical and effort-based process that requires a lot of procedures to ensure that the project tasks are implemented as planned and deliverables are produced.</a:t>
            </a:r>
          </a:p>
          <a:p>
            <a:r>
              <a:rPr lang="en-GB" sz="2800" dirty="0"/>
              <a:t>It is where the project team members complete the assigned tasks.</a:t>
            </a:r>
          </a:p>
          <a:p>
            <a:r>
              <a:rPr lang="en-GB" sz="2800" dirty="0"/>
              <a:t>Project manager ensures that the delegated responsibilities are understood and delivered appropriately.</a:t>
            </a:r>
          </a:p>
          <a:p>
            <a:r>
              <a:rPr lang="en-GB" sz="2800" dirty="0"/>
              <a:t>Project management resolves problems that may arise during the implementation. 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6338607-43FA-480C-9990-F0AE01F0B28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18/11/2024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FD724D37-1365-4B7F-96C6-BDEE685508F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7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694784194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258F8AB-0ED7-4D92-B2B2-F69FA3C4695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199" y="12700"/>
            <a:ext cx="8229600" cy="679996"/>
          </a:xfrm>
        </p:spPr>
        <p:txBody>
          <a:bodyPr/>
          <a:lstStyle/>
          <a:p>
            <a:r>
              <a:rPr lang="en-GB" sz="3200" b="1" dirty="0"/>
              <a:t>Performing Quality Assurance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11B6AB1-699A-48C7-A8E4-92BD9417412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2328" y="548680"/>
            <a:ext cx="9131672" cy="5184576"/>
          </a:xfrm>
        </p:spPr>
        <p:txBody>
          <a:bodyPr/>
          <a:lstStyle/>
          <a:p>
            <a:r>
              <a:rPr lang="en-GB" sz="2400" dirty="0"/>
              <a:t>The project goals and objectives are like a promise made to stakeholders; therefore, the project/assurance manager must ensure that those promises are fulfilled.</a:t>
            </a:r>
          </a:p>
          <a:p>
            <a:endParaRPr lang="en-GB" sz="2400" dirty="0"/>
          </a:p>
          <a:p>
            <a:r>
              <a:rPr lang="en-GB" sz="2400" dirty="0"/>
              <a:t>The project manager must ensure that the scope of the project is within the defined parameters and that processes and standards are followed accordingly.</a:t>
            </a:r>
          </a:p>
          <a:p>
            <a:endParaRPr lang="en-GB" sz="2400" dirty="0"/>
          </a:p>
          <a:p>
            <a:r>
              <a:rPr lang="en-GB" sz="2400" dirty="0"/>
              <a:t>Ensure that process improvements are communicated and approved and everyone is doing the right things the first time.</a:t>
            </a:r>
          </a:p>
          <a:p>
            <a:endParaRPr lang="en-GB" sz="2400" dirty="0"/>
          </a:p>
          <a:p>
            <a:r>
              <a:rPr lang="en-GB" sz="2400" dirty="0"/>
              <a:t>The Project Manager must inform the stakeholders of any anticipated discrepancies.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2F26700-1FF2-467E-AA1A-F3DCBFDDE0F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18/11/2024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334AF76E-9B2F-4168-95EB-B6E01EDEE88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8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396080546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F6CE3F4-1C8A-4C49-BA03-F7FB1B88FFC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167756"/>
            <a:ext cx="8229600" cy="850106"/>
          </a:xfrm>
        </p:spPr>
        <p:txBody>
          <a:bodyPr/>
          <a:lstStyle/>
          <a:p>
            <a:r>
              <a:rPr lang="en-GB" sz="3200" b="1" dirty="0"/>
              <a:t>Acquiring and Develop Project Team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C021E11-51D4-43B3-AA1F-92C283DB6E8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50825" y="1268760"/>
            <a:ext cx="8363272" cy="4248472"/>
          </a:xfrm>
        </p:spPr>
        <p:txBody>
          <a:bodyPr/>
          <a:lstStyle/>
          <a:p>
            <a:r>
              <a:rPr lang="en-GB" sz="2800" dirty="0"/>
              <a:t>This involves getting the right set of skills onboard the project.</a:t>
            </a:r>
          </a:p>
          <a:p>
            <a:r>
              <a:rPr lang="en-GB" sz="2800" dirty="0"/>
              <a:t>Coordinate the sequence of how the resources are required on site. </a:t>
            </a:r>
          </a:p>
          <a:p>
            <a:r>
              <a:rPr lang="en-GB" sz="2800" dirty="0"/>
              <a:t>Ensure that everyone involve in the project understands the expected outcome.</a:t>
            </a:r>
          </a:p>
          <a:p>
            <a:r>
              <a:rPr lang="en-GB" sz="2800" dirty="0"/>
              <a:t>Ensure training needs are met; conflicts resolution, team motivation, and team support plans are in place.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15B1115-8B05-4DB3-BCBD-EB87B497A68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18/11/2024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D27A25AB-FC3F-44F0-959C-FD8A8ED6C72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9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617448328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0C60CF2-3639-43BA-8A0F-A8E68D92347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3200" b="1" dirty="0"/>
              <a:t>Manage Project Team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5A1677F-C4F2-4686-8842-BCA84BD534A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196752"/>
            <a:ext cx="8229600" cy="4320481"/>
          </a:xfrm>
        </p:spPr>
        <p:txBody>
          <a:bodyPr/>
          <a:lstStyle/>
          <a:p>
            <a:r>
              <a:rPr lang="en-GB" sz="2800" dirty="0"/>
              <a:t>Tracking the performance of the project; what are the actual efforts expected to execute the project.</a:t>
            </a:r>
          </a:p>
          <a:p>
            <a:endParaRPr lang="en-GB" sz="2800" dirty="0"/>
          </a:p>
          <a:p>
            <a:r>
              <a:rPr lang="en-GB" sz="2800" dirty="0"/>
              <a:t>Provide feedback to the team and ensure that everyone is focused on the deliverables.</a:t>
            </a:r>
          </a:p>
          <a:p>
            <a:endParaRPr lang="en-GB" sz="2800" dirty="0"/>
          </a:p>
          <a:p>
            <a:r>
              <a:rPr lang="en-GB" sz="2800" dirty="0"/>
              <a:t>Make sure the team has the right tools and equipment required to execute the project.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93DB053-7FFB-4EBE-BD3F-0CF2B4DE95A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18/11/2024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5ED29069-6DD8-469D-A513-E1E7B5AF300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10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420625700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955BDAE-4D45-4C50-AEFB-67C2ADD1BE3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21196" y="157560"/>
            <a:ext cx="8229600" cy="823168"/>
          </a:xfrm>
        </p:spPr>
        <p:txBody>
          <a:bodyPr/>
          <a:lstStyle/>
          <a:p>
            <a:r>
              <a:rPr lang="en-GB" sz="3200" b="1" dirty="0"/>
              <a:t>Distribute Information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415F9DF-58F8-45BA-BB60-FFE9A4FCAFC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7504" y="987872"/>
            <a:ext cx="8856984" cy="4392488"/>
          </a:xfrm>
        </p:spPr>
        <p:txBody>
          <a:bodyPr/>
          <a:lstStyle/>
          <a:p>
            <a:r>
              <a:rPr lang="en-GB" sz="2800" dirty="0"/>
              <a:t>As emphasised, communication is the ultimate to successfully deliver a project.</a:t>
            </a:r>
          </a:p>
          <a:p>
            <a:r>
              <a:rPr lang="en-GB" sz="2800" dirty="0"/>
              <a:t>Report the status of the project honestly, do not hide any information as this may be detrimental to the project.</a:t>
            </a:r>
          </a:p>
          <a:p>
            <a:r>
              <a:rPr lang="en-GB" sz="2800" dirty="0"/>
              <a:t>Report the weekly and monthly status reports as required.</a:t>
            </a:r>
          </a:p>
          <a:p>
            <a:r>
              <a:rPr lang="en-GB" sz="2800" dirty="0"/>
              <a:t>Report milestones to stakeholders and ensure that they align with the project plan.</a:t>
            </a:r>
          </a:p>
          <a:p>
            <a:pPr marL="0" indent="0">
              <a:buNone/>
            </a:pPr>
            <a:endParaRPr lang="en-GB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AA9DDD1-8538-4E65-9005-3FE4E365B6C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18/11/2024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70C1EA2-AB65-4B4C-961F-775EB805E6D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11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843547821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394B2F-957C-4FF7-A3E1-E74A530AD2D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2344" y="126860"/>
            <a:ext cx="8229600" cy="634082"/>
          </a:xfrm>
        </p:spPr>
        <p:txBody>
          <a:bodyPr/>
          <a:lstStyle/>
          <a:p>
            <a:r>
              <a:rPr lang="en-GB" sz="3200" b="1" dirty="0"/>
              <a:t>Manage Stakeholders Expectations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6F30A83-5C0E-41DC-8B04-9A73679CDDE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2648" y="908720"/>
            <a:ext cx="8579296" cy="4608512"/>
          </a:xfrm>
        </p:spPr>
        <p:txBody>
          <a:bodyPr/>
          <a:lstStyle/>
          <a:p>
            <a:r>
              <a:rPr lang="en-GB" sz="2400" dirty="0"/>
              <a:t>Be clear and definite in communicating details to project stakeholders and sponsors.</a:t>
            </a:r>
          </a:p>
          <a:p>
            <a:endParaRPr lang="en-GB" sz="2400" dirty="0"/>
          </a:p>
          <a:p>
            <a:r>
              <a:rPr lang="en-GB" sz="2400" dirty="0"/>
              <a:t>Do not make them ask questions; reach out to them first and be objective about the information issued.</a:t>
            </a:r>
          </a:p>
          <a:p>
            <a:endParaRPr lang="en-GB" sz="2400" dirty="0"/>
          </a:p>
          <a:p>
            <a:r>
              <a:rPr lang="en-GB" sz="2400" dirty="0"/>
              <a:t>Ensure that any promises made are met or communicated if it is unlikely to be met.</a:t>
            </a:r>
          </a:p>
          <a:p>
            <a:endParaRPr lang="en-GB" sz="2400" dirty="0"/>
          </a:p>
          <a:p>
            <a:r>
              <a:rPr lang="en-GB" sz="2400" dirty="0"/>
              <a:t>Keep stakeholders informed about any risks or new issues as they arise.</a:t>
            </a:r>
          </a:p>
          <a:p>
            <a:r>
              <a:rPr lang="en-GB" dirty="0"/>
              <a:t> 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185F0FF-2297-4C6D-992F-5C372467C5D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18/11/2024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50FB35B3-ADA7-4FAB-AD01-2856C1C57E2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12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274988683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583CB95-12C4-44D8-B7D3-2CBD5F826BD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63267"/>
            <a:ext cx="8229600" cy="778098"/>
          </a:xfrm>
        </p:spPr>
        <p:txBody>
          <a:bodyPr/>
          <a:lstStyle/>
          <a:p>
            <a:r>
              <a:rPr lang="en-GB" sz="3200" b="1" dirty="0"/>
              <a:t>Conduct Procurements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11747DB-55CB-4335-96E5-A6586EC4998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50825" y="841365"/>
            <a:ext cx="8641655" cy="4387836"/>
          </a:xfrm>
        </p:spPr>
        <p:txBody>
          <a:bodyPr/>
          <a:lstStyle/>
          <a:p>
            <a:r>
              <a:rPr lang="en-GB" sz="2400" dirty="0"/>
              <a:t>Review and manage purchase process and define then procurement route: direct to vendor or Request for Formal Proposal process (RFP).</a:t>
            </a:r>
          </a:p>
          <a:p>
            <a:endParaRPr lang="en-GB" sz="2400" dirty="0"/>
          </a:p>
          <a:p>
            <a:r>
              <a:rPr lang="en-GB" sz="2400" dirty="0"/>
              <a:t>Evaluate responses and select solutions.</a:t>
            </a:r>
          </a:p>
          <a:p>
            <a:endParaRPr lang="en-GB" sz="2400" dirty="0"/>
          </a:p>
          <a:p>
            <a:r>
              <a:rPr lang="en-GB" sz="2400" dirty="0"/>
              <a:t>Define and agree on the logistical plan and any after-service agreements.</a:t>
            </a:r>
          </a:p>
          <a:p>
            <a:endParaRPr lang="en-GB" sz="2400" dirty="0"/>
          </a:p>
          <a:p>
            <a:r>
              <a:rPr lang="en-GB" sz="2400" dirty="0"/>
              <a:t>Select a successful bidder and agree on a procurement contract.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9CE068C-F67E-45B3-9DB1-DEA93ED7A6F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18/11/2024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753F9635-91D1-4851-8B60-0F47AECFF0F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13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4221277020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ECA8210-94E1-4CAF-BC64-134641C1338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3200" b="1" dirty="0"/>
              <a:t>Conclusion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8F5B782-1A8B-42D9-A5F8-BCFA1A7E0F0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50825" y="1417639"/>
            <a:ext cx="8641655" cy="3019474"/>
          </a:xfrm>
        </p:spPr>
        <p:txBody>
          <a:bodyPr/>
          <a:lstStyle/>
          <a:p>
            <a:r>
              <a:rPr lang="en-GB" sz="2800" dirty="0"/>
              <a:t>Project execution is concerned with actively implementing the project plan to deliver the expected outcome; </a:t>
            </a:r>
          </a:p>
          <a:p>
            <a:endParaRPr lang="en-GB" sz="2800" dirty="0"/>
          </a:p>
          <a:p>
            <a:r>
              <a:rPr lang="en-GB" sz="2800" dirty="0"/>
              <a:t>The phase involves delegation of tasks to project team and active coordination, directing, monitoring, negotiation, and management of project resources, risks, and stakeholders.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4A8BB99-93A7-41BD-9E29-3A3D9FF8363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18/11/2024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4E26E41F-33BE-4847-89B6-D7D94EB9C93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14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4041932432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6CF9AD7-9854-44CC-ABC0-EE5DE3BC093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3200" b="1" dirty="0"/>
              <a:t>Reference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A618D07-3892-4A6D-AAC1-4E1A0067565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7504" y="1600201"/>
            <a:ext cx="8856984" cy="2044823"/>
          </a:xfrm>
        </p:spPr>
        <p:txBody>
          <a:bodyPr/>
          <a:lstStyle/>
          <a:p>
            <a:pPr marL="0" indent="0">
              <a:buNone/>
            </a:pPr>
            <a:r>
              <a:rPr lang="en-GB" sz="2800" dirty="0"/>
              <a:t>Larson, E. and Gray, C. (2018) Project Management: </a:t>
            </a:r>
            <a:r>
              <a:rPr lang="en-GB" sz="2800" i="1" dirty="0"/>
              <a:t>The Managerial Process 7</a:t>
            </a:r>
            <a:r>
              <a:rPr lang="en-GB" sz="2800" i="1" baseline="30000" dirty="0"/>
              <a:t>th</a:t>
            </a:r>
            <a:r>
              <a:rPr lang="en-GB" sz="2800" i="1" dirty="0"/>
              <a:t> Edition, </a:t>
            </a:r>
            <a:r>
              <a:rPr lang="en-GB" sz="2800" dirty="0"/>
              <a:t>McGraw Hill.</a:t>
            </a:r>
          </a:p>
          <a:p>
            <a:endParaRPr lang="en-GB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D1954ED-7761-4E9E-984C-F8D386242BB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18/11/2024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ECB49CD5-90BD-40B4-9BB5-17694101694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15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296023004"/>
      </p:ext>
    </p:extLst>
  </p:cSld>
  <p:clrMapOvr>
    <a:masterClrMapping/>
  </p:clrMapOvr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Office">
      <a:majorFont>
        <a:latin typeface="Calibri Light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 Light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PPT template</Template>
  <TotalTime>0</TotalTime>
  <Words>732</Words>
  <Application>Microsoft Office PowerPoint</Application>
  <PresentationFormat>On-screen Show (4:3)</PresentationFormat>
  <Paragraphs>98</Paragraphs>
  <Slides>15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size="19" baseType="lpstr">
      <vt:lpstr>Myriad Pro</vt:lpstr>
      <vt:lpstr>Arial</vt:lpstr>
      <vt:lpstr>Verdana</vt:lpstr>
      <vt:lpstr>20140311PresentationUWTSDTemplate</vt:lpstr>
      <vt:lpstr>Project Execution </vt:lpstr>
      <vt:lpstr>Recap </vt:lpstr>
      <vt:lpstr>Introduction</vt:lpstr>
      <vt:lpstr>Project Life Cycle_Phase 3</vt:lpstr>
      <vt:lpstr>Project Executing</vt:lpstr>
      <vt:lpstr>PowerPoint Presentation</vt:lpstr>
      <vt:lpstr>Direct and Manage Project</vt:lpstr>
      <vt:lpstr>Performing Quality Assurance</vt:lpstr>
      <vt:lpstr>Acquiring and Develop Project Team</vt:lpstr>
      <vt:lpstr>Manage Project Team</vt:lpstr>
      <vt:lpstr>Distribute Information</vt:lpstr>
      <vt:lpstr>Manage Stakeholders Expectations </vt:lpstr>
      <vt:lpstr>Conduct Procurements </vt:lpstr>
      <vt:lpstr>Conclusion</vt:lpstr>
      <vt:lpstr>Reference</vt:lpstr>
    </vt:vector>
  </TitlesOfParts>
  <Company>University of Wales Lampeter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Personal Management Skills I</dc:title>
  <dc:creator>Venus</dc:creator>
  <cp:lastModifiedBy>Said Usman</cp:lastModifiedBy>
  <cp:revision>222</cp:revision>
  <cp:lastPrinted>2018-07-09T15:27:01Z</cp:lastPrinted>
  <dcterms:created xsi:type="dcterms:W3CDTF">2002-10-07T19:43:58Z</dcterms:created>
  <dcterms:modified xsi:type="dcterms:W3CDTF">2024-11-18T11:12:38Z</dcterms:modified>
</cp:coreProperties>
</file>