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6" r:id="rId3"/>
    <p:sldId id="284" r:id="rId4"/>
    <p:sldId id="278" r:id="rId5"/>
    <p:sldId id="282" r:id="rId6"/>
    <p:sldId id="280" r:id="rId7"/>
    <p:sldId id="281" r:id="rId8"/>
    <p:sldId id="274" r:id="rId9"/>
    <p:sldId id="275" r:id="rId10"/>
    <p:sldId id="28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F8992-041C-426D-A431-4D83945A3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6EB72A-C4C5-4F2E-87E7-EF73FB0388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FE360-2459-44BE-A30F-94A50FA16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96841D-5445-425D-B834-2C7ACB814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9DEF62-A423-4126-BE16-37A79151E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614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EA0EC-FF5F-4200-A972-B3ADF8B4D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F376A-9515-479D-A302-C1C82FC520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860FF-1FB7-46FD-93E0-85BBB9737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82F39-3604-4A2B-AA71-53743D00B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00E42-4FC8-4CCC-9198-83979BBEC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79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C3720-9AAC-486F-9E81-20E62FDC8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72E9B4-21D6-4F9D-91B9-5678881EC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B0E68-3427-4E9E-BC11-0E465026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8E30A-87F6-4B6A-8870-1883633A6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999798-30F4-4942-A4E8-A210F534D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722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F2E62-A630-4780-B859-56071D8BD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7668F-A9A4-4FE1-8BF8-89F0F819AC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421438-3113-42F9-BF6D-FF0476151A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D09419-071D-4722-BB50-9F95D7402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705054-21A8-4141-949D-80D19F302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F0A977-35FD-474B-8879-08CC3400E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65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B4636-2FE7-4EE6-826D-CA6C678F6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13CD2A-794C-4FF5-B853-F37E3CAF9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D98342-C64D-4E29-AC4C-C0B1332AC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5780F9-791C-429E-ADE2-84329467D2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D684A1-68BF-4697-A8EE-4C972B870E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A2EF97-861D-4641-BB23-F12D9D105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A12BF4-DAC1-473C-9E25-4815D41CB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E1C372-4B4D-455B-9BC6-E2402E154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777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E1BC-EE3A-412E-B5C0-106F3C21A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80D95D-288B-46F2-86B2-AAC451A85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822B17-0127-43C7-8680-F4BD425FB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20222E-FFC9-46B9-8CCA-7ACE17E03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256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9A69C3-7085-49EB-8AA8-D7F42ABEC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B53C3B-49C7-4C0E-B3FC-D48C4ED0F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AD578-8E91-4350-B134-3C430370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430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E43C7-C35D-418A-9779-90C37EF40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6A2B8-9693-4CB3-8ABA-BC8092BF1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466FA3-7AED-42E0-BE52-DAD8AD6CBA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DBA22-DA38-49E2-9F8D-952ADAD83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092F71-EB28-4BFA-ABE9-3202ECE47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AACCF-4CF6-4DF7-A248-4BE3A7A94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726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C9EA7-3DD8-43BE-8313-9F5643993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828599-1C9D-489F-832F-5D52D524F7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525F01-E7F3-4C2D-AF34-982862249B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69C80C-128A-4611-A630-789061A75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926B1D-C410-43D5-8CBE-C55054FAA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719AD0-07D1-48F7-A5E3-99764AB6A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433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94CE6-BA53-479B-843A-FE7523FAE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F4CB06-431A-4A29-BF63-A303DAA7EB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323DFB-753B-40FD-B794-4EF1B4056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C45ABC-2AC3-43AC-AA21-AD562B609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03F1C-74B9-4568-9E1A-9BA456BDD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149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9A6AD6-70A2-41B6-BBCA-8E250A6CB6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871A22-CA80-423D-8608-77587E3979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A6520-3465-4AC1-9498-1F1CF1C1E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0A9682-8279-4835-8830-84F4D7977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42C1A-C67C-4F92-AB00-BCA142EE9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259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3864FC-5925-4F9D-99DC-FA89AFFF2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D43015-DD8D-4FC8-A529-788FBA984B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74C09-C1CD-427C-B36A-9699AE54F6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39845-33F5-429C-A905-C8ED5500BB0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483295-CB9C-4BF4-83AC-905AE48BC6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38ECB-E5AD-4612-AA26-31287AB3EE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1CEEC7-87C1-4EB2-85EE-7A40F75B9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372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Leading and Managing Change Report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Format- Professional Business Report Format.</a:t>
            </a:r>
          </a:p>
          <a:p>
            <a:r>
              <a:rPr lang="en-GB" dirty="0"/>
              <a:t>3500 words (+/- 10%)</a:t>
            </a:r>
          </a:p>
          <a:p>
            <a:r>
              <a:rPr lang="en-GB" dirty="0"/>
              <a:t>Date</a:t>
            </a:r>
            <a:r>
              <a:rPr lang="en-GB"/>
              <a:t>: 17</a:t>
            </a:r>
            <a:r>
              <a:rPr lang="en-GB" baseline="30000"/>
              <a:t>th</a:t>
            </a:r>
            <a:r>
              <a:rPr lang="en-GB"/>
              <a:t> March 2023- </a:t>
            </a:r>
            <a:r>
              <a:rPr lang="en-GB" dirty="0"/>
              <a:t>Time 15.00</a:t>
            </a:r>
          </a:p>
          <a:p>
            <a:r>
              <a:rPr lang="en-GB" dirty="0"/>
              <a:t>Submission is via </a:t>
            </a:r>
            <a:r>
              <a:rPr lang="en-GB" dirty="0" err="1"/>
              <a:t>Turnitin</a:t>
            </a:r>
            <a:endParaRPr lang="en-GB" dirty="0"/>
          </a:p>
          <a:p>
            <a:r>
              <a:rPr lang="en-GB" dirty="0"/>
              <a:t>Please use draft submission before final submission.</a:t>
            </a:r>
          </a:p>
          <a:p>
            <a:r>
              <a:rPr lang="en-GB" dirty="0"/>
              <a:t>Please ensure you upload the final report 1 hour before deadline time.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981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32A2C-E243-4E4B-84C0-C188DB26A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6AE1C-9E1F-4976-951D-DC9ADA504F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do not forget to include :</a:t>
            </a:r>
          </a:p>
          <a:p>
            <a:r>
              <a:rPr lang="en-GB" dirty="0"/>
              <a:t>Executive Summary</a:t>
            </a:r>
          </a:p>
          <a:p>
            <a:r>
              <a:rPr lang="en-GB" dirty="0"/>
              <a:t>Contents Page</a:t>
            </a:r>
          </a:p>
          <a:p>
            <a:r>
              <a:rPr lang="en-GB" dirty="0"/>
              <a:t>Introduction to report which should include :</a:t>
            </a:r>
          </a:p>
          <a:p>
            <a:r>
              <a:rPr lang="en-GB" dirty="0"/>
              <a:t>Information you would have previously placed in 1.0 Terms of Reference and 2.0 Procedure.</a:t>
            </a:r>
          </a:p>
        </p:txBody>
      </p:sp>
    </p:spTree>
    <p:extLst>
      <p:ext uri="{BB962C8B-B14F-4D97-AF65-F5344CB8AC3E}">
        <p14:creationId xmlns:p14="http://schemas.microsoft.com/office/powerpoint/2010/main" val="3499873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8EB4E-01FB-4226-B1B8-BC1BC4DDB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B7907-2979-4B6D-B9CF-C6B2AA4622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Remember in the findings you need to complete the tasks by including:</a:t>
            </a:r>
          </a:p>
          <a:p>
            <a:r>
              <a:rPr lang="en-GB" sz="2400" dirty="0"/>
              <a:t> Relevant information from your research on the organisation and its change.</a:t>
            </a:r>
          </a:p>
          <a:p>
            <a:r>
              <a:rPr lang="en-GB" sz="2400" dirty="0"/>
              <a:t>Ensure you incorporate information from the lectures on the topic of ‘Change’- Try to use the appropriate terms/models when discussing these issues- </a:t>
            </a:r>
          </a:p>
          <a:p>
            <a:r>
              <a:rPr lang="en-GB" sz="2400" dirty="0"/>
              <a:t>The main internal or external driver for the change </a:t>
            </a:r>
          </a:p>
          <a:p>
            <a:r>
              <a:rPr lang="en-GB" sz="2400" dirty="0"/>
              <a:t>Was there evidence the organisation used a model of change- Lewin etc</a:t>
            </a:r>
          </a:p>
          <a:p>
            <a:r>
              <a:rPr lang="en-GB" sz="2400" dirty="0"/>
              <a:t>Did the change process move the culture from Handy to another model of culture</a:t>
            </a:r>
          </a:p>
          <a:p>
            <a:r>
              <a:rPr lang="en-GB" sz="2400" dirty="0"/>
              <a:t> Was there a style of leadership used- Transformational etc</a:t>
            </a:r>
          </a:p>
          <a:p>
            <a:r>
              <a:rPr lang="en-GB" sz="2400" dirty="0"/>
              <a:t> Did change agents gather information on people and classify them using Kubler- Ross, </a:t>
            </a:r>
            <a:r>
              <a:rPr lang="en-GB" sz="2400" dirty="0" err="1"/>
              <a:t>apathetics</a:t>
            </a:r>
            <a:r>
              <a:rPr lang="en-GB" sz="2400" dirty="0"/>
              <a:t> etc.  Did they use this to help the change process.</a:t>
            </a:r>
          </a:p>
          <a:p>
            <a:r>
              <a:rPr lang="en-GB" sz="2400" dirty="0"/>
              <a:t>Also, demonstrate wider reading/research by including other models/theories of influence on these task areas.</a:t>
            </a:r>
          </a:p>
        </p:txBody>
      </p:sp>
    </p:spTree>
    <p:extLst>
      <p:ext uri="{BB962C8B-B14F-4D97-AF65-F5344CB8AC3E}">
        <p14:creationId xmlns:p14="http://schemas.microsoft.com/office/powerpoint/2010/main" val="1311350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9A49B-E46E-4643-BD05-B90C6CA7C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to Org./Area of Change/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4A8EC-1C51-4D51-9397-4738D12D3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2.1</a:t>
            </a:r>
          </a:p>
          <a:p>
            <a:r>
              <a:rPr lang="en-GB" dirty="0"/>
              <a:t>The findings of the report should start with background information on the organisation sourced from your professional discussion. </a:t>
            </a:r>
          </a:p>
          <a:p>
            <a:r>
              <a:rPr lang="en-GB" dirty="0"/>
              <a:t>2.2</a:t>
            </a:r>
          </a:p>
          <a:p>
            <a:r>
              <a:rPr lang="en-GB" dirty="0"/>
              <a:t>You should  state the reason for the change- Financial, Human Resource etc change and  support this with a </a:t>
            </a:r>
            <a:r>
              <a:rPr lang="en-GB" b="1" dirty="0"/>
              <a:t>critical</a:t>
            </a:r>
            <a:r>
              <a:rPr lang="en-GB" dirty="0"/>
              <a:t> discussion of the influences of this area/s on change within organisations and specifically your organisation.</a:t>
            </a:r>
          </a:p>
          <a:p>
            <a:r>
              <a:rPr lang="en-GB" dirty="0"/>
              <a:t>You should also demonstrate through the SWOT and PESTLE analysis discussion how internal and external factors influenced this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142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690D3-D373-4705-BAF5-674A66F9B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8839A-1B08-4384-B392-61CC0470D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2.2 Discuss which ‘models’ of change were engaged with in the planning/implementation stage </a:t>
            </a:r>
            <a:r>
              <a:rPr lang="en-GB" dirty="0" err="1"/>
              <a:t>i.e</a:t>
            </a:r>
            <a:r>
              <a:rPr lang="en-GB" dirty="0"/>
              <a:t> Lewin, Kubler Ross etc. </a:t>
            </a:r>
          </a:p>
          <a:p>
            <a:r>
              <a:rPr lang="en-GB" dirty="0"/>
              <a:t>Describe the benefits of using a change ‘model’ to help in the change process.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554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78DBE-103C-4003-AA2A-3F3D8D515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– Management of Complex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8C3CB-63B3-4151-97FB-F01EF0B869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2.3</a:t>
            </a:r>
          </a:p>
          <a:p>
            <a:r>
              <a:rPr lang="en-GB" dirty="0"/>
              <a:t>Identify and describe the involvement of leaders from within the organisation  in the planning and implementation of the change process. </a:t>
            </a:r>
          </a:p>
          <a:p>
            <a:r>
              <a:rPr lang="en-GB" dirty="0"/>
              <a:t>Within this section discuss ‘complex’ areas of the change process that called for the involvement of leaders.  Complex areas maybe –</a:t>
            </a:r>
            <a:r>
              <a:rPr lang="en-GB" dirty="0" err="1"/>
              <a:t>i.e</a:t>
            </a:r>
            <a:r>
              <a:rPr lang="en-GB" dirty="0"/>
              <a:t> people, finance, culture, organisation systems, stakeholders, market strength, improved knowledge etc. Did the leadership ‘Help or Hinder’ the change process –How/Why?</a:t>
            </a:r>
          </a:p>
          <a:p>
            <a:r>
              <a:rPr lang="en-GB" dirty="0"/>
              <a:t>Support this section with a critical discussion of ‘Leadership’ in relation to change and in particular managing ‘complex’ issues.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29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7A805-5440-4AC4-BFD9-327085A10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5A925-5218-4B37-A79D-B2EF44CF1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2.5</a:t>
            </a:r>
          </a:p>
          <a:p>
            <a:r>
              <a:rPr lang="en-GB" dirty="0"/>
              <a:t>Using a model </a:t>
            </a:r>
            <a:r>
              <a:rPr lang="en-GB" dirty="0" err="1"/>
              <a:t>i.e</a:t>
            </a:r>
            <a:r>
              <a:rPr lang="en-GB" dirty="0"/>
              <a:t> Handy,  Hofstede etc describe the culture of the organisation. </a:t>
            </a:r>
          </a:p>
          <a:p>
            <a:r>
              <a:rPr lang="en-GB" dirty="0"/>
              <a:t> Discuss  changes in the culture based on the ‘change’  and use examples  to support your discussion.</a:t>
            </a:r>
          </a:p>
          <a:p>
            <a:r>
              <a:rPr lang="en-GB" dirty="0"/>
              <a:t>Critically evaluate the impact of culture on the change process within organisations.</a:t>
            </a:r>
          </a:p>
        </p:txBody>
      </p:sp>
    </p:spTree>
    <p:extLst>
      <p:ext uri="{BB962C8B-B14F-4D97-AF65-F5344CB8AC3E}">
        <p14:creationId xmlns:p14="http://schemas.microsoft.com/office/powerpoint/2010/main" val="2124232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Agents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2.4</a:t>
            </a:r>
          </a:p>
          <a:p>
            <a:r>
              <a:rPr lang="en-GB" dirty="0"/>
              <a:t>Discuss where and how   ‘change agents’ were used in the  process and identify  their contribution.  Did the ‘change agents’ come from internal or external sources.</a:t>
            </a:r>
          </a:p>
          <a:p>
            <a:r>
              <a:rPr lang="en-GB" dirty="0"/>
              <a:t>OR</a:t>
            </a:r>
          </a:p>
          <a:p>
            <a:r>
              <a:rPr lang="en-GB" dirty="0"/>
              <a:t>Where no ‘change’ agents were used identify the issues that arose due to this.  </a:t>
            </a:r>
          </a:p>
          <a:p>
            <a:r>
              <a:rPr lang="en-GB" dirty="0"/>
              <a:t> Support this section with a critical discussion of  the role of ‘change agents’ within the change process.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46311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3.0</a:t>
            </a:r>
          </a:p>
          <a:p>
            <a:r>
              <a:rPr lang="en-GB" dirty="0"/>
              <a:t>Provide a conclusion which highlights the areas of success within the change process- </a:t>
            </a:r>
            <a:r>
              <a:rPr lang="en-GB" dirty="0" err="1"/>
              <a:t>i.e</a:t>
            </a:r>
            <a:r>
              <a:rPr lang="en-GB" dirty="0"/>
              <a:t>  Use of ‘change agents’ etc. Then outline the areas that require further development to aid successful change planning and implementation in the future-</a:t>
            </a:r>
            <a:r>
              <a:rPr lang="en-GB" dirty="0" err="1"/>
              <a:t>i.e</a:t>
            </a:r>
            <a:r>
              <a:rPr lang="en-GB" dirty="0"/>
              <a:t>  </a:t>
            </a:r>
            <a:r>
              <a:rPr lang="en-GB" dirty="0" err="1"/>
              <a:t>Insufficent</a:t>
            </a:r>
            <a:r>
              <a:rPr lang="en-GB" dirty="0"/>
              <a:t> analysis of the internal or external environment, poor leadership, etc.  These areas should guide you to your recommendations.</a:t>
            </a:r>
          </a:p>
          <a:p>
            <a:r>
              <a:rPr lang="en-GB" dirty="0"/>
              <a:t>4.0</a:t>
            </a:r>
          </a:p>
          <a:p>
            <a:r>
              <a:rPr lang="en-GB" dirty="0"/>
              <a:t>Compile a set of recommendations to aid the organisation in future planning and implementation of  a change process.  These should be presented in the form of an improvement plan- please see template provided on </a:t>
            </a:r>
            <a:r>
              <a:rPr lang="en-GB" dirty="0" err="1"/>
              <a:t>moodle</a:t>
            </a:r>
            <a:r>
              <a:rPr lang="en-GB"/>
              <a:t>.</a:t>
            </a:r>
            <a:endParaRPr lang="en-GB" dirty="0"/>
          </a:p>
          <a:p>
            <a:r>
              <a:rPr lang="en-GB" dirty="0"/>
              <a:t>NB.</a:t>
            </a:r>
          </a:p>
          <a:p>
            <a:r>
              <a:rPr lang="en-GB" dirty="0"/>
              <a:t>Please remember this a academic report and therefore must be supported by a range of references, theories etc.  Please read  assignment guidance for support on this.</a:t>
            </a:r>
          </a:p>
        </p:txBody>
      </p:sp>
    </p:spTree>
    <p:extLst>
      <p:ext uri="{BB962C8B-B14F-4D97-AF65-F5344CB8AC3E}">
        <p14:creationId xmlns:p14="http://schemas.microsoft.com/office/powerpoint/2010/main" val="945938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2B38A-ECC0-4C3B-B601-886393EEA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6E8D3-739E-47F5-BD76-DA5C761B47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5.0 Appendices- SWOT and PESTLE</a:t>
            </a:r>
          </a:p>
          <a:p>
            <a:r>
              <a:rPr lang="en-GB" dirty="0"/>
              <a:t>6.0 Reference List- at least </a:t>
            </a:r>
            <a:r>
              <a:rPr lang="en-GB"/>
              <a:t>20 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6302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747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Leading and Managing Change Report </vt:lpstr>
      <vt:lpstr>PowerPoint Presentation</vt:lpstr>
      <vt:lpstr>Important </vt:lpstr>
      <vt:lpstr>Background to Org./Area of Change/</vt:lpstr>
      <vt:lpstr>Change Models</vt:lpstr>
      <vt:lpstr>Leadership – Management of Complex Areas</vt:lpstr>
      <vt:lpstr>Culture</vt:lpstr>
      <vt:lpstr>Change Agents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Managing Change Report</dc:title>
  <dc:creator>Maria Heffernan</dc:creator>
  <cp:lastModifiedBy>Maria Heffernan</cp:lastModifiedBy>
  <cp:revision>25</cp:revision>
  <dcterms:created xsi:type="dcterms:W3CDTF">2020-06-07T10:41:38Z</dcterms:created>
  <dcterms:modified xsi:type="dcterms:W3CDTF">2023-02-07T09:46:10Z</dcterms:modified>
</cp:coreProperties>
</file>