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7" r:id="rId2"/>
    <p:sldId id="256" r:id="rId3"/>
    <p:sldId id="305" r:id="rId4"/>
    <p:sldId id="278" r:id="rId5"/>
    <p:sldId id="299" r:id="rId6"/>
    <p:sldId id="285" r:id="rId7"/>
    <p:sldId id="298" r:id="rId8"/>
    <p:sldId id="325" r:id="rId9"/>
    <p:sldId id="306" r:id="rId10"/>
    <p:sldId id="313" r:id="rId11"/>
    <p:sldId id="308" r:id="rId12"/>
    <p:sldId id="309" r:id="rId13"/>
    <p:sldId id="310" r:id="rId14"/>
    <p:sldId id="314" r:id="rId15"/>
    <p:sldId id="315" r:id="rId16"/>
    <p:sldId id="316" r:id="rId17"/>
    <p:sldId id="321" r:id="rId18"/>
    <p:sldId id="322" r:id="rId19"/>
    <p:sldId id="323" r:id="rId20"/>
    <p:sldId id="324" r:id="rId21"/>
    <p:sldId id="280" r:id="rId22"/>
    <p:sldId id="304" r:id="rId23"/>
    <p:sldId id="288" r:id="rId24"/>
    <p:sldId id="289" r:id="rId25"/>
    <p:sldId id="290" r:id="rId26"/>
    <p:sldId id="292" r:id="rId27"/>
    <p:sldId id="293" r:id="rId28"/>
    <p:sldId id="294" r:id="rId29"/>
    <p:sldId id="291" r:id="rId30"/>
    <p:sldId id="317" r:id="rId31"/>
    <p:sldId id="318" r:id="rId32"/>
    <p:sldId id="319" r:id="rId33"/>
    <p:sldId id="32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E08C42D-5D2F-415A-AF76-FCFD9A01C886}">
          <p14:sldIdLst>
            <p14:sldId id="257"/>
          </p14:sldIdLst>
        </p14:section>
        <p14:section name="Untitled Section" id="{DFDF1C16-8160-43E0-9A6F-55E72658A817}">
          <p14:sldIdLst>
            <p14:sldId id="256"/>
            <p14:sldId id="305"/>
          </p14:sldIdLst>
        </p14:section>
        <p14:section name="Untitled Section" id="{A6AF7FA3-B3AA-4595-8500-869488E0014F}">
          <p14:sldIdLst>
            <p14:sldId id="278"/>
            <p14:sldId id="299"/>
            <p14:sldId id="285"/>
            <p14:sldId id="298"/>
            <p14:sldId id="325"/>
            <p14:sldId id="306"/>
            <p14:sldId id="313"/>
            <p14:sldId id="308"/>
            <p14:sldId id="309"/>
            <p14:sldId id="310"/>
            <p14:sldId id="314"/>
            <p14:sldId id="315"/>
            <p14:sldId id="316"/>
            <p14:sldId id="321"/>
            <p14:sldId id="322"/>
            <p14:sldId id="323"/>
            <p14:sldId id="324"/>
            <p14:sldId id="280"/>
            <p14:sldId id="304"/>
            <p14:sldId id="288"/>
            <p14:sldId id="289"/>
            <p14:sldId id="290"/>
            <p14:sldId id="292"/>
            <p14:sldId id="293"/>
            <p14:sldId id="294"/>
            <p14:sldId id="291"/>
            <p14:sldId id="317"/>
            <p14:sldId id="318"/>
            <p14:sldId id="319"/>
            <p14:sldId id="320"/>
          </p14:sldIdLst>
        </p14:section>
        <p14:section name="Untitled Section" id="{96921A60-6199-4EA6-8F27-8A2DECB5308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65" d="100"/>
          <a:sy n="65" d="100"/>
        </p:scale>
        <p:origin x="8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Титульный слайд">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ru-RU"/>
              <a:t>Образец заголовка</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ru-RU"/>
              <a:t>Образец подзаголовка</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497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ru-RU"/>
              <a:t>Образец заголовка</a:t>
            </a:r>
            <a:endParaRPr lang="en-US" dirty="0"/>
          </a:p>
        </p:txBody>
      </p:sp>
      <p:sp>
        <p:nvSpPr>
          <p:cNvPr id="3" name="Content Placeholder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59367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ru-RU"/>
              <a:t>Образец заголовка</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B61BEF0D-F0BB-DE4B-95CE-6DB70DBA9567}" type="datetimeFigureOut">
              <a:rPr lang="en-US" dirty="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8166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11/10/25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50845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ru-RU"/>
              <a:t>Образец заголовка</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39238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ru-RU"/>
              <a:t>Образец заголовка</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19402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1681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ru-RU"/>
              <a:t>Образец заголовка</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ru-RU"/>
              <a:t>Образец текста</a:t>
            </a:r>
          </a:p>
        </p:txBody>
      </p:sp>
      <p:sp>
        <p:nvSpPr>
          <p:cNvPr id="5" name="Date Placeholder 4"/>
          <p:cNvSpPr>
            <a:spLocks noGrp="1"/>
          </p:cNvSpPr>
          <p:nvPr>
            <p:ph type="dt" sz="half" idx="10"/>
          </p:nvPr>
        </p:nvSpPr>
        <p:spPr/>
        <p:txBody>
          <a:bodyPr/>
          <a:lstStyle/>
          <a:p>
            <a:fld id="{42A54C80-263E-416B-A8E0-580EDEADCBDC}" type="datetimeFigureOut">
              <a:rPr lang="en-US" dirty="0"/>
              <a:t>11/10/25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967635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ru-RU"/>
              <a:t>Образец заголовка</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ru-RU"/>
              <a:t>Вставка рисунка</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
        <p:nvSpPr>
          <p:cNvPr id="5" name="Date Placeholder 4"/>
          <p:cNvSpPr>
            <a:spLocks noGrp="1"/>
          </p:cNvSpPr>
          <p:nvPr>
            <p:ph type="dt" sz="half" idx="10"/>
          </p:nvPr>
        </p:nvSpPr>
        <p:spPr/>
        <p:txBody>
          <a:bodyPr/>
          <a:lstStyle/>
          <a:p>
            <a:fld id="{B61BEF0D-F0BB-DE4B-95CE-6DB70DBA9567}" type="datetimeFigureOut">
              <a:rPr lang="en-US" dirty="0"/>
              <a:pPr/>
              <a:t>11/10/25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52804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Заголовок и подпись">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ru-RU"/>
              <a:t>Образец заголовка</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B61BEF0D-F0BB-DE4B-95CE-6DB70DBA9567}" type="datetimeFigureOut">
              <a:rPr lang="en-US" dirty="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8569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Цитата с подписью">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ru-RU"/>
              <a:t>Образец заголовка</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a:t>Образец текста</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B61BEF0D-F0BB-DE4B-95CE-6DB70DBA9567}" type="datetimeFigureOut">
              <a:rPr lang="en-US" dirty="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011940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Карточка имени">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ru-RU"/>
              <a:t>Образец заголовка</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B61BEF0D-F0BB-DE4B-95CE-6DB70DBA9567}" type="datetimeFigureOut">
              <a:rPr lang="en-US" dirty="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718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Цитата карточки имени">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ru-RU"/>
              <a:t>Образец заголовка</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a:t>Образец текста</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B61BEF0D-F0BB-DE4B-95CE-6DB70DBA9567}" type="datetimeFigureOut">
              <a:rPr lang="en-US" dirty="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169224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Истина или ложь">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ru-RU"/>
              <a:t>Образец заголовка</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ru-RU"/>
              <a:t>Образец текста</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u-RU"/>
              <a:t>Образец текста</a:t>
            </a:r>
          </a:p>
        </p:txBody>
      </p:sp>
      <p:sp>
        <p:nvSpPr>
          <p:cNvPr id="4" name="Date Placeholder 3"/>
          <p:cNvSpPr>
            <a:spLocks noGrp="1"/>
          </p:cNvSpPr>
          <p:nvPr>
            <p:ph type="dt" sz="half" idx="10"/>
          </p:nvPr>
        </p:nvSpPr>
        <p:spPr/>
        <p:txBody>
          <a:bodyPr/>
          <a:lstStyle/>
          <a:p>
            <a:fld id="{B61BEF0D-F0BB-DE4B-95CE-6DB70DBA9567}" type="datetimeFigureOut">
              <a:rPr lang="en-US" dirty="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924716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u-RU"/>
              <a:t>Образец заголовка</a:t>
            </a:r>
            <a:endParaRPr lang="en-US" dirty="0"/>
          </a:p>
        </p:txBody>
      </p:sp>
      <p:sp>
        <p:nvSpPr>
          <p:cNvPr id="3" name="Vertical Text Placeholder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4953274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ru-RU"/>
              <a:t>Образец заголовка</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97602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ru-RU"/>
              <a:t>Образец заголовка</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6233748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techtarget.com/searchunifiedcommunications/tip/Microsoft-Teams-has-HIPAA-collaboration-compliance-benefits-risks" TargetMode="External"/><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xml"/><Relationship Id="rId4" Type="http://schemas.openxmlformats.org/officeDocument/2006/relationships/hyperlink" Target="https://centricconsulting.com/blog/microsoft-teams-and-healthcare-lessons-learned-from-early-adopter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decodingdigitalliteracy.org/fellowship-objective/" TargetMode="External"/><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2723173" y="2472854"/>
            <a:ext cx="12594981" cy="956146"/>
          </a:xfrm>
        </p:spPr>
        <p:txBody>
          <a:bodyPr>
            <a:noAutofit/>
          </a:bodyPr>
          <a:lstStyle/>
          <a:p>
            <a:r>
              <a:rPr lang="en-GB" sz="3200" b="1" dirty="0">
                <a:solidFill>
                  <a:schemeClr val="bg1">
                    <a:lumMod val="10000"/>
                  </a:schemeClr>
                </a:solidFill>
                <a:latin typeface="Arial" panose="020B0604020202020204" pitchFamily="34" charset="0"/>
                <a:cs typeface="Arial" panose="020B0604020202020204" pitchFamily="34" charset="0"/>
              </a:rPr>
              <a:t>Digital Skills and Research Methods</a:t>
            </a:r>
            <a:r>
              <a:rPr lang="en-US" sz="3200" b="1" dirty="0">
                <a:solidFill>
                  <a:schemeClr val="bg1">
                    <a:lumMod val="10000"/>
                  </a:schemeClr>
                </a:solidFill>
                <a:latin typeface="Arial" panose="020B0604020202020204" pitchFamily="34" charset="0"/>
                <a:cs typeface="Arial" panose="020B0604020202020204" pitchFamily="34" charset="0"/>
              </a:rPr>
              <a:t> </a:t>
            </a:r>
            <a:r>
              <a:rPr lang="en-US" sz="3200" b="1" spc="-10" dirty="0">
                <a:solidFill>
                  <a:schemeClr val="bg1">
                    <a:lumMod val="10000"/>
                  </a:schemeClr>
                </a:solidFill>
                <a:effectLst/>
                <a:latin typeface="Arial" panose="020B0604020202020204" pitchFamily="34" charset="0"/>
                <a:ea typeface="Arial" panose="020B0604020202020204" pitchFamily="34" charset="0"/>
                <a:cs typeface="Arial" panose="020B0604020202020204" pitchFamily="34" charset="0"/>
              </a:rPr>
              <a:t>LCHS4007</a:t>
            </a:r>
            <a:br>
              <a:rPr lang="en-US" sz="3200" b="1" spc="-10" dirty="0">
                <a:solidFill>
                  <a:schemeClr val="bg1">
                    <a:lumMod val="10000"/>
                  </a:schemeClr>
                </a:solidFill>
                <a:effectLst/>
                <a:latin typeface="Arial" panose="020B0604020202020204" pitchFamily="34" charset="0"/>
                <a:ea typeface="Arial" panose="020B0604020202020204" pitchFamily="34" charset="0"/>
                <a:cs typeface="Arial" panose="020B0604020202020204" pitchFamily="34" charset="0"/>
              </a:rPr>
            </a:br>
            <a:endParaRPr lang="en-GB" sz="3200" b="1" dirty="0">
              <a:solidFill>
                <a:schemeClr val="bg1">
                  <a:lumMod val="10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492675" y="3591166"/>
            <a:ext cx="9093382" cy="2369038"/>
          </a:xfrm>
        </p:spPr>
        <p:txBody>
          <a:bodyPr>
            <a:normAutofit lnSpcReduction="10000"/>
          </a:bodyPr>
          <a:lstStyle/>
          <a:p>
            <a:pPr algn="l"/>
            <a:endParaRPr lang="en-GB" dirty="0">
              <a:solidFill>
                <a:schemeClr val="bg1">
                  <a:lumMod val="10000"/>
                </a:schemeClr>
              </a:solidFill>
            </a:endParaRPr>
          </a:p>
          <a:p>
            <a:pPr algn="l"/>
            <a:r>
              <a:rPr lang="en-US" sz="3200" b="1" dirty="0">
                <a:solidFill>
                  <a:schemeClr val="bg1">
                    <a:lumMod val="10000"/>
                  </a:schemeClr>
                </a:solidFill>
              </a:rPr>
              <a:t>GROUP 4 PRESENTATION – ASSESSMENT 1 </a:t>
            </a:r>
          </a:p>
          <a:p>
            <a:pPr algn="l"/>
            <a:endParaRPr lang="en-US" b="1" dirty="0">
              <a:solidFill>
                <a:schemeClr val="bg1">
                  <a:lumMod val="10000"/>
                </a:schemeClr>
              </a:solidFill>
            </a:endParaRPr>
          </a:p>
          <a:p>
            <a:pPr algn="l"/>
            <a:r>
              <a:rPr lang="en-GB" b="1" dirty="0">
                <a:solidFill>
                  <a:schemeClr val="bg1">
                    <a:lumMod val="10000"/>
                  </a:schemeClr>
                </a:solidFill>
              </a:rPr>
              <a:t>Programme</a:t>
            </a:r>
            <a:r>
              <a:rPr lang="en-GB" dirty="0">
                <a:solidFill>
                  <a:schemeClr val="bg1">
                    <a:lumMod val="10000"/>
                  </a:schemeClr>
                </a:solidFill>
              </a:rPr>
              <a:t>: Certificate of Higher Education</a:t>
            </a:r>
            <a:r>
              <a:rPr lang="en-US" dirty="0">
                <a:solidFill>
                  <a:schemeClr val="bg1">
                    <a:lumMod val="10000"/>
                  </a:schemeClr>
                </a:solidFill>
              </a:rPr>
              <a:t> for the Workplace</a:t>
            </a:r>
            <a:r>
              <a:rPr lang="en-GB" dirty="0">
                <a:solidFill>
                  <a:schemeClr val="bg1">
                    <a:lumMod val="10000"/>
                  </a:schemeClr>
                </a:solidFill>
              </a:rPr>
              <a:t> </a:t>
            </a:r>
            <a:r>
              <a:rPr lang="en-US" dirty="0">
                <a:solidFill>
                  <a:schemeClr val="bg1">
                    <a:lumMod val="10000"/>
                  </a:schemeClr>
                </a:solidFill>
              </a:rPr>
              <a:t>(</a:t>
            </a:r>
            <a:r>
              <a:rPr lang="en-GB" dirty="0">
                <a:solidFill>
                  <a:schemeClr val="bg1">
                    <a:lumMod val="10000"/>
                  </a:schemeClr>
                </a:solidFill>
              </a:rPr>
              <a:t> Health and Social Car</a:t>
            </a:r>
            <a:r>
              <a:rPr lang="en-US" dirty="0">
                <a:solidFill>
                  <a:schemeClr val="bg1">
                    <a:lumMod val="10000"/>
                  </a:schemeClr>
                </a:solidFill>
              </a:rPr>
              <a:t>e )</a:t>
            </a:r>
          </a:p>
          <a:p>
            <a:pPr algn="l"/>
            <a:r>
              <a:rPr lang="en-GB" b="1" dirty="0">
                <a:solidFill>
                  <a:schemeClr val="bg1">
                    <a:lumMod val="10000"/>
                  </a:schemeClr>
                </a:solidFill>
              </a:rPr>
              <a:t>Lecturer name</a:t>
            </a:r>
            <a:r>
              <a:rPr lang="en-GB" dirty="0">
                <a:solidFill>
                  <a:schemeClr val="bg1">
                    <a:lumMod val="10000"/>
                  </a:schemeClr>
                </a:solidFill>
              </a:rPr>
              <a:t>: Shaila Hussain</a:t>
            </a:r>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4825D79-B6B5-F318-A12D-AA288B3D5B6B}"/>
              </a:ext>
            </a:extLst>
          </p:cNvPr>
          <p:cNvSpPr>
            <a:spLocks noGrp="1"/>
          </p:cNvSpPr>
          <p:nvPr>
            <p:ph idx="1"/>
          </p:nvPr>
        </p:nvSpPr>
        <p:spPr/>
        <p:txBody>
          <a:bodyPr>
            <a:normAutofit/>
          </a:bodyPr>
          <a:lstStyle/>
          <a:p>
            <a:endParaRPr lang="en-GB" dirty="0"/>
          </a:p>
          <a:p>
            <a:pPr algn="l"/>
            <a:r>
              <a:rPr lang="en-GB" dirty="0"/>
              <a:t>		</a:t>
            </a:r>
            <a:endParaRPr lang="en-GB" dirty="0">
              <a:solidFill>
                <a:srgbClr val="FF0000"/>
              </a:solidFill>
            </a:endParaRPr>
          </a:p>
        </p:txBody>
      </p:sp>
      <p:sp>
        <p:nvSpPr>
          <p:cNvPr id="8" name="TextBox 7">
            <a:extLst>
              <a:ext uri="{FF2B5EF4-FFF2-40B4-BE49-F238E27FC236}">
                <a16:creationId xmlns:a16="http://schemas.microsoft.com/office/drawing/2014/main" id="{0F12FE98-5D61-FD01-DFF5-E05D7460EA41}"/>
              </a:ext>
            </a:extLst>
          </p:cNvPr>
          <p:cNvSpPr txBox="1"/>
          <p:nvPr/>
        </p:nvSpPr>
        <p:spPr>
          <a:xfrm>
            <a:off x="3158146" y="1138913"/>
            <a:ext cx="5121275" cy="584775"/>
          </a:xfrm>
          <a:prstGeom prst="rect">
            <a:avLst/>
          </a:prstGeom>
          <a:noFill/>
        </p:spPr>
        <p:txBody>
          <a:bodyPr wrap="square" rtlCol="0">
            <a:spAutoFit/>
          </a:bodyPr>
          <a:lstStyle/>
          <a:p>
            <a:pPr algn="l"/>
            <a:r>
              <a:rPr lang="en-US" sz="3200" b="1" u="sng" dirty="0"/>
              <a:t>STUDENT’s INFORMATION</a:t>
            </a:r>
            <a:endParaRPr lang="ru-UA" sz="3200" b="1" u="sng" dirty="0"/>
          </a:p>
        </p:txBody>
      </p:sp>
      <p:sp>
        <p:nvSpPr>
          <p:cNvPr id="12" name="TextBox 11">
            <a:extLst>
              <a:ext uri="{FF2B5EF4-FFF2-40B4-BE49-F238E27FC236}">
                <a16:creationId xmlns:a16="http://schemas.microsoft.com/office/drawing/2014/main" id="{627A1E86-68FD-9972-125E-1EED94583C13}"/>
              </a:ext>
            </a:extLst>
          </p:cNvPr>
          <p:cNvSpPr txBox="1"/>
          <p:nvPr/>
        </p:nvSpPr>
        <p:spPr>
          <a:xfrm>
            <a:off x="5185263" y="2517042"/>
            <a:ext cx="1828800" cy="1828800"/>
          </a:xfrm>
          <a:prstGeom prst="rect">
            <a:avLst/>
          </a:prstGeom>
          <a:noFill/>
        </p:spPr>
        <p:txBody>
          <a:bodyPr wrap="square" rtlCol="0">
            <a:spAutoFit/>
          </a:bodyPr>
          <a:lstStyle/>
          <a:p>
            <a:pPr algn="l"/>
            <a:endParaRPr lang="ru-UA" dirty="0"/>
          </a:p>
        </p:txBody>
      </p:sp>
      <p:graphicFrame>
        <p:nvGraphicFramePr>
          <p:cNvPr id="14" name="Таблица 13">
            <a:extLst>
              <a:ext uri="{FF2B5EF4-FFF2-40B4-BE49-F238E27FC236}">
                <a16:creationId xmlns:a16="http://schemas.microsoft.com/office/drawing/2014/main" id="{0DB51DA1-FFFC-9826-C2DD-0DA56E11593F}"/>
              </a:ext>
            </a:extLst>
          </p:cNvPr>
          <p:cNvGraphicFramePr/>
          <p:nvPr>
            <p:extLst>
              <p:ext uri="{D42A27DB-BD31-4B8C-83A1-F6EECF244321}">
                <p14:modId xmlns:p14="http://schemas.microsoft.com/office/powerpoint/2010/main" val="3639706274"/>
              </p:ext>
            </p:extLst>
          </p:nvPr>
        </p:nvGraphicFramePr>
        <p:xfrm>
          <a:off x="950303" y="2517042"/>
          <a:ext cx="9307390" cy="3344936"/>
        </p:xfrm>
        <a:graphic>
          <a:graphicData uri="http://schemas.openxmlformats.org/drawingml/2006/table">
            <a:tbl>
              <a:tblPr firstRow="1" bandRow="1">
                <a:tableStyleId>{D27102A9-8310-4765-A935-A1911B00CA55}</a:tableStyleId>
              </a:tblPr>
              <a:tblGrid>
                <a:gridCol w="4653695">
                  <a:extLst>
                    <a:ext uri="{9D8B030D-6E8A-4147-A177-3AD203B41FA5}">
                      <a16:colId xmlns:a16="http://schemas.microsoft.com/office/drawing/2014/main" val="2475126383"/>
                    </a:ext>
                  </a:extLst>
                </a:gridCol>
                <a:gridCol w="4653695">
                  <a:extLst>
                    <a:ext uri="{9D8B030D-6E8A-4147-A177-3AD203B41FA5}">
                      <a16:colId xmlns:a16="http://schemas.microsoft.com/office/drawing/2014/main" val="506323324"/>
                    </a:ext>
                  </a:extLst>
                </a:gridCol>
              </a:tblGrid>
              <a:tr h="477848">
                <a:tc>
                  <a:txBody>
                    <a:bodyPr/>
                    <a:lstStyle/>
                    <a:p>
                      <a:r>
                        <a:rPr lang="en-GB" sz="1700" dirty="0"/>
                        <a:t>Student Name</a:t>
                      </a:r>
                    </a:p>
                  </a:txBody>
                  <a:tcPr marL="85079" marR="85079" marT="42539" marB="42539"/>
                </a:tc>
                <a:tc>
                  <a:txBody>
                    <a:bodyPr/>
                    <a:lstStyle/>
                    <a:p>
                      <a:r>
                        <a:rPr lang="en-GB" sz="1700" dirty="0"/>
                        <a:t>Student Number</a:t>
                      </a:r>
                    </a:p>
                  </a:txBody>
                  <a:tcPr marL="85079" marR="85079" marT="42539" marB="42539"/>
                </a:tc>
                <a:extLst>
                  <a:ext uri="{0D108BD9-81ED-4DB2-BD59-A6C34878D82A}">
                    <a16:rowId xmlns:a16="http://schemas.microsoft.com/office/drawing/2014/main" val="2229463377"/>
                  </a:ext>
                </a:extLst>
              </a:tr>
              <a:tr h="477848">
                <a:tc>
                  <a:txBody>
                    <a:bodyPr/>
                    <a:lstStyle/>
                    <a:p>
                      <a:r>
                        <a:rPr lang="en-US" sz="1700" baseline="0" dirty="0"/>
                        <a:t>Inna </a:t>
                      </a:r>
                      <a:r>
                        <a:rPr lang="en-US" sz="1700" baseline="0" dirty="0" err="1"/>
                        <a:t>Valier</a:t>
                      </a:r>
                      <a:endParaRPr lang="en-GB" sz="1700" baseline="0" dirty="0"/>
                    </a:p>
                  </a:txBody>
                  <a:tcPr marL="85079" marR="85079" marT="42539" marB="42539"/>
                </a:tc>
                <a:tc>
                  <a:txBody>
                    <a:bodyPr/>
                    <a:lstStyle/>
                    <a:p>
                      <a:r>
                        <a:rPr lang="en-GB" sz="1700" dirty="0"/>
                        <a:t>Student Number</a:t>
                      </a:r>
                      <a:r>
                        <a:rPr lang="en-GB" sz="1700" baseline="0" dirty="0"/>
                        <a:t> </a:t>
                      </a:r>
                      <a:r>
                        <a:rPr lang="en-US" sz="1700" baseline="0" dirty="0"/>
                        <a:t>2517108</a:t>
                      </a:r>
                      <a:endParaRPr lang="en-GB" sz="1700" dirty="0"/>
                    </a:p>
                  </a:txBody>
                  <a:tcPr marL="85079" marR="85079" marT="42539" marB="42539"/>
                </a:tc>
                <a:extLst>
                  <a:ext uri="{0D108BD9-81ED-4DB2-BD59-A6C34878D82A}">
                    <a16:rowId xmlns:a16="http://schemas.microsoft.com/office/drawing/2014/main" val="1199073967"/>
                  </a:ext>
                </a:extLst>
              </a:tr>
              <a:tr h="47784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dirty="0" err="1"/>
                        <a:t>Wesa</a:t>
                      </a:r>
                      <a:r>
                        <a:rPr lang="en-US" sz="1700" dirty="0"/>
                        <a:t> Jemima </a:t>
                      </a:r>
                      <a:r>
                        <a:rPr lang="en-US" sz="1700" dirty="0" err="1"/>
                        <a:t>Bettencourt</a:t>
                      </a:r>
                      <a:r>
                        <a:rPr lang="en-US" sz="1700" dirty="0"/>
                        <a:t> Delgado</a:t>
                      </a:r>
                      <a:endParaRPr lang="en-GB" sz="1700" dirty="0"/>
                    </a:p>
                  </a:txBody>
                  <a:tcPr marL="85079" marR="85079" marT="42539" marB="42539"/>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700" dirty="0"/>
                        <a:t>Student Number</a:t>
                      </a:r>
                      <a:r>
                        <a:rPr lang="en-GB" sz="1700" baseline="0" dirty="0"/>
                        <a:t> </a:t>
                      </a:r>
                      <a:r>
                        <a:rPr lang="en-US" sz="1700" baseline="0" dirty="0"/>
                        <a:t>2508526</a:t>
                      </a:r>
                      <a:endParaRPr lang="en-GB" sz="1700" dirty="0"/>
                    </a:p>
                  </a:txBody>
                  <a:tcPr marL="85079" marR="85079" marT="42539" marB="42539"/>
                </a:tc>
                <a:extLst>
                  <a:ext uri="{0D108BD9-81ED-4DB2-BD59-A6C34878D82A}">
                    <a16:rowId xmlns:a16="http://schemas.microsoft.com/office/drawing/2014/main" val="1836083620"/>
                  </a:ext>
                </a:extLst>
              </a:tr>
              <a:tr h="47784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dirty="0"/>
                        <a:t>Lesia </a:t>
                      </a:r>
                      <a:r>
                        <a:rPr lang="en-US" sz="1700" dirty="0" err="1"/>
                        <a:t>Ostapiuk</a:t>
                      </a:r>
                      <a:endParaRPr lang="en-GB" sz="1700" dirty="0"/>
                    </a:p>
                  </a:txBody>
                  <a:tcPr marL="85079" marR="85079" marT="42539" marB="42539"/>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700" dirty="0"/>
                        <a:t>Student Number</a:t>
                      </a:r>
                      <a:r>
                        <a:rPr lang="en-GB" sz="1700" baseline="0" dirty="0"/>
                        <a:t> </a:t>
                      </a:r>
                      <a:r>
                        <a:rPr lang="en-US" sz="1700" baseline="0" dirty="0"/>
                        <a:t>2513141</a:t>
                      </a:r>
                      <a:endParaRPr lang="en-GB" sz="1700" dirty="0"/>
                    </a:p>
                  </a:txBody>
                  <a:tcPr marL="85079" marR="85079" marT="42539" marB="42539"/>
                </a:tc>
                <a:extLst>
                  <a:ext uri="{0D108BD9-81ED-4DB2-BD59-A6C34878D82A}">
                    <a16:rowId xmlns:a16="http://schemas.microsoft.com/office/drawing/2014/main" val="712369849"/>
                  </a:ext>
                </a:extLst>
              </a:tr>
              <a:tr h="47784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dirty="0"/>
                        <a:t>Zahra </a:t>
                      </a:r>
                      <a:r>
                        <a:rPr lang="en-US" sz="1700" dirty="0" err="1"/>
                        <a:t>Al-Saabri</a:t>
                      </a:r>
                      <a:endParaRPr lang="en-GB" sz="1700" dirty="0"/>
                    </a:p>
                  </a:txBody>
                  <a:tcPr marL="85079" marR="85079" marT="42539" marB="42539"/>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700" dirty="0"/>
                        <a:t>Student Number</a:t>
                      </a:r>
                      <a:r>
                        <a:rPr lang="en-US" sz="1700" dirty="0"/>
                        <a:t> 2441066</a:t>
                      </a:r>
                      <a:r>
                        <a:rPr lang="en-GB" sz="1700" baseline="0" dirty="0"/>
                        <a:t> </a:t>
                      </a:r>
                      <a:endParaRPr lang="en-GB" sz="1700" dirty="0"/>
                    </a:p>
                  </a:txBody>
                  <a:tcPr marL="85079" marR="85079" marT="42539" marB="42539"/>
                </a:tc>
                <a:extLst>
                  <a:ext uri="{0D108BD9-81ED-4DB2-BD59-A6C34878D82A}">
                    <a16:rowId xmlns:a16="http://schemas.microsoft.com/office/drawing/2014/main" val="2946984486"/>
                  </a:ext>
                </a:extLst>
              </a:tr>
              <a:tr h="47784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dirty="0" err="1"/>
                        <a:t>Liudmyla</a:t>
                      </a:r>
                      <a:r>
                        <a:rPr lang="en-US" sz="1700" dirty="0"/>
                        <a:t> </a:t>
                      </a:r>
                      <a:r>
                        <a:rPr lang="en-US" sz="1700" dirty="0" err="1"/>
                        <a:t>Holoporova</a:t>
                      </a:r>
                      <a:endParaRPr lang="en-GB" sz="1700" dirty="0"/>
                    </a:p>
                  </a:txBody>
                  <a:tcPr marL="85079" marR="85079" marT="42539" marB="4253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dirty="0"/>
                        <a:t>Student Number</a:t>
                      </a:r>
                      <a:r>
                        <a:rPr lang="en-GB" sz="1700" baseline="0" dirty="0"/>
                        <a:t> </a:t>
                      </a:r>
                      <a:r>
                        <a:rPr lang="en-US" sz="1700" baseline="0" dirty="0"/>
                        <a:t>2510891</a:t>
                      </a:r>
                      <a:endParaRPr lang="en-GB" sz="1700" dirty="0"/>
                    </a:p>
                  </a:txBody>
                  <a:tcPr marL="85079" marR="85079" marT="42539" marB="42539"/>
                </a:tc>
                <a:extLst>
                  <a:ext uri="{0D108BD9-81ED-4DB2-BD59-A6C34878D82A}">
                    <a16:rowId xmlns:a16="http://schemas.microsoft.com/office/drawing/2014/main" val="1563472680"/>
                  </a:ext>
                </a:extLst>
              </a:tr>
              <a:tr h="47784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dirty="0" err="1"/>
                        <a:t>Matez</a:t>
                      </a:r>
                      <a:r>
                        <a:rPr lang="en-US" sz="1700" dirty="0"/>
                        <a:t> </a:t>
                      </a:r>
                      <a:r>
                        <a:rPr lang="en-US" sz="1700" dirty="0" err="1"/>
                        <a:t>Imad</a:t>
                      </a:r>
                      <a:r>
                        <a:rPr lang="en-US" sz="1700" dirty="0"/>
                        <a:t> </a:t>
                      </a:r>
                      <a:r>
                        <a:rPr lang="en-US" sz="1700" dirty="0" err="1"/>
                        <a:t>Shabab</a:t>
                      </a:r>
                      <a:endParaRPr lang="en-GB" sz="1700" dirty="0"/>
                    </a:p>
                  </a:txBody>
                  <a:tcPr marL="85079" marR="85079" marT="42539" marB="42539"/>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700" dirty="0"/>
                        <a:t>Student Number</a:t>
                      </a:r>
                      <a:r>
                        <a:rPr lang="en-GB" sz="1700" baseline="0" dirty="0"/>
                        <a:t> </a:t>
                      </a:r>
                      <a:r>
                        <a:rPr lang="en-US" sz="1700" baseline="0" dirty="0"/>
                        <a:t>2417642</a:t>
                      </a:r>
                      <a:endParaRPr lang="en-GB" sz="1700" baseline="0" dirty="0"/>
                    </a:p>
                  </a:txBody>
                  <a:tcPr marL="85079" marR="85079" marT="42539" marB="42539"/>
                </a:tc>
                <a:extLst>
                  <a:ext uri="{0D108BD9-81ED-4DB2-BD59-A6C34878D82A}">
                    <a16:rowId xmlns:a16="http://schemas.microsoft.com/office/drawing/2014/main" val="294090261"/>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 name="TextBox 3">
            <a:extLst>
              <a:ext uri="{FF2B5EF4-FFF2-40B4-BE49-F238E27FC236}">
                <a16:creationId xmlns:a16="http://schemas.microsoft.com/office/drawing/2014/main" id="{D3BD36CD-E474-4460-774C-1791343ED14B}"/>
              </a:ext>
            </a:extLst>
          </p:cNvPr>
          <p:cNvSpPr txBox="1"/>
          <p:nvPr/>
        </p:nvSpPr>
        <p:spPr>
          <a:xfrm>
            <a:off x="421298" y="4554904"/>
            <a:ext cx="10056716" cy="1096648"/>
          </a:xfrm>
          <a:prstGeom prst="rect">
            <a:avLst/>
          </a:prstGeom>
        </p:spPr>
        <p:txBody>
          <a:bodyPr vert="horz" lIns="91440" tIns="45720" rIns="91440" bIns="45720" rtlCol="0" anchor="b">
            <a:normAutofit/>
          </a:bodyPr>
          <a:lstStyle/>
          <a:p>
            <a:pPr defTabSz="457200">
              <a:spcBef>
                <a:spcPct val="0"/>
              </a:spcBef>
              <a:spcAft>
                <a:spcPts val="600"/>
              </a:spcAft>
            </a:pPr>
            <a:r>
              <a:rPr lang="en-US" sz="4800" b="1" u="sng" dirty="0">
                <a:solidFill>
                  <a:schemeClr val="bg1">
                    <a:lumMod val="10000"/>
                  </a:schemeClr>
                </a:solidFill>
                <a:latin typeface="+mj-lt"/>
                <a:ea typeface="+mj-ea"/>
                <a:cs typeface="+mj-cs"/>
              </a:rPr>
              <a:t>SUNRISE RESIDENTIAL CARE HOUSE</a:t>
            </a:r>
          </a:p>
        </p:txBody>
      </p:sp>
      <p:sp>
        <p:nvSpPr>
          <p:cNvPr id="5" name="TextBox 4">
            <a:extLst>
              <a:ext uri="{FF2B5EF4-FFF2-40B4-BE49-F238E27FC236}">
                <a16:creationId xmlns:a16="http://schemas.microsoft.com/office/drawing/2014/main" id="{A2ADB966-8384-B434-4846-85FA17645320}"/>
              </a:ext>
            </a:extLst>
          </p:cNvPr>
          <p:cNvSpPr txBox="1"/>
          <p:nvPr/>
        </p:nvSpPr>
        <p:spPr>
          <a:xfrm>
            <a:off x="903096" y="4554904"/>
            <a:ext cx="8370905" cy="1716647"/>
          </a:xfrm>
          <a:prstGeom prst="rect">
            <a:avLst/>
          </a:prstGeom>
        </p:spPr>
        <p:txBody>
          <a:bodyPr vert="horz" lIns="91440" tIns="45720" rIns="91440" bIns="45720" rtlCol="0" anchor="t">
            <a:normAutofit/>
          </a:bodyPr>
          <a:lstStyle/>
          <a:p>
            <a:pPr defTabSz="457200">
              <a:spcBef>
                <a:spcPts val="1000"/>
              </a:spcBef>
              <a:buClr>
                <a:schemeClr val="accent1"/>
              </a:buClr>
              <a:buSzPct val="80000"/>
            </a:pPr>
            <a:r>
              <a:rPr lang="en-US">
                <a:solidFill>
                  <a:schemeClr val="tx1">
                    <a:lumMod val="50000"/>
                    <a:lumOff val="50000"/>
                  </a:schemeClr>
                </a:solidFill>
              </a:rPr>
              <a:t>THEME:</a:t>
            </a:r>
          </a:p>
        </p:txBody>
      </p:sp>
      <p:pic>
        <p:nvPicPr>
          <p:cNvPr id="6" name="Рисунок 5">
            <a:extLst>
              <a:ext uri="{FF2B5EF4-FFF2-40B4-BE49-F238E27FC236}">
                <a16:creationId xmlns:a16="http://schemas.microsoft.com/office/drawing/2014/main" id="{3309851D-993F-C5C9-D9BB-105832C682E6}"/>
              </a:ext>
            </a:extLst>
          </p:cNvPr>
          <p:cNvPicPr>
            <a:picLocks noChangeAspect="1"/>
          </p:cNvPicPr>
          <p:nvPr/>
        </p:nvPicPr>
        <p:blipFill>
          <a:blip r:embed="rId2">
            <a:extLst>
              <a:ext uri="{28A0092B-C50C-407E-A947-70E740481C1C}">
                <a14:useLocalDpi xmlns:a14="http://schemas.microsoft.com/office/drawing/2010/main" val="0"/>
              </a:ext>
            </a:extLst>
          </a:blip>
          <a:srcRect t="4664" b="12191"/>
          <a:stretch>
            <a:fillRect/>
          </a:stretch>
        </p:blipFill>
        <p:spPr>
          <a:xfrm>
            <a:off x="985968" y="609600"/>
            <a:ext cx="8288033" cy="3635025"/>
          </a:xfrm>
          <a:prstGeom prst="rect">
            <a:avLst/>
          </a:prstGeom>
        </p:spPr>
      </p:pic>
    </p:spTree>
    <p:extLst>
      <p:ext uri="{BB962C8B-B14F-4D97-AF65-F5344CB8AC3E}">
        <p14:creationId xmlns:p14="http://schemas.microsoft.com/office/powerpoint/2010/main" val="4235043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Рисунок 7">
            <a:extLst>
              <a:ext uri="{FF2B5EF4-FFF2-40B4-BE49-F238E27FC236}">
                <a16:creationId xmlns:a16="http://schemas.microsoft.com/office/drawing/2014/main" id="{F4E5A007-BC90-A0F4-C187-85880C49BE7E}"/>
              </a:ext>
            </a:extLst>
          </p:cNvPr>
          <p:cNvPicPr>
            <a:picLocks noChangeAspect="1"/>
          </p:cNvPicPr>
          <p:nvPr/>
        </p:nvPicPr>
        <p:blipFill>
          <a:blip r:embed="rId2">
            <a:extLst>
              <a:ext uri="{28A0092B-C50C-407E-A947-70E740481C1C}">
                <a14:useLocalDpi xmlns:a14="http://schemas.microsoft.com/office/drawing/2010/main" val="0"/>
              </a:ext>
            </a:extLst>
          </a:blip>
          <a:srcRect l="22893" r="-2" b="-2"/>
          <a:stretch>
            <a:fillRect/>
          </a:stretch>
        </p:blipFill>
        <p:spPr>
          <a:xfrm>
            <a:off x="4398530" y="8466"/>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a:xfrm>
            <a:off x="103024" y="313267"/>
            <a:ext cx="3851123" cy="1320800"/>
          </a:xfrm>
        </p:spPr>
        <p:txBody>
          <a:bodyPr>
            <a:normAutofit/>
          </a:bodyPr>
          <a:lstStyle/>
          <a:p>
            <a:r>
              <a:rPr lang="en-GB" b="1" u="sng" dirty="0">
                <a:solidFill>
                  <a:schemeClr val="bg1">
                    <a:lumMod val="10000"/>
                  </a:schemeClr>
                </a:solidFill>
              </a:rPr>
              <a:t>Introduction</a:t>
            </a:r>
          </a:p>
        </p:txBody>
      </p:sp>
      <p:sp>
        <p:nvSpPr>
          <p:cNvPr id="5" name="Объект 4">
            <a:extLst>
              <a:ext uri="{FF2B5EF4-FFF2-40B4-BE49-F238E27FC236}">
                <a16:creationId xmlns:a16="http://schemas.microsoft.com/office/drawing/2014/main" id="{7423BD7B-7A82-0F79-B08D-A3560F43E6B8}"/>
              </a:ext>
            </a:extLst>
          </p:cNvPr>
          <p:cNvSpPr>
            <a:spLocks noGrp="1"/>
          </p:cNvSpPr>
          <p:nvPr>
            <p:ph idx="1"/>
          </p:nvPr>
        </p:nvSpPr>
        <p:spPr>
          <a:xfrm>
            <a:off x="231700" y="1343160"/>
            <a:ext cx="5450658" cy="3880773"/>
          </a:xfrm>
        </p:spPr>
        <p:txBody>
          <a:bodyPr>
            <a:noAutofit/>
          </a:bodyPr>
          <a:lstStyle/>
          <a:p>
            <a:r>
              <a:rPr lang="en-US" sz="2800" b="1" u="sng" dirty="0"/>
              <a:t>WHY HAVE WE CHOSEN MICROSOFT POWER POINT?</a:t>
            </a:r>
          </a:p>
          <a:p>
            <a:r>
              <a:rPr lang="en-US" sz="2800" dirty="0"/>
              <a:t>- easy to use program, as it helps to create bright and clear presentation not only for learning but also for improving quality of life, furthermore really useful for people who have medical conditions such as dementia or other health issues such as dementia</a:t>
            </a:r>
            <a:endParaRPr lang="ru-UA" sz="2800" dirty="0"/>
          </a:p>
        </p:txBody>
      </p:sp>
      <p:cxnSp>
        <p:nvCxnSpPr>
          <p:cNvPr id="17" name="Straight Connector 16">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0993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Рисунок 3">
            <a:extLst>
              <a:ext uri="{FF2B5EF4-FFF2-40B4-BE49-F238E27FC236}">
                <a16:creationId xmlns:a16="http://schemas.microsoft.com/office/drawing/2014/main" id="{480C2E53-659E-EEEF-BB45-FF0AC9C5B29C}"/>
              </a:ext>
            </a:extLst>
          </p:cNvPr>
          <p:cNvPicPr>
            <a:picLocks noChangeAspect="1"/>
          </p:cNvPicPr>
          <p:nvPr/>
        </p:nvPicPr>
        <p:blipFill>
          <a:blip r:embed="rId2">
            <a:extLst>
              <a:ext uri="{28A0092B-C50C-407E-A947-70E740481C1C}">
                <a14:useLocalDpi xmlns:a14="http://schemas.microsoft.com/office/drawing/2010/main" val="0"/>
              </a:ext>
            </a:extLst>
          </a:blip>
          <a:srcRect t="11638" r="-3" b="10134"/>
          <a:stretch>
            <a:fillRect/>
          </a:stretch>
        </p:blipFill>
        <p:spPr>
          <a:xfrm>
            <a:off x="190061" y="15748"/>
            <a:ext cx="4743845" cy="4236855"/>
          </a:xfrm>
          <a:custGeom>
            <a:avLst/>
            <a:gdLst/>
            <a:ahLst/>
            <a:cxnLst/>
            <a:rect l="l" t="t" r="r" b="b"/>
            <a:pathLst>
              <a:path w="4671437" h="4236855">
                <a:moveTo>
                  <a:pt x="630049" y="0"/>
                </a:moveTo>
                <a:lnTo>
                  <a:pt x="4671437" y="0"/>
                </a:lnTo>
                <a:lnTo>
                  <a:pt x="4671437" y="1"/>
                </a:lnTo>
                <a:lnTo>
                  <a:pt x="3814017" y="1"/>
                </a:lnTo>
                <a:lnTo>
                  <a:pt x="3181159" y="4236855"/>
                </a:lnTo>
                <a:lnTo>
                  <a:pt x="0" y="4236855"/>
                </a:lnTo>
                <a:close/>
              </a:path>
            </a:pathLst>
          </a:custGeom>
        </p:spPr>
      </p:pic>
      <p:sp>
        <p:nvSpPr>
          <p:cNvPr id="2" name="Title 1">
            <a:extLst>
              <a:ext uri="{FF2B5EF4-FFF2-40B4-BE49-F238E27FC236}">
                <a16:creationId xmlns:a16="http://schemas.microsoft.com/office/drawing/2014/main" id="{C881525E-0F4B-01A8-C06C-6E8F146776EB}"/>
              </a:ext>
            </a:extLst>
          </p:cNvPr>
          <p:cNvSpPr>
            <a:spLocks noGrp="1"/>
          </p:cNvSpPr>
          <p:nvPr>
            <p:ph type="title"/>
          </p:nvPr>
        </p:nvSpPr>
        <p:spPr>
          <a:xfrm>
            <a:off x="5680224" y="682067"/>
            <a:ext cx="5114776" cy="1320800"/>
          </a:xfrm>
        </p:spPr>
        <p:txBody>
          <a:bodyPr>
            <a:normAutofit/>
          </a:bodyPr>
          <a:lstStyle/>
          <a:p>
            <a:r>
              <a:rPr lang="en-US" b="1" u="sng">
                <a:solidFill>
                  <a:schemeClr val="bg1">
                    <a:lumMod val="10000"/>
                  </a:schemeClr>
                </a:solidFill>
              </a:rPr>
              <a:t>EXAMPLE</a:t>
            </a:r>
            <a:endParaRPr lang="en-GB" b="1" u="sng">
              <a:solidFill>
                <a:schemeClr val="bg1">
                  <a:lumMod val="10000"/>
                </a:schemeClr>
              </a:solidFill>
            </a:endParaRPr>
          </a:p>
        </p:txBody>
      </p:sp>
      <p:pic>
        <p:nvPicPr>
          <p:cNvPr id="5" name="Рисунок 4">
            <a:extLst>
              <a:ext uri="{FF2B5EF4-FFF2-40B4-BE49-F238E27FC236}">
                <a16:creationId xmlns:a16="http://schemas.microsoft.com/office/drawing/2014/main" id="{EEF1B824-D91C-AD6A-14B5-94FA89F3E0D0}"/>
              </a:ext>
            </a:extLst>
          </p:cNvPr>
          <p:cNvPicPr>
            <a:picLocks noChangeAspect="1"/>
          </p:cNvPicPr>
          <p:nvPr/>
        </p:nvPicPr>
        <p:blipFill>
          <a:blip r:embed="rId3">
            <a:extLst>
              <a:ext uri="{28A0092B-C50C-407E-A947-70E740481C1C}">
                <a14:useLocalDpi xmlns:a14="http://schemas.microsoft.com/office/drawing/2010/main" val="0"/>
              </a:ext>
            </a:extLst>
          </a:blip>
          <a:srcRect r="9089" b="5"/>
          <a:stretch>
            <a:fillRect/>
          </a:stretch>
        </p:blipFill>
        <p:spPr>
          <a:xfrm>
            <a:off x="20" y="4235547"/>
            <a:ext cx="3393882" cy="2622453"/>
          </a:xfrm>
          <a:custGeom>
            <a:avLst/>
            <a:gdLst/>
            <a:ahLst/>
            <a:cxnLst/>
            <a:rect l="l" t="t" r="r" b="b"/>
            <a:pathLst>
              <a:path w="3393902" h="2622453">
                <a:moveTo>
                  <a:pt x="212741" y="0"/>
                </a:moveTo>
                <a:lnTo>
                  <a:pt x="3393902" y="0"/>
                </a:lnTo>
                <a:lnTo>
                  <a:pt x="3002186" y="2622453"/>
                </a:lnTo>
                <a:lnTo>
                  <a:pt x="0" y="2622453"/>
                </a:lnTo>
                <a:lnTo>
                  <a:pt x="0" y="1430607"/>
                </a:lnTo>
                <a:close/>
              </a:path>
            </a:pathLst>
          </a:custGeom>
        </p:spPr>
      </p:pic>
      <p:sp>
        <p:nvSpPr>
          <p:cNvPr id="10" name="Isosceles Triangle 30">
            <a:extLst>
              <a:ext uri="{FF2B5EF4-FFF2-40B4-BE49-F238E27FC236}">
                <a16:creationId xmlns:a16="http://schemas.microsoft.com/office/drawing/2014/main" id="{B09A8B04-373D-40BD-9442-2D3540D3C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B5028193-7250-4674-AA37-E9040429AE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2887" y="4236854"/>
            <a:ext cx="32639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E2F05F5-F002-FB2F-163A-08A71EE67162}"/>
              </a:ext>
            </a:extLst>
          </p:cNvPr>
          <p:cNvSpPr>
            <a:spLocks noGrp="1"/>
          </p:cNvSpPr>
          <p:nvPr>
            <p:ph idx="1"/>
          </p:nvPr>
        </p:nvSpPr>
        <p:spPr>
          <a:xfrm>
            <a:off x="3879136" y="1883074"/>
            <a:ext cx="6757920" cy="3880773"/>
          </a:xfrm>
        </p:spPr>
        <p:txBody>
          <a:bodyPr>
            <a:noAutofit/>
          </a:bodyPr>
          <a:lstStyle/>
          <a:p>
            <a:r>
              <a:rPr lang="en-US" sz="2800" dirty="0"/>
              <a:t>For example it is possible to create </a:t>
            </a:r>
            <a:r>
              <a:rPr lang="en-US" sz="2800" b="1" dirty="0"/>
              <a:t>menus</a:t>
            </a:r>
            <a:r>
              <a:rPr lang="en-US" sz="2800" dirty="0"/>
              <a:t> with photos of meals, where elderly people or those with dementia can simply touch the screen and choose their food by tapping on the </a:t>
            </a:r>
          </a:p>
          <a:p>
            <a:r>
              <a:rPr lang="en-US" sz="2800" b="1" dirty="0"/>
              <a:t>This gives</a:t>
            </a:r>
            <a:r>
              <a:rPr lang="en-US" sz="2800" dirty="0"/>
              <a:t> visual presentation which helps them feel independent, improves mood, reduces anxiety and encourages interest.</a:t>
            </a:r>
          </a:p>
        </p:txBody>
      </p:sp>
    </p:spTree>
    <p:extLst>
      <p:ext uri="{BB962C8B-B14F-4D97-AF65-F5344CB8AC3E}">
        <p14:creationId xmlns:p14="http://schemas.microsoft.com/office/powerpoint/2010/main" val="4076004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5184"/>
            <a:ext cx="10515600" cy="1487661"/>
          </a:xfrm>
        </p:spPr>
        <p:txBody>
          <a:bodyPr>
            <a:normAutofit fontScale="90000"/>
          </a:bodyPr>
          <a:lstStyle/>
          <a:p>
            <a:br>
              <a:rPr lang="en-GB" dirty="0">
                <a:solidFill>
                  <a:schemeClr val="bg1">
                    <a:lumMod val="10000"/>
                  </a:schemeClr>
                </a:solidFill>
              </a:rPr>
            </a:br>
            <a:r>
              <a:rPr lang="en-GB" sz="4000" b="1" u="sng" dirty="0">
                <a:solidFill>
                  <a:schemeClr val="bg1">
                    <a:lumMod val="10000"/>
                  </a:schemeClr>
                </a:solidFill>
              </a:rPr>
              <a:t>Benefits and Limitations</a:t>
            </a:r>
            <a:r>
              <a:rPr lang="en-US" sz="4000" b="1" u="sng" dirty="0">
                <a:solidFill>
                  <a:schemeClr val="bg1">
                    <a:lumMod val="10000"/>
                  </a:schemeClr>
                </a:solidFill>
              </a:rPr>
              <a:t> of using Powers Point</a:t>
            </a:r>
            <a:r>
              <a:rPr lang="en-GB" sz="4000" b="1" u="sng" dirty="0">
                <a:solidFill>
                  <a:schemeClr val="bg1">
                    <a:lumMod val="10000"/>
                  </a:schemeClr>
                </a:solidFill>
              </a:rPr>
              <a:t> within Sunrise Residential Care Home and Limitation</a:t>
            </a:r>
            <a:br>
              <a:rPr lang="en-GB" sz="4000" b="1" u="sng" dirty="0">
                <a:solidFill>
                  <a:schemeClr val="bg1">
                    <a:lumMod val="10000"/>
                  </a:schemeClr>
                </a:solidFill>
              </a:rPr>
            </a:br>
            <a:endParaRPr lang="en-GB" sz="4000" b="1" u="sng" dirty="0">
              <a:solidFill>
                <a:schemeClr val="bg1">
                  <a:lumMod val="10000"/>
                </a:schemeClr>
              </a:solidFill>
            </a:endParaRPr>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4170030662"/>
              </p:ext>
            </p:extLst>
          </p:nvPr>
        </p:nvGraphicFramePr>
        <p:xfrm>
          <a:off x="359458" y="1796246"/>
          <a:ext cx="9796684" cy="5239070"/>
        </p:xfrm>
        <a:graphic>
          <a:graphicData uri="http://schemas.openxmlformats.org/drawingml/2006/table">
            <a:tbl>
              <a:tblPr firstRow="1" bandRow="1">
                <a:tableStyleId>{5C22544A-7EE6-4342-B048-85BDC9FD1C3A}</a:tableStyleId>
              </a:tblPr>
              <a:tblGrid>
                <a:gridCol w="4898342">
                  <a:extLst>
                    <a:ext uri="{9D8B030D-6E8A-4147-A177-3AD203B41FA5}">
                      <a16:colId xmlns:a16="http://schemas.microsoft.com/office/drawing/2014/main" val="1607449065"/>
                    </a:ext>
                  </a:extLst>
                </a:gridCol>
                <a:gridCol w="4898342">
                  <a:extLst>
                    <a:ext uri="{9D8B030D-6E8A-4147-A177-3AD203B41FA5}">
                      <a16:colId xmlns:a16="http://schemas.microsoft.com/office/drawing/2014/main" val="443945616"/>
                    </a:ext>
                  </a:extLst>
                </a:gridCol>
              </a:tblGrid>
              <a:tr h="653575">
                <a:tc>
                  <a:txBody>
                    <a:bodyPr/>
                    <a:lstStyle/>
                    <a:p>
                      <a:r>
                        <a:rPr lang="en-GB" sz="2400" dirty="0">
                          <a:solidFill>
                            <a:schemeClr val="bg1">
                              <a:lumMod val="10000"/>
                            </a:schemeClr>
                          </a:solidFill>
                        </a:rPr>
                        <a:t>Benefits</a:t>
                      </a:r>
                      <a:r>
                        <a:rPr lang="en-GB" sz="2400" dirty="0"/>
                        <a:t> </a:t>
                      </a:r>
                    </a:p>
                  </a:txBody>
                  <a:tcPr/>
                </a:tc>
                <a:tc>
                  <a:txBody>
                    <a:bodyPr/>
                    <a:lstStyle/>
                    <a:p>
                      <a:r>
                        <a:rPr lang="en-GB" sz="2400" dirty="0">
                          <a:solidFill>
                            <a:schemeClr val="bg1">
                              <a:lumMod val="10000"/>
                            </a:schemeClr>
                          </a:solidFill>
                        </a:rPr>
                        <a:t>Limitations</a:t>
                      </a:r>
                    </a:p>
                  </a:txBody>
                  <a:tcPr/>
                </a:tc>
                <a:extLst>
                  <a:ext uri="{0D108BD9-81ED-4DB2-BD59-A6C34878D82A}">
                    <a16:rowId xmlns:a16="http://schemas.microsoft.com/office/drawing/2014/main" val="831906386"/>
                  </a:ext>
                </a:extLst>
              </a:tr>
              <a:tr h="653575">
                <a:tc>
                  <a:txBody>
                    <a:bodyPr/>
                    <a:lstStyle/>
                    <a:p>
                      <a:r>
                        <a:rPr lang="en-US" dirty="0"/>
                        <a:t>- </a:t>
                      </a:r>
                      <a:r>
                        <a:rPr lang="en-US" sz="1800" dirty="0"/>
                        <a:t>Clear and structured delivery of information as it helps to present info in well organized format</a:t>
                      </a:r>
                      <a:endParaRPr lang="en-GB" sz="1800" dirty="0"/>
                    </a:p>
                  </a:txBody>
                  <a:tcPr/>
                </a:tc>
                <a:tc>
                  <a:txBody>
                    <a:bodyPr/>
                    <a:lstStyle/>
                    <a:p>
                      <a:r>
                        <a:rPr lang="en-US" dirty="0"/>
                        <a:t>- Some care house may face technical techniques such as limited equipment </a:t>
                      </a:r>
                      <a:endParaRPr lang="en-GB" dirty="0"/>
                    </a:p>
                  </a:txBody>
                  <a:tcPr/>
                </a:tc>
                <a:extLst>
                  <a:ext uri="{0D108BD9-81ED-4DB2-BD59-A6C34878D82A}">
                    <a16:rowId xmlns:a16="http://schemas.microsoft.com/office/drawing/2014/main" val="2882987392"/>
                  </a:ext>
                </a:extLst>
              </a:tr>
              <a:tr h="653575">
                <a:tc>
                  <a:txBody>
                    <a:bodyPr/>
                    <a:lstStyle/>
                    <a:p>
                      <a:r>
                        <a:rPr lang="en-US" dirty="0"/>
                        <a:t>- Visual support for learning, especially for those with memory difficulties, hearing impairments or visual problems </a:t>
                      </a:r>
                      <a:endParaRPr lang="en-GB" dirty="0"/>
                    </a:p>
                  </a:txBody>
                  <a:tcPr/>
                </a:tc>
                <a:tc>
                  <a:txBody>
                    <a:bodyPr/>
                    <a:lstStyle/>
                    <a:p>
                      <a:r>
                        <a:rPr lang="en-US" dirty="0"/>
                        <a:t>- Sometime it can oversimplify sensitive or complex topics</a:t>
                      </a:r>
                      <a:endParaRPr lang="en-GB" dirty="0"/>
                    </a:p>
                  </a:txBody>
                  <a:tcPr/>
                </a:tc>
                <a:extLst>
                  <a:ext uri="{0D108BD9-81ED-4DB2-BD59-A6C34878D82A}">
                    <a16:rowId xmlns:a16="http://schemas.microsoft.com/office/drawing/2014/main" val="3160413561"/>
                  </a:ext>
                </a:extLst>
              </a:tr>
              <a:tr h="653575">
                <a:tc>
                  <a:txBody>
                    <a:bodyPr/>
                    <a:lstStyle/>
                    <a:p>
                      <a:r>
                        <a:rPr lang="en-US" dirty="0"/>
                        <a:t>- Engagement through multimedia as it can include audio recordings or videos which make activities more engaging</a:t>
                      </a:r>
                      <a:endParaRPr lang="en-GB" dirty="0"/>
                    </a:p>
                  </a:txBody>
                  <a:tcPr/>
                </a:tc>
                <a:tc>
                  <a:txBody>
                    <a:bodyPr/>
                    <a:lstStyle/>
                    <a:p>
                      <a:endParaRPr lang="en-GB" dirty="0"/>
                    </a:p>
                  </a:txBody>
                  <a:tcPr/>
                </a:tc>
                <a:extLst>
                  <a:ext uri="{0D108BD9-81ED-4DB2-BD59-A6C34878D82A}">
                    <a16:rowId xmlns:a16="http://schemas.microsoft.com/office/drawing/2014/main" val="3484592418"/>
                  </a:ext>
                </a:extLst>
              </a:tr>
              <a:tr h="653575">
                <a:tc>
                  <a:txBody>
                    <a:bodyPr/>
                    <a:lstStyle/>
                    <a:p>
                      <a:r>
                        <a:rPr lang="en-US" dirty="0"/>
                        <a:t>- Consistency of information, because Power Point will ensure that everyone will receive the same information, reducing misunderstanding</a:t>
                      </a:r>
                      <a:endParaRPr lang="en-GB" dirty="0"/>
                    </a:p>
                  </a:txBody>
                  <a:tcPr/>
                </a:tc>
                <a:tc>
                  <a:txBody>
                    <a:bodyPr/>
                    <a:lstStyle/>
                    <a:p>
                      <a:endParaRPr lang="en-GB" dirty="0"/>
                    </a:p>
                  </a:txBody>
                  <a:tcPr/>
                </a:tc>
                <a:extLst>
                  <a:ext uri="{0D108BD9-81ED-4DB2-BD59-A6C34878D82A}">
                    <a16:rowId xmlns:a16="http://schemas.microsoft.com/office/drawing/2014/main" val="247985416"/>
                  </a:ext>
                </a:extLst>
              </a:tr>
              <a:tr h="653575">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pic>
        <p:nvPicPr>
          <p:cNvPr id="5" name="Рисунок 4">
            <a:extLst>
              <a:ext uri="{FF2B5EF4-FFF2-40B4-BE49-F238E27FC236}">
                <a16:creationId xmlns:a16="http://schemas.microsoft.com/office/drawing/2014/main" id="{DB28E8A4-89B0-EC40-19D6-C46323DE4F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3908" y="653876"/>
            <a:ext cx="2921952" cy="1800643"/>
          </a:xfrm>
          <a:prstGeom prst="rect">
            <a:avLst/>
          </a:prstGeom>
        </p:spPr>
      </p:pic>
    </p:spTree>
    <p:extLst>
      <p:ext uri="{BB962C8B-B14F-4D97-AF65-F5344CB8AC3E}">
        <p14:creationId xmlns:p14="http://schemas.microsoft.com/office/powerpoint/2010/main" val="770023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Объект 8">
            <a:extLst>
              <a:ext uri="{FF2B5EF4-FFF2-40B4-BE49-F238E27FC236}">
                <a16:creationId xmlns:a16="http://schemas.microsoft.com/office/drawing/2014/main" id="{1B1A4DD6-406C-35B1-ED37-6DDD66BD212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4893" y="0"/>
            <a:ext cx="3434177" cy="3205233"/>
          </a:xfrm>
          <a:prstGeom prst="rect">
            <a:avLst/>
          </a:prstGeom>
        </p:spPr>
      </p:pic>
      <p:pic>
        <p:nvPicPr>
          <p:cNvPr id="10" name="Рисунок 9">
            <a:extLst>
              <a:ext uri="{FF2B5EF4-FFF2-40B4-BE49-F238E27FC236}">
                <a16:creationId xmlns:a16="http://schemas.microsoft.com/office/drawing/2014/main" id="{B895F7CA-B5C6-D533-5411-A3494E698F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7020" y="149542"/>
            <a:ext cx="5411974" cy="3393758"/>
          </a:xfrm>
          <a:prstGeom prst="rect">
            <a:avLst/>
          </a:prstGeom>
        </p:spPr>
      </p:pic>
      <p:pic>
        <p:nvPicPr>
          <p:cNvPr id="11" name="Рисунок 10">
            <a:extLst>
              <a:ext uri="{FF2B5EF4-FFF2-40B4-BE49-F238E27FC236}">
                <a16:creationId xmlns:a16="http://schemas.microsoft.com/office/drawing/2014/main" id="{2189B0D1-3AD8-15CA-9D6E-D6659869160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0292" y="3786077"/>
            <a:ext cx="4974321" cy="2829145"/>
          </a:xfrm>
          <a:prstGeom prst="rect">
            <a:avLst/>
          </a:prstGeom>
        </p:spPr>
      </p:pic>
      <p:pic>
        <p:nvPicPr>
          <p:cNvPr id="12" name="Рисунок 11">
            <a:extLst>
              <a:ext uri="{FF2B5EF4-FFF2-40B4-BE49-F238E27FC236}">
                <a16:creationId xmlns:a16="http://schemas.microsoft.com/office/drawing/2014/main" id="{37DD02C3-BCEA-D01A-BDC9-C0609EADC58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34765" y="3634505"/>
            <a:ext cx="5760528" cy="3132287"/>
          </a:xfrm>
          <a:prstGeom prst="rect">
            <a:avLst/>
          </a:prstGeom>
        </p:spPr>
      </p:pic>
    </p:spTree>
    <p:extLst>
      <p:ext uri="{BB962C8B-B14F-4D97-AF65-F5344CB8AC3E}">
        <p14:creationId xmlns:p14="http://schemas.microsoft.com/office/powerpoint/2010/main" val="3109955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A9805FE0-75B0-E1E6-D677-54286CB8D93C}"/>
              </a:ext>
            </a:extLst>
          </p:cNvPr>
          <p:cNvSpPr>
            <a:spLocks noGrp="1"/>
          </p:cNvSpPr>
          <p:nvPr>
            <p:ph type="title"/>
          </p:nvPr>
        </p:nvSpPr>
        <p:spPr>
          <a:xfrm>
            <a:off x="4056463" y="609600"/>
            <a:ext cx="5217538" cy="1320800"/>
          </a:xfrm>
        </p:spPr>
        <p:txBody>
          <a:bodyPr>
            <a:normAutofit/>
          </a:bodyPr>
          <a:lstStyle/>
          <a:p>
            <a:r>
              <a:rPr lang="en-US" b="1" u="sng"/>
              <a:t>IMPORTANCE OF POWER POINT</a:t>
            </a:r>
            <a:endParaRPr lang="ru-UA" b="1" u="sng"/>
          </a:p>
        </p:txBody>
      </p:sp>
      <p:pic>
        <p:nvPicPr>
          <p:cNvPr id="4" name="Рисунок 3">
            <a:extLst>
              <a:ext uri="{FF2B5EF4-FFF2-40B4-BE49-F238E27FC236}">
                <a16:creationId xmlns:a16="http://schemas.microsoft.com/office/drawing/2014/main" id="{5ADE38B9-B441-5838-8F48-DAEB55F70F36}"/>
              </a:ext>
            </a:extLst>
          </p:cNvPr>
          <p:cNvPicPr>
            <a:picLocks noChangeAspect="1"/>
          </p:cNvPicPr>
          <p:nvPr/>
        </p:nvPicPr>
        <p:blipFill>
          <a:blip r:embed="rId2">
            <a:extLst>
              <a:ext uri="{28A0092B-C50C-407E-A947-70E740481C1C}">
                <a14:useLocalDpi xmlns:a14="http://schemas.microsoft.com/office/drawing/2010/main" val="0"/>
              </a:ext>
            </a:extLst>
          </a:blip>
          <a:srcRect l="9392" r="9927" b="-4"/>
          <a:stretch>
            <a:fillRect/>
          </a:stretch>
        </p:blipFill>
        <p:spPr>
          <a:xfrm>
            <a:off x="677334" y="609600"/>
            <a:ext cx="3144597" cy="2601747"/>
          </a:xfrm>
          <a:prstGeom prst="rect">
            <a:avLst/>
          </a:prstGeom>
        </p:spPr>
      </p:pic>
      <p:sp>
        <p:nvSpPr>
          <p:cNvPr id="14" name="Isosceles Triangle 8">
            <a:extLst>
              <a:ext uri="{FF2B5EF4-FFF2-40B4-BE49-F238E27FC236}">
                <a16:creationId xmlns:a16="http://schemas.microsoft.com/office/drawing/2014/main" id="{B5B9F7B6-0E4A-4A5F-BBBA-73496FAE5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Объект 2">
            <a:extLst>
              <a:ext uri="{FF2B5EF4-FFF2-40B4-BE49-F238E27FC236}">
                <a16:creationId xmlns:a16="http://schemas.microsoft.com/office/drawing/2014/main" id="{9C6DD02A-33AB-2FBB-087E-DE97200BC208}"/>
              </a:ext>
            </a:extLst>
          </p:cNvPr>
          <p:cNvSpPr>
            <a:spLocks noGrp="1"/>
          </p:cNvSpPr>
          <p:nvPr>
            <p:ph idx="1"/>
          </p:nvPr>
        </p:nvSpPr>
        <p:spPr>
          <a:xfrm>
            <a:off x="4062394" y="2160589"/>
            <a:ext cx="5211607" cy="3880773"/>
          </a:xfrm>
        </p:spPr>
        <p:txBody>
          <a:bodyPr>
            <a:noAutofit/>
          </a:bodyPr>
          <a:lstStyle/>
          <a:p>
            <a:r>
              <a:rPr lang="en-US" sz="2800" dirty="0"/>
              <a:t>This program can also help in teaching simple step by step actions, aimed at supporting daily living skills and restoring independence </a:t>
            </a:r>
          </a:p>
          <a:p>
            <a:r>
              <a:rPr lang="en-US" sz="2800" b="1" dirty="0"/>
              <a:t>For example</a:t>
            </a:r>
            <a:r>
              <a:rPr lang="en-US" sz="2800" dirty="0"/>
              <a:t>: </a:t>
            </a:r>
          </a:p>
          <a:p>
            <a:r>
              <a:rPr lang="en-US" sz="2800" dirty="0"/>
              <a:t>Washing teeth</a:t>
            </a:r>
          </a:p>
          <a:p>
            <a:r>
              <a:rPr lang="en-US" sz="2800" dirty="0"/>
              <a:t>Getting dressed </a:t>
            </a:r>
          </a:p>
          <a:p>
            <a:r>
              <a:rPr lang="en-US" sz="2800" dirty="0"/>
              <a:t>Making tea or coffee </a:t>
            </a:r>
            <a:endParaRPr lang="ru-UA" sz="2800" dirty="0"/>
          </a:p>
        </p:txBody>
      </p:sp>
      <p:sp>
        <p:nvSpPr>
          <p:cNvPr id="15" name="Rectangle 11">
            <a:extLst>
              <a:ext uri="{FF2B5EF4-FFF2-40B4-BE49-F238E27FC236}">
                <a16:creationId xmlns:a16="http://schemas.microsoft.com/office/drawing/2014/main" id="{B51D13AF-6D7E-42A4-BF57-BFDF66E1FE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26230" y="5618029"/>
            <a:ext cx="618066" cy="228600"/>
          </a:xfrm>
          <a:prstGeom prst="rect">
            <a:avLst/>
          </a:prstGeom>
          <a:solidFill>
            <a:srgbClr val="EA2D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5" name="Рисунок 4">
            <a:extLst>
              <a:ext uri="{FF2B5EF4-FFF2-40B4-BE49-F238E27FC236}">
                <a16:creationId xmlns:a16="http://schemas.microsoft.com/office/drawing/2014/main" id="{3CED0886-71A2-500E-FAF3-D7B55B3EC87D}"/>
              </a:ext>
            </a:extLst>
          </p:cNvPr>
          <p:cNvPicPr>
            <a:picLocks noChangeAspect="1"/>
          </p:cNvPicPr>
          <p:nvPr/>
        </p:nvPicPr>
        <p:blipFill>
          <a:blip r:embed="rId3">
            <a:extLst>
              <a:ext uri="{28A0092B-C50C-407E-A947-70E740481C1C}">
                <a14:useLocalDpi xmlns:a14="http://schemas.microsoft.com/office/drawing/2010/main" val="0"/>
              </a:ext>
            </a:extLst>
          </a:blip>
          <a:srcRect t="17264" r="-6" b="-6"/>
          <a:stretch>
            <a:fillRect/>
          </a:stretch>
        </p:blipFill>
        <p:spPr>
          <a:xfrm>
            <a:off x="677334" y="3439947"/>
            <a:ext cx="3144597" cy="2601746"/>
          </a:xfrm>
          <a:prstGeom prst="rect">
            <a:avLst/>
          </a:prstGeom>
        </p:spPr>
      </p:pic>
    </p:spTree>
    <p:extLst>
      <p:ext uri="{BB962C8B-B14F-4D97-AF65-F5344CB8AC3E}">
        <p14:creationId xmlns:p14="http://schemas.microsoft.com/office/powerpoint/2010/main" val="3394187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7DFBDF04-0BFE-1ADA-F491-A5271D88EB1F}"/>
              </a:ext>
            </a:extLst>
          </p:cNvPr>
          <p:cNvSpPr>
            <a:spLocks noGrp="1"/>
          </p:cNvSpPr>
          <p:nvPr>
            <p:ph type="title"/>
          </p:nvPr>
        </p:nvSpPr>
        <p:spPr/>
        <p:txBody>
          <a:bodyPr/>
          <a:lstStyle/>
          <a:p>
            <a:r>
              <a:rPr lang="en-US" b="1" u="sng" dirty="0">
                <a:solidFill>
                  <a:schemeClr val="bg1">
                    <a:lumMod val="10000"/>
                  </a:schemeClr>
                </a:solidFill>
              </a:rPr>
              <a:t>REFERENCE LIST (Harvard style)</a:t>
            </a:r>
            <a:endParaRPr lang="ru-UA" b="1" u="sng" dirty="0">
              <a:solidFill>
                <a:schemeClr val="bg1">
                  <a:lumMod val="10000"/>
                </a:schemeClr>
              </a:solidFill>
            </a:endParaRPr>
          </a:p>
        </p:txBody>
      </p:sp>
      <p:sp>
        <p:nvSpPr>
          <p:cNvPr id="3" name="Объект 2">
            <a:extLst>
              <a:ext uri="{FF2B5EF4-FFF2-40B4-BE49-F238E27FC236}">
                <a16:creationId xmlns:a16="http://schemas.microsoft.com/office/drawing/2014/main" id="{831870C1-AAE5-B64A-0C9C-D1A0B74F676B}"/>
              </a:ext>
            </a:extLst>
          </p:cNvPr>
          <p:cNvSpPr>
            <a:spLocks noGrp="1"/>
          </p:cNvSpPr>
          <p:nvPr>
            <p:ph idx="1"/>
          </p:nvPr>
        </p:nvSpPr>
        <p:spPr>
          <a:xfrm>
            <a:off x="0" y="1488613"/>
            <a:ext cx="10733942" cy="3880773"/>
          </a:xfrm>
        </p:spPr>
        <p:txBody>
          <a:bodyPr>
            <a:noAutofit/>
          </a:bodyPr>
          <a:lstStyle/>
          <a:p>
            <a:r>
              <a:rPr lang="af-ZA" sz="2800" dirty="0"/>
              <a:t>Microsoft (2024) Get started with PowerPoint. Microsoft Support. Available at: https:// support.microsoft.com/powerpoint (Accessed: 1 November 2025).</a:t>
            </a:r>
            <a:endParaRPr lang="en-US" sz="2800" dirty="0"/>
          </a:p>
          <a:p>
            <a:r>
              <a:rPr lang="af-ZA" sz="2800" dirty="0"/>
              <a:t>Alzheimer's Society (2023) Activities for people with dementia. Alzheimer's Society UK. Available at: https:// www.alzheimers.org.uk (Accessed: 1 November 2025).</a:t>
            </a:r>
            <a:endParaRPr lang="en-US" sz="2800" dirty="0"/>
          </a:p>
          <a:p>
            <a:r>
              <a:rPr lang="af-ZA" sz="2800" dirty="0"/>
              <a:t>NHS (2024) Dementia: helping with everyday activities. National Health Service UK. Available at: https://www.nhs.uk/ conditions/dementia/ (Accessed: 1 November 2025)</a:t>
            </a:r>
            <a:endParaRPr lang="ru-UA" sz="2800" dirty="0"/>
          </a:p>
        </p:txBody>
      </p:sp>
    </p:spTree>
    <p:extLst>
      <p:ext uri="{BB962C8B-B14F-4D97-AF65-F5344CB8AC3E}">
        <p14:creationId xmlns:p14="http://schemas.microsoft.com/office/powerpoint/2010/main" val="2771938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a:extLst>
              <a:ext uri="{FF2B5EF4-FFF2-40B4-BE49-F238E27FC236}">
                <a16:creationId xmlns:a16="http://schemas.microsoft.com/office/drawing/2014/main" id="{86631BDE-A890-3553-58CE-49B011BED5EA}"/>
              </a:ext>
            </a:extLst>
          </p:cNvPr>
          <p:cNvSpPr>
            <a:spLocks noGrp="1"/>
          </p:cNvSpPr>
          <p:nvPr>
            <p:ph idx="1"/>
          </p:nvPr>
        </p:nvSpPr>
        <p:spPr>
          <a:xfrm>
            <a:off x="451013" y="1447177"/>
            <a:ext cx="11289974" cy="3880773"/>
          </a:xfrm>
        </p:spPr>
        <p:txBody>
          <a:bodyPr>
            <a:noAutofit/>
          </a:bodyPr>
          <a:lstStyle/>
          <a:p>
            <a:pPr fontAlgn="b"/>
            <a:r>
              <a:rPr lang="af-ZA" sz="2800" b="0" i="0" u="none" strike="noStrike" dirty="0">
                <a:solidFill>
                  <a:srgbClr val="000000"/>
                </a:solidFill>
                <a:effectLst/>
                <a:latin typeface="Aptos" panose="020B0004020202020204" pitchFamily="34" charset="0"/>
              </a:rPr>
              <a:t>•Excel is a  software program that created by Microsoft that users spreadsheets ,  to organize numbers and data with formulas and functions   </a:t>
            </a:r>
          </a:p>
          <a:p>
            <a:pPr fontAlgn="ctr"/>
            <a:r>
              <a:rPr lang="af-ZA" sz="2800" b="0" i="0" u="none" strike="noStrike" dirty="0">
                <a:solidFill>
                  <a:srgbClr val="000000"/>
                </a:solidFill>
                <a:effectLst/>
                <a:latin typeface="Aptos" panose="020B0004020202020204" pitchFamily="34" charset="0"/>
              </a:rPr>
              <a:t>• The excel  at  sunrise care home is  used for  </a:t>
            </a:r>
          </a:p>
          <a:p>
            <a:pPr fontAlgn="ctr"/>
            <a:r>
              <a:rPr lang="af-ZA" sz="2800" b="0" i="0" u="none" strike="noStrike" dirty="0">
                <a:solidFill>
                  <a:srgbClr val="000000"/>
                </a:solidFill>
                <a:effectLst/>
                <a:latin typeface="Segoe UI" panose="020B0502040204020203" pitchFamily="34" charset="0"/>
              </a:rPr>
              <a:t>•</a:t>
            </a:r>
            <a:r>
              <a:rPr lang="af-ZA" sz="2800" i="0" u="none" strike="noStrike" dirty="0">
                <a:solidFill>
                  <a:srgbClr val="000000"/>
                </a:solidFill>
                <a:effectLst/>
                <a:latin typeface="Segoe UI" panose="020B0502040204020203" pitchFamily="34" charset="0"/>
              </a:rPr>
              <a:t>Store information  </a:t>
            </a:r>
            <a:r>
              <a:rPr lang="af-ZA" sz="2800" b="0" i="0" u="none" strike="noStrike" dirty="0">
                <a:solidFill>
                  <a:srgbClr val="000000"/>
                </a:solidFill>
                <a:effectLst/>
                <a:latin typeface="Segoe UI" panose="020B0502040204020203" pitchFamily="34" charset="0"/>
              </a:rPr>
              <a:t>about residents, such  as names, ages,  and  addresses</a:t>
            </a:r>
          </a:p>
          <a:p>
            <a:pPr fontAlgn="ctr"/>
            <a:r>
              <a:rPr lang="af-ZA" sz="2800" b="0" i="0" u="none" strike="noStrike" dirty="0">
                <a:solidFill>
                  <a:srgbClr val="000000"/>
                </a:solidFill>
                <a:effectLst/>
                <a:latin typeface="Segoe UI" panose="020B0502040204020203" pitchFamily="34" charset="0"/>
              </a:rPr>
              <a:t>•Create to-do lists and schedules for employees</a:t>
            </a:r>
          </a:p>
          <a:p>
            <a:pPr fontAlgn="ctr"/>
            <a:r>
              <a:rPr lang="af-ZA" sz="2800" b="0" i="0" u="none" strike="noStrike" dirty="0">
                <a:solidFill>
                  <a:srgbClr val="000000"/>
                </a:solidFill>
                <a:effectLst/>
                <a:latin typeface="Segoe UI" panose="020B0502040204020203" pitchFamily="34" charset="0"/>
              </a:rPr>
              <a:t>•Perform calculations such as the total amount of medicationthat needs to be administered</a:t>
            </a:r>
          </a:p>
          <a:p>
            <a:pPr fontAlgn="ctr"/>
            <a:r>
              <a:rPr lang="af-ZA" sz="2800" b="0" i="0" u="none" strike="noStrike" dirty="0">
                <a:solidFill>
                  <a:srgbClr val="000000"/>
                </a:solidFill>
                <a:effectLst/>
                <a:latin typeface="Aptos" panose="020B0004020202020204" pitchFamily="34" charset="0"/>
              </a:rPr>
              <a:t>•</a:t>
            </a:r>
            <a:r>
              <a:rPr lang="af-ZA" sz="2800" b="0" i="0" u="none" strike="noStrike" dirty="0">
                <a:solidFill>
                  <a:srgbClr val="000000"/>
                </a:solidFill>
                <a:effectLst/>
                <a:latin typeface="Segoe UI" panose="020B0502040204020203" pitchFamily="34" charset="0"/>
              </a:rPr>
              <a:t>Create  charts and tables to display information clearly andeasily</a:t>
            </a:r>
            <a:endParaRPr lang="af-ZA" sz="2800" b="0" i="0" u="none" strike="noStrike" dirty="0">
              <a:solidFill>
                <a:srgbClr val="000000"/>
              </a:solidFill>
              <a:effectLst/>
              <a:latin typeface="Aptos" panose="020B0004020202020204" pitchFamily="34" charset="0"/>
            </a:endParaRPr>
          </a:p>
        </p:txBody>
      </p:sp>
      <p:sp>
        <p:nvSpPr>
          <p:cNvPr id="4" name="TextBox 3">
            <a:extLst>
              <a:ext uri="{FF2B5EF4-FFF2-40B4-BE49-F238E27FC236}">
                <a16:creationId xmlns:a16="http://schemas.microsoft.com/office/drawing/2014/main" id="{9E42DD2A-DB90-9230-6C2D-B8B6868C0F51}"/>
              </a:ext>
            </a:extLst>
          </p:cNvPr>
          <p:cNvSpPr txBox="1"/>
          <p:nvPr/>
        </p:nvSpPr>
        <p:spPr>
          <a:xfrm>
            <a:off x="802495" y="246848"/>
            <a:ext cx="6841927" cy="1200329"/>
          </a:xfrm>
          <a:prstGeom prst="rect">
            <a:avLst/>
          </a:prstGeom>
          <a:noFill/>
        </p:spPr>
        <p:txBody>
          <a:bodyPr wrap="square" rtlCol="0">
            <a:spAutoFit/>
          </a:bodyPr>
          <a:lstStyle/>
          <a:p>
            <a:pPr algn="l"/>
            <a:r>
              <a:rPr lang="en-US" sz="3600" b="1" u="sng" dirty="0"/>
              <a:t>INTRODUCTION TO THE USE OF MICROSOFT EXCEL</a:t>
            </a:r>
          </a:p>
        </p:txBody>
      </p:sp>
    </p:spTree>
    <p:extLst>
      <p:ext uri="{BB962C8B-B14F-4D97-AF65-F5344CB8AC3E}">
        <p14:creationId xmlns:p14="http://schemas.microsoft.com/office/powerpoint/2010/main" val="2396182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Объект 4">
            <a:extLst>
              <a:ext uri="{FF2B5EF4-FFF2-40B4-BE49-F238E27FC236}">
                <a16:creationId xmlns:a16="http://schemas.microsoft.com/office/drawing/2014/main" id="{525BA91C-172D-6438-70E3-13FE4E6FB8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6538" y="1416802"/>
            <a:ext cx="6507223" cy="2524675"/>
          </a:xfrm>
          <a:prstGeom prst="rect">
            <a:avLst/>
          </a:prstGeom>
        </p:spPr>
      </p:pic>
      <p:sp>
        <p:nvSpPr>
          <p:cNvPr id="4" name="TextBox 3">
            <a:extLst>
              <a:ext uri="{FF2B5EF4-FFF2-40B4-BE49-F238E27FC236}">
                <a16:creationId xmlns:a16="http://schemas.microsoft.com/office/drawing/2014/main" id="{2D20C3A8-46B9-F491-BCE7-51B002BBA421}"/>
              </a:ext>
            </a:extLst>
          </p:cNvPr>
          <p:cNvSpPr txBox="1"/>
          <p:nvPr/>
        </p:nvSpPr>
        <p:spPr>
          <a:xfrm>
            <a:off x="2455323" y="216473"/>
            <a:ext cx="6818679" cy="1200329"/>
          </a:xfrm>
          <a:prstGeom prst="rect">
            <a:avLst/>
          </a:prstGeom>
          <a:noFill/>
        </p:spPr>
        <p:txBody>
          <a:bodyPr wrap="square" rtlCol="0">
            <a:spAutoFit/>
          </a:bodyPr>
          <a:lstStyle/>
          <a:p>
            <a:pPr algn="ctr"/>
            <a:r>
              <a:rPr lang="en-US" sz="3600" b="1" u="sng" dirty="0"/>
              <a:t>INSER TAB</a:t>
            </a:r>
          </a:p>
          <a:p>
            <a:pPr algn="ctr"/>
            <a:r>
              <a:rPr lang="en-US" sz="3600" b="1" u="sng" dirty="0"/>
              <a:t>HOW TO PUT IMAGES?</a:t>
            </a:r>
            <a:endParaRPr lang="ru-UA" sz="3600" b="1" u="sng" dirty="0"/>
          </a:p>
        </p:txBody>
      </p:sp>
      <p:pic>
        <p:nvPicPr>
          <p:cNvPr id="10" name="Рисунок 9">
            <a:extLst>
              <a:ext uri="{FF2B5EF4-FFF2-40B4-BE49-F238E27FC236}">
                <a16:creationId xmlns:a16="http://schemas.microsoft.com/office/drawing/2014/main" id="{D52A49DC-38A9-2096-D08E-A965FB4468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9514" y="3524020"/>
            <a:ext cx="6422486" cy="3235571"/>
          </a:xfrm>
          <a:prstGeom prst="rect">
            <a:avLst/>
          </a:prstGeom>
        </p:spPr>
      </p:pic>
    </p:spTree>
    <p:extLst>
      <p:ext uri="{BB962C8B-B14F-4D97-AF65-F5344CB8AC3E}">
        <p14:creationId xmlns:p14="http://schemas.microsoft.com/office/powerpoint/2010/main" val="2919332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7B8DB1FF-5A2F-3610-086E-7AA928D32A1F}"/>
              </a:ext>
            </a:extLst>
          </p:cNvPr>
          <p:cNvSpPr>
            <a:spLocks noGrp="1"/>
          </p:cNvSpPr>
          <p:nvPr>
            <p:ph type="title"/>
          </p:nvPr>
        </p:nvSpPr>
        <p:spPr>
          <a:xfrm>
            <a:off x="127813" y="156238"/>
            <a:ext cx="11204493" cy="1320800"/>
          </a:xfrm>
        </p:spPr>
        <p:txBody>
          <a:bodyPr>
            <a:normAutofit fontScale="90000"/>
          </a:bodyPr>
          <a:lstStyle/>
          <a:p>
            <a:pPr fontAlgn="b"/>
            <a:r>
              <a:rPr lang="af-ZA" sz="4000" b="1" i="0" u="sng" strike="noStrike" dirty="0">
                <a:solidFill>
                  <a:srgbClr val="000000"/>
                </a:solidFill>
                <a:effectLst/>
                <a:latin typeface="Aptos Display" panose="020B0004020202020204" pitchFamily="34" charset="0"/>
              </a:rPr>
              <a:t>Benefits and Limitations within Sunrise Residential Care Home and Limitation  of using MS Excel </a:t>
            </a:r>
            <a:br>
              <a:rPr lang="af-ZA" b="0" i="0" u="none" strike="noStrike" dirty="0">
                <a:solidFill>
                  <a:srgbClr val="000000"/>
                </a:solidFill>
                <a:effectLst/>
                <a:latin typeface="Aptos Display" panose="020B0004020202020204" pitchFamily="34" charset="0"/>
              </a:rPr>
            </a:br>
            <a:r>
              <a:rPr lang="af-ZA" b="0" i="0" u="none" strike="noStrike" dirty="0">
                <a:solidFill>
                  <a:srgbClr val="000000"/>
                </a:solidFill>
                <a:effectLst/>
                <a:latin typeface="Aptos Display" panose="020B0004020202020204" pitchFamily="34" charset="0"/>
              </a:rPr>
              <a:t> </a:t>
            </a:r>
            <a:br>
              <a:rPr lang="af-ZA" b="0" i="0" u="none" strike="noStrike" dirty="0">
                <a:solidFill>
                  <a:srgbClr val="000000"/>
                </a:solidFill>
                <a:effectLst/>
                <a:latin typeface="Aptos Display" panose="020B0004020202020204" pitchFamily="34" charset="0"/>
              </a:rPr>
            </a:br>
            <a:r>
              <a:rPr lang="af-ZA" sz="3100" b="1" i="0" u="none" strike="noStrike" dirty="0">
                <a:solidFill>
                  <a:srgbClr val="000000"/>
                </a:solidFill>
                <a:effectLst/>
                <a:latin typeface="Aptos" panose="020B0004020202020204" pitchFamily="34" charset="0"/>
              </a:rPr>
              <a:t>Benefits</a:t>
            </a:r>
            <a:r>
              <a:rPr lang="en-US" sz="3100" b="1" i="0" u="none" strike="noStrike" dirty="0">
                <a:solidFill>
                  <a:srgbClr val="000000"/>
                </a:solidFill>
                <a:effectLst/>
                <a:latin typeface="Aptos" panose="020B0004020202020204" pitchFamily="34" charset="0"/>
              </a:rPr>
              <a:t>:</a:t>
            </a:r>
            <a:br>
              <a:rPr lang="af-ZA" sz="3100" b="0" i="0" u="none" strike="noStrike" dirty="0">
                <a:solidFill>
                  <a:srgbClr val="000000"/>
                </a:solidFill>
                <a:effectLst/>
                <a:latin typeface="Aptos" panose="020B0004020202020204" pitchFamily="34" charset="0"/>
              </a:rPr>
            </a:br>
            <a:r>
              <a:rPr lang="af-ZA" sz="3100" b="0" i="0" u="none" strike="noStrike" dirty="0">
                <a:solidFill>
                  <a:srgbClr val="000000"/>
                </a:solidFill>
                <a:effectLst/>
                <a:latin typeface="Aptos" panose="020B0004020202020204" pitchFamily="34" charset="0"/>
              </a:rPr>
              <a:t>.</a:t>
            </a:r>
            <a:r>
              <a:rPr lang="en-US" sz="3100" b="0" dirty="0">
                <a:solidFill>
                  <a:srgbClr val="000000"/>
                </a:solidFill>
                <a:latin typeface="Aptos" panose="020B0004020202020204" pitchFamily="34" charset="0"/>
              </a:rPr>
              <a:t>O</a:t>
            </a:r>
            <a:r>
              <a:rPr lang="af-ZA" sz="3100" i="0" u="none" strike="noStrike" dirty="0">
                <a:solidFill>
                  <a:srgbClr val="000000"/>
                </a:solidFill>
                <a:effectLst/>
                <a:latin typeface="Aptos" panose="020B0004020202020204" pitchFamily="34" charset="0"/>
              </a:rPr>
              <a:t>rganisations</a:t>
            </a:r>
            <a:r>
              <a:rPr lang="af-ZA" sz="3100" b="0" i="0" u="none" strike="noStrike" dirty="0">
                <a:solidFill>
                  <a:srgbClr val="000000"/>
                </a:solidFill>
                <a:effectLst/>
                <a:latin typeface="Aptos" panose="020B0004020202020204" pitchFamily="34" charset="0"/>
              </a:rPr>
              <a:t> : excel Keep all data centralized in one place, facilitating access and organisation of information for all residents.</a:t>
            </a:r>
            <a:br>
              <a:rPr lang="af-ZA" sz="3100" b="0" i="0" u="none" strike="noStrike" dirty="0">
                <a:solidFill>
                  <a:srgbClr val="000000"/>
                </a:solidFill>
                <a:effectLst/>
                <a:latin typeface="Aptos" panose="020B0004020202020204" pitchFamily="34" charset="0"/>
              </a:rPr>
            </a:br>
            <a:r>
              <a:rPr lang="af-ZA" sz="3100" b="0" i="0" u="none" strike="noStrike" dirty="0">
                <a:solidFill>
                  <a:srgbClr val="000000"/>
                </a:solidFill>
                <a:effectLst/>
                <a:latin typeface="Aptos" panose="020B0004020202020204" pitchFamily="34" charset="0"/>
              </a:rPr>
              <a:t>.Flexibility</a:t>
            </a:r>
            <a:r>
              <a:rPr lang="en-US" sz="3100" b="0" i="0" u="none" strike="noStrike" dirty="0">
                <a:solidFill>
                  <a:srgbClr val="000000"/>
                </a:solidFill>
                <a:effectLst/>
                <a:latin typeface="Aptos" panose="020B0004020202020204" pitchFamily="34" charset="0"/>
              </a:rPr>
              <a:t>:</a:t>
            </a:r>
            <a:r>
              <a:rPr lang="af-ZA" sz="3100" b="0" i="0" u="none" strike="noStrike" dirty="0">
                <a:solidFill>
                  <a:srgbClr val="000000"/>
                </a:solidFill>
                <a:effectLst/>
                <a:latin typeface="Aptos" panose="020B0004020202020204" pitchFamily="34" charset="0"/>
              </a:rPr>
              <a:t> provides tools  for creating custom reports, charts and dashboards</a:t>
            </a:r>
            <a:br>
              <a:rPr lang="af-ZA" sz="3100" b="0" i="0" u="none" strike="noStrike" dirty="0">
                <a:solidFill>
                  <a:srgbClr val="000000"/>
                </a:solidFill>
                <a:effectLst/>
                <a:latin typeface="Aptos" panose="020B0004020202020204" pitchFamily="34" charset="0"/>
              </a:rPr>
            </a:br>
            <a:r>
              <a:rPr lang="af-ZA" sz="3100" b="0" i="0" u="none" strike="noStrike" dirty="0">
                <a:solidFill>
                  <a:srgbClr val="000000"/>
                </a:solidFill>
                <a:effectLst/>
                <a:latin typeface="Aptos" panose="020B0004020202020204" pitchFamily="34" charset="0"/>
              </a:rPr>
              <a:t>. Data analysis</a:t>
            </a:r>
            <a:r>
              <a:rPr lang="en-US" sz="3100" b="0" i="0" u="none" strike="noStrike" dirty="0">
                <a:solidFill>
                  <a:srgbClr val="000000"/>
                </a:solidFill>
                <a:effectLst/>
                <a:latin typeface="Aptos" panose="020B0004020202020204" pitchFamily="34" charset="0"/>
              </a:rPr>
              <a:t>:</a:t>
            </a:r>
            <a:r>
              <a:rPr lang="af-ZA" sz="3100" b="0" i="0" u="none" strike="noStrike" dirty="0">
                <a:solidFill>
                  <a:srgbClr val="000000"/>
                </a:solidFill>
                <a:effectLst/>
                <a:latin typeface="Aptos" panose="020B0004020202020204" pitchFamily="34" charset="0"/>
              </a:rPr>
              <a:t> Excel offers powerful tools to analyse and interpret data, such as formulas, graphs and pivot tables.</a:t>
            </a:r>
            <a:br>
              <a:rPr lang="af-ZA" sz="3100" b="0" i="0" u="none" strike="noStrike" dirty="0">
                <a:solidFill>
                  <a:srgbClr val="000000"/>
                </a:solidFill>
                <a:effectLst/>
                <a:latin typeface="Aptos" panose="020B0004020202020204" pitchFamily="34" charset="0"/>
              </a:rPr>
            </a:br>
            <a:r>
              <a:rPr lang="af-ZA" sz="3100" b="0" i="0" u="none" strike="noStrike" dirty="0">
                <a:solidFill>
                  <a:srgbClr val="000000"/>
                </a:solidFill>
                <a:effectLst/>
                <a:latin typeface="Aptos" panose="020B0004020202020204" pitchFamily="34" charset="0"/>
              </a:rPr>
              <a:t>.Job automation: Excel allows you to automate repetitive tasks, saving time and reducing errors.</a:t>
            </a:r>
            <a:br>
              <a:rPr lang="en-US" sz="3100" b="0" i="0" u="none" strike="noStrike" dirty="0">
                <a:solidFill>
                  <a:srgbClr val="000000"/>
                </a:solidFill>
                <a:effectLst/>
                <a:latin typeface="Aptos" panose="020B0004020202020204" pitchFamily="34" charset="0"/>
              </a:rPr>
            </a:br>
            <a:r>
              <a:rPr lang="en-US" sz="3100" b="1" i="0" u="none" strike="noStrike" dirty="0">
                <a:solidFill>
                  <a:srgbClr val="000000"/>
                </a:solidFill>
                <a:effectLst/>
                <a:latin typeface="Aptos" panose="020B0004020202020204" pitchFamily="34" charset="0"/>
              </a:rPr>
              <a:t>Limitations</a:t>
            </a:r>
            <a:r>
              <a:rPr lang="en-US" sz="3100" b="0" i="0" u="none" strike="noStrike" dirty="0">
                <a:solidFill>
                  <a:srgbClr val="000000"/>
                </a:solidFill>
                <a:effectLst/>
                <a:latin typeface="Aptos" panose="020B0004020202020204" pitchFamily="34" charset="0"/>
              </a:rPr>
              <a:t>:</a:t>
            </a:r>
            <a:br>
              <a:rPr lang="en-US" sz="3100" b="0" i="0" u="none" strike="noStrike" dirty="0">
                <a:solidFill>
                  <a:srgbClr val="000000"/>
                </a:solidFill>
                <a:effectLst/>
                <a:latin typeface="Aptos" panose="020B0004020202020204" pitchFamily="34" charset="0"/>
              </a:rPr>
            </a:br>
            <a:r>
              <a:rPr lang="en-US" sz="3100" b="0" i="0" u="none" strike="noStrike" dirty="0">
                <a:solidFill>
                  <a:srgbClr val="000000"/>
                </a:solidFill>
                <a:effectLst/>
                <a:latin typeface="Aptos" panose="020B0004020202020204" pitchFamily="34" charset="0"/>
              </a:rPr>
              <a:t>.Requires digital skills</a:t>
            </a:r>
            <a:br>
              <a:rPr lang="en-US" sz="3100" b="0" i="0" u="none" strike="noStrike" dirty="0">
                <a:solidFill>
                  <a:srgbClr val="000000"/>
                </a:solidFill>
                <a:effectLst/>
                <a:latin typeface="Aptos" panose="020B0004020202020204" pitchFamily="34" charset="0"/>
              </a:rPr>
            </a:br>
            <a:r>
              <a:rPr lang="en-US" sz="3100" b="0" i="0" u="none" strike="noStrike" dirty="0">
                <a:solidFill>
                  <a:srgbClr val="000000"/>
                </a:solidFill>
                <a:effectLst/>
                <a:latin typeface="Aptos" panose="020B0004020202020204" pitchFamily="34" charset="0"/>
              </a:rPr>
              <a:t>.Data Security Risks</a:t>
            </a:r>
            <a:endParaRPr lang="af-ZA" sz="3100" b="0" i="0" u="none" strike="noStrike" dirty="0">
              <a:solidFill>
                <a:srgbClr val="000000"/>
              </a:solidFill>
              <a:effectLst/>
              <a:latin typeface="Aptos" panose="020B0004020202020204" pitchFamily="34" charset="0"/>
            </a:endParaRPr>
          </a:p>
        </p:txBody>
      </p:sp>
    </p:spTree>
    <p:extLst>
      <p:ext uri="{BB962C8B-B14F-4D97-AF65-F5344CB8AC3E}">
        <p14:creationId xmlns:p14="http://schemas.microsoft.com/office/powerpoint/2010/main" val="24932787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EB2BD7E4-B925-0534-755E-78B8F47A5BED}"/>
              </a:ext>
            </a:extLst>
          </p:cNvPr>
          <p:cNvSpPr>
            <a:spLocks noGrp="1"/>
          </p:cNvSpPr>
          <p:nvPr>
            <p:ph type="title"/>
          </p:nvPr>
        </p:nvSpPr>
        <p:spPr/>
        <p:txBody>
          <a:bodyPr/>
          <a:lstStyle/>
          <a:p>
            <a:r>
              <a:rPr lang="en-US" b="1" u="sng" dirty="0">
                <a:solidFill>
                  <a:schemeClr val="bg1">
                    <a:lumMod val="10000"/>
                  </a:schemeClr>
                </a:solidFill>
              </a:rPr>
              <a:t>CONCLUSION</a:t>
            </a:r>
            <a:endParaRPr lang="ru-UA" b="1" u="sng" dirty="0">
              <a:solidFill>
                <a:schemeClr val="bg1">
                  <a:lumMod val="10000"/>
                </a:schemeClr>
              </a:solidFill>
            </a:endParaRPr>
          </a:p>
        </p:txBody>
      </p:sp>
      <p:sp>
        <p:nvSpPr>
          <p:cNvPr id="3" name="Объект 2">
            <a:extLst>
              <a:ext uri="{FF2B5EF4-FFF2-40B4-BE49-F238E27FC236}">
                <a16:creationId xmlns:a16="http://schemas.microsoft.com/office/drawing/2014/main" id="{B15C3797-970B-3950-8966-EF9242C7CCA0}"/>
              </a:ext>
            </a:extLst>
          </p:cNvPr>
          <p:cNvSpPr>
            <a:spLocks noGrp="1"/>
          </p:cNvSpPr>
          <p:nvPr>
            <p:ph idx="1"/>
          </p:nvPr>
        </p:nvSpPr>
        <p:spPr>
          <a:xfrm>
            <a:off x="677334" y="1611070"/>
            <a:ext cx="8596668" cy="3880773"/>
          </a:xfrm>
        </p:spPr>
        <p:txBody>
          <a:bodyPr>
            <a:normAutofit/>
          </a:bodyPr>
          <a:lstStyle/>
          <a:p>
            <a:r>
              <a:rPr lang="en-US" sz="2800" b="0" i="0" u="none" strike="noStrike" dirty="0">
                <a:solidFill>
                  <a:srgbClr val="000000"/>
                </a:solidFill>
                <a:effectLst/>
                <a:latin typeface="Aptos" panose="020B0004020202020204" pitchFamily="34" charset="0"/>
              </a:rPr>
              <a:t>In</a:t>
            </a:r>
            <a:r>
              <a:rPr lang="af-ZA" sz="2800" b="0" i="0" u="none" strike="noStrike" dirty="0">
                <a:solidFill>
                  <a:srgbClr val="000000"/>
                </a:solidFill>
                <a:effectLst/>
                <a:latin typeface="Aptos" panose="020B0004020202020204" pitchFamily="34" charset="0"/>
              </a:rPr>
              <a:t> conclusion, the use of Microsoft Excel is fundamental and widespread in the corporate and academic world, functioning as an indispensable tool for organizing, analyzing, and visualizing data.</a:t>
            </a:r>
            <a:endParaRPr lang="ru-UA" sz="2800" dirty="0"/>
          </a:p>
        </p:txBody>
      </p:sp>
    </p:spTree>
    <p:extLst>
      <p:ext uri="{BB962C8B-B14F-4D97-AF65-F5344CB8AC3E}">
        <p14:creationId xmlns:p14="http://schemas.microsoft.com/office/powerpoint/2010/main" val="5098415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9C752E74-C760-5834-5672-DFA80D83E812}"/>
              </a:ext>
            </a:extLst>
          </p:cNvPr>
          <p:cNvSpPr>
            <a:spLocks noGrp="1"/>
          </p:cNvSpPr>
          <p:nvPr>
            <p:ph type="title"/>
          </p:nvPr>
        </p:nvSpPr>
        <p:spPr/>
        <p:txBody>
          <a:bodyPr/>
          <a:lstStyle/>
          <a:p>
            <a:r>
              <a:rPr lang="en-US" b="1" u="sng" dirty="0">
                <a:solidFill>
                  <a:schemeClr val="bg1">
                    <a:lumMod val="10000"/>
                  </a:schemeClr>
                </a:solidFill>
              </a:rPr>
              <a:t>The importance of Microsoft Teams in Healthcare sector</a:t>
            </a:r>
            <a:endParaRPr lang="ru-UA" b="1" u="sng" dirty="0">
              <a:solidFill>
                <a:schemeClr val="bg1">
                  <a:lumMod val="10000"/>
                </a:schemeClr>
              </a:solidFill>
            </a:endParaRPr>
          </a:p>
        </p:txBody>
      </p:sp>
      <p:sp>
        <p:nvSpPr>
          <p:cNvPr id="3" name="Объект 2">
            <a:extLst>
              <a:ext uri="{FF2B5EF4-FFF2-40B4-BE49-F238E27FC236}">
                <a16:creationId xmlns:a16="http://schemas.microsoft.com/office/drawing/2014/main" id="{83AB0536-5308-5D5A-536F-C1D437FE5E0E}"/>
              </a:ext>
            </a:extLst>
          </p:cNvPr>
          <p:cNvSpPr>
            <a:spLocks noGrp="1"/>
          </p:cNvSpPr>
          <p:nvPr>
            <p:ph idx="1"/>
          </p:nvPr>
        </p:nvSpPr>
        <p:spPr/>
        <p:txBody>
          <a:bodyPr>
            <a:noAutofit/>
          </a:bodyPr>
          <a:lstStyle/>
          <a:p>
            <a:r>
              <a:rPr lang="af-ZA" sz="2800" b="0" i="0" u="none" strike="noStrike" dirty="0">
                <a:solidFill>
                  <a:srgbClr val="000000"/>
                </a:solidFill>
                <a:effectLst/>
                <a:latin typeface="Aptos" panose="020B0004020202020204" pitchFamily="34" charset="0"/>
              </a:rPr>
              <a:t>MS Teams is an important tool in Healthcare sector communication &amp; collaboration</a:t>
            </a:r>
          </a:p>
          <a:p>
            <a:r>
              <a:rPr lang="af-ZA" sz="2800" b="0" i="0" u="none" strike="noStrike" dirty="0">
                <a:solidFill>
                  <a:srgbClr val="4EA72E"/>
                </a:solidFill>
                <a:effectLst/>
                <a:latin typeface="Aptos" panose="020B0004020202020204" pitchFamily="34" charset="0"/>
              </a:rPr>
              <a:t>•</a:t>
            </a:r>
            <a:r>
              <a:rPr lang="af-ZA" sz="2800" b="0" i="0" u="none" strike="noStrike" dirty="0">
                <a:solidFill>
                  <a:srgbClr val="000000"/>
                </a:solidFill>
                <a:effectLst/>
                <a:latin typeface="Aptos" panose="020B0004020202020204" pitchFamily="34" charset="0"/>
              </a:rPr>
              <a:t>It is a virtual hub for teamwork with files, chats and calls</a:t>
            </a:r>
          </a:p>
          <a:p>
            <a:r>
              <a:rPr lang="af-ZA" sz="2800" b="0" i="0" u="none" strike="noStrike" dirty="0">
                <a:solidFill>
                  <a:srgbClr val="4EA72E"/>
                </a:solidFill>
                <a:effectLst/>
                <a:latin typeface="Aptos" panose="020B0004020202020204" pitchFamily="34" charset="0"/>
              </a:rPr>
              <a:t>•</a:t>
            </a:r>
            <a:r>
              <a:rPr lang="af-ZA" sz="2800" b="0" i="0" u="none" strike="noStrike" dirty="0">
                <a:solidFill>
                  <a:srgbClr val="000000"/>
                </a:solidFill>
                <a:effectLst/>
                <a:latin typeface="Aptos" panose="020B0004020202020204" pitchFamily="34" charset="0"/>
              </a:rPr>
              <a:t>Teams offers the ability of increasing staff confidence, improves patients’ satisfaction, reduces medical errors</a:t>
            </a:r>
          </a:p>
          <a:p>
            <a:r>
              <a:rPr lang="af-ZA" sz="2800" b="0" i="0" u="none" strike="noStrike" dirty="0">
                <a:solidFill>
                  <a:srgbClr val="4EA72E"/>
                </a:solidFill>
                <a:effectLst/>
                <a:latin typeface="Aptos" panose="020B0004020202020204" pitchFamily="34" charset="0"/>
              </a:rPr>
              <a:t>•</a:t>
            </a:r>
            <a:r>
              <a:rPr lang="af-ZA" sz="2800" b="0" i="0" u="none" strike="noStrike" dirty="0">
                <a:solidFill>
                  <a:srgbClr val="000000"/>
                </a:solidFill>
                <a:effectLst/>
                <a:latin typeface="Aptos" panose="020B0004020202020204" pitchFamily="34" charset="0"/>
              </a:rPr>
              <a:t>It also provides a way to work together remotely and share information easily</a:t>
            </a:r>
          </a:p>
        </p:txBody>
      </p:sp>
    </p:spTree>
    <p:extLst>
      <p:ext uri="{BB962C8B-B14F-4D97-AF65-F5344CB8AC3E}">
        <p14:creationId xmlns:p14="http://schemas.microsoft.com/office/powerpoint/2010/main" val="339100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3CA74E6E-0B12-8BAF-9637-A44CCF274593}"/>
              </a:ext>
            </a:extLst>
          </p:cNvPr>
          <p:cNvSpPr>
            <a:spLocks noGrp="1"/>
          </p:cNvSpPr>
          <p:nvPr>
            <p:ph type="title"/>
          </p:nvPr>
        </p:nvSpPr>
        <p:spPr/>
        <p:txBody>
          <a:bodyPr>
            <a:normAutofit fontScale="90000"/>
          </a:bodyPr>
          <a:lstStyle/>
          <a:p>
            <a:r>
              <a:rPr lang="af-ZA" sz="4000" b="1" u="sng" strike="noStrike" dirty="0">
                <a:solidFill>
                  <a:srgbClr val="000000"/>
                </a:solidFill>
                <a:effectLst/>
                <a:latin typeface="Aptos" panose="020B0004020202020204" pitchFamily="34" charset="0"/>
              </a:rPr>
              <a:t>Conclusion:</a:t>
            </a:r>
            <a:br>
              <a:rPr lang="af-ZA" b="0" i="0" u="none" strike="noStrike" dirty="0">
                <a:solidFill>
                  <a:srgbClr val="000000"/>
                </a:solidFill>
                <a:effectLst/>
                <a:latin typeface="Aptos" panose="020B0004020202020204" pitchFamily="34" charset="0"/>
              </a:rPr>
            </a:br>
            <a:br>
              <a:rPr lang="af-ZA" b="0" i="0" u="none" strike="noStrike" dirty="0">
                <a:solidFill>
                  <a:srgbClr val="000000"/>
                </a:solidFill>
                <a:effectLst/>
                <a:latin typeface="Aptos" panose="020B0004020202020204" pitchFamily="34" charset="0"/>
              </a:rPr>
            </a:br>
            <a:r>
              <a:rPr lang="af-ZA" sz="3100" b="0" i="0" u="none" strike="noStrike" dirty="0">
                <a:solidFill>
                  <a:srgbClr val="000000"/>
                </a:solidFill>
                <a:effectLst/>
                <a:latin typeface="Aptos" panose="020B0004020202020204" pitchFamily="34" charset="0"/>
              </a:rPr>
              <a:t>Microsoft Teams is a great collaborative tool that has many features that can make healthcare workers’ job easier and more efficient and impact the patients’ wellbeing, too.</a:t>
            </a:r>
            <a:endParaRPr lang="ru-UA" sz="3100" dirty="0"/>
          </a:p>
        </p:txBody>
      </p:sp>
    </p:spTree>
    <p:extLst>
      <p:ext uri="{BB962C8B-B14F-4D97-AF65-F5344CB8AC3E}">
        <p14:creationId xmlns:p14="http://schemas.microsoft.com/office/powerpoint/2010/main" val="1921620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BFB5E95A-F6EF-D158-53CE-0B7DFF082B8F}"/>
              </a:ext>
            </a:extLst>
          </p:cNvPr>
          <p:cNvSpPr>
            <a:spLocks noGrp="1"/>
          </p:cNvSpPr>
          <p:nvPr>
            <p:ph type="title"/>
          </p:nvPr>
        </p:nvSpPr>
        <p:spPr/>
        <p:txBody>
          <a:bodyPr>
            <a:normAutofit fontScale="90000"/>
          </a:bodyPr>
          <a:lstStyle/>
          <a:p>
            <a:r>
              <a:rPr lang="af-ZA" sz="4000" b="1" i="0" u="sng" strike="noStrike" dirty="0">
                <a:solidFill>
                  <a:srgbClr val="000000"/>
                </a:solidFill>
                <a:effectLst/>
                <a:latin typeface="Aptos" panose="020B0004020202020204" pitchFamily="34" charset="0"/>
              </a:rPr>
              <a:t>References:</a:t>
            </a:r>
            <a:br>
              <a:rPr lang="af-ZA" b="0" i="0" u="none" strike="noStrike" dirty="0">
                <a:solidFill>
                  <a:srgbClr val="000000"/>
                </a:solidFill>
                <a:effectLst/>
                <a:latin typeface="Aptos" panose="020B0004020202020204" pitchFamily="34" charset="0"/>
              </a:rPr>
            </a:br>
            <a:br>
              <a:rPr lang="af-ZA" b="0" i="0" u="none" strike="noStrike" dirty="0">
                <a:solidFill>
                  <a:srgbClr val="000000"/>
                </a:solidFill>
                <a:effectLst/>
                <a:latin typeface="Aptos" panose="020B0004020202020204" pitchFamily="34" charset="0"/>
              </a:rPr>
            </a:br>
            <a:r>
              <a:rPr lang="af-ZA" sz="3100" b="0" i="0" u="none" strike="noStrike" dirty="0">
                <a:solidFill>
                  <a:srgbClr val="000000"/>
                </a:solidFill>
                <a:effectLst/>
                <a:latin typeface="Aptos" panose="020B0004020202020204" pitchFamily="34" charset="0"/>
              </a:rPr>
              <a:t>Microsoft Teams and remote working.</a:t>
            </a:r>
            <a:br>
              <a:rPr lang="af-ZA" sz="3100" b="0" i="0" u="none" strike="noStrike" dirty="0">
                <a:solidFill>
                  <a:srgbClr val="000000"/>
                </a:solidFill>
                <a:effectLst/>
                <a:latin typeface="Aptos" panose="020B0004020202020204" pitchFamily="34" charset="0"/>
              </a:rPr>
            </a:br>
            <a:r>
              <a:rPr lang="af-ZA" sz="3100" b="0" i="0" u="none" strike="noStrike" dirty="0">
                <a:solidFill>
                  <a:srgbClr val="000000"/>
                </a:solidFill>
                <a:effectLst/>
                <a:latin typeface="Aptos" panose="020B0004020202020204" pitchFamily="34" charset="0"/>
              </a:rPr>
              <a:t>Retrieved November 8, 2025, from  https://www.nhs.uk</a:t>
            </a:r>
            <a:endParaRPr lang="ru-UA" sz="3100" dirty="0"/>
          </a:p>
        </p:txBody>
      </p:sp>
    </p:spTree>
    <p:extLst>
      <p:ext uri="{BB962C8B-B14F-4D97-AF65-F5344CB8AC3E}">
        <p14:creationId xmlns:p14="http://schemas.microsoft.com/office/powerpoint/2010/main" val="34144536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CA11E838-7644-B09F-87F1-A41B9FAACD4C}"/>
              </a:ext>
            </a:extLst>
          </p:cNvPr>
          <p:cNvSpPr>
            <a:spLocks noGrp="1"/>
          </p:cNvSpPr>
          <p:nvPr>
            <p:ph type="title"/>
          </p:nvPr>
        </p:nvSpPr>
        <p:spPr/>
        <p:txBody>
          <a:bodyPr/>
          <a:lstStyle/>
          <a:p>
            <a:r>
              <a:rPr lang="en-US" b="1" u="sng" dirty="0">
                <a:solidFill>
                  <a:schemeClr val="bg1">
                    <a:lumMod val="10000"/>
                  </a:schemeClr>
                </a:solidFill>
              </a:rPr>
              <a:t>BENEFITS OF USING MICROSOFT TEAMS</a:t>
            </a:r>
            <a:endParaRPr lang="ru-UA" b="1" u="sng" dirty="0">
              <a:solidFill>
                <a:schemeClr val="bg1">
                  <a:lumMod val="10000"/>
                </a:schemeClr>
              </a:solidFill>
            </a:endParaRPr>
          </a:p>
        </p:txBody>
      </p:sp>
      <p:pic>
        <p:nvPicPr>
          <p:cNvPr id="5" name="Рисунок 4">
            <a:extLst>
              <a:ext uri="{FF2B5EF4-FFF2-40B4-BE49-F238E27FC236}">
                <a16:creationId xmlns:a16="http://schemas.microsoft.com/office/drawing/2014/main" id="{487B8C4C-7DB9-0715-C335-1A3646AC39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28959" y="1270000"/>
            <a:ext cx="6180176" cy="5502519"/>
          </a:xfrm>
          <a:prstGeom prst="rect">
            <a:avLst/>
          </a:prstGeom>
        </p:spPr>
      </p:pic>
    </p:spTree>
    <p:extLst>
      <p:ext uri="{BB962C8B-B14F-4D97-AF65-F5344CB8AC3E}">
        <p14:creationId xmlns:p14="http://schemas.microsoft.com/office/powerpoint/2010/main" val="2973089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6FADFD8A-F0F1-D725-9970-10ED37758D66}"/>
              </a:ext>
            </a:extLst>
          </p:cNvPr>
          <p:cNvSpPr>
            <a:spLocks noGrp="1"/>
          </p:cNvSpPr>
          <p:nvPr>
            <p:ph type="title"/>
          </p:nvPr>
        </p:nvSpPr>
        <p:spPr>
          <a:xfrm>
            <a:off x="0" y="185224"/>
            <a:ext cx="8596668" cy="1320800"/>
          </a:xfrm>
        </p:spPr>
        <p:txBody>
          <a:bodyPr/>
          <a:lstStyle/>
          <a:p>
            <a:r>
              <a:rPr lang="en-US" b="1" u="sng" dirty="0">
                <a:solidFill>
                  <a:schemeClr val="bg1">
                    <a:lumMod val="10000"/>
                  </a:schemeClr>
                </a:solidFill>
              </a:rPr>
              <a:t>ADVANTAGES OF MICROSOFT TEAMS</a:t>
            </a:r>
            <a:endParaRPr lang="ru-UA" b="1" u="sng" dirty="0">
              <a:solidFill>
                <a:schemeClr val="bg1">
                  <a:lumMod val="10000"/>
                </a:schemeClr>
              </a:solidFill>
            </a:endParaRPr>
          </a:p>
        </p:txBody>
      </p:sp>
      <p:pic>
        <p:nvPicPr>
          <p:cNvPr id="4" name="Рисунок 3">
            <a:extLst>
              <a:ext uri="{FF2B5EF4-FFF2-40B4-BE49-F238E27FC236}">
                <a16:creationId xmlns:a16="http://schemas.microsoft.com/office/drawing/2014/main" id="{974351EE-EEBB-E248-35D9-8CB8F077CF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2450" y="915865"/>
            <a:ext cx="6995337" cy="5942135"/>
          </a:xfrm>
          <a:prstGeom prst="rect">
            <a:avLst/>
          </a:prstGeom>
        </p:spPr>
      </p:pic>
    </p:spTree>
    <p:extLst>
      <p:ext uri="{BB962C8B-B14F-4D97-AF65-F5344CB8AC3E}">
        <p14:creationId xmlns:p14="http://schemas.microsoft.com/office/powerpoint/2010/main" val="17025195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CE836CD7-6E67-EC8B-5B71-513EDC179D2D}"/>
              </a:ext>
            </a:extLst>
          </p:cNvPr>
          <p:cNvSpPr>
            <a:spLocks noGrp="1"/>
          </p:cNvSpPr>
          <p:nvPr>
            <p:ph type="title"/>
          </p:nvPr>
        </p:nvSpPr>
        <p:spPr/>
        <p:txBody>
          <a:bodyPr/>
          <a:lstStyle/>
          <a:p>
            <a:endParaRPr lang="ru-UA"/>
          </a:p>
        </p:txBody>
      </p:sp>
      <p:pic>
        <p:nvPicPr>
          <p:cNvPr id="4" name="Объект 3">
            <a:extLst>
              <a:ext uri="{FF2B5EF4-FFF2-40B4-BE49-F238E27FC236}">
                <a16:creationId xmlns:a16="http://schemas.microsoft.com/office/drawing/2014/main" id="{49B418C2-CDE0-2EC2-2446-0F325197B9E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12319461" cy="6858000"/>
          </a:xfrm>
          <a:prstGeom prst="rect">
            <a:avLst/>
          </a:prstGeom>
        </p:spPr>
      </p:pic>
    </p:spTree>
    <p:extLst>
      <p:ext uri="{BB962C8B-B14F-4D97-AF65-F5344CB8AC3E}">
        <p14:creationId xmlns:p14="http://schemas.microsoft.com/office/powerpoint/2010/main" val="10029721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E503A9CA-6604-26F2-7978-2B076C1E9C8C}"/>
              </a:ext>
            </a:extLst>
          </p:cNvPr>
          <p:cNvSpPr>
            <a:spLocks noGrp="1"/>
          </p:cNvSpPr>
          <p:nvPr>
            <p:ph type="title"/>
          </p:nvPr>
        </p:nvSpPr>
        <p:spPr/>
        <p:txBody>
          <a:bodyPr/>
          <a:lstStyle/>
          <a:p>
            <a:r>
              <a:rPr lang="en-US" b="1" u="sng" dirty="0">
                <a:solidFill>
                  <a:schemeClr val="bg1">
                    <a:lumMod val="10000"/>
                  </a:schemeClr>
                </a:solidFill>
              </a:rPr>
              <a:t>REFERENCES</a:t>
            </a:r>
            <a:endParaRPr lang="ru-UA" b="1" u="sng" dirty="0">
              <a:solidFill>
                <a:schemeClr val="bg1">
                  <a:lumMod val="10000"/>
                </a:schemeClr>
              </a:solidFill>
            </a:endParaRPr>
          </a:p>
        </p:txBody>
      </p:sp>
      <p:sp>
        <p:nvSpPr>
          <p:cNvPr id="3" name="Объект 2">
            <a:extLst>
              <a:ext uri="{FF2B5EF4-FFF2-40B4-BE49-F238E27FC236}">
                <a16:creationId xmlns:a16="http://schemas.microsoft.com/office/drawing/2014/main" id="{2A6D62AB-AC9C-C8A0-04EA-13E0F33D12A5}"/>
              </a:ext>
            </a:extLst>
          </p:cNvPr>
          <p:cNvSpPr>
            <a:spLocks noGrp="1"/>
          </p:cNvSpPr>
          <p:nvPr>
            <p:ph idx="1"/>
          </p:nvPr>
        </p:nvSpPr>
        <p:spPr>
          <a:xfrm>
            <a:off x="897141" y="1672128"/>
            <a:ext cx="8596668" cy="3880773"/>
          </a:xfrm>
        </p:spPr>
        <p:txBody>
          <a:bodyPr>
            <a:normAutofit/>
          </a:bodyPr>
          <a:lstStyle/>
          <a:p>
            <a:pPr algn="l"/>
            <a:r>
              <a:rPr lang="en-GB" sz="2800" dirty="0">
                <a:ea typeface="+mn-lt"/>
                <a:cs typeface="+mn-lt"/>
                <a:hlinkClick r:id="rId2"/>
              </a:rPr>
              <a:t>https://</a:t>
            </a:r>
            <a:r>
              <a:rPr lang="en-GB" sz="2800" dirty="0" err="1">
                <a:ea typeface="+mn-lt"/>
                <a:cs typeface="+mn-lt"/>
                <a:hlinkClick r:id="rId2"/>
              </a:rPr>
              <a:t>www.england.nhs.uk</a:t>
            </a:r>
            <a:r>
              <a:rPr lang="en-GB" sz="2800" dirty="0">
                <a:ea typeface="+mn-lt"/>
                <a:cs typeface="+mn-lt"/>
                <a:hlinkClick r:id="rId2"/>
              </a:rPr>
              <a:t>/long-read/</a:t>
            </a:r>
            <a:r>
              <a:rPr lang="en-GB" sz="2800" dirty="0" err="1">
                <a:ea typeface="+mn-lt"/>
                <a:cs typeface="+mn-lt"/>
                <a:hlinkClick r:id="rId2"/>
              </a:rPr>
              <a:t>microsoft-teams-and</a:t>
            </a:r>
            <a:r>
              <a:rPr lang="en-GB" sz="2800" dirty="0">
                <a:ea typeface="+mn-lt"/>
                <a:cs typeface="+mn-lt"/>
                <a:hlinkClick r:id="rId2"/>
              </a:rPr>
              <a:t>-remote-working/</a:t>
            </a:r>
            <a:endParaRPr lang="en-US" sz="2800" dirty="0">
              <a:ea typeface="+mn-lt"/>
              <a:cs typeface="+mn-lt"/>
            </a:endParaRPr>
          </a:p>
          <a:p>
            <a:r>
              <a:rPr lang="en-GB" sz="2800" dirty="0">
                <a:ea typeface="+mn-lt"/>
                <a:cs typeface="+mn-lt"/>
                <a:hlinkClick r:id="rId3"/>
              </a:rPr>
              <a:t>https://</a:t>
            </a:r>
            <a:r>
              <a:rPr lang="en-GB" sz="2800" dirty="0" err="1">
                <a:ea typeface="+mn-lt"/>
                <a:cs typeface="+mn-lt"/>
                <a:hlinkClick r:id="rId3"/>
              </a:rPr>
              <a:t>www.techtarget.com</a:t>
            </a:r>
            <a:r>
              <a:rPr lang="en-GB" sz="2800" dirty="0">
                <a:ea typeface="+mn-lt"/>
                <a:cs typeface="+mn-lt"/>
                <a:hlinkClick r:id="rId3"/>
              </a:rPr>
              <a:t>/searchunifiedcommunications/tip/Microsoft-Teams-has-HIPAA-collaboration-compliance-benefits-risks</a:t>
            </a:r>
            <a:endParaRPr lang="en-GB" sz="2800" dirty="0">
              <a:ea typeface="+mn-lt"/>
              <a:cs typeface="+mn-lt"/>
            </a:endParaRPr>
          </a:p>
          <a:p>
            <a:r>
              <a:rPr lang="en-GB" sz="2800" dirty="0">
                <a:ea typeface="+mn-lt"/>
                <a:cs typeface="+mn-lt"/>
                <a:hlinkClick r:id="rId4"/>
              </a:rPr>
              <a:t>https://</a:t>
            </a:r>
            <a:r>
              <a:rPr lang="en-GB" sz="2800" dirty="0" err="1">
                <a:ea typeface="+mn-lt"/>
                <a:cs typeface="+mn-lt"/>
                <a:hlinkClick r:id="rId4"/>
              </a:rPr>
              <a:t>centricconsulting.com</a:t>
            </a:r>
            <a:r>
              <a:rPr lang="en-GB" sz="2800" dirty="0">
                <a:ea typeface="+mn-lt"/>
                <a:cs typeface="+mn-lt"/>
                <a:hlinkClick r:id="rId4"/>
              </a:rPr>
              <a:t>/blog/</a:t>
            </a:r>
            <a:r>
              <a:rPr lang="en-GB" sz="2800" dirty="0" err="1">
                <a:ea typeface="+mn-lt"/>
                <a:cs typeface="+mn-lt"/>
                <a:hlinkClick r:id="rId4"/>
              </a:rPr>
              <a:t>microsoft-teams-and</a:t>
            </a:r>
            <a:r>
              <a:rPr lang="en-GB" sz="2800" dirty="0">
                <a:ea typeface="+mn-lt"/>
                <a:cs typeface="+mn-lt"/>
                <a:hlinkClick r:id="rId4"/>
              </a:rPr>
              <a:t>-healthcare-lessons-learned-from-early-adopter</a:t>
            </a:r>
            <a:r>
              <a:rPr lang="en-GB" dirty="0">
                <a:ea typeface="+mn-lt"/>
                <a:cs typeface="+mn-lt"/>
                <a:hlinkClick r:id="rId4"/>
              </a:rPr>
              <a:t>s/</a:t>
            </a:r>
            <a:r>
              <a:rPr lang="en-GB" dirty="0">
                <a:ea typeface="+mn-lt"/>
                <a:cs typeface="+mn-lt"/>
              </a:rPr>
              <a:t> </a:t>
            </a:r>
            <a:endParaRPr lang="ru-UA" dirty="0"/>
          </a:p>
        </p:txBody>
      </p:sp>
    </p:spTree>
    <p:extLst>
      <p:ext uri="{BB962C8B-B14F-4D97-AF65-F5344CB8AC3E}">
        <p14:creationId xmlns:p14="http://schemas.microsoft.com/office/powerpoint/2010/main" val="31506799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a:xfrm>
            <a:off x="0" y="246363"/>
            <a:ext cx="10001250" cy="1320800"/>
          </a:xfrm>
        </p:spPr>
        <p:txBody>
          <a:bodyPr>
            <a:normAutofit/>
          </a:bodyPr>
          <a:lstStyle/>
          <a:p>
            <a:pPr algn="ctr"/>
            <a:r>
              <a:rPr lang="en-GB" b="1" u="sng" dirty="0">
                <a:solidFill>
                  <a:schemeClr val="bg1">
                    <a:lumMod val="10000"/>
                  </a:schemeClr>
                </a:solidFill>
              </a:rPr>
              <a:t>Digital literacy challenges at Sunrise </a:t>
            </a:r>
            <a:br>
              <a:rPr lang="en-GB" b="1" u="sng" dirty="0">
                <a:solidFill>
                  <a:schemeClr val="bg1">
                    <a:lumMod val="10000"/>
                  </a:schemeClr>
                </a:solidFill>
              </a:rPr>
            </a:br>
            <a:r>
              <a:rPr lang="en-GB" b="1" u="sng" dirty="0">
                <a:solidFill>
                  <a:schemeClr val="bg1">
                    <a:lumMod val="10000"/>
                  </a:schemeClr>
                </a:solidFill>
              </a:rPr>
              <a:t>Care Home</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a:xfrm>
            <a:off x="705465" y="1690688"/>
            <a:ext cx="10515600" cy="4351338"/>
          </a:xfrm>
        </p:spPr>
        <p:txBody>
          <a:bodyPr/>
          <a:lstStyle/>
          <a:p>
            <a:pPr marL="0" indent="0">
              <a:buNone/>
            </a:pPr>
            <a:endParaRPr lang="en-US" dirty="0"/>
          </a:p>
          <a:p>
            <a:pPr marL="0" indent="0">
              <a:buNone/>
            </a:pPr>
            <a:endParaRPr lang="en-US" dirty="0">
              <a:solidFill>
                <a:srgbClr val="FF0000"/>
              </a:solidFill>
            </a:endParaRPr>
          </a:p>
        </p:txBody>
      </p:sp>
      <p:pic>
        <p:nvPicPr>
          <p:cNvPr id="30" name="Picture 29" descr="A white hexagon with words in it">
            <a:extLst>
              <a:ext uri="{FF2B5EF4-FFF2-40B4-BE49-F238E27FC236}">
                <a16:creationId xmlns:a16="http://schemas.microsoft.com/office/drawing/2014/main" id="{87D187B6-72E6-4A01-6DCF-F81142A37FC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05783" y="1690688"/>
            <a:ext cx="6988316" cy="4474863"/>
          </a:xfrm>
          <a:prstGeom prst="rect">
            <a:avLst/>
          </a:prstGeom>
        </p:spPr>
      </p:pic>
      <p:sp>
        <p:nvSpPr>
          <p:cNvPr id="31" name="TextBox 30">
            <a:extLst>
              <a:ext uri="{FF2B5EF4-FFF2-40B4-BE49-F238E27FC236}">
                <a16:creationId xmlns:a16="http://schemas.microsoft.com/office/drawing/2014/main" id="{3E794EFC-220A-0DE6-573F-F406A9E28A4A}"/>
              </a:ext>
            </a:extLst>
          </p:cNvPr>
          <p:cNvSpPr txBox="1"/>
          <p:nvPr/>
        </p:nvSpPr>
        <p:spPr>
          <a:xfrm>
            <a:off x="2839453" y="4354070"/>
            <a:ext cx="6497052" cy="230832"/>
          </a:xfrm>
          <a:prstGeom prst="rect">
            <a:avLst/>
          </a:prstGeom>
          <a:noFill/>
        </p:spPr>
        <p:txBody>
          <a:bodyPr wrap="square" rtlCol="0">
            <a:spAutoFit/>
          </a:bodyPr>
          <a:lstStyle/>
          <a:p>
            <a:r>
              <a:rPr lang="en-GB" sz="900">
                <a:hlinkClick r:id="rId3" tooltip="https://decodingdigitalliteracy.org/fellowship-objective/"/>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6371466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ED97B-2084-D4E3-47EE-224458ACA765}"/>
              </a:ext>
            </a:extLst>
          </p:cNvPr>
          <p:cNvSpPr>
            <a:spLocks noGrp="1"/>
          </p:cNvSpPr>
          <p:nvPr>
            <p:ph type="title"/>
          </p:nvPr>
        </p:nvSpPr>
        <p:spPr/>
        <p:txBody>
          <a:bodyPr/>
          <a:lstStyle/>
          <a:p>
            <a:pPr algn="ctr"/>
            <a:r>
              <a:rPr lang="en-GB" b="1" u="sng" dirty="0">
                <a:solidFill>
                  <a:schemeClr val="bg1">
                    <a:lumMod val="10000"/>
                  </a:schemeClr>
                </a:solidFill>
              </a:rPr>
              <a:t>Introduction</a:t>
            </a:r>
          </a:p>
        </p:txBody>
      </p:sp>
      <p:sp>
        <p:nvSpPr>
          <p:cNvPr id="3" name="Content Placeholder 2">
            <a:extLst>
              <a:ext uri="{FF2B5EF4-FFF2-40B4-BE49-F238E27FC236}">
                <a16:creationId xmlns:a16="http://schemas.microsoft.com/office/drawing/2014/main" id="{5062557A-550D-AD57-5920-04E21F7646CD}"/>
              </a:ext>
            </a:extLst>
          </p:cNvPr>
          <p:cNvSpPr>
            <a:spLocks noGrp="1"/>
          </p:cNvSpPr>
          <p:nvPr>
            <p:ph idx="1"/>
          </p:nvPr>
        </p:nvSpPr>
        <p:spPr>
          <a:xfrm>
            <a:off x="543007" y="1611070"/>
            <a:ext cx="8596668" cy="3880773"/>
          </a:xfrm>
        </p:spPr>
        <p:txBody>
          <a:bodyPr>
            <a:normAutofit fontScale="92500"/>
          </a:bodyPr>
          <a:lstStyle/>
          <a:p>
            <a:endParaRPr lang="en-GB" dirty="0"/>
          </a:p>
          <a:p>
            <a:r>
              <a:rPr lang="en-GB" sz="2800" dirty="0"/>
              <a:t>Good afternoon! Today we will look at the challenges of digital literacy in social care using the example of Sunrise Residential Care Home. Our analysis goes beyond general considerations: to clearly apply the provision of competence and develop effective recommendations, we used the official British standard for the industry - the Digital Skills Framework for Adult Social Care from Skills for Care.</a:t>
            </a:r>
          </a:p>
        </p:txBody>
      </p:sp>
    </p:spTree>
    <p:extLst>
      <p:ext uri="{BB962C8B-B14F-4D97-AF65-F5344CB8AC3E}">
        <p14:creationId xmlns:p14="http://schemas.microsoft.com/office/powerpoint/2010/main" val="15363124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2135F74-B536-BA01-67A4-D8A9A7E0D7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55D36E-E9B4-1048-AC2A-E09FC8173E9B}"/>
              </a:ext>
            </a:extLst>
          </p:cNvPr>
          <p:cNvSpPr>
            <a:spLocks noGrp="1"/>
          </p:cNvSpPr>
          <p:nvPr>
            <p:ph type="title"/>
          </p:nvPr>
        </p:nvSpPr>
        <p:spPr>
          <a:xfrm>
            <a:off x="196108" y="-410239"/>
            <a:ext cx="9133507" cy="1642969"/>
          </a:xfrm>
        </p:spPr>
        <p:txBody>
          <a:bodyPr anchor="b">
            <a:noAutofit/>
          </a:bodyPr>
          <a:lstStyle/>
          <a:p>
            <a:r>
              <a:rPr lang="en-GB" b="1" u="sng" dirty="0">
                <a:solidFill>
                  <a:schemeClr val="bg1">
                    <a:lumMod val="10000"/>
                  </a:schemeClr>
                </a:solidFill>
              </a:rPr>
              <a:t>What is digital literacy and why is it important to Sunrise?</a:t>
            </a:r>
          </a:p>
        </p:txBody>
      </p:sp>
      <p:sp>
        <p:nvSpPr>
          <p:cNvPr id="3" name="Content Placeholder 2">
            <a:extLst>
              <a:ext uri="{FF2B5EF4-FFF2-40B4-BE49-F238E27FC236}">
                <a16:creationId xmlns:a16="http://schemas.microsoft.com/office/drawing/2014/main" id="{0D7384E5-34AA-3309-E6DA-756C0736EBA5}"/>
              </a:ext>
            </a:extLst>
          </p:cNvPr>
          <p:cNvSpPr>
            <a:spLocks noGrp="1"/>
          </p:cNvSpPr>
          <p:nvPr>
            <p:ph idx="1"/>
          </p:nvPr>
        </p:nvSpPr>
        <p:spPr>
          <a:xfrm>
            <a:off x="545543" y="1330422"/>
            <a:ext cx="5617465" cy="3978782"/>
          </a:xfrm>
        </p:spPr>
        <p:txBody>
          <a:bodyPr anchor="t">
            <a:normAutofit fontScale="25000" lnSpcReduction="20000"/>
          </a:bodyPr>
          <a:lstStyle/>
          <a:p>
            <a:pPr marL="0" indent="0">
              <a:buNone/>
            </a:pPr>
            <a:r>
              <a:rPr lang="en-GB" sz="1700" dirty="0"/>
              <a:t> </a:t>
            </a:r>
          </a:p>
          <a:p>
            <a:pPr marL="0" indent="0">
              <a:buNone/>
            </a:pPr>
            <a:r>
              <a:rPr lang="en-GB" sz="11200" dirty="0"/>
              <a:t>First of all, we need to figure out what digital literacy is.</a:t>
            </a:r>
            <a:endParaRPr lang="en-US" sz="11200" dirty="0"/>
          </a:p>
          <a:p>
            <a:r>
              <a:rPr lang="en-GB" sz="11200" b="1" dirty="0"/>
              <a:t>Digital literacy </a:t>
            </a:r>
            <a:r>
              <a:rPr lang="en-GB" sz="11200" dirty="0"/>
              <a:t>is a set of knowledge, skills and abilities that are necessary for the safe and effective use of digital technologies and Internet resources.</a:t>
            </a:r>
          </a:p>
          <a:p>
            <a:pPr marL="0" indent="0">
              <a:buNone/>
            </a:pPr>
            <a:r>
              <a:rPr lang="en-GB" sz="11200" dirty="0"/>
              <a:t> </a:t>
            </a:r>
            <a:r>
              <a:rPr lang="en-GB" sz="11200" b="1" dirty="0"/>
              <a:t>Relevance for Sunrise: </a:t>
            </a:r>
            <a:r>
              <a:rPr lang="en-GB" sz="11200" dirty="0"/>
              <a:t>Implementing MS 365 requires that all staff (from nurses to administration) can effectively use these tools.</a:t>
            </a:r>
          </a:p>
          <a:p>
            <a:pPr marL="0" indent="0">
              <a:buNone/>
            </a:pPr>
            <a:r>
              <a:rPr lang="en-GB" sz="4500" dirty="0"/>
              <a:t> </a:t>
            </a:r>
          </a:p>
        </p:txBody>
      </p:sp>
      <p:pic>
        <p:nvPicPr>
          <p:cNvPr id="5" name="Picture 4" descr="A diagram of a person's health&#10;&#10;AI-generated content may be incorrect.">
            <a:extLst>
              <a:ext uri="{FF2B5EF4-FFF2-40B4-BE49-F238E27FC236}">
                <a16:creationId xmlns:a16="http://schemas.microsoft.com/office/drawing/2014/main" id="{C52F43EE-9C10-CD31-CDB6-A552C539A8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2442" y="1232730"/>
            <a:ext cx="5201023" cy="3978782"/>
          </a:xfrm>
          <a:prstGeom prst="rect">
            <a:avLst/>
          </a:prstGeom>
        </p:spPr>
      </p:pic>
    </p:spTree>
    <p:extLst>
      <p:ext uri="{BB962C8B-B14F-4D97-AF65-F5344CB8AC3E}">
        <p14:creationId xmlns:p14="http://schemas.microsoft.com/office/powerpoint/2010/main" val="24336623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44F813-799A-8C4D-3031-5F6A61051F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A2BB09-6B7D-3E3D-012B-833D7F18B62E}"/>
              </a:ext>
            </a:extLst>
          </p:cNvPr>
          <p:cNvSpPr>
            <a:spLocks noGrp="1"/>
          </p:cNvSpPr>
          <p:nvPr>
            <p:ph type="title"/>
          </p:nvPr>
        </p:nvSpPr>
        <p:spPr>
          <a:xfrm>
            <a:off x="838200" y="365126"/>
            <a:ext cx="10515600" cy="1028960"/>
          </a:xfrm>
        </p:spPr>
        <p:txBody>
          <a:bodyPr/>
          <a:lstStyle/>
          <a:p>
            <a:pPr algn="ctr"/>
            <a:r>
              <a:rPr lang="en-GB" b="1" u="sng" dirty="0">
                <a:solidFill>
                  <a:schemeClr val="bg1">
                    <a:lumMod val="10000"/>
                  </a:schemeClr>
                </a:solidFill>
              </a:rPr>
              <a:t>Challenge</a:t>
            </a:r>
          </a:p>
        </p:txBody>
      </p:sp>
      <p:sp>
        <p:nvSpPr>
          <p:cNvPr id="3" name="Content Placeholder 2">
            <a:extLst>
              <a:ext uri="{FF2B5EF4-FFF2-40B4-BE49-F238E27FC236}">
                <a16:creationId xmlns:a16="http://schemas.microsoft.com/office/drawing/2014/main" id="{59CED44D-7449-857F-1007-19394F69EC13}"/>
              </a:ext>
            </a:extLst>
          </p:cNvPr>
          <p:cNvSpPr>
            <a:spLocks noGrp="1"/>
          </p:cNvSpPr>
          <p:nvPr>
            <p:ph idx="1"/>
          </p:nvPr>
        </p:nvSpPr>
        <p:spPr>
          <a:xfrm>
            <a:off x="705465" y="1690688"/>
            <a:ext cx="10515600" cy="4351338"/>
          </a:xfrm>
        </p:spPr>
        <p:txBody>
          <a:bodyPr/>
          <a:lstStyle/>
          <a:p>
            <a:r>
              <a:rPr lang="en-US" sz="2800" b="1" dirty="0"/>
              <a:t>Human Faktor</a:t>
            </a:r>
            <a:r>
              <a:rPr lang="en-US" sz="2800" dirty="0"/>
              <a:t> - </a:t>
            </a:r>
            <a:r>
              <a:rPr lang="en-GB" sz="2800" dirty="0"/>
              <a:t>Fear of new programs (like MS 365) and unwillingness to learn are the main reasons why staff resist change.</a:t>
            </a:r>
          </a:p>
          <a:p>
            <a:r>
              <a:rPr lang="en-GB" sz="2800" b="1" dirty="0"/>
              <a:t>Skill Disparity </a:t>
            </a:r>
            <a:r>
              <a:rPr lang="en-GB" sz="2800" dirty="0"/>
              <a:t>– Some employees are confident using only basic features, while others are not able to use more complex tools (such as Excel reporting or SharePoint features).</a:t>
            </a:r>
          </a:p>
          <a:p>
            <a:r>
              <a:rPr lang="en-US" sz="2800" b="1" dirty="0"/>
              <a:t>Training and Support </a:t>
            </a:r>
            <a:r>
              <a:rPr lang="en-US" sz="2800" dirty="0"/>
              <a:t>- </a:t>
            </a:r>
            <a:r>
              <a:rPr lang="en-GB" sz="2800" dirty="0"/>
              <a:t>Training is too general or not enough to provide a deep understanding of how MS 365 will specifically improve resident care.</a:t>
            </a:r>
          </a:p>
          <a:p>
            <a:endParaRPr lang="en-GB" sz="2800" dirty="0"/>
          </a:p>
          <a:p>
            <a:endParaRPr lang="en-US" dirty="0"/>
          </a:p>
        </p:txBody>
      </p:sp>
    </p:spTree>
    <p:extLst>
      <p:ext uri="{BB962C8B-B14F-4D97-AF65-F5344CB8AC3E}">
        <p14:creationId xmlns:p14="http://schemas.microsoft.com/office/powerpoint/2010/main" val="7674439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16427-B5E0-922B-F71B-BC75FCC9C5F7}"/>
              </a:ext>
            </a:extLst>
          </p:cNvPr>
          <p:cNvSpPr>
            <a:spLocks noGrp="1"/>
          </p:cNvSpPr>
          <p:nvPr>
            <p:ph type="title"/>
          </p:nvPr>
        </p:nvSpPr>
        <p:spPr>
          <a:xfrm>
            <a:off x="2008391" y="73285"/>
            <a:ext cx="8596668" cy="1320800"/>
          </a:xfrm>
        </p:spPr>
        <p:txBody>
          <a:bodyPr>
            <a:normAutofit/>
          </a:bodyPr>
          <a:lstStyle/>
          <a:p>
            <a:pPr algn="ctr"/>
            <a:r>
              <a:rPr lang="en-GB" b="1" u="sng" dirty="0">
                <a:solidFill>
                  <a:schemeClr val="bg1">
                    <a:lumMod val="10000"/>
                  </a:schemeClr>
                </a:solidFill>
              </a:rPr>
              <a:t>Impact on Care Delivery</a:t>
            </a:r>
          </a:p>
        </p:txBody>
      </p:sp>
      <p:sp>
        <p:nvSpPr>
          <p:cNvPr id="3" name="Content Placeholder 2">
            <a:extLst>
              <a:ext uri="{FF2B5EF4-FFF2-40B4-BE49-F238E27FC236}">
                <a16:creationId xmlns:a16="http://schemas.microsoft.com/office/drawing/2014/main" id="{65BF2830-EFB2-204F-A6E8-ADD078754596}"/>
              </a:ext>
            </a:extLst>
          </p:cNvPr>
          <p:cNvSpPr>
            <a:spLocks noGrp="1"/>
          </p:cNvSpPr>
          <p:nvPr>
            <p:ph idx="1"/>
          </p:nvPr>
        </p:nvSpPr>
        <p:spPr>
          <a:xfrm>
            <a:off x="422715" y="733685"/>
            <a:ext cx="10795388" cy="2497627"/>
          </a:xfrm>
        </p:spPr>
        <p:txBody>
          <a:bodyPr>
            <a:noAutofit/>
          </a:bodyPr>
          <a:lstStyle/>
          <a:p>
            <a:pPr marL="0" indent="0">
              <a:buNone/>
            </a:pPr>
            <a:r>
              <a:rPr lang="en-GB" sz="2800" b="1" u="sng" dirty="0"/>
              <a:t>Decreased Efficiency of Routine Tasks</a:t>
            </a:r>
            <a:r>
              <a:rPr lang="en-GB" sz="2800" u="sng" dirty="0"/>
              <a:t>:</a:t>
            </a:r>
          </a:p>
          <a:p>
            <a:r>
              <a:rPr lang="en-GB" sz="2800" dirty="0"/>
              <a:t>The continued use of paper forms hinders timely updates to care plans because staff cannot quickly find or change digital versions.</a:t>
            </a:r>
          </a:p>
          <a:p>
            <a:r>
              <a:rPr lang="en-GB" sz="2800" dirty="0"/>
              <a:t>Slow updating of care plans because staff cannot quickly find or edit them in the system.</a:t>
            </a:r>
          </a:p>
          <a:p>
            <a:pPr marL="0" indent="0">
              <a:buNone/>
            </a:pPr>
            <a:r>
              <a:rPr lang="en-GB" sz="2800" b="1" dirty="0"/>
              <a:t>Safety and Quality Risks:</a:t>
            </a:r>
          </a:p>
          <a:p>
            <a:r>
              <a:rPr lang="en-GB" sz="2800" dirty="0"/>
              <a:t>Documentation Errors: Incorrect or untimely entry of medication or changes in a resident’s condition.</a:t>
            </a:r>
          </a:p>
          <a:p>
            <a:pPr marL="0" indent="0">
              <a:buNone/>
            </a:pPr>
            <a:r>
              <a:rPr lang="en-GB" sz="2800" b="1" dirty="0"/>
              <a:t>Limited Access to Information:</a:t>
            </a:r>
          </a:p>
          <a:p>
            <a:r>
              <a:rPr lang="en-GB" sz="2800" dirty="0"/>
              <a:t> Staff may not know how to quickly find up-to-date instructions or test results, which can delay timely care.​</a:t>
            </a:r>
          </a:p>
          <a:p>
            <a:endParaRPr lang="en-GB" sz="2800" dirty="0"/>
          </a:p>
          <a:p>
            <a:endParaRPr lang="en-GB" sz="2800" dirty="0"/>
          </a:p>
        </p:txBody>
      </p:sp>
    </p:spTree>
    <p:extLst>
      <p:ext uri="{BB962C8B-B14F-4D97-AF65-F5344CB8AC3E}">
        <p14:creationId xmlns:p14="http://schemas.microsoft.com/office/powerpoint/2010/main" val="2040842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BA6B25-693D-AE11-8660-F425342F58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294251-DBE8-C5CE-01D8-893560EE97DB}"/>
              </a:ext>
            </a:extLst>
          </p:cNvPr>
          <p:cNvSpPr>
            <a:spLocks noGrp="1"/>
          </p:cNvSpPr>
          <p:nvPr>
            <p:ph type="title"/>
          </p:nvPr>
        </p:nvSpPr>
        <p:spPr>
          <a:xfrm>
            <a:off x="1348969" y="365369"/>
            <a:ext cx="8596668" cy="1320800"/>
          </a:xfrm>
        </p:spPr>
        <p:txBody>
          <a:bodyPr/>
          <a:lstStyle/>
          <a:p>
            <a:pPr algn="ctr"/>
            <a:r>
              <a:rPr lang="en-GB" b="1" u="sng" dirty="0">
                <a:solidFill>
                  <a:schemeClr val="bg1">
                    <a:lumMod val="10000"/>
                  </a:schemeClr>
                </a:solidFill>
              </a:rPr>
              <a:t>Impact on Communication and Teamwork</a:t>
            </a:r>
          </a:p>
        </p:txBody>
      </p:sp>
      <p:sp>
        <p:nvSpPr>
          <p:cNvPr id="3" name="Content Placeholder 2">
            <a:extLst>
              <a:ext uri="{FF2B5EF4-FFF2-40B4-BE49-F238E27FC236}">
                <a16:creationId xmlns:a16="http://schemas.microsoft.com/office/drawing/2014/main" id="{9483891E-B204-EC5E-EB41-8E4F9F87BE8F}"/>
              </a:ext>
            </a:extLst>
          </p:cNvPr>
          <p:cNvSpPr>
            <a:spLocks noGrp="1"/>
          </p:cNvSpPr>
          <p:nvPr>
            <p:ph idx="1"/>
          </p:nvPr>
        </p:nvSpPr>
        <p:spPr/>
        <p:txBody>
          <a:bodyPr>
            <a:normAutofit fontScale="92500" lnSpcReduction="20000"/>
          </a:bodyPr>
          <a:lstStyle/>
          <a:p>
            <a:pPr marL="0" indent="0">
              <a:buNone/>
            </a:pPr>
            <a:r>
              <a:rPr lang="en-GB" sz="3000" b="1" dirty="0"/>
              <a:t>Communication Problems:</a:t>
            </a:r>
          </a:p>
          <a:p>
            <a:r>
              <a:rPr lang="en-GB" sz="3000" dirty="0"/>
              <a:t>Inefficient use of email (Outlook): Important messages are lost, unclear or too long emails reduce the speed of responses.</a:t>
            </a:r>
          </a:p>
          <a:p>
            <a:pPr marL="0" indent="0">
              <a:buNone/>
            </a:pPr>
            <a:endParaRPr lang="en-GB" sz="3000" dirty="0"/>
          </a:p>
          <a:p>
            <a:r>
              <a:rPr lang="en-GB" sz="3000" dirty="0"/>
              <a:t>Ignoring MS Teams channels: Staff continue to use less secure or less centralized communication methods (personal calls/SMS) instead of secure MS Teams chats for work-related matters.</a:t>
            </a:r>
          </a:p>
          <a:p>
            <a:endParaRPr lang="en-GB" dirty="0"/>
          </a:p>
        </p:txBody>
      </p:sp>
    </p:spTree>
    <p:extLst>
      <p:ext uri="{BB962C8B-B14F-4D97-AF65-F5344CB8AC3E}">
        <p14:creationId xmlns:p14="http://schemas.microsoft.com/office/powerpoint/2010/main" val="20880902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912DC7-322C-5EB7-64C2-6E926A81D2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6DB97D-5209-BAAF-DCFA-309C623589E7}"/>
              </a:ext>
            </a:extLst>
          </p:cNvPr>
          <p:cNvSpPr>
            <a:spLocks noGrp="1"/>
          </p:cNvSpPr>
          <p:nvPr>
            <p:ph type="title"/>
          </p:nvPr>
        </p:nvSpPr>
        <p:spPr/>
        <p:txBody>
          <a:bodyPr/>
          <a:lstStyle/>
          <a:p>
            <a:pPr algn="ctr"/>
            <a:r>
              <a:rPr lang="en-GB" b="1" u="sng" dirty="0">
                <a:solidFill>
                  <a:schemeClr val="bg1">
                    <a:lumMod val="10000"/>
                  </a:schemeClr>
                </a:solidFill>
              </a:rPr>
              <a:t>Impact on Communication and Teamwork</a:t>
            </a:r>
          </a:p>
        </p:txBody>
      </p:sp>
      <p:sp>
        <p:nvSpPr>
          <p:cNvPr id="3" name="Content Placeholder 2">
            <a:extLst>
              <a:ext uri="{FF2B5EF4-FFF2-40B4-BE49-F238E27FC236}">
                <a16:creationId xmlns:a16="http://schemas.microsoft.com/office/drawing/2014/main" id="{1212C6B6-7D41-2E59-9F79-C0C9AEA81D7F}"/>
              </a:ext>
            </a:extLst>
          </p:cNvPr>
          <p:cNvSpPr>
            <a:spLocks noGrp="1"/>
          </p:cNvSpPr>
          <p:nvPr>
            <p:ph idx="1"/>
          </p:nvPr>
        </p:nvSpPr>
        <p:spPr/>
        <p:txBody>
          <a:bodyPr>
            <a:noAutofit/>
          </a:bodyPr>
          <a:lstStyle/>
          <a:p>
            <a:pPr marL="0" indent="0">
              <a:buNone/>
            </a:pPr>
            <a:r>
              <a:rPr lang="en-GB" sz="2800" dirty="0"/>
              <a:t> </a:t>
            </a:r>
            <a:r>
              <a:rPr lang="en-GB" sz="2800" b="1" dirty="0"/>
              <a:t>Deterioration of Teamwork:</a:t>
            </a:r>
          </a:p>
          <a:p>
            <a:r>
              <a:rPr lang="en-GB" sz="2800" dirty="0"/>
              <a:t>Document inconsistency: Coll cannot edit shared files in OneDrive at the same time, resulting in duplicates or working with outdated versions.</a:t>
            </a:r>
          </a:p>
          <a:p>
            <a:endParaRPr lang="en-GB" sz="2800" dirty="0"/>
          </a:p>
          <a:p>
            <a:r>
              <a:rPr lang="en-GB" sz="2800" dirty="0"/>
              <a:t>The most competent employees spend time supporting and training colleagues, which distracts them from their core responsibilities and causes frustration in both groups.</a:t>
            </a:r>
          </a:p>
        </p:txBody>
      </p:sp>
    </p:spTree>
    <p:extLst>
      <p:ext uri="{BB962C8B-B14F-4D97-AF65-F5344CB8AC3E}">
        <p14:creationId xmlns:p14="http://schemas.microsoft.com/office/powerpoint/2010/main" val="6719579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36538-FD6E-0EC6-7ED1-026B429086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9357DD-5408-1A99-9A78-4ABCFDF65A12}"/>
              </a:ext>
            </a:extLst>
          </p:cNvPr>
          <p:cNvSpPr>
            <a:spLocks noGrp="1"/>
          </p:cNvSpPr>
          <p:nvPr>
            <p:ph type="title"/>
          </p:nvPr>
        </p:nvSpPr>
        <p:spPr/>
        <p:txBody>
          <a:bodyPr/>
          <a:lstStyle/>
          <a:p>
            <a:pPr algn="ctr"/>
            <a:r>
              <a:rPr lang="en-GB" b="1" u="sng" dirty="0">
                <a:solidFill>
                  <a:schemeClr val="bg1">
                    <a:lumMod val="10000"/>
                  </a:schemeClr>
                </a:solidFill>
              </a:rPr>
              <a:t>Conclusion</a:t>
            </a:r>
          </a:p>
        </p:txBody>
      </p:sp>
      <p:sp>
        <p:nvSpPr>
          <p:cNvPr id="3" name="Content Placeholder 2">
            <a:extLst>
              <a:ext uri="{FF2B5EF4-FFF2-40B4-BE49-F238E27FC236}">
                <a16:creationId xmlns:a16="http://schemas.microsoft.com/office/drawing/2014/main" id="{D071E811-7967-2302-6A38-AE800BDA0B67}"/>
              </a:ext>
            </a:extLst>
          </p:cNvPr>
          <p:cNvSpPr>
            <a:spLocks noGrp="1"/>
          </p:cNvSpPr>
          <p:nvPr>
            <p:ph idx="1"/>
          </p:nvPr>
        </p:nvSpPr>
        <p:spPr>
          <a:xfrm>
            <a:off x="555218" y="1488613"/>
            <a:ext cx="9885647" cy="3880773"/>
          </a:xfrm>
        </p:spPr>
        <p:txBody>
          <a:bodyPr>
            <a:normAutofit fontScale="25000" lnSpcReduction="20000"/>
          </a:bodyPr>
          <a:lstStyle/>
          <a:p>
            <a:pPr marL="0" indent="0">
              <a:buNone/>
            </a:pPr>
            <a:r>
              <a:rPr lang="en-GB" sz="11200" b="1" dirty="0"/>
              <a:t>1.Direct Connection to Care and Efficiency</a:t>
            </a:r>
          </a:p>
          <a:p>
            <a:pPr marL="0" indent="0">
              <a:buNone/>
            </a:pPr>
            <a:r>
              <a:rPr lang="en-US" sz="11200" dirty="0"/>
              <a:t>-</a:t>
            </a:r>
            <a:r>
              <a:rPr lang="en-GB" sz="11200" dirty="0"/>
              <a:t>Resistance to change and low digital literacy among staff lead to significant operational delays and increase the risk of errors. This slows down the implementation of MS 365 and directly impacts the safety and quality of care for residents.</a:t>
            </a:r>
          </a:p>
          <a:p>
            <a:pPr marL="0" indent="0">
              <a:buNone/>
            </a:pPr>
            <a:r>
              <a:rPr lang="en-GB" sz="11200" b="1" dirty="0"/>
              <a:t>2. The Need for Strategic Learning     </a:t>
            </a:r>
          </a:p>
          <a:p>
            <a:pPr marL="0" indent="0">
              <a:buNone/>
            </a:pPr>
            <a:r>
              <a:rPr lang="en-US" sz="11200" dirty="0"/>
              <a:t>-</a:t>
            </a:r>
            <a:r>
              <a:rPr lang="en-GB" sz="11200" dirty="0"/>
              <a:t>Overcoming these barriers requires not only providing technology, but also targeted investments in training. Training should focus on practical demonstrations of how MS 365 simplifies work, increases team collaboration, and frees up time for residents</a:t>
            </a:r>
            <a:r>
              <a:rPr lang="en-GB" sz="11200" b="1" dirty="0"/>
              <a:t>.</a:t>
            </a:r>
          </a:p>
          <a:p>
            <a:pPr marL="0" indent="0">
              <a:buNone/>
            </a:pPr>
            <a:endParaRPr lang="en-GB" b="1" dirty="0"/>
          </a:p>
        </p:txBody>
      </p:sp>
    </p:spTree>
    <p:extLst>
      <p:ext uri="{BB962C8B-B14F-4D97-AF65-F5344CB8AC3E}">
        <p14:creationId xmlns:p14="http://schemas.microsoft.com/office/powerpoint/2010/main" val="703686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7F0E60-4BB7-A56D-1B37-C05EA1C125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FCA6BE-8D46-263F-6958-E15D15E2269F}"/>
              </a:ext>
            </a:extLst>
          </p:cNvPr>
          <p:cNvSpPr>
            <a:spLocks noGrp="1"/>
          </p:cNvSpPr>
          <p:nvPr>
            <p:ph type="title"/>
          </p:nvPr>
        </p:nvSpPr>
        <p:spPr/>
        <p:txBody>
          <a:bodyPr/>
          <a:lstStyle/>
          <a:p>
            <a:r>
              <a:rPr lang="en-GB" b="1" u="sng" dirty="0">
                <a:solidFill>
                  <a:schemeClr val="bg1">
                    <a:lumMod val="10000"/>
                  </a:schemeClr>
                </a:solidFill>
              </a:rPr>
              <a:t>Reference List</a:t>
            </a:r>
          </a:p>
        </p:txBody>
      </p:sp>
      <p:sp>
        <p:nvSpPr>
          <p:cNvPr id="3" name="Content Placeholder 2">
            <a:extLst>
              <a:ext uri="{FF2B5EF4-FFF2-40B4-BE49-F238E27FC236}">
                <a16:creationId xmlns:a16="http://schemas.microsoft.com/office/drawing/2014/main" id="{9CF57619-2A6E-35D3-25CA-A0CDCE434DB4}"/>
              </a:ext>
            </a:extLst>
          </p:cNvPr>
          <p:cNvSpPr>
            <a:spLocks noGrp="1"/>
          </p:cNvSpPr>
          <p:nvPr>
            <p:ph idx="1"/>
          </p:nvPr>
        </p:nvSpPr>
        <p:spPr/>
        <p:txBody>
          <a:bodyPr>
            <a:normAutofit/>
          </a:bodyPr>
          <a:lstStyle/>
          <a:p>
            <a:r>
              <a:rPr lang="en-GB" sz="2800" dirty="0"/>
              <a:t>Skills for Care. (2023). Adult Social Care Digital Skills Framework. [Online]. Available at: https://www.skillsforcare.org.uk/Support-for-leaders-and-managers/Managing-a-service/Digital-technology-and-social-care/Digital-Skills-Framework.aspx (Accessed: 8 November 2025).</a:t>
            </a:r>
          </a:p>
        </p:txBody>
      </p:sp>
    </p:spTree>
    <p:extLst>
      <p:ext uri="{BB962C8B-B14F-4D97-AF65-F5344CB8AC3E}">
        <p14:creationId xmlns:p14="http://schemas.microsoft.com/office/powerpoint/2010/main" val="20301765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394E4071-E52E-C203-0E30-462F66536D30}"/>
              </a:ext>
            </a:extLst>
          </p:cNvPr>
          <p:cNvSpPr>
            <a:spLocks noGrp="1"/>
          </p:cNvSpPr>
          <p:nvPr>
            <p:ph type="title"/>
          </p:nvPr>
        </p:nvSpPr>
        <p:spPr/>
        <p:txBody>
          <a:bodyPr/>
          <a:lstStyle/>
          <a:p>
            <a:r>
              <a:rPr lang="af-ZA" b="1" i="0" u="sng" strike="noStrike" dirty="0">
                <a:solidFill>
                  <a:srgbClr val="000000"/>
                </a:solidFill>
                <a:effectLst/>
                <a:latin typeface="+mn-lt"/>
              </a:rPr>
              <a:t>CHECKLIST FOR DIGITAL SAFETY</a:t>
            </a:r>
            <a:endParaRPr lang="ru-UA" u="sng" dirty="0">
              <a:latin typeface="+mn-lt"/>
            </a:endParaRPr>
          </a:p>
        </p:txBody>
      </p:sp>
      <p:pic>
        <p:nvPicPr>
          <p:cNvPr id="4" name="Объект 3">
            <a:extLst>
              <a:ext uri="{FF2B5EF4-FFF2-40B4-BE49-F238E27FC236}">
                <a16:creationId xmlns:a16="http://schemas.microsoft.com/office/drawing/2014/main" id="{2E05841C-0936-DC61-01C8-EAD1E8A7C50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3463" y="1270000"/>
            <a:ext cx="8386537" cy="5277382"/>
          </a:xfrm>
          <a:prstGeom prst="rect">
            <a:avLst/>
          </a:prstGeom>
        </p:spPr>
      </p:pic>
      <p:sp>
        <p:nvSpPr>
          <p:cNvPr id="5" name="TextBox 4">
            <a:extLst>
              <a:ext uri="{FF2B5EF4-FFF2-40B4-BE49-F238E27FC236}">
                <a16:creationId xmlns:a16="http://schemas.microsoft.com/office/drawing/2014/main" id="{39BEB2BE-25A4-8618-FD05-9E4228FFD723}"/>
              </a:ext>
            </a:extLst>
          </p:cNvPr>
          <p:cNvSpPr txBox="1"/>
          <p:nvPr/>
        </p:nvSpPr>
        <p:spPr>
          <a:xfrm>
            <a:off x="3049832" y="3246776"/>
            <a:ext cx="6099662" cy="369332"/>
          </a:xfrm>
          <a:prstGeom prst="rect">
            <a:avLst/>
          </a:prstGeom>
          <a:noFill/>
        </p:spPr>
        <p:txBody>
          <a:bodyPr wrap="square">
            <a:spAutoFit/>
          </a:bodyPr>
          <a:lstStyle/>
          <a:p>
            <a:r>
              <a:rPr lang="en-GB" sz="1800" dirty="0" err="1"/>
              <a:t>eagues</a:t>
            </a:r>
            <a:endParaRPr lang="ru-UA" dirty="0"/>
          </a:p>
        </p:txBody>
      </p:sp>
    </p:spTree>
    <p:extLst>
      <p:ext uri="{BB962C8B-B14F-4D97-AF65-F5344CB8AC3E}">
        <p14:creationId xmlns:p14="http://schemas.microsoft.com/office/powerpoint/2010/main" val="19128382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3B0CD181-95E3-555F-09A9-65E12EC9E6F0}"/>
              </a:ext>
            </a:extLst>
          </p:cNvPr>
          <p:cNvSpPr>
            <a:spLocks noGrp="1"/>
          </p:cNvSpPr>
          <p:nvPr>
            <p:ph type="title"/>
          </p:nvPr>
        </p:nvSpPr>
        <p:spPr>
          <a:xfrm>
            <a:off x="164449" y="292100"/>
            <a:ext cx="8596668" cy="1320800"/>
          </a:xfrm>
        </p:spPr>
        <p:txBody>
          <a:bodyPr/>
          <a:lstStyle/>
          <a:p>
            <a:r>
              <a:rPr lang="en-US" b="1" u="sng" dirty="0">
                <a:solidFill>
                  <a:schemeClr val="bg1">
                    <a:lumMod val="10000"/>
                  </a:schemeClr>
                </a:solidFill>
                <a:latin typeface="+mn-lt"/>
              </a:rPr>
              <a:t>CHECKLIST FOR DIGITAL SAFETY </a:t>
            </a:r>
            <a:endParaRPr lang="ru-UA" b="1" u="sng" dirty="0">
              <a:solidFill>
                <a:schemeClr val="bg1">
                  <a:lumMod val="10000"/>
                </a:schemeClr>
              </a:solidFill>
              <a:latin typeface="+mn-lt"/>
            </a:endParaRPr>
          </a:p>
        </p:txBody>
      </p:sp>
      <p:sp>
        <p:nvSpPr>
          <p:cNvPr id="3" name="Объект 2">
            <a:extLst>
              <a:ext uri="{FF2B5EF4-FFF2-40B4-BE49-F238E27FC236}">
                <a16:creationId xmlns:a16="http://schemas.microsoft.com/office/drawing/2014/main" id="{6A8A9FF5-073A-1962-4024-1A8CC062E3F3}"/>
              </a:ext>
            </a:extLst>
          </p:cNvPr>
          <p:cNvSpPr>
            <a:spLocks noGrp="1"/>
          </p:cNvSpPr>
          <p:nvPr>
            <p:ph idx="1"/>
          </p:nvPr>
        </p:nvSpPr>
        <p:spPr>
          <a:xfrm>
            <a:off x="335410" y="952500"/>
            <a:ext cx="10422955" cy="3880773"/>
          </a:xfrm>
        </p:spPr>
        <p:txBody>
          <a:bodyPr>
            <a:noAutofit/>
          </a:bodyPr>
          <a:lstStyle/>
          <a:p>
            <a:r>
              <a:rPr lang="af-ZA" sz="2800" b="0" i="0" u="none" strike="noStrike" dirty="0">
                <a:solidFill>
                  <a:srgbClr val="000000"/>
                </a:solidFill>
                <a:effectLst/>
                <a:latin typeface="Symbol" pitchFamily="2" charset="2"/>
              </a:rPr>
              <a:t>• </a:t>
            </a:r>
            <a:r>
              <a:rPr lang="af-ZA" sz="2800" b="0" i="0" u="none" strike="noStrike" dirty="0">
                <a:solidFill>
                  <a:srgbClr val="000000"/>
                </a:solidFill>
                <a:effectLst/>
              </a:rPr>
              <a:t>Employees are required to have strong passwords as well as multi-factor authentication logins.</a:t>
            </a:r>
          </a:p>
          <a:p>
            <a:r>
              <a:rPr lang="af-ZA" sz="2800" b="0" i="0" u="none" strike="noStrike" dirty="0">
                <a:solidFill>
                  <a:srgbClr val="000000"/>
                </a:solidFill>
                <a:effectLst/>
              </a:rPr>
              <a:t>• Phishing and unauthorised access to email accounts should be prevented.</a:t>
            </a:r>
          </a:p>
          <a:p>
            <a:r>
              <a:rPr lang="af-ZA" sz="2800" b="0" i="0" u="none" strike="noStrike" dirty="0">
                <a:solidFill>
                  <a:srgbClr val="000000"/>
                </a:solidFill>
                <a:effectLst/>
              </a:rPr>
              <a:t>• All data has to be encrypted on cloud systems, which are kept safely.</a:t>
            </a:r>
          </a:p>
          <a:p>
            <a:r>
              <a:rPr lang="af-ZA" sz="2800" b="0" i="0" u="none" strike="noStrike" dirty="0">
                <a:solidFill>
                  <a:srgbClr val="000000"/>
                </a:solidFill>
                <a:effectLst/>
              </a:rPr>
              <a:t>The confidentiality of residents must be ensured by restricting access to data only to the staff. There have to be periodic data backups that ensure erosion of information. Digital safety training should be conducted regularly to keep the staff informed of new security threats and security best practices (Jariwala, 2023).</a:t>
            </a:r>
          </a:p>
        </p:txBody>
      </p:sp>
    </p:spTree>
    <p:extLst>
      <p:ext uri="{BB962C8B-B14F-4D97-AF65-F5344CB8AC3E}">
        <p14:creationId xmlns:p14="http://schemas.microsoft.com/office/powerpoint/2010/main" val="40742324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42C1D358-C179-B4F8-E486-D698739E2924}"/>
              </a:ext>
            </a:extLst>
          </p:cNvPr>
          <p:cNvSpPr>
            <a:spLocks noGrp="1"/>
          </p:cNvSpPr>
          <p:nvPr>
            <p:ph type="title"/>
          </p:nvPr>
        </p:nvSpPr>
        <p:spPr/>
        <p:txBody>
          <a:bodyPr>
            <a:normAutofit fontScale="90000"/>
          </a:bodyPr>
          <a:lstStyle/>
          <a:p>
            <a:r>
              <a:rPr lang="af-ZA" sz="4000" b="1" i="0" u="sng" strike="noStrike" dirty="0">
                <a:solidFill>
                  <a:srgbClr val="000000"/>
                </a:solidFill>
                <a:effectLst/>
                <a:latin typeface="+mn-lt"/>
              </a:rPr>
              <a:t>CONCLUSION</a:t>
            </a:r>
            <a:br>
              <a:rPr lang="af-ZA" b="0" i="0" u="none" strike="noStrike" dirty="0">
                <a:solidFill>
                  <a:srgbClr val="000000"/>
                </a:solidFill>
                <a:effectLst/>
                <a:latin typeface="-webkit-standard"/>
              </a:rPr>
            </a:br>
            <a:r>
              <a:rPr lang="af-ZA" b="0" i="0" u="none" strike="noStrike" dirty="0">
                <a:solidFill>
                  <a:srgbClr val="000000"/>
                </a:solidFill>
                <a:effectLst/>
                <a:latin typeface="-webkit-standard"/>
              </a:rPr>
              <a:t> </a:t>
            </a:r>
            <a:br>
              <a:rPr lang="af-ZA" b="0" i="0" u="none" strike="noStrike" dirty="0">
                <a:solidFill>
                  <a:srgbClr val="000000"/>
                </a:solidFill>
                <a:effectLst/>
                <a:latin typeface="-webkit-standard"/>
              </a:rPr>
            </a:br>
            <a:r>
              <a:rPr lang="af-ZA" b="0" i="0" u="none" strike="noStrike" dirty="0">
                <a:solidFill>
                  <a:srgbClr val="000000"/>
                </a:solidFill>
                <a:effectLst/>
                <a:latin typeface="Symbol" pitchFamily="2" charset="2"/>
              </a:rPr>
              <a:t>• </a:t>
            </a:r>
            <a:r>
              <a:rPr lang="af-ZA" sz="3100" b="0" i="0" u="none" strike="noStrike" dirty="0">
                <a:solidFill>
                  <a:srgbClr val="000000"/>
                </a:solidFill>
                <a:effectLst/>
                <a:latin typeface="+mn-lt"/>
              </a:rPr>
              <a:t>The technologies are used to improve communication, accuracy of data, and general staff coordination.</a:t>
            </a:r>
            <a:br>
              <a:rPr lang="af-ZA" sz="3100" b="0" i="0" u="none" strike="noStrike" dirty="0">
                <a:solidFill>
                  <a:srgbClr val="000000"/>
                </a:solidFill>
                <a:effectLst/>
                <a:latin typeface="+mn-lt"/>
              </a:rPr>
            </a:br>
            <a:r>
              <a:rPr lang="af-ZA" sz="3100" b="0" i="0" u="none" strike="noStrike" dirty="0">
                <a:solidFill>
                  <a:srgbClr val="000000"/>
                </a:solidFill>
                <a:effectLst/>
                <a:latin typeface="+mn-lt"/>
              </a:rPr>
              <a:t>This provides better follow-on care and prompt response by the residents. Digital tools have increased security and efficiency and quality of service. In total, the digital innovation can ensure safer, smarter, and more person-centred care in Sunrise Care Home.</a:t>
            </a:r>
          </a:p>
        </p:txBody>
      </p:sp>
    </p:spTree>
    <p:extLst>
      <p:ext uri="{BB962C8B-B14F-4D97-AF65-F5344CB8AC3E}">
        <p14:creationId xmlns:p14="http://schemas.microsoft.com/office/powerpoint/2010/main" val="26897200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A36D427A-9AA5-ABEA-D52B-3B8697158C13}"/>
              </a:ext>
            </a:extLst>
          </p:cNvPr>
          <p:cNvSpPr>
            <a:spLocks noGrp="1"/>
          </p:cNvSpPr>
          <p:nvPr>
            <p:ph type="title"/>
          </p:nvPr>
        </p:nvSpPr>
        <p:spPr>
          <a:xfrm>
            <a:off x="225506" y="0"/>
            <a:ext cx="11717379" cy="1429727"/>
          </a:xfrm>
        </p:spPr>
        <p:txBody>
          <a:bodyPr>
            <a:normAutofit fontScale="90000"/>
          </a:bodyPr>
          <a:lstStyle/>
          <a:p>
            <a:r>
              <a:rPr lang="af-ZA" sz="4000" b="1" i="0" u="sng" strike="noStrike" dirty="0">
                <a:solidFill>
                  <a:srgbClr val="000000"/>
                </a:solidFill>
                <a:effectLst/>
                <a:latin typeface="+mn-lt"/>
              </a:rPr>
              <a:t>REFERENCES</a:t>
            </a:r>
            <a:br>
              <a:rPr lang="af-ZA" b="0" i="0" u="none" strike="noStrike" dirty="0">
                <a:solidFill>
                  <a:srgbClr val="000000"/>
                </a:solidFill>
                <a:effectLst/>
                <a:latin typeface="-webkit-standard"/>
              </a:rPr>
            </a:br>
            <a:r>
              <a:rPr lang="af-ZA" b="0" i="0" u="none" strike="noStrike" dirty="0">
                <a:solidFill>
                  <a:srgbClr val="000000"/>
                </a:solidFill>
                <a:effectLst/>
                <a:latin typeface="-webkit-standard"/>
              </a:rPr>
              <a:t> </a:t>
            </a:r>
            <a:r>
              <a:rPr lang="af-ZA" sz="3100" b="0" i="0" u="none" strike="noStrike" dirty="0">
                <a:solidFill>
                  <a:srgbClr val="000000"/>
                </a:solidFill>
                <a:effectLst/>
                <a:latin typeface="+mn-lt"/>
              </a:rPr>
              <a:t>Aslan, Ö., Aktuğ, S.S., Ozkan-Okay, M., Yilmaz, A.A. and Akin, E., (2023). A comprehensive review of cybersecurity vulnerabilities, threats, attacks, and solutions. </a:t>
            </a:r>
            <a:r>
              <a:rPr lang="af-ZA" sz="3100" b="0" i="1" u="none" strike="noStrike" dirty="0">
                <a:solidFill>
                  <a:srgbClr val="000000"/>
                </a:solidFill>
                <a:effectLst/>
                <a:latin typeface="+mn-lt"/>
              </a:rPr>
              <a:t>Electronics</a:t>
            </a:r>
            <a:r>
              <a:rPr lang="af-ZA" sz="3100" b="0" i="0" u="none" strike="noStrike" dirty="0">
                <a:solidFill>
                  <a:srgbClr val="000000"/>
                </a:solidFill>
                <a:effectLst/>
                <a:latin typeface="+mn-lt"/>
              </a:rPr>
              <a:t>, </a:t>
            </a:r>
            <a:r>
              <a:rPr lang="af-ZA" sz="3100" b="0" i="1" u="none" strike="noStrike" dirty="0">
                <a:solidFill>
                  <a:srgbClr val="000000"/>
                </a:solidFill>
                <a:effectLst/>
                <a:latin typeface="+mn-lt"/>
              </a:rPr>
              <a:t>12</a:t>
            </a:r>
            <a:r>
              <a:rPr lang="af-ZA" sz="3100" b="0" i="0" u="none" strike="noStrike" dirty="0">
                <a:solidFill>
                  <a:srgbClr val="000000"/>
                </a:solidFill>
                <a:effectLst/>
                <a:latin typeface="+mn-lt"/>
              </a:rPr>
              <a:t>(6), p.1333.</a:t>
            </a:r>
            <a:br>
              <a:rPr lang="af-ZA" sz="3100" b="0" i="0" u="none" strike="noStrike" dirty="0">
                <a:solidFill>
                  <a:srgbClr val="000000"/>
                </a:solidFill>
                <a:effectLst/>
                <a:latin typeface="+mn-lt"/>
              </a:rPr>
            </a:br>
            <a:r>
              <a:rPr lang="af-ZA" sz="3100" b="0" i="0" u="none" strike="noStrike" dirty="0">
                <a:solidFill>
                  <a:srgbClr val="000000"/>
                </a:solidFill>
                <a:effectLst/>
                <a:latin typeface="+mn-lt"/>
              </a:rPr>
              <a:t>Hazra, R., Chatterjee, P., Singh, Y., Podder, G. and Das, T., (2024). Data encryption and secure communication protocols. In </a:t>
            </a:r>
            <a:r>
              <a:rPr lang="af-ZA" sz="3100" b="0" i="1" u="none" strike="noStrike" dirty="0">
                <a:solidFill>
                  <a:srgbClr val="000000"/>
                </a:solidFill>
                <a:effectLst/>
                <a:latin typeface="+mn-lt"/>
              </a:rPr>
              <a:t>Strategies for E-Commerce Data Security: Cloud, Blockchain, AI, and Machine Learning</a:t>
            </a:r>
            <a:r>
              <a:rPr lang="af-ZA" sz="3100" b="0" i="0" u="none" strike="noStrike" dirty="0">
                <a:solidFill>
                  <a:srgbClr val="000000"/>
                </a:solidFill>
                <a:effectLst/>
                <a:latin typeface="+mn-lt"/>
              </a:rPr>
              <a:t> (pp. 546-570). IGI Global.</a:t>
            </a:r>
            <a:br>
              <a:rPr lang="af-ZA" sz="3100" b="0" i="0" u="none" strike="noStrike" dirty="0">
                <a:solidFill>
                  <a:srgbClr val="000000"/>
                </a:solidFill>
                <a:effectLst/>
                <a:latin typeface="+mn-lt"/>
              </a:rPr>
            </a:br>
            <a:r>
              <a:rPr lang="af-ZA" sz="3100" b="0" i="0" u="none" strike="noStrike" dirty="0">
                <a:solidFill>
                  <a:srgbClr val="000000"/>
                </a:solidFill>
                <a:effectLst/>
                <a:latin typeface="+mn-lt"/>
              </a:rPr>
              <a:t>Jariwala, M., (2023). </a:t>
            </a:r>
            <a:r>
              <a:rPr lang="af-ZA" sz="3100" b="0" i="1" u="none" strike="noStrike" dirty="0">
                <a:solidFill>
                  <a:srgbClr val="000000"/>
                </a:solidFill>
                <a:effectLst/>
                <a:latin typeface="+mn-lt"/>
              </a:rPr>
              <a:t>The Cyber Security Roadmap: A Comprehensive Guide to Cyber Threats, Cyber Laws, and Cyber Security Training for a Safer Digital World</a:t>
            </a:r>
            <a:r>
              <a:rPr lang="af-ZA" sz="3100" b="0" i="0" u="none" strike="noStrike" dirty="0">
                <a:solidFill>
                  <a:srgbClr val="000000"/>
                </a:solidFill>
                <a:effectLst/>
                <a:latin typeface="+mn-lt"/>
              </a:rPr>
              <a:t>. Mayur Jariwala.</a:t>
            </a:r>
            <a:br>
              <a:rPr lang="af-ZA" sz="3100" b="0" i="0" u="none" strike="noStrike" dirty="0">
                <a:solidFill>
                  <a:srgbClr val="000000"/>
                </a:solidFill>
                <a:effectLst/>
                <a:latin typeface="+mn-lt"/>
              </a:rPr>
            </a:br>
            <a:r>
              <a:rPr lang="af-ZA" sz="3100" b="0" i="0" u="none" strike="noStrike" dirty="0">
                <a:solidFill>
                  <a:srgbClr val="000000"/>
                </a:solidFill>
                <a:effectLst/>
                <a:latin typeface="+mn-lt"/>
              </a:rPr>
              <a:t>Kaur, P., Alam, A., Kaur, S. and Sahota, R.S., (2023). Access Control Application: Prevention and Mitigation of Cyber Attacks. </a:t>
            </a:r>
            <a:r>
              <a:rPr lang="af-ZA" sz="3100" b="0" i="1" u="none" strike="noStrike" dirty="0">
                <a:solidFill>
                  <a:srgbClr val="000000"/>
                </a:solidFill>
                <a:effectLst/>
                <a:latin typeface="+mn-lt"/>
              </a:rPr>
              <a:t>International Journal of Research and Innovation in Applied Science</a:t>
            </a:r>
            <a:r>
              <a:rPr lang="af-ZA" sz="3100" b="0" i="0" u="none" strike="noStrike" dirty="0">
                <a:solidFill>
                  <a:srgbClr val="000000"/>
                </a:solidFill>
                <a:effectLst/>
                <a:latin typeface="+mn-lt"/>
              </a:rPr>
              <a:t>, </a:t>
            </a:r>
            <a:r>
              <a:rPr lang="af-ZA" sz="3100" b="0" i="1" u="none" strike="noStrike" dirty="0">
                <a:solidFill>
                  <a:srgbClr val="000000"/>
                </a:solidFill>
                <a:effectLst/>
                <a:latin typeface="+mn-lt"/>
              </a:rPr>
              <a:t>8</a:t>
            </a:r>
            <a:r>
              <a:rPr lang="af-ZA" sz="3100" b="0" i="0" u="none" strike="noStrike" dirty="0">
                <a:solidFill>
                  <a:srgbClr val="000000"/>
                </a:solidFill>
                <a:effectLst/>
                <a:latin typeface="+mn-lt"/>
              </a:rPr>
              <a:t>(</a:t>
            </a:r>
            <a:r>
              <a:rPr lang="af-ZA" b="0" i="0" u="none" strike="noStrike" dirty="0">
                <a:solidFill>
                  <a:srgbClr val="000000"/>
                </a:solidFill>
                <a:effectLst/>
                <a:latin typeface="+mn-lt"/>
              </a:rPr>
              <a:t>10), pp.91-105.</a:t>
            </a:r>
          </a:p>
        </p:txBody>
      </p:sp>
    </p:spTree>
    <p:extLst>
      <p:ext uri="{BB962C8B-B14F-4D97-AF65-F5344CB8AC3E}">
        <p14:creationId xmlns:p14="http://schemas.microsoft.com/office/powerpoint/2010/main" val="3036760429"/>
      </p:ext>
    </p:extLst>
  </p:cSld>
  <p:clrMapOvr>
    <a:masterClrMapping/>
  </p:clrMapOvr>
</p:sld>
</file>

<file path=ppt/theme/theme1.xml><?xml version="1.0" encoding="utf-8"?>
<a:theme xmlns:a="http://schemas.openxmlformats.org/drawingml/2006/main" name="Аспект">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450</TotalTime>
  <Words>846</Words>
  <Application>Microsoft Office PowerPoint</Application>
  <PresentationFormat>Широкоэкранный</PresentationFormat>
  <Paragraphs>83</Paragraphs>
  <Slides>33</Slides>
  <Notes>0</Notes>
  <HiddenSlides>0</HiddenSlides>
  <MMClips>0</MMClips>
  <ScaleCrop>false</ScaleCrop>
  <HeadingPairs>
    <vt:vector size="4" baseType="variant">
      <vt:variant>
        <vt:lpstr>Тема</vt:lpstr>
      </vt:variant>
      <vt:variant>
        <vt:i4>1</vt:i4>
      </vt:variant>
      <vt:variant>
        <vt:lpstr>Заголовки слайдов</vt:lpstr>
      </vt:variant>
      <vt:variant>
        <vt:i4>33</vt:i4>
      </vt:variant>
    </vt:vector>
  </HeadingPairs>
  <TitlesOfParts>
    <vt:vector size="34" baseType="lpstr">
      <vt:lpstr>Аспект</vt:lpstr>
      <vt:lpstr>Digital Skills and Research Methods LCHS4007 </vt:lpstr>
      <vt:lpstr>Презентация PowerPoint</vt:lpstr>
      <vt:lpstr>Презентация PowerPoint</vt:lpstr>
      <vt:lpstr>Introduction</vt:lpstr>
      <vt:lpstr>EXAMPLE</vt:lpstr>
      <vt:lpstr> Benefits and Limitations of using Powers Point within Sunrise Residential Care Home and Limitation </vt:lpstr>
      <vt:lpstr>Презентация PowerPoint</vt:lpstr>
      <vt:lpstr>IMPORTANCE OF POWER POINT</vt:lpstr>
      <vt:lpstr>REFERENCE LIST (Harvard style)</vt:lpstr>
      <vt:lpstr>Презентация PowerPoint</vt:lpstr>
      <vt:lpstr>Презентация PowerPoint</vt:lpstr>
      <vt:lpstr>Benefits and Limitations within Sunrise Residential Care Home and Limitation  of using MS Excel    Benefits: .Organisations : excel Keep all data centralized in one place, facilitating access and organisation of information for all residents. .Flexibility: provides tools  for creating custom reports, charts and dashboards . Data analysis: Excel offers powerful tools to analyse and interpret data, such as formulas, graphs and pivot tables. .Job automation: Excel allows you to automate repetitive tasks, saving time and reducing errors. Limitations: .Requires digital skills .Data Security Risks</vt:lpstr>
      <vt:lpstr>CONCLUSION</vt:lpstr>
      <vt:lpstr>The importance of Microsoft Teams in Healthcare sector</vt:lpstr>
      <vt:lpstr>Conclusion:  Microsoft Teams is a great collaborative tool that has many features that can make healthcare workers’ job easier and more efficient and impact the patients’ wellbeing, too.</vt:lpstr>
      <vt:lpstr>References:  Microsoft Teams and remote working. Retrieved November 8, 2025, from  https://www.nhs.uk</vt:lpstr>
      <vt:lpstr>BENEFITS OF USING MICROSOFT TEAMS</vt:lpstr>
      <vt:lpstr>ADVANTAGES OF MICROSOFT TEAMS</vt:lpstr>
      <vt:lpstr>Презентация PowerPoint</vt:lpstr>
      <vt:lpstr>REFERENCES</vt:lpstr>
      <vt:lpstr>Digital literacy challenges at Sunrise  Care Home</vt:lpstr>
      <vt:lpstr>Introduction</vt:lpstr>
      <vt:lpstr>What is digital literacy and why is it important to Sunrise?</vt:lpstr>
      <vt:lpstr>Challenge</vt:lpstr>
      <vt:lpstr>Impact on Care Delivery</vt:lpstr>
      <vt:lpstr>Impact on Communication and Teamwork</vt:lpstr>
      <vt:lpstr>Impact on Communication and Teamwork</vt:lpstr>
      <vt:lpstr>Conclusion</vt:lpstr>
      <vt:lpstr>Reference List</vt:lpstr>
      <vt:lpstr>CHECKLIST FOR DIGITAL SAFETY</vt:lpstr>
      <vt:lpstr>CHECKLIST FOR DIGITAL SAFETY </vt:lpstr>
      <vt:lpstr>CONCLUSION   • The technologies are used to improve communication, accuracy of data, and general staff coordination. This provides better follow-on care and prompt response by the residents. Digital tools have increased security and efficiency and quality of service. In total, the digital innovation can ensure safer, smarter, and more person-centred care in Sunrise Care Home.</vt:lpstr>
      <vt:lpstr>REFERENCES  Aslan, Ö., Aktuğ, S.S., Ozkan-Okay, M., Yilmaz, A.A. and Akin, E., (2023). A comprehensive review of cybersecurity vulnerabilities, threats, attacks, and solutions. Electronics, 12(6), p.1333. Hazra, R., Chatterjee, P., Singh, Y., Podder, G. and Das, T., (2024). Data encryption and secure communication protocols. In Strategies for E-Commerce Data Security: Cloud, Blockchain, AI, and Machine Learning (pp. 546-570). IGI Global. Jariwala, M., (2023). The Cyber Security Roadmap: A Comprehensive Guide to Cyber Threats, Cyber Laws, and Cyber Security Training for a Safer Digital World. Mayur Jariwala. Kaur, P., Alam, A., Kaur, S. and Sahota, R.S., (2023). Access Control Application: Prevention and Mitigation of Cyber Attacks. International Journal of Research and Innovation in Applied Science, 8(10), pp.91-105.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Виталий Vit</cp:lastModifiedBy>
  <cp:revision>31</cp:revision>
  <dcterms:created xsi:type="dcterms:W3CDTF">2025-07-04T16:22:41Z</dcterms:created>
  <dcterms:modified xsi:type="dcterms:W3CDTF">2025-11-09T23:07:15Z</dcterms:modified>
</cp:coreProperties>
</file>