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64" r:id="rId2"/>
    <p:sldId id="374" r:id="rId3"/>
    <p:sldId id="256" r:id="rId4"/>
    <p:sldId id="366" r:id="rId5"/>
    <p:sldId id="367" r:id="rId6"/>
    <p:sldId id="369" r:id="rId7"/>
    <p:sldId id="370" r:id="rId8"/>
    <p:sldId id="371" r:id="rId9"/>
    <p:sldId id="372" r:id="rId10"/>
    <p:sldId id="365" r:id="rId11"/>
    <p:sldId id="368" r:id="rId12"/>
    <p:sldId id="37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990"/>
    <p:restoredTop sz="94682"/>
  </p:normalViewPr>
  <p:slideViewPr>
    <p:cSldViewPr snapToGrid="0">
      <p:cViewPr varScale="1">
        <p:scale>
          <a:sx n="119" d="100"/>
          <a:sy n="119" d="100"/>
        </p:scale>
        <p:origin x="6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16646-89E1-2C09-8946-19CB3B81E6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A5D40-9F0C-BD5C-AF30-BE7FCE5AC7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93349-DF3A-76F4-2AA3-00FF458F6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E8992-AF4F-5319-19E5-BCACE38E9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85C8E-762D-3C43-59D2-74A51B20F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49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FE79D-E9D3-7653-4D76-D140A3BE0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39598-06F7-5162-622D-8C3FF30F8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48385-AA5F-2410-EB8F-1B48A2B31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F4595-D0C7-1572-8458-F77ED7276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C8CD1-3501-F994-A9B7-875803B64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27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730C1-C1CF-A35C-D8A3-52861DEB1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765B5B-5705-9A1B-2D6E-764DCEC666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14601-5373-D715-D902-DBDABBFDA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A2A265-5CDC-4F51-F022-FDE704414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4D541-9244-985A-47F0-66800E72B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10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7CBBC-C46D-FDAE-7CE4-654BC35C6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FFE9D-7209-8A58-EBE4-DFC51671E6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9AEDD-5C46-FCA9-8651-ED8967DB2E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11646-09B3-1E5E-7F2B-265B172A3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4AF6F9-388F-5C20-D056-BDDAF2806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39CB00-A2FC-7D3A-4996-1085D28B4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801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9FEE7-E391-FCC6-6EF9-AA01EC8BB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FB6EC3-AA97-7F6B-0FBE-2FE5693BEC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737E8-9744-81E5-FC09-95C5B79367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AACD3C-1983-35FD-C880-2BEF9C06B2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FA62D-9474-FA2B-131C-C36D8E22F9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54172E-5ACE-015C-B1C5-5841AEC7D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29D726-FEE1-D03A-6D21-45768BBBD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9DDF2F-EB35-F26D-8E76-C410F28E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274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4516-F9AA-3D14-67B4-FD3AF6610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88F6C1-DD5A-75C3-9609-449FD0287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88439F-EF9B-3206-5EA8-E1AB13D3C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B73A33-C046-C3FD-FE35-B7F346C5B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395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405BBA-042F-F1DE-2137-17B1E608B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8FA71B-CD1A-20AB-6D58-A86897F4F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E8A7C-1FE3-9F55-2484-4303645B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477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1AA98-1A8E-5A16-9CAC-52E1F19A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F3062-BDD3-E8FC-A9DD-BDD2EDFF1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0336F5-8F77-848D-1241-78FC72DF6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70A17-8AA4-AD45-4AEB-D6B16E20E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955C9-33B0-DDF0-DD60-DC5733AC4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E31E2-4F4F-AB6F-F66D-25290DE2A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57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93874-EA55-774F-0F24-4CB3A6CB1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AF0920-6612-87EE-A902-973DDC8EDF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6DA9CC-E86D-2EF1-FB12-4F32FE0A03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37132B-09BD-B1AC-71B4-50584487C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282EA1-B366-B870-CD66-B1B76F4DA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3B877-CC57-0491-FA53-9539F512F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65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5EF67-29B7-02C7-F95B-0DB279CA7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5680D1-B1F8-72E2-AC14-54AF0EC303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A6251-A447-B79D-6801-399A2D637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18B2A-4EA1-333F-F714-A16D20C0E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13368-D648-F026-9EB6-576DE01ED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64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71BBDC-F28D-2E40-A246-5D018DA9F0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68DC85-3EE2-E9FD-54F4-FAA9955C1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C150A-0612-43F6-B9A3-9A2AC4072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8D736-E9B1-BAE9-72EC-5D67B04F2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D8C37-F2EF-A4DB-EB31-59F75A1ED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3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DB5A1-BF4E-65A6-87F1-06FF75E93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9C373-042D-41EB-24E0-7158734D6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0F122-0FCF-74DF-6AC8-3BB348C02E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644621-029C-A548-88D7-25413255516A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39843-6CFB-F56E-9312-C36BB35509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0FE8E-EDA2-BC80-B9B4-DF8E3934BD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E804DB-CF37-3E4B-8F2D-597C2FB5A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966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Arc 615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r>
              <a:rPr lang="en-GB" altLang="en-US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r>
              <a:rPr lang="en-GB" altLang="en-US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r>
              <a:rPr lang="en-GB" altLang="en-US" u="sng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SOUHIB ALHASSAN</a:t>
            </a:r>
          </a:p>
          <a:p>
            <a:r>
              <a:rPr lang="en-GB" altLang="en-US" u="sng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2438046</a:t>
            </a:r>
            <a:endParaRPr lang="en-GB" altLang="en-US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 UMMA SULEIMAN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>
          <a:xfrm>
            <a:off x="838200" y="6356350"/>
            <a:ext cx="163995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solidFill>
                  <a:srgbClr val="FFFFFF"/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23/03/2026</a:t>
            </a:fld>
            <a:endParaRPr lang="en-GB" altLang="en-US">
              <a:solidFill>
                <a:srgbClr val="FFFFFF"/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541564" y="6356350"/>
            <a:ext cx="181223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 smtClean="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C0DCC-C3EC-3DF7-B993-7191D54AB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b="1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Acknowlegement</a:t>
            </a:r>
            <a:endParaRPr lang="en-US" sz="6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83C60-5344-BBA6-26A2-DF1FC0919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r">
              <a:buNone/>
            </a:pPr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5268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A90CA-8E13-3B21-C9BE-A4F91D1486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844" y="-1587338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US" sz="4200" dirty="0"/>
              <a:t>Communication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408B8C-966F-C275-F5CB-889D90DFC0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044" y="2642615"/>
            <a:ext cx="3734014" cy="2597041"/>
          </a:xfrm>
        </p:spPr>
        <p:txBody>
          <a:bodyPr>
            <a:noAutofit/>
          </a:bodyPr>
          <a:lstStyle/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ability to share information clearly, so others understand important messages, which is essential in health and social care</a:t>
            </a:r>
          </a:p>
          <a:p>
            <a:pPr algn="l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communication helps build strong working relationships, supports patient wellbeing, and creates a more productive and comfortable environment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(UK Professional Development Academy, 2026)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and person talking to each other&#10;&#10;AI-generated content may be incorrect.">
            <a:extLst>
              <a:ext uri="{FF2B5EF4-FFF2-40B4-BE49-F238E27FC236}">
                <a16:creationId xmlns:a16="http://schemas.microsoft.com/office/drawing/2014/main" id="{E6A9844F-5115-29B9-F87F-E6774AD7C0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06" r="2144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6514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957B-56C9-D98F-9142-99094DAF2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Types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5F52E-6706-A514-745D-958FDC571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575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Verbal Communication: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Non-verbal communication:</a:t>
            </a:r>
          </a:p>
          <a:p>
            <a:pPr marL="0" indent="0">
              <a:buNone/>
            </a:pPr>
            <a:r>
              <a:rPr lang="en-US" b="1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C91850-3337-0A66-E510-1D5D91B90C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3773" y="1766530"/>
            <a:ext cx="800360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Verbal communication builds trust and reassurance in care settings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Clear speech helps patients express needs and pain effectively.</a:t>
            </a:r>
            <a:r>
              <a:rPr lang="en-GB" dirty="0"/>
              <a:t> (William,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Ex&gt; </a:t>
            </a:r>
            <a:r>
              <a:rPr lang="en-GB" dirty="0"/>
              <a:t>Speaking calmly to a patient in pain helps them feel safe and understood.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9F4461C4-0224-0BF3-27F2-05C9D199EF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4520981"/>
            <a:ext cx="70616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rgbClr val="3030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Non-verbal communication is how we convey information to others without speaking, body language.</a:t>
            </a:r>
            <a:r>
              <a:rPr lang="en-GB" dirty="0"/>
              <a:t> (Petty, 2025)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A person and person sitting on a couch&#10;&#10;AI-generated content may be incorrect.">
            <a:extLst>
              <a:ext uri="{FF2B5EF4-FFF2-40B4-BE49-F238E27FC236}">
                <a16:creationId xmlns:a16="http://schemas.microsoft.com/office/drawing/2014/main" id="{048901B4-3677-CF0C-387E-4E4228E64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4900" y="191194"/>
            <a:ext cx="3276095" cy="2501205"/>
          </a:xfrm>
          <a:prstGeom prst="rect">
            <a:avLst/>
          </a:prstGeom>
        </p:spPr>
      </p:pic>
      <p:pic>
        <p:nvPicPr>
          <p:cNvPr id="13" name="Picture 12" descr="A doctor giving a child high five&#10;&#10;AI-generated content may be incorrect.">
            <a:extLst>
              <a:ext uri="{FF2B5EF4-FFF2-40B4-BE49-F238E27FC236}">
                <a16:creationId xmlns:a16="http://schemas.microsoft.com/office/drawing/2014/main" id="{76C28343-829A-C612-A7F9-D94BA34FAC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99816" y="3913032"/>
            <a:ext cx="4101179" cy="2944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510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041580-EC5F-648E-93EE-E1DC335F2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anchor="b">
            <a:normAutofit/>
          </a:bodyPr>
          <a:lstStyle/>
          <a:p>
            <a:endParaRPr lang="en-US"/>
          </a:p>
        </p:txBody>
      </p:sp>
      <p:pic>
        <p:nvPicPr>
          <p:cNvPr id="5" name="Picture 4" descr="A group of people in green uniforms&#10;&#10;AI-generated content may be incorrect.">
            <a:extLst>
              <a:ext uri="{FF2B5EF4-FFF2-40B4-BE49-F238E27FC236}">
                <a16:creationId xmlns:a16="http://schemas.microsoft.com/office/drawing/2014/main" id="{F84A87D2-C4C0-47E7-5714-A0F8B62958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43" b="-3"/>
          <a:stretch>
            <a:fillRect/>
          </a:stretch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7" name="Picture 6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F8997D88-5A8F-3CA8-5672-C87C0C4D96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408" r="2" b="3717"/>
          <a:stretch>
            <a:fillRect/>
          </a:stretch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DF13B-6248-67F5-E05E-AB429914C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399" y="365125"/>
            <a:ext cx="5105400" cy="5811837"/>
          </a:xfrm>
        </p:spPr>
        <p:txBody>
          <a:bodyPr>
            <a:normAutofit lnSpcReduction="10000"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Written communication: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Emails, letters, and faxes are all forms of written communication that share information.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It should be clear so that the message is easy to understand.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Being clear helps keep things from getting too complicated.</a:t>
            </a:r>
          </a:p>
          <a:p>
            <a:pPr>
              <a:buFontTx/>
              <a:buChar char="-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avoid mistakes or misunderstandings, accuracy is vital.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(NHS, 2025)</a:t>
            </a:r>
          </a:p>
          <a:p>
            <a:pPr>
              <a:buFontTx/>
              <a:buChar char="-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Formal communication: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Formal communication is important in health and social care.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Clear, professional reports help others understand situations.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Respectful communication in meetings supports teamwork.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Following rules ensures safe and correct practice.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- Sharing information properly helps others understand and provide better care.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(Care Learning, 2024)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963420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3E09C-8A49-F4F7-23EB-8E1BFCFE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>
                <a:latin typeface="Arial" panose="020B0604020202020204" pitchFamily="34" charset="0"/>
                <a:cs typeface="Arial" panose="020B0604020202020204" pitchFamily="34" charset="0"/>
              </a:rPr>
              <a:t>Effective Communication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442D94A-DB1B-83C0-5879-F4401D7E57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is an important skill in health and social care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communication improves safety, teamwork, and reassures families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communication can lead to errors, risks, and confusion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care communication is complex due to many professionals involved.</a:t>
            </a:r>
            <a:r>
              <a:rPr lang="en-GB" dirty="0"/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(University of St Augustine, 2024)</a:t>
            </a: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378E0D-3F43-9B05-5573-A57704B749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229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29770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D2ECF-0BED-3FE2-5618-F91BFBF21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/>
              <a:t>Communication with Ann-marie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3378F-4C79-B755-257B-69181FCFB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/>
              <a:t>Ann-marie is an elderly women who lives alone.</a:t>
            </a:r>
          </a:p>
        </p:txBody>
      </p:sp>
      <p:pic>
        <p:nvPicPr>
          <p:cNvPr id="5" name="Picture 4" descr="A nice bedroom with a bed and toys&#10;&#10;AI-generated content may be incorrect.">
            <a:extLst>
              <a:ext uri="{FF2B5EF4-FFF2-40B4-BE49-F238E27FC236}">
                <a16:creationId xmlns:a16="http://schemas.microsoft.com/office/drawing/2014/main" id="{17CCD60F-B510-C5F2-833E-6B5655C325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32" r="728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8846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62856"/>
            <a:ext cx="3419856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Fishbone Analysis – Delivery Driver Situation</a:t>
            </a:r>
          </a:p>
        </p:txBody>
      </p:sp>
      <p:pic>
        <p:nvPicPr>
          <p:cNvPr id="8" name="Picture 7" descr="A yellow cartoon face with a finger on nose&#10;&#10;AI-generated content may be incorrect.">
            <a:extLst>
              <a:ext uri="{FF2B5EF4-FFF2-40B4-BE49-F238E27FC236}">
                <a16:creationId xmlns:a16="http://schemas.microsoft.com/office/drawing/2014/main" id="{D1CBCEFB-5E5F-BE91-7F67-FE143AC3D9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5" r="-1" b="12350"/>
          <a:stretch>
            <a:fillRect/>
          </a:stretch>
        </p:blipFill>
        <p:spPr>
          <a:xfrm>
            <a:off x="5" y="10"/>
            <a:ext cx="2713215" cy="2443387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3" name="Picture 2" descr="fishbone.png"/>
          <p:cNvPicPr>
            <a:picLocks noChangeAspect="1"/>
          </p:cNvPicPr>
          <p:nvPr/>
        </p:nvPicPr>
        <p:blipFill>
          <a:blip r:embed="rId3"/>
          <a:srcRect l="4924" r="13273" b="-2"/>
          <a:stretch>
            <a:fillRect/>
          </a:stretch>
        </p:blipFill>
        <p:spPr>
          <a:xfrm>
            <a:off x="3606292" y="101462"/>
            <a:ext cx="7035379" cy="386790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62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4654294" y="3822492"/>
            <a:ext cx="6903721" cy="2934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Causes: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Environment (poor hygiene, ventilation)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Person (elderly, living alone)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Staff (discomfort, avoidance)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Communication (not reported)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Management &amp; Process gaps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Freeform: Shape 24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90D0B-9817-D321-7491-8F65B10D9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99" name="Rectangle 1">
            <a:extLst>
              <a:ext uri="{FF2B5EF4-FFF2-40B4-BE49-F238E27FC236}">
                <a16:creationId xmlns:a16="http://schemas.microsoft.com/office/drawing/2014/main" id="{7F1326C1-B658-3E38-8FB3-83F8D5513B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586789"/>
            <a:ext cx="10515600" cy="35901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</a:rPr>
              <a:t>•</a:t>
            </a: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  <a:cs typeface="Arial" panose="020B0604020202020204" pitchFamily="34" charset="0"/>
              </a:rPr>
              <a:t>Communication in Health and Social Care 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  <a:cs typeface="Arial" panose="020B0604020202020204" pitchFamily="34" charset="0"/>
              </a:rPr>
              <a:t>•Typical Types of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  <a:cs typeface="Arial" panose="020B0604020202020204" pitchFamily="34" charset="0"/>
              </a:rPr>
              <a:t>•Effective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  <a:cs typeface="Arial" panose="020B0604020202020204" pitchFamily="34" charset="0"/>
              </a:rPr>
              <a:t>•Applying this skill to a real-life situation is an example of effective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200" i="0" u="none" strike="noStrike" cap="none" normalizeH="0" baseline="0">
                <a:ln>
                  <a:noFill/>
                </a:ln>
                <a:effectLst/>
                <a:cs typeface="Arial" panose="020B0604020202020204" pitchFamily="34" charset="0"/>
              </a:rPr>
              <a:t>•Fishbone analysis</a:t>
            </a:r>
          </a:p>
        </p:txBody>
      </p:sp>
    </p:spTree>
    <p:extLst>
      <p:ext uri="{BB962C8B-B14F-4D97-AF65-F5344CB8AC3E}">
        <p14:creationId xmlns:p14="http://schemas.microsoft.com/office/powerpoint/2010/main" val="792425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96187-AB15-93D8-B317-13AB7B3E9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9032789-9221-A1F5-E994-C4A69C119A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8726" y="3941316"/>
            <a:ext cx="827712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6335CD3-7AE3-3957-9664-51E242D64A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115" y="2801676"/>
            <a:ext cx="8924796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William (2025).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Professional Development Academy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UK Professional Development Academy - Study online Professional course with the UK providers.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ukpdacademy.co.uk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/verbal-communication-in-health-and-social-care/ [Accessed Mar. 12AD].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0CD9C99-5DBD-3631-4F75-E0A0ABE8E5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115" y="5175993"/>
            <a:ext cx="9672323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Petty, L. (2025).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Non-Verbal Communication in Health and Social Care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The Hub | High Speed Training.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www.highspeedtraining.co.uk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/hub/non-verbal-communication-health-social-care/ [Accessed 12 Mar. 2026].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3C921D54-8B28-5AC4-A3C9-2733053A0B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115" y="4110453"/>
            <a:ext cx="8924796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(2025).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Standard What You Need to Know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www.hee.nhs.uk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/sites/default/files/documents/Standard-6%20Communication.pdf [Accessed 12 Mar. 2026].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EE0ADBC-D19A-A161-57CF-7AF4415255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115" y="1648232"/>
            <a:ext cx="974360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Professional Development Academy. (2026).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Is Effective Communication in Health and Social Care So Important?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ukpdacademy.co.uk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/effective-communication-in-health-and-social-care/ [Accessed 12 Mar. 2026].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535E75-9254-2FB7-8F7F-03585A8CDF2F}"/>
              </a:ext>
            </a:extLst>
          </p:cNvPr>
          <p:cNvSpPr txBox="1"/>
          <p:nvPr/>
        </p:nvSpPr>
        <p:spPr>
          <a:xfrm>
            <a:off x="838200" y="6149200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1800" b="0" dirty="0">
                <a:effectLst/>
                <a:latin typeface="FrutigerLTStd"/>
              </a:rPr>
              <a:t>Ishikawa, K (1968) </a:t>
            </a:r>
            <a:r>
              <a:rPr lang="en-GB" sz="1800" b="0" i="1" dirty="0">
                <a:effectLst/>
                <a:latin typeface="FrutigerLTStd"/>
              </a:rPr>
              <a:t>Guide to Quality Control</a:t>
            </a:r>
            <a:r>
              <a:rPr lang="en-GB" sz="1800" b="0" dirty="0">
                <a:effectLst/>
                <a:latin typeface="FrutigerLTStd"/>
              </a:rPr>
              <a:t>, JUSE, Tokyo 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491569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117C0-E4EA-3208-05AF-6B9E53B3E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102" y="-912050"/>
            <a:ext cx="10515600" cy="13255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151FB6A-1187-EEAD-789C-A33971977D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582692"/>
            <a:ext cx="9061554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Learning (2024).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Formal Communication in Health and Social Care - Care Learning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carelearning.org.uk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carelearning.org.uk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/blog/communication-blog/formal-communication-in-health-and-social-care/ [Accessed 18 Mar. 2026].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59C63B-B0DF-E4AB-6660-7CD2A2474B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859867"/>
            <a:ext cx="9534993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St Augustine (2024).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effective communication in nursing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University of St. Augustine for Health Sciences.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www.usa.edu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/blog/communication-in-nursing/ [Accessed 18 Mar. 2026].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A47290-BA5F-C646-5464-BB6A40BCF4C1}"/>
              </a:ext>
            </a:extLst>
          </p:cNvPr>
          <p:cNvSpPr txBox="1"/>
          <p:nvPr/>
        </p:nvSpPr>
        <p:spPr>
          <a:xfrm rot="10800000" flipV="1">
            <a:off x="733268" y="3059668"/>
            <a:ext cx="87405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Ishikawa, K (1968)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 to Quality Control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JUSE, Tokyo 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931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33B80-E8D6-8B10-E89F-3C0F945A1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Goudy Type" panose="00000500000000000000" pitchFamily="2" charset="77"/>
                <a:cs typeface="Browallia New" panose="020B0604020202020204" pitchFamily="34" charset="-34"/>
              </a:rPr>
              <a:t>Thank You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B7A6570F-6216-12E0-75AC-1BCFEA4A8F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2181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752</Words>
  <Application>Microsoft Macintosh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FrutigerLTStd</vt:lpstr>
      <vt:lpstr>Goudy Type</vt:lpstr>
      <vt:lpstr>Myriad Pro</vt:lpstr>
      <vt:lpstr>Office Theme</vt:lpstr>
      <vt:lpstr>PowerPoint Presentation</vt:lpstr>
      <vt:lpstr>Acknowlegement</vt:lpstr>
      <vt:lpstr>Communication in Health and Social Care</vt:lpstr>
      <vt:lpstr>Typical Types of Communication </vt:lpstr>
      <vt:lpstr>PowerPoint Presentation</vt:lpstr>
      <vt:lpstr>Effective Communication </vt:lpstr>
      <vt:lpstr>Communication with Ann-marie</vt:lpstr>
      <vt:lpstr>Fishbone Analysis – Delivery Driver Situation</vt:lpstr>
      <vt:lpstr>Conclusion </vt:lpstr>
      <vt:lpstr>References</vt:lpstr>
      <vt:lpstr>PowerPoint Presentation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Souhib Alhassan (2438046)</dc:creator>
  <cp:lastModifiedBy>Souhib Alhassan (2438046)</cp:lastModifiedBy>
  <cp:revision>5</cp:revision>
  <dcterms:created xsi:type="dcterms:W3CDTF">2026-03-17T22:18:48Z</dcterms:created>
  <dcterms:modified xsi:type="dcterms:W3CDTF">2026-03-23T00:33:29Z</dcterms:modified>
</cp:coreProperties>
</file>