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0"/>
  </p:notesMasterIdLst>
  <p:handoutMasterIdLst>
    <p:handoutMasterId r:id="rId21"/>
  </p:handoutMasterIdLst>
  <p:sldIdLst>
    <p:sldId id="256" r:id="rId4"/>
    <p:sldId id="258" r:id="rId5"/>
    <p:sldId id="286" r:id="rId6"/>
    <p:sldId id="295" r:id="rId7"/>
    <p:sldId id="296" r:id="rId8"/>
    <p:sldId id="305" r:id="rId9"/>
    <p:sldId id="294" r:id="rId10"/>
    <p:sldId id="306" r:id="rId11"/>
    <p:sldId id="304" r:id="rId12"/>
    <p:sldId id="297" r:id="rId13"/>
    <p:sldId id="298" r:id="rId14"/>
    <p:sldId id="299" r:id="rId15"/>
    <p:sldId id="300" r:id="rId16"/>
    <p:sldId id="301" r:id="rId17"/>
    <p:sldId id="303" r:id="rId18"/>
    <p:sldId id="285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13" autoAdjust="0"/>
    <p:restoredTop sz="85590" autoAdjust="0"/>
  </p:normalViewPr>
  <p:slideViewPr>
    <p:cSldViewPr>
      <p:cViewPr varScale="1">
        <p:scale>
          <a:sx n="104" d="100"/>
          <a:sy n="104" d="100"/>
        </p:scale>
        <p:origin x="1278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Manual/UICanvas.html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docs.unity3d.com/2017.3/Documentation/Manual/class-Canvas.html" TargetMode="Externa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Events.UnityEvent.html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https://docs.unity3d.com/Manual/UICanvas.html</a:t>
            </a: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4"/>
              </a:rPr>
              <a:t>https://docs.unity3d.com/2017.3/Documentation/Manual/class-Canvas.html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8719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hlinkClick r:id="rId3"/>
              </a:rPr>
              <a:t>https://docs.unity3d.com/ScriptReference/Events.UnityEvent.html</a:t>
            </a:r>
            <a:endParaRPr lang="en-GB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https://docs.unity3d.com/Manual/UnityEvents.html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52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https://docs.unity3d.com/2017.3/Documentation/ScriptReference/Transform.Find.html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https://docs.unity3d.com/2017.3/Documentation/ScriptReference/GameObject.SetActive.html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https://docs.unity3d.com/2017.3/Documentation/ScriptReference/Time-timeScale.html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https://docs.unity3d.com/ScriptReference/Application.Quit.html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688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10/31/2017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csharp/programming-guide/classes-and-structs/propertie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Manual/UICanvas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2017.3/Documentation/ScriptReference/GameObject.SetActive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cs.unity3d.com/ScriptReference/Application.Quit.html" TargetMode="External"/><Relationship Id="rId5" Type="http://schemas.openxmlformats.org/officeDocument/2006/relationships/hyperlink" Target="https://docs.unity3d.com/2017.3/Documentation/ScriptReference/Time-timeScale.html" TargetMode="External"/><Relationship Id="rId4" Type="http://schemas.openxmlformats.org/officeDocument/2006/relationships/hyperlink" Target="https://docs.unity3d.com/2017.3/Documentation/ScriptReference/Transform.Find.html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C# Properties, Unity </a:t>
            </a:r>
            <a:r>
              <a:rPr lang="en-GB" dirty="0" smtClean="0"/>
              <a:t>Events and the </a:t>
            </a:r>
            <a:r>
              <a:rPr lang="en-GB" dirty="0" err="1" smtClean="0"/>
              <a:t>CAnvas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4: </a:t>
            </a:r>
            <a:r>
              <a:rPr lang="en-GB" dirty="0"/>
              <a:t>Indie Game Development (IGD)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30-Oct-2017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C# Classes and </a:t>
            </a:r>
            <a:r>
              <a:rPr lang="en-GB" dirty="0" smtClean="0"/>
              <a:t>Properties</a:t>
            </a:r>
          </a:p>
          <a:p>
            <a:r>
              <a:rPr lang="en-GB" dirty="0" smtClean="0"/>
              <a:t>The </a:t>
            </a:r>
            <a:r>
              <a:rPr lang="en-GB" dirty="0" smtClean="0"/>
              <a:t>Canvas</a:t>
            </a:r>
          </a:p>
          <a:p>
            <a:r>
              <a:rPr lang="en-GB" dirty="0" smtClean="0"/>
              <a:t>Unity Events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C#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a previous lecture, you were told that it is best practice to:</a:t>
            </a:r>
          </a:p>
          <a:p>
            <a:pPr lvl="1"/>
            <a:r>
              <a:rPr lang="en-GB" dirty="0"/>
              <a:t>Declare your fields as private variables</a:t>
            </a:r>
          </a:p>
          <a:p>
            <a:pPr lvl="1"/>
            <a:r>
              <a:rPr lang="en-GB" dirty="0"/>
              <a:t>Use the </a:t>
            </a:r>
            <a:r>
              <a:rPr lang="en-GB" dirty="0" err="1"/>
              <a:t>SerializeField</a:t>
            </a:r>
            <a:r>
              <a:rPr lang="en-GB" dirty="0"/>
              <a:t> attribute to make them accessible from the Inspector window.</a:t>
            </a:r>
          </a:p>
          <a:p>
            <a:r>
              <a:rPr lang="en-GB" dirty="0"/>
              <a:t>Sometimes, you also want other classes to be able to access the values of your fields.</a:t>
            </a:r>
          </a:p>
          <a:p>
            <a:r>
              <a:rPr lang="en-GB" dirty="0"/>
              <a:t>The recommended way to do this is to use </a:t>
            </a:r>
            <a:r>
              <a:rPr lang="en-GB" b="1" dirty="0"/>
              <a:t>properties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You define </a:t>
            </a:r>
            <a:r>
              <a:rPr lang="en-GB" b="1" dirty="0"/>
              <a:t>Get</a:t>
            </a:r>
            <a:r>
              <a:rPr lang="en-GB" dirty="0"/>
              <a:t> and </a:t>
            </a:r>
            <a:r>
              <a:rPr lang="en-GB" b="1" dirty="0"/>
              <a:t>Set</a:t>
            </a:r>
            <a:r>
              <a:rPr lang="en-GB" dirty="0"/>
              <a:t> accessor methods.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5672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C#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C# provides two types of </a:t>
            </a:r>
            <a:r>
              <a:rPr lang="en-GB" dirty="0">
                <a:hlinkClick r:id="rId2"/>
              </a:rPr>
              <a:t>properties</a:t>
            </a:r>
            <a:r>
              <a:rPr lang="en-GB" dirty="0"/>
              <a:t>.</a:t>
            </a:r>
          </a:p>
          <a:p>
            <a:r>
              <a:rPr lang="en-GB" b="1" dirty="0"/>
              <a:t>Auto-implemented properties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The easiest, but not accessible from the inspector.</a:t>
            </a:r>
          </a:p>
          <a:p>
            <a:pPr lvl="1"/>
            <a:r>
              <a:rPr lang="en-GB" dirty="0"/>
              <a:t>Only accessible to script classes.</a:t>
            </a:r>
          </a:p>
          <a:p>
            <a:r>
              <a:rPr lang="en-GB" b="1" dirty="0"/>
              <a:t>Full Properties (Properties with backing field)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Use this for fields exposed in the Inspector that you also want to be accessible to other script classes.</a:t>
            </a:r>
          </a:p>
          <a:p>
            <a:pPr lvl="1"/>
            <a:r>
              <a:rPr lang="en-GB" dirty="0"/>
              <a:t>The backing field is accessible from the Inspector.</a:t>
            </a:r>
          </a:p>
        </p:txBody>
      </p:sp>
    </p:spTree>
    <p:extLst>
      <p:ext uri="{BB962C8B-B14F-4D97-AF65-F5344CB8AC3E}">
        <p14:creationId xmlns:p14="http://schemas.microsoft.com/office/powerpoint/2010/main" val="1231438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C# Properties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/>
          </a:bodyPr>
          <a:lstStyle/>
          <a:p>
            <a:r>
              <a:rPr lang="en-GB" dirty="0"/>
              <a:t>Auto Implemented Property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speed {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sz="2100" dirty="0"/>
          </a:p>
          <a:p>
            <a:r>
              <a:rPr lang="en-GB" dirty="0"/>
              <a:t>Full Property (Property with Backing Field)</a:t>
            </a:r>
          </a:p>
          <a:p>
            <a:pPr marL="594360" lvl="2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2100" dirty="0" err="1">
                <a:solidFill>
                  <a:srgbClr val="2B91AF"/>
                </a:solidFill>
                <a:latin typeface="Consolas" panose="020B0609020204030204" pitchFamily="49" charset="0"/>
              </a:rPr>
              <a:t>SerializeField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maxNumber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= 1;</a:t>
            </a:r>
          </a:p>
          <a:p>
            <a:pPr marL="594360" lvl="2" indent="0">
              <a:buNone/>
            </a:pP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MaxNumber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	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maxNumber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	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maxNumber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= value; }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  <a:p>
            <a:r>
              <a:rPr lang="en-GB" dirty="0"/>
              <a:t>If you want to create a read-only property, do not add a set accessor method.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4932040" y="3356992"/>
            <a:ext cx="2948906" cy="369332"/>
            <a:chOff x="4932040" y="3356992"/>
            <a:chExt cx="2948906" cy="369332"/>
          </a:xfrm>
        </p:grpSpPr>
        <p:sp>
          <p:nvSpPr>
            <p:cNvPr id="7" name="TextBox 6"/>
            <p:cNvSpPr txBox="1"/>
            <p:nvPr/>
          </p:nvSpPr>
          <p:spPr>
            <a:xfrm>
              <a:off x="6372200" y="3356992"/>
              <a:ext cx="1508746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en-GB" dirty="0"/>
                <a:t>Backing Field</a:t>
              </a:r>
            </a:p>
          </p:txBody>
        </p:sp>
        <p:cxnSp>
          <p:nvCxnSpPr>
            <p:cNvPr id="9" name="Straight Arrow Connector 8"/>
            <p:cNvCxnSpPr>
              <a:stCxn id="7" idx="1"/>
            </p:cNvCxnSpPr>
            <p:nvPr/>
          </p:nvCxnSpPr>
          <p:spPr>
            <a:xfrm flipH="1">
              <a:off x="4932040" y="3541658"/>
              <a:ext cx="1440160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/>
          <p:cNvGrpSpPr/>
          <p:nvPr/>
        </p:nvGrpSpPr>
        <p:grpSpPr>
          <a:xfrm>
            <a:off x="5076056" y="4293096"/>
            <a:ext cx="3520859" cy="923330"/>
            <a:chOff x="5076056" y="4293096"/>
            <a:chExt cx="3520859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6588224" y="4293096"/>
              <a:ext cx="2008691" cy="92333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Property accessor methods use backing field</a:t>
              </a:r>
            </a:p>
          </p:txBody>
        </p:sp>
        <p:cxnSp>
          <p:nvCxnSpPr>
            <p:cNvPr id="6" name="Straight Arrow Connector 5"/>
            <p:cNvCxnSpPr/>
            <p:nvPr/>
          </p:nvCxnSpPr>
          <p:spPr>
            <a:xfrm flipH="1">
              <a:off x="5076056" y="4725144"/>
              <a:ext cx="1512168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52906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C# Full Properties with Backing Field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When defining full properties with backing fields, there are some common practices for the names of the backing field and property name.</a:t>
            </a:r>
          </a:p>
          <a:p>
            <a:r>
              <a:rPr lang="en-GB" dirty="0" smtClean="0"/>
              <a:t>Backing Field Names:</a:t>
            </a:r>
          </a:p>
          <a:p>
            <a:pPr lvl="1"/>
            <a:r>
              <a:rPr lang="en-GB" dirty="0" smtClean="0"/>
              <a:t>Make the backing field name </a:t>
            </a:r>
            <a:r>
              <a:rPr lang="en-GB" b="1" i="1" dirty="0" smtClean="0"/>
              <a:t>start with a lowercase </a:t>
            </a:r>
            <a:r>
              <a:rPr lang="en-GB" dirty="0" smtClean="0"/>
              <a:t>letter e.g. </a:t>
            </a:r>
            <a:r>
              <a:rPr lang="en-GB" b="1" dirty="0" err="1" smtClean="0"/>
              <a:t>m</a:t>
            </a:r>
            <a:r>
              <a:rPr lang="en-GB" dirty="0" err="1" smtClean="0"/>
              <a:t>axValue</a:t>
            </a:r>
            <a:endParaRPr lang="en-GB" dirty="0" smtClean="0"/>
          </a:p>
          <a:p>
            <a:pPr lvl="1"/>
            <a:r>
              <a:rPr lang="en-GB" dirty="0" smtClean="0"/>
              <a:t>Or start with an underscore e.g. </a:t>
            </a:r>
            <a:r>
              <a:rPr lang="en-GB" b="1" dirty="0" smtClean="0"/>
              <a:t>_</a:t>
            </a:r>
            <a:r>
              <a:rPr lang="en-GB" b="1" dirty="0" err="1" smtClean="0"/>
              <a:t>M</a:t>
            </a:r>
            <a:r>
              <a:rPr lang="en-GB" dirty="0" err="1" smtClean="0"/>
              <a:t>axValue</a:t>
            </a:r>
            <a:r>
              <a:rPr lang="en-GB" dirty="0" smtClean="0"/>
              <a:t> or </a:t>
            </a:r>
            <a:r>
              <a:rPr lang="en-GB" b="1" dirty="0" smtClean="0"/>
              <a:t>_</a:t>
            </a:r>
            <a:r>
              <a:rPr lang="en-GB" b="1" dirty="0" err="1" smtClean="0"/>
              <a:t>m</a:t>
            </a:r>
            <a:r>
              <a:rPr lang="en-GB" dirty="0" err="1" smtClean="0"/>
              <a:t>axValue</a:t>
            </a:r>
            <a:endParaRPr lang="en-GB" dirty="0"/>
          </a:p>
          <a:p>
            <a:r>
              <a:rPr lang="en-GB" dirty="0" smtClean="0"/>
              <a:t>Property Names</a:t>
            </a:r>
          </a:p>
          <a:p>
            <a:pPr lvl="1"/>
            <a:r>
              <a:rPr lang="en-GB" dirty="0" smtClean="0"/>
              <a:t>Use Pascal Case names (i.e. </a:t>
            </a:r>
            <a:r>
              <a:rPr lang="en-GB" b="1" i="1" dirty="0" smtClean="0"/>
              <a:t>start with uppercase</a:t>
            </a:r>
            <a:r>
              <a:rPr lang="en-GB" dirty="0" smtClean="0"/>
              <a:t>) and no underscores e.g. </a:t>
            </a:r>
            <a:r>
              <a:rPr lang="en-GB" b="1" dirty="0" err="1" smtClean="0"/>
              <a:t>M</a:t>
            </a:r>
            <a:r>
              <a:rPr lang="en-GB" dirty="0" err="1" smtClean="0"/>
              <a:t>axValue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976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Enumeration Types (</a:t>
            </a:r>
            <a:r>
              <a:rPr lang="en-GB" dirty="0" err="1"/>
              <a:t>enum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An enumeration type (aka </a:t>
            </a:r>
            <a:r>
              <a:rPr lang="en-GB" dirty="0" err="1"/>
              <a:t>enum</a:t>
            </a:r>
            <a:r>
              <a:rPr lang="en-GB" dirty="0"/>
              <a:t>) provides a way to define a set of predefined constants with a limited number of allowed values.</a:t>
            </a:r>
          </a:p>
          <a:p>
            <a:pPr lvl="1"/>
            <a:r>
              <a:rPr lang="en-GB" dirty="0"/>
              <a:t>For example, the days of the week have seven allowed values.</a:t>
            </a:r>
          </a:p>
          <a:p>
            <a:r>
              <a:rPr lang="en-GB" dirty="0"/>
              <a:t>An </a:t>
            </a:r>
            <a:r>
              <a:rPr lang="en-GB" dirty="0" err="1"/>
              <a:t>enum</a:t>
            </a:r>
            <a:r>
              <a:rPr lang="en-GB" dirty="0"/>
              <a:t> is defined with the </a:t>
            </a:r>
            <a:r>
              <a:rPr lang="en-GB" dirty="0" err="1"/>
              <a:t>enum</a:t>
            </a:r>
            <a:r>
              <a:rPr lang="en-GB" dirty="0"/>
              <a:t> keyword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enum</a:t>
            </a:r>
            <a:r>
              <a:rPr lang="en-GB" dirty="0"/>
              <a:t> is given a name to reference it in code.</a:t>
            </a:r>
          </a:p>
          <a:p>
            <a:r>
              <a:rPr lang="en-GB" dirty="0"/>
              <a:t>For example, an </a:t>
            </a:r>
            <a:r>
              <a:rPr lang="en-GB" dirty="0" err="1"/>
              <a:t>enum</a:t>
            </a:r>
            <a:r>
              <a:rPr lang="en-GB" dirty="0"/>
              <a:t> to define the days of the week</a:t>
            </a:r>
            <a:r>
              <a:rPr lang="en-GB" dirty="0" smtClean="0"/>
              <a:t>:</a:t>
            </a:r>
          </a:p>
          <a:p>
            <a:pPr marL="320040" lvl="1" indent="0">
              <a:buNone/>
            </a:pPr>
            <a:r>
              <a:rPr lang="en-GB" sz="2200" dirty="0" err="1">
                <a:solidFill>
                  <a:srgbClr val="0101FD"/>
                </a:solidFill>
                <a:latin typeface="Consolas" panose="020B0609020204030204" pitchFamily="49" charset="0"/>
              </a:rPr>
              <a:t>enum</a:t>
            </a:r>
            <a:r>
              <a:rPr lang="en-GB" sz="2200" dirty="0">
                <a:solidFill>
                  <a:srgbClr val="222222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7D9A"/>
                </a:solidFill>
                <a:latin typeface="Consolas" panose="020B0609020204030204" pitchFamily="49" charset="0"/>
              </a:rPr>
              <a:t>Days</a:t>
            </a:r>
            <a:r>
              <a:rPr lang="en-GB" sz="2200" dirty="0">
                <a:solidFill>
                  <a:srgbClr val="222222"/>
                </a:solidFill>
                <a:latin typeface="Consolas" panose="020B0609020204030204" pitchFamily="49" charset="0"/>
              </a:rPr>
              <a:t> {</a:t>
            </a:r>
            <a:r>
              <a:rPr lang="en-GB" sz="2200" dirty="0">
                <a:solidFill>
                  <a:srgbClr val="007D9A"/>
                </a:solidFill>
                <a:latin typeface="Consolas" panose="020B0609020204030204" pitchFamily="49" charset="0"/>
              </a:rPr>
              <a:t>Sat</a:t>
            </a:r>
            <a:r>
              <a:rPr lang="en-GB" sz="2200" dirty="0">
                <a:solidFill>
                  <a:srgbClr val="222222"/>
                </a:solidFill>
                <a:latin typeface="Consolas" panose="020B0609020204030204" pitchFamily="49" charset="0"/>
              </a:rPr>
              <a:t>, </a:t>
            </a:r>
            <a:r>
              <a:rPr lang="en-GB" sz="2200" dirty="0">
                <a:solidFill>
                  <a:srgbClr val="007D9A"/>
                </a:solidFill>
                <a:latin typeface="Consolas" panose="020B0609020204030204" pitchFamily="49" charset="0"/>
              </a:rPr>
              <a:t>Sun</a:t>
            </a:r>
            <a:r>
              <a:rPr lang="en-GB" sz="2200" dirty="0">
                <a:solidFill>
                  <a:srgbClr val="222222"/>
                </a:solidFill>
                <a:latin typeface="Consolas" panose="020B0609020204030204" pitchFamily="49" charset="0"/>
              </a:rPr>
              <a:t>, </a:t>
            </a:r>
            <a:r>
              <a:rPr lang="en-GB" sz="2200" dirty="0">
                <a:solidFill>
                  <a:srgbClr val="007D9A"/>
                </a:solidFill>
                <a:latin typeface="Consolas" panose="020B0609020204030204" pitchFamily="49" charset="0"/>
              </a:rPr>
              <a:t>Mon</a:t>
            </a:r>
            <a:r>
              <a:rPr lang="en-GB" sz="2200" dirty="0">
                <a:solidFill>
                  <a:srgbClr val="222222"/>
                </a:solidFill>
                <a:latin typeface="Consolas" panose="020B0609020204030204" pitchFamily="49" charset="0"/>
              </a:rPr>
              <a:t>, </a:t>
            </a:r>
            <a:r>
              <a:rPr lang="en-GB" sz="2200" dirty="0">
                <a:solidFill>
                  <a:srgbClr val="007D9A"/>
                </a:solidFill>
                <a:latin typeface="Consolas" panose="020B0609020204030204" pitchFamily="49" charset="0"/>
              </a:rPr>
              <a:t>Tue</a:t>
            </a:r>
            <a:r>
              <a:rPr lang="en-GB" sz="2200" dirty="0">
                <a:solidFill>
                  <a:srgbClr val="222222"/>
                </a:solidFill>
                <a:latin typeface="Consolas" panose="020B0609020204030204" pitchFamily="49" charset="0"/>
              </a:rPr>
              <a:t>, </a:t>
            </a:r>
            <a:r>
              <a:rPr lang="en-GB" sz="2200" dirty="0">
                <a:solidFill>
                  <a:srgbClr val="007D9A"/>
                </a:solidFill>
                <a:latin typeface="Consolas" panose="020B0609020204030204" pitchFamily="49" charset="0"/>
              </a:rPr>
              <a:t>Wed</a:t>
            </a:r>
            <a:r>
              <a:rPr lang="en-GB" sz="2200" dirty="0">
                <a:solidFill>
                  <a:srgbClr val="222222"/>
                </a:solidFill>
                <a:latin typeface="Consolas" panose="020B0609020204030204" pitchFamily="49" charset="0"/>
              </a:rPr>
              <a:t>, </a:t>
            </a:r>
            <a:r>
              <a:rPr lang="en-GB" sz="2200" dirty="0">
                <a:solidFill>
                  <a:srgbClr val="007D9A"/>
                </a:solidFill>
                <a:latin typeface="Consolas" panose="020B0609020204030204" pitchFamily="49" charset="0"/>
              </a:rPr>
              <a:t>Thu</a:t>
            </a:r>
            <a:r>
              <a:rPr lang="en-GB" sz="2200" dirty="0">
                <a:solidFill>
                  <a:srgbClr val="222222"/>
                </a:solidFill>
                <a:latin typeface="Consolas" panose="020B0609020204030204" pitchFamily="49" charset="0"/>
              </a:rPr>
              <a:t>, </a:t>
            </a:r>
            <a:r>
              <a:rPr lang="en-GB" sz="2200" dirty="0">
                <a:solidFill>
                  <a:srgbClr val="007D9A"/>
                </a:solidFill>
                <a:latin typeface="Consolas" panose="020B0609020204030204" pitchFamily="49" charset="0"/>
              </a:rPr>
              <a:t>Fri</a:t>
            </a:r>
            <a:r>
              <a:rPr lang="en-GB" sz="2200" dirty="0">
                <a:solidFill>
                  <a:srgbClr val="222222"/>
                </a:solidFill>
                <a:latin typeface="Consolas" panose="020B0609020204030204" pitchFamily="49" charset="0"/>
              </a:rPr>
              <a:t>};</a:t>
            </a:r>
            <a:endParaRPr lang="en-GB" sz="2200" dirty="0"/>
          </a:p>
          <a:p>
            <a:r>
              <a:rPr lang="en-GB" dirty="0" smtClean="0"/>
              <a:t>The values of </a:t>
            </a:r>
            <a:r>
              <a:rPr lang="en-GB" dirty="0" err="1" smtClean="0"/>
              <a:t>enums</a:t>
            </a:r>
            <a:r>
              <a:rPr lang="en-GB" dirty="0" smtClean="0"/>
              <a:t> are always integers!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375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Unity UI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Unity provides two main options for you to control the UI:</a:t>
            </a:r>
          </a:p>
          <a:p>
            <a:pPr lvl="1"/>
            <a:r>
              <a:rPr lang="en-GB" b="1" dirty="0" smtClean="0"/>
              <a:t>The Canvas</a:t>
            </a:r>
            <a:r>
              <a:rPr lang="en-GB" dirty="0" smtClean="0"/>
              <a:t>: a game object with a canvas component on it for you to add your UI elements to as children of the canvas.</a:t>
            </a:r>
          </a:p>
          <a:p>
            <a:pPr lvl="1"/>
            <a:r>
              <a:rPr lang="en-GB" b="1" dirty="0" smtClean="0"/>
              <a:t>Immediate Mode GUI (IMGUI)</a:t>
            </a:r>
            <a:r>
              <a:rPr lang="en-GB" dirty="0" smtClean="0"/>
              <a:t>: a code-driven GUI system.</a:t>
            </a:r>
          </a:p>
          <a:p>
            <a:pPr lvl="2"/>
            <a:r>
              <a:rPr lang="en-GB" dirty="0" smtClean="0"/>
              <a:t>You add UI elements using scripts.</a:t>
            </a:r>
          </a:p>
          <a:p>
            <a:r>
              <a:rPr lang="en-GB" dirty="0" smtClean="0"/>
              <a:t>We would be using the non-programming Canvas UI system today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6508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Canvas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</a:t>
            </a:r>
            <a:r>
              <a:rPr lang="en-GB" dirty="0">
                <a:hlinkClick r:id="rId3"/>
              </a:rPr>
              <a:t>Canvas</a:t>
            </a:r>
            <a:r>
              <a:rPr lang="en-GB" dirty="0"/>
              <a:t> is a game object with a Canvas component on it.</a:t>
            </a:r>
          </a:p>
          <a:p>
            <a:r>
              <a:rPr lang="en-GB" dirty="0"/>
              <a:t>All UI elements should be added to a canvas.</a:t>
            </a:r>
          </a:p>
          <a:p>
            <a:r>
              <a:rPr lang="en-GB" dirty="0"/>
              <a:t>You have a choice of rendering the canvas in:</a:t>
            </a:r>
          </a:p>
          <a:p>
            <a:pPr lvl="1"/>
            <a:r>
              <a:rPr lang="en-GB" b="1" dirty="0"/>
              <a:t>Screen Space</a:t>
            </a:r>
          </a:p>
          <a:p>
            <a:pPr lvl="2"/>
            <a:r>
              <a:rPr lang="en-GB" dirty="0"/>
              <a:t>Screen Space – </a:t>
            </a:r>
            <a:r>
              <a:rPr lang="en-GB" b="1" dirty="0"/>
              <a:t>Overlay</a:t>
            </a:r>
            <a:r>
              <a:rPr lang="en-GB" dirty="0"/>
              <a:t>: rendered on top of scene and will automatically change to fit screen if resized or resolution changes</a:t>
            </a:r>
          </a:p>
          <a:p>
            <a:pPr lvl="2"/>
            <a:r>
              <a:rPr lang="en-GB" dirty="0"/>
              <a:t>Screen Space – </a:t>
            </a:r>
            <a:r>
              <a:rPr lang="en-GB" b="1" dirty="0"/>
              <a:t>Camera</a:t>
            </a:r>
            <a:r>
              <a:rPr lang="en-GB" dirty="0"/>
              <a:t>: rendered on top of scene, but at a given distance from specified Camera. Also auto-resizes.</a:t>
            </a:r>
          </a:p>
          <a:p>
            <a:pPr lvl="1"/>
            <a:r>
              <a:rPr lang="en-GB" b="1" dirty="0"/>
              <a:t>World Space</a:t>
            </a:r>
            <a:r>
              <a:rPr lang="en-GB" dirty="0"/>
              <a:t>: behaves as any other game object in the scene. Size is set using Transform properties. For UIs that are part of the world, i.e. diegetic interfaces.</a:t>
            </a:r>
          </a:p>
        </p:txBody>
      </p:sp>
    </p:spTree>
    <p:extLst>
      <p:ext uri="{BB962C8B-B14F-4D97-AF65-F5344CB8AC3E}">
        <p14:creationId xmlns:p14="http://schemas.microsoft.com/office/powerpoint/2010/main" val="2401091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 Events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Provide a way for you to define a method to execute when an event happens e.g.</a:t>
            </a:r>
          </a:p>
          <a:p>
            <a:pPr lvl="1"/>
            <a:r>
              <a:rPr lang="en-GB" dirty="0"/>
              <a:t>Player character dies</a:t>
            </a:r>
          </a:p>
          <a:p>
            <a:pPr lvl="1"/>
            <a:r>
              <a:rPr lang="en-GB" dirty="0"/>
              <a:t>Player character loses health, etc.</a:t>
            </a:r>
          </a:p>
          <a:p>
            <a:r>
              <a:rPr lang="en-GB" dirty="0"/>
              <a:t>Unity provides a </a:t>
            </a:r>
            <a:r>
              <a:rPr lang="en-GB" dirty="0" err="1"/>
              <a:t>UnityEvent</a:t>
            </a:r>
            <a:r>
              <a:rPr lang="en-GB" dirty="0"/>
              <a:t> class for you to:</a:t>
            </a:r>
          </a:p>
          <a:p>
            <a:pPr lvl="1"/>
            <a:r>
              <a:rPr lang="en-GB" dirty="0"/>
              <a:t>Define events on your game objects</a:t>
            </a:r>
          </a:p>
          <a:p>
            <a:pPr lvl="1"/>
            <a:r>
              <a:rPr lang="en-GB" dirty="0"/>
              <a:t>Create methods that can respond to the </a:t>
            </a:r>
            <a:r>
              <a:rPr lang="en-GB" dirty="0" smtClean="0"/>
              <a:t>event</a:t>
            </a:r>
          </a:p>
          <a:p>
            <a:pPr lvl="2"/>
            <a:r>
              <a:rPr lang="en-GB" dirty="0" smtClean="0"/>
              <a:t>The methods that respond to the event are known as </a:t>
            </a:r>
            <a:r>
              <a:rPr lang="en-GB" b="1" dirty="0" smtClean="0"/>
              <a:t>Event Listeners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5592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 Events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To declare an Event, you use:</a:t>
            </a:r>
          </a:p>
          <a:p>
            <a:pPr marL="365760" lvl="1" indent="0">
              <a:buNone/>
            </a:pPr>
            <a:r>
              <a:rPr lang="en-GB" sz="2800" dirty="0" err="1">
                <a:solidFill>
                  <a:srgbClr val="2B91AF"/>
                </a:solidFill>
                <a:latin typeface="Consolas" panose="020B0609020204030204" pitchFamily="49" charset="0"/>
              </a:rPr>
              <a:t>UnityEvent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 err="1">
                <a:solidFill>
                  <a:srgbClr val="000000"/>
                </a:solidFill>
                <a:latin typeface="Consolas" panose="020B0609020204030204" pitchFamily="49" charset="0"/>
              </a:rPr>
              <a:t>HealthExpired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r>
              <a:rPr lang="en-GB" dirty="0"/>
              <a:t>For the event to happen, you have to fire it (invoke it). You:</a:t>
            </a:r>
          </a:p>
          <a:p>
            <a:pPr lvl="1"/>
            <a:r>
              <a:rPr lang="en-GB" dirty="0"/>
              <a:t>Check if a method to handle the event exists</a:t>
            </a:r>
          </a:p>
          <a:p>
            <a:pPr lvl="1"/>
            <a:r>
              <a:rPr lang="en-GB" dirty="0"/>
              <a:t>Invoke the </a:t>
            </a:r>
            <a:r>
              <a:rPr lang="en-GB" dirty="0" smtClean="0"/>
              <a:t>event</a:t>
            </a:r>
          </a:p>
          <a:p>
            <a:pPr marL="640080" lvl="2" indent="0">
              <a:buNone/>
            </a:pPr>
            <a:r>
              <a:rPr lang="en-GB" sz="25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5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5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HealthExpired</a:t>
            </a:r>
            <a:r>
              <a:rPr lang="en-GB" sz="25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!= </a:t>
            </a:r>
            <a:r>
              <a:rPr lang="en-GB" sz="25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null</a:t>
            </a:r>
            <a:r>
              <a:rPr lang="en-GB" sz="25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 </a:t>
            </a:r>
            <a:r>
              <a:rPr lang="en-GB" sz="25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HealthExpired.Invoke</a:t>
            </a:r>
            <a:r>
              <a:rPr lang="en-GB" sz="25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dirty="0" smtClean="0"/>
          </a:p>
          <a:p>
            <a:r>
              <a:rPr lang="en-GB" dirty="0" smtClean="0"/>
              <a:t>You </a:t>
            </a:r>
            <a:r>
              <a:rPr lang="en-GB" dirty="0"/>
              <a:t>can easily add the methods to handle the events from the Inspector window.</a:t>
            </a:r>
          </a:p>
          <a:p>
            <a:pPr lvl="1"/>
            <a:r>
              <a:rPr lang="en-GB" dirty="0"/>
              <a:t>But be careful when using on prefabs.</a:t>
            </a:r>
          </a:p>
          <a:p>
            <a:r>
              <a:rPr lang="en-GB" dirty="0"/>
              <a:t>The pre-defined </a:t>
            </a:r>
            <a:r>
              <a:rPr lang="en-GB" dirty="0" err="1"/>
              <a:t>UnityEvent</a:t>
            </a:r>
            <a:r>
              <a:rPr lang="en-GB" dirty="0"/>
              <a:t> class, however, has some limitations.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9112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UnityEvent</a:t>
            </a:r>
            <a:r>
              <a:rPr lang="en-GB" dirty="0"/>
              <a:t> 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When an event happens you usually want to pass some value to the method responding to the event.</a:t>
            </a:r>
          </a:p>
          <a:p>
            <a:pPr lvl="1"/>
            <a:r>
              <a:rPr lang="en-GB" dirty="0"/>
              <a:t>E.g. sending the player’s new health value</a:t>
            </a:r>
          </a:p>
          <a:p>
            <a:r>
              <a:rPr lang="en-GB" dirty="0"/>
              <a:t>You have to extend the default </a:t>
            </a:r>
            <a:r>
              <a:rPr lang="en-GB" dirty="0" err="1"/>
              <a:t>UnityEvent</a:t>
            </a:r>
            <a:r>
              <a:rPr lang="en-GB" dirty="0"/>
              <a:t> with the type of the parameter you want to pass using inheritance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You create a custom class that:</a:t>
            </a:r>
          </a:p>
          <a:p>
            <a:pPr lvl="2"/>
            <a:r>
              <a:rPr lang="en-GB" dirty="0" smtClean="0"/>
              <a:t>Inherits from </a:t>
            </a:r>
            <a:r>
              <a:rPr lang="en-GB" dirty="0" err="1" smtClean="0"/>
              <a:t>UnityEvent</a:t>
            </a:r>
            <a:endParaRPr lang="en-GB" dirty="0" smtClean="0"/>
          </a:p>
          <a:p>
            <a:pPr lvl="2"/>
            <a:r>
              <a:rPr lang="en-GB" dirty="0" smtClean="0"/>
              <a:t>Supports multiple arguments you can define a maximum of 4 </a:t>
            </a:r>
            <a:r>
              <a:rPr lang="en-GB" dirty="0" smtClean="0"/>
              <a:t>parameters (arguments).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7436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UnityEvent</a:t>
            </a:r>
            <a:r>
              <a:rPr lang="en-GB" dirty="0"/>
              <a:t> 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/>
          </a:bodyPr>
          <a:lstStyle/>
          <a:p>
            <a:r>
              <a:rPr lang="en-GB" dirty="0"/>
              <a:t>For example to pass an integer value, you define: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2B91AF"/>
                </a:solidFill>
                <a:latin typeface="Consolas" panose="020B0609020204030204" pitchFamily="49" charset="0"/>
              </a:rPr>
              <a:t>UnityEventInt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2200" dirty="0" err="1">
                <a:solidFill>
                  <a:srgbClr val="2B91AF"/>
                </a:solidFill>
                <a:latin typeface="Consolas" panose="020B0609020204030204" pitchFamily="49" charset="0"/>
              </a:rPr>
              <a:t>UnityEvent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&gt; { }</a:t>
            </a:r>
            <a:endParaRPr lang="en-GB" sz="2200" dirty="0"/>
          </a:p>
          <a:p>
            <a:pPr lvl="1"/>
            <a:r>
              <a:rPr lang="en-GB" dirty="0" smtClean="0"/>
              <a:t>: </a:t>
            </a:r>
            <a:r>
              <a:rPr lang="en-GB" dirty="0" err="1" smtClean="0"/>
              <a:t>UnityEvent</a:t>
            </a:r>
            <a:r>
              <a:rPr lang="en-GB" dirty="0" smtClean="0"/>
              <a:t> – indicates that it inherits from </a:t>
            </a:r>
            <a:r>
              <a:rPr lang="en-GB" dirty="0" err="1" smtClean="0"/>
              <a:t>UnityEvent</a:t>
            </a:r>
            <a:endParaRPr lang="en-GB" dirty="0" smtClean="0"/>
          </a:p>
          <a:p>
            <a:pPr lvl="1"/>
            <a:r>
              <a:rPr lang="en-GB" dirty="0" smtClean="0"/>
              <a:t>&lt;</a:t>
            </a:r>
            <a:r>
              <a:rPr lang="en-GB" dirty="0" err="1" smtClean="0">
                <a:solidFill>
                  <a:srgbClr val="0000FF"/>
                </a:solidFill>
              </a:rPr>
              <a:t>int</a:t>
            </a:r>
            <a:r>
              <a:rPr lang="en-GB" dirty="0" smtClean="0"/>
              <a:t>&gt; - indicates that it will accept an </a:t>
            </a:r>
            <a:r>
              <a:rPr lang="en-GB" dirty="0" err="1" smtClean="0"/>
              <a:t>interger</a:t>
            </a:r>
            <a:r>
              <a:rPr lang="en-GB" dirty="0" smtClean="0"/>
              <a:t> parameter</a:t>
            </a:r>
          </a:p>
          <a:p>
            <a:r>
              <a:rPr lang="en-GB" dirty="0" smtClean="0"/>
              <a:t>Then </a:t>
            </a:r>
            <a:r>
              <a:rPr lang="en-GB" dirty="0"/>
              <a:t>you declare your </a:t>
            </a:r>
            <a:r>
              <a:rPr lang="en-GB" dirty="0" smtClean="0"/>
              <a:t>event using the custom event type </a:t>
            </a:r>
            <a:r>
              <a:rPr lang="en-GB" dirty="0"/>
              <a:t>as follows:</a:t>
            </a:r>
          </a:p>
          <a:p>
            <a:pPr marL="640080" lvl="2" indent="0">
              <a:buNone/>
            </a:pPr>
            <a:r>
              <a:rPr lang="en-GB" sz="2200" dirty="0" err="1">
                <a:solidFill>
                  <a:srgbClr val="2B91AF"/>
                </a:solidFill>
                <a:latin typeface="Consolas" panose="020B0609020204030204" pitchFamily="49" charset="0"/>
              </a:rPr>
              <a:t>UnityEventInt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EatenByPlayer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2200" dirty="0"/>
          </a:p>
          <a:p>
            <a:r>
              <a:rPr lang="en-GB" dirty="0"/>
              <a:t>You then invoke the event, passing the integer value as follows:</a:t>
            </a:r>
          </a:p>
          <a:p>
            <a:pPr marL="685800" lvl="2" indent="0">
              <a:buNone/>
            </a:pP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EatenByPlayer.Invoke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(points);</a:t>
            </a:r>
            <a:endParaRPr lang="en-GB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6085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UnityEvent</a:t>
            </a:r>
            <a:r>
              <a:rPr lang="en-GB" dirty="0"/>
              <a:t> </a:t>
            </a:r>
            <a:r>
              <a:rPr lang="en-GB" dirty="0" smtClean="0"/>
              <a:t>Important Point to 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can easily add the methods to handle the events from the Inspector window.</a:t>
            </a:r>
          </a:p>
          <a:p>
            <a:r>
              <a:rPr lang="en-GB" dirty="0"/>
              <a:t>But be careful when using on prefabs.</a:t>
            </a:r>
          </a:p>
          <a:p>
            <a:pPr lvl="1"/>
            <a:r>
              <a:rPr lang="en-GB" dirty="0"/>
              <a:t>If the event method has been defined on a prefab, you have to:</a:t>
            </a:r>
          </a:p>
          <a:p>
            <a:pPr lvl="2"/>
            <a:r>
              <a:rPr lang="en-GB" dirty="0"/>
              <a:t>Find the game object in code using one of the Find methods.</a:t>
            </a:r>
          </a:p>
          <a:p>
            <a:pPr lvl="2"/>
            <a:r>
              <a:rPr lang="en-GB" dirty="0"/>
              <a:t>Then get the script component containing any values that will be updated by the method responding to the event.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6893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Methods for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/>
              <a:t>gameObject.</a:t>
            </a:r>
            <a:r>
              <a:rPr lang="en-GB" dirty="0" err="1">
                <a:hlinkClick r:id="rId3"/>
              </a:rPr>
              <a:t>SetActive</a:t>
            </a:r>
            <a:r>
              <a:rPr lang="en-GB" dirty="0"/>
              <a:t>(true):</a:t>
            </a:r>
          </a:p>
          <a:p>
            <a:pPr lvl="1"/>
            <a:r>
              <a:rPr lang="en-GB" dirty="0"/>
              <a:t>activates or deactivates a game object</a:t>
            </a:r>
          </a:p>
          <a:p>
            <a:r>
              <a:rPr lang="en-GB" dirty="0" err="1"/>
              <a:t>gameObject.</a:t>
            </a:r>
            <a:r>
              <a:rPr lang="en-GB" dirty="0" err="1">
                <a:hlinkClick r:id="rId4"/>
              </a:rPr>
              <a:t>Transform.Find</a:t>
            </a:r>
            <a:r>
              <a:rPr lang="en-GB" dirty="0"/>
              <a:t>(“name</a:t>
            </a:r>
            <a:r>
              <a:rPr lang="en-GB"/>
              <a:t>”): </a:t>
            </a:r>
          </a:p>
          <a:p>
            <a:pPr lvl="1"/>
            <a:r>
              <a:rPr lang="en-GB"/>
              <a:t>finds </a:t>
            </a:r>
            <a:r>
              <a:rPr lang="en-GB" dirty="0"/>
              <a:t>a child game object by its name.</a:t>
            </a:r>
          </a:p>
          <a:p>
            <a:r>
              <a:rPr lang="en-GB" dirty="0" err="1"/>
              <a:t>Time.</a:t>
            </a:r>
            <a:r>
              <a:rPr lang="en-GB" dirty="0" err="1">
                <a:hlinkClick r:id="rId5"/>
              </a:rPr>
              <a:t>timescale</a:t>
            </a:r>
            <a:r>
              <a:rPr lang="en-GB" dirty="0"/>
              <a:t>: the scale at which time is passing. Useful for:</a:t>
            </a:r>
          </a:p>
          <a:p>
            <a:pPr lvl="1"/>
            <a:r>
              <a:rPr lang="en-GB" dirty="0"/>
              <a:t>Slow-motion effects or pausing the game</a:t>
            </a:r>
          </a:p>
          <a:p>
            <a:r>
              <a:rPr lang="en-GB" dirty="0" err="1"/>
              <a:t>Application.</a:t>
            </a:r>
            <a:r>
              <a:rPr lang="en-GB" dirty="0" err="1">
                <a:hlinkClick r:id="rId6"/>
              </a:rPr>
              <a:t>Quit</a:t>
            </a:r>
            <a:r>
              <a:rPr lang="en-GB" dirty="0"/>
              <a:t>(): quits the application, but does not work in editor mode.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7304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10564</TotalTime>
  <Words>1051</Words>
  <Application>Microsoft Office PowerPoint</Application>
  <PresentationFormat>On-screen Show (4:3)</PresentationFormat>
  <Paragraphs>131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C# Properties, Unity Events and the CAnvas</vt:lpstr>
      <vt:lpstr>Today’s Lecture</vt:lpstr>
      <vt:lpstr>C# Properties</vt:lpstr>
      <vt:lpstr>C# Properties</vt:lpstr>
      <vt:lpstr>C# Properties Example</vt:lpstr>
      <vt:lpstr>C# Full Properties with Backing Field</vt:lpstr>
      <vt:lpstr>Enumeration Types (enum)</vt:lpstr>
      <vt:lpstr>Unity UI</vt:lpstr>
      <vt:lpstr>The Canvas</vt:lpstr>
      <vt:lpstr>Unity Events</vt:lpstr>
      <vt:lpstr>Unity Events</vt:lpstr>
      <vt:lpstr>UnityEvent Limitations</vt:lpstr>
      <vt:lpstr>UnityEvent Limitations</vt:lpstr>
      <vt:lpstr>UnityEvent Important Point to Note</vt:lpstr>
      <vt:lpstr>Other Methods for Today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1234</cp:revision>
  <cp:lastPrinted>2014-09-29T16:21:25Z</cp:lastPrinted>
  <dcterms:created xsi:type="dcterms:W3CDTF">2013-09-18T07:00:31Z</dcterms:created>
  <dcterms:modified xsi:type="dcterms:W3CDTF">2017-10-31T08:38:59Z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