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79" r:id="rId4"/>
    <p:sldId id="260" r:id="rId5"/>
    <p:sldId id="258" r:id="rId6"/>
    <p:sldId id="259" r:id="rId7"/>
    <p:sldId id="261" r:id="rId8"/>
    <p:sldId id="264" r:id="rId9"/>
    <p:sldId id="262" r:id="rId10"/>
    <p:sldId id="263" r:id="rId11"/>
    <p:sldId id="265" r:id="rId12"/>
    <p:sldId id="267" r:id="rId13"/>
    <p:sldId id="268" r:id="rId14"/>
    <p:sldId id="269" r:id="rId15"/>
    <p:sldId id="273" r:id="rId16"/>
    <p:sldId id="270" r:id="rId17"/>
    <p:sldId id="271" r:id="rId18"/>
    <p:sldId id="272" r:id="rId19"/>
    <p:sldId id="274" r:id="rId20"/>
    <p:sldId id="275" r:id="rId21"/>
    <p:sldId id="276" r:id="rId22"/>
    <p:sldId id="278" r:id="rId23"/>
    <p:sldId id="277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72" d="100"/>
          <a:sy n="72" d="100"/>
        </p:scale>
        <p:origin x="618" y="54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CA55BB79-2F9F-44EC-88C2-EC1A38FB08A0}" type="datetimeFigureOut">
              <a:rPr lang="en-GB" smtClean="0"/>
              <a:t>30/03/2021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5EFEF2BE-78AA-44F6-BFED-D4D9D7F33D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4935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5BB79-2F9F-44EC-88C2-EC1A38FB08A0}" type="datetimeFigureOut">
              <a:rPr lang="en-GB" smtClean="0"/>
              <a:t>30/03/2021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5EFEF2BE-78AA-44F6-BFED-D4D9D7F33D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3207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CA55BB79-2F9F-44EC-88C2-EC1A38FB08A0}" type="datetimeFigureOut">
              <a:rPr lang="en-GB" smtClean="0"/>
              <a:t>30/03/2021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5EFEF2BE-78AA-44F6-BFED-D4D9D7F33D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38576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5BB79-2F9F-44EC-88C2-EC1A38FB08A0}" type="datetimeFigureOut">
              <a:rPr lang="en-GB" smtClean="0"/>
              <a:t>30/03/2021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EF2BE-78AA-44F6-BFED-D4D9D7F33D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09772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5BB79-2F9F-44EC-88C2-EC1A38FB08A0}" type="datetimeFigureOut">
              <a:rPr lang="en-GB" smtClean="0"/>
              <a:t>30/03/2021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EF2BE-78AA-44F6-BFED-D4D9D7F33D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1679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5BB79-2F9F-44EC-88C2-EC1A38FB08A0}" type="datetimeFigureOut">
              <a:rPr lang="en-GB" smtClean="0"/>
              <a:t>30/03/2021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EF2BE-78AA-44F6-BFED-D4D9D7F33D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007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5BB79-2F9F-44EC-88C2-EC1A38FB08A0}" type="datetimeFigureOut">
              <a:rPr lang="en-GB" smtClean="0"/>
              <a:t>30/03/2021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EF2BE-78AA-44F6-BFED-D4D9D7F33D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25822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CA55BB79-2F9F-44EC-88C2-EC1A38FB08A0}" type="datetimeFigureOut">
              <a:rPr lang="en-GB" smtClean="0"/>
              <a:t>30/03/2021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5EFEF2BE-78AA-44F6-BFED-D4D9D7F33D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7485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5BB79-2F9F-44EC-88C2-EC1A38FB08A0}" type="datetimeFigureOut">
              <a:rPr lang="en-GB" smtClean="0"/>
              <a:t>30/03/2021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EF2BE-78AA-44F6-BFED-D4D9D7F33D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50148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5BB79-2F9F-44EC-88C2-EC1A38FB08A0}" type="datetimeFigureOut">
              <a:rPr lang="en-GB" smtClean="0"/>
              <a:t>30/03/2021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EF2BE-78AA-44F6-BFED-D4D9D7F33D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2299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CA55BB79-2F9F-44EC-88C2-EC1A38FB08A0}" type="datetimeFigureOut">
              <a:rPr lang="en-GB" smtClean="0"/>
              <a:t>30/03/2021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5EFEF2BE-78AA-44F6-BFED-D4D9D7F33D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3190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CA55BB79-2F9F-44EC-88C2-EC1A38FB08A0}" type="datetimeFigureOut">
              <a:rPr lang="en-GB" smtClean="0"/>
              <a:t>30/03/2021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5EFEF2BE-78AA-44F6-BFED-D4D9D7F33DF7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724759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mrc.ukri.org/news/blog/behind-the-picture-the-humble-beginnings-of-mri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hyperlink" Target="https://www.timetoast.com/timelines/history-of-computers-in-healthcare-b52c0ebd-9c3c-4231-8eae-c4a8128e6429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skepticalscience.com/graphics.php?g=334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68751915@N05/6870882811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svg.org/doctor-with-patients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20.png"/><Relationship Id="rId5" Type="http://schemas.openxmlformats.org/officeDocument/2006/relationships/hyperlink" Target="https://www.peoplematters.in/article/talent-management/how-to-drive-talent-agility-to-increase-productivity-and-efficiency-16233" TargetMode="External"/><Relationship Id="rId4" Type="http://schemas.openxmlformats.org/officeDocument/2006/relationships/image" Target="../media/image19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mediareform.org.uk/get-involved/who-cares-about-excessive-concentration-of-media-ownership-what-do-the-election-manifestos-reveal" TargetMode="External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145FAA-5E0D-498F-ABB2-8D3E2B46D9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7288" y="902886"/>
            <a:ext cx="10844788" cy="2928470"/>
          </a:xfrm>
        </p:spPr>
        <p:txBody>
          <a:bodyPr anchor="b">
            <a:normAutofit/>
          </a:bodyPr>
          <a:lstStyle/>
          <a:p>
            <a:r>
              <a:rPr lang="en-GB" sz="4800" dirty="0">
                <a:solidFill>
                  <a:srgbClr val="FFFFFF"/>
                </a:solidFill>
              </a:rPr>
              <a:t>Using Radio Frequency </a:t>
            </a:r>
            <a:r>
              <a:rPr lang="en-GB" sz="4800" dirty="0">
                <a:solidFill>
                  <a:schemeClr val="accent1">
                    <a:lumMod val="90000"/>
                    <a:lumOff val="10000"/>
                  </a:schemeClr>
                </a:solidFill>
              </a:rPr>
              <a:t>Identification (RFID) to improve</a:t>
            </a:r>
            <a:r>
              <a:rPr lang="en-GB" sz="4800" dirty="0">
                <a:solidFill>
                  <a:srgbClr val="FFFFFF"/>
                </a:solidFill>
              </a:rPr>
              <a:t> clinical workflow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383C8E-138D-409A-8F2B-2CE507A047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66706" y="4879213"/>
            <a:ext cx="10005951" cy="1458258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Research: Can digital technology work to streamline clinical practice?</a:t>
            </a:r>
          </a:p>
        </p:txBody>
      </p:sp>
    </p:spTree>
    <p:extLst>
      <p:ext uri="{BB962C8B-B14F-4D97-AF65-F5344CB8AC3E}">
        <p14:creationId xmlns:p14="http://schemas.microsoft.com/office/powerpoint/2010/main" val="28982011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3DB02A6F-BAC9-41D5-81ED-FA7C59CAA642}"/>
              </a:ext>
            </a:extLst>
          </p:cNvPr>
          <p:cNvGrpSpPr/>
          <p:nvPr/>
        </p:nvGrpSpPr>
        <p:grpSpPr>
          <a:xfrm>
            <a:off x="839161" y="2502744"/>
            <a:ext cx="11453204" cy="3046988"/>
            <a:chOff x="340659" y="3429000"/>
            <a:chExt cx="11453204" cy="3161092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674F00F0-1804-4E7F-87A5-C974B6C92751}"/>
                </a:ext>
              </a:extLst>
            </p:cNvPr>
            <p:cNvSpPr txBox="1"/>
            <p:nvPr/>
          </p:nvSpPr>
          <p:spPr>
            <a:xfrm>
              <a:off x="340659" y="3429000"/>
              <a:ext cx="5576047" cy="31610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400" b="1" dirty="0">
                  <a:solidFill>
                    <a:schemeClr val="accent1">
                      <a:lumMod val="75000"/>
                      <a:lumOff val="25000"/>
                    </a:schemeClr>
                  </a:solidFill>
                </a:rPr>
                <a:t>Technology in healthcare </a:t>
              </a:r>
              <a:r>
                <a:rPr lang="en-GB" sz="2400" dirty="0"/>
                <a:t>– A brief history</a:t>
              </a:r>
              <a:br>
                <a:rPr lang="en-GB" sz="2400" dirty="0"/>
              </a:br>
              <a:endParaRPr lang="en-GB" sz="2400" dirty="0"/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400" b="1" dirty="0">
                  <a:solidFill>
                    <a:schemeClr val="accent1">
                      <a:lumMod val="75000"/>
                      <a:lumOff val="25000"/>
                    </a:schemeClr>
                  </a:solidFill>
                </a:rPr>
                <a:t>Lit review </a:t>
              </a:r>
              <a:r>
                <a:rPr lang="en-GB" sz="2400" dirty="0"/>
                <a:t>– Building on existing foundations</a:t>
              </a:r>
              <a:br>
                <a:rPr lang="en-GB" sz="2400" dirty="0"/>
              </a:br>
              <a:endParaRPr lang="en-GB" sz="2400" dirty="0"/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400" b="1" dirty="0">
                  <a:solidFill>
                    <a:schemeClr val="accent1">
                      <a:lumMod val="75000"/>
                      <a:lumOff val="25000"/>
                    </a:schemeClr>
                  </a:solidFill>
                </a:rPr>
                <a:t>Methodology</a:t>
              </a:r>
              <a:r>
                <a:rPr lang="en-GB" sz="2400" b="1" dirty="0"/>
                <a:t> </a:t>
              </a:r>
              <a:r>
                <a:rPr lang="en-GB" sz="2400" dirty="0"/>
                <a:t>– Philosophies and approach</a:t>
              </a:r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ED0462ED-EE75-4E5B-9F7F-4BC1A2E2565E}"/>
                </a:ext>
              </a:extLst>
            </p:cNvPr>
            <p:cNvSpPr txBox="1"/>
            <p:nvPr/>
          </p:nvSpPr>
          <p:spPr>
            <a:xfrm>
              <a:off x="5916706" y="3429000"/>
              <a:ext cx="5877157" cy="306530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400" b="1" dirty="0">
                  <a:solidFill>
                    <a:schemeClr val="accent1">
                      <a:lumMod val="75000"/>
                      <a:lumOff val="25000"/>
                    </a:schemeClr>
                  </a:solidFill>
                </a:rPr>
                <a:t>Data collection </a:t>
              </a:r>
              <a:r>
                <a:rPr lang="en-GB" sz="2400" dirty="0"/>
                <a:t>– Finding the evidence</a:t>
              </a:r>
            </a:p>
            <a:p>
              <a:endParaRPr lang="en-GB" sz="2400" dirty="0"/>
            </a:p>
            <a:p>
              <a:endParaRPr lang="en-GB" sz="2400" dirty="0"/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400" b="1" dirty="0">
                  <a:solidFill>
                    <a:schemeClr val="accent1">
                      <a:lumMod val="75000"/>
                      <a:lumOff val="25000"/>
                    </a:schemeClr>
                  </a:solidFill>
                </a:rPr>
                <a:t>Limitations</a:t>
              </a:r>
            </a:p>
            <a:p>
              <a:endParaRPr lang="en-GB" sz="2400" b="1" dirty="0"/>
            </a:p>
            <a:p>
              <a:endParaRPr lang="en-GB" sz="2400" b="1" dirty="0"/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400" b="1" dirty="0">
                  <a:solidFill>
                    <a:schemeClr val="accent1">
                      <a:lumMod val="75000"/>
                      <a:lumOff val="25000"/>
                    </a:schemeClr>
                  </a:solidFill>
                </a:rPr>
                <a:t>Implementation</a:t>
              </a:r>
              <a:r>
                <a:rPr lang="en-GB" sz="2400" dirty="0"/>
                <a:t> – Brief demonstration</a:t>
              </a:r>
            </a:p>
            <a:p>
              <a:endParaRPr lang="en-GB" dirty="0"/>
            </a:p>
          </p:txBody>
        </p:sp>
      </p:grpSp>
      <p:sp>
        <p:nvSpPr>
          <p:cNvPr id="16" name="Title 1">
            <a:extLst>
              <a:ext uri="{FF2B5EF4-FFF2-40B4-BE49-F238E27FC236}">
                <a16:creationId xmlns:a16="http://schemas.microsoft.com/office/drawing/2014/main" id="{27EC0264-FE3A-401F-B1EE-0582217AD1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5488" y="796954"/>
            <a:ext cx="10306520" cy="67601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Digital Technology in Healthcare:  agenda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284CC85-043E-414A-AFA1-52FAA25DA85D}"/>
              </a:ext>
            </a:extLst>
          </p:cNvPr>
          <p:cNvSpPr txBox="1"/>
          <p:nvPr/>
        </p:nvSpPr>
        <p:spPr>
          <a:xfrm>
            <a:off x="4744808" y="5902396"/>
            <a:ext cx="270238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chemeClr val="accent1">
                    <a:lumMod val="75000"/>
                    <a:lumOff val="25000"/>
                  </a:schemeClr>
                </a:solidFill>
              </a:rPr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20506844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">
            <a:extLst>
              <a:ext uri="{FF2B5EF4-FFF2-40B4-BE49-F238E27FC236}">
                <a16:creationId xmlns:a16="http://schemas.microsoft.com/office/drawing/2014/main" id="{F13C427D-0BCD-4A4D-A846-90C20667DC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5488" y="796954"/>
            <a:ext cx="10306520" cy="676018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FFFF"/>
                </a:solidFill>
              </a:rPr>
              <a:t>Digital Technology in Healthcare:  The Research Project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470D2C1-86D5-43B0-A979-770D062705CA}"/>
              </a:ext>
            </a:extLst>
          </p:cNvPr>
          <p:cNvSpPr txBox="1"/>
          <p:nvPr/>
        </p:nvSpPr>
        <p:spPr>
          <a:xfrm>
            <a:off x="741145" y="1934677"/>
            <a:ext cx="1051078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/>
              <a:t>How digital technologies are utilised in the healthcare setting?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/>
              <a:t>What impact does using complex clinical systems have on clinician time and focus?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/>
              <a:t>Does the problem of multiple accounts to multiple systems exist?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/>
              <a:t>Can a Single-Sign On mechanism improve clinical workflow and so improve patient care? – Imprivata selected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/>
              <a:t>Can RFID technology be harnessed to further improve workflow?</a:t>
            </a:r>
          </a:p>
        </p:txBody>
      </p:sp>
    </p:spTree>
    <p:extLst>
      <p:ext uri="{BB962C8B-B14F-4D97-AF65-F5344CB8AC3E}">
        <p14:creationId xmlns:p14="http://schemas.microsoft.com/office/powerpoint/2010/main" val="38240745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848F0-59F2-4CDB-B763-5AF9D5C54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5488" y="796954"/>
            <a:ext cx="10306520" cy="67601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Digital Technology in Healthcare:  A Brief History</a:t>
            </a:r>
          </a:p>
        </p:txBody>
      </p:sp>
      <p:pic>
        <p:nvPicPr>
          <p:cNvPr id="26" name="Picture 4">
            <a:extLst>
              <a:ext uri="{FF2B5EF4-FFF2-40B4-BE49-F238E27FC236}">
                <a16:creationId xmlns:a16="http://schemas.microsoft.com/office/drawing/2014/main" id="{68E2F9FB-27D3-4B3D-9587-51DAEB29F4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0030" y="2977415"/>
            <a:ext cx="4576482" cy="2574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45189972-0F02-4DEA-833A-8FB37ACB05AF}"/>
              </a:ext>
            </a:extLst>
          </p:cNvPr>
          <p:cNvSpPr txBox="1"/>
          <p:nvPr/>
        </p:nvSpPr>
        <p:spPr>
          <a:xfrm>
            <a:off x="759466" y="5665791"/>
            <a:ext cx="512250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Early whole-body MRI scan – Circa 1980</a:t>
            </a:r>
          </a:p>
          <a:p>
            <a:pPr algn="ctr"/>
            <a:r>
              <a:rPr lang="en-GB" sz="1400" dirty="0"/>
              <a:t>(</a:t>
            </a:r>
            <a:r>
              <a:rPr lang="en-GB" sz="1200" dirty="0"/>
              <a:t>© Sir Peter Mansfield – Source: Medical Research Counsel</a:t>
            </a:r>
            <a:br>
              <a:rPr lang="en-GB" sz="1400" dirty="0"/>
            </a:br>
            <a:r>
              <a:rPr lang="en-GB" sz="1100" dirty="0">
                <a:hlinkClick r:id="rId3"/>
              </a:rPr>
              <a:t>https://mrc.ukri.org/news/blog/behind-the-picture-the-humble-beginnings-of-mri/</a:t>
            </a:r>
            <a:r>
              <a:rPr lang="en-GB" sz="1400" dirty="0"/>
              <a:t>)</a:t>
            </a:r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8A6E3D6C-6C10-48D3-9F5C-82A22C0C74AC}"/>
              </a:ext>
            </a:extLst>
          </p:cNvPr>
          <p:cNvSpPr txBox="1"/>
          <p:nvPr/>
        </p:nvSpPr>
        <p:spPr>
          <a:xfrm>
            <a:off x="6310030" y="5688826"/>
            <a:ext cx="512250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Early hospital computer– 1950’s</a:t>
            </a:r>
          </a:p>
          <a:p>
            <a:pPr algn="ctr"/>
            <a:r>
              <a:rPr lang="en-GB" sz="1400" dirty="0"/>
              <a:t>(</a:t>
            </a:r>
            <a:r>
              <a:rPr lang="en-GB" sz="1100" dirty="0">
                <a:hlinkClick r:id="rId4"/>
              </a:rPr>
              <a:t>https://www.timetoast.com/timelines/history-of-computers-in-healthcare-b52c0ebd-9c3c-4231-8eae-c4a8128e6429</a:t>
            </a:r>
            <a:r>
              <a:rPr lang="en-GB" dirty="0"/>
              <a:t>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841177C-C4F3-43F9-AE44-0214B72637C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05488" y="2977415"/>
            <a:ext cx="4314825" cy="2574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7748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2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2F18B2-26E2-4C82-A281-DD83986A8D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6478" y="3123687"/>
            <a:ext cx="5927634" cy="2604675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Technology has played a significant role in how healthcare is delivered</a:t>
            </a:r>
          </a:p>
          <a:p>
            <a:r>
              <a:rPr lang="en-GB" sz="2400" dirty="0"/>
              <a:t>From giant computers automating financial process to powerful hand-held devices delivering live treatment data</a:t>
            </a:r>
          </a:p>
          <a:p>
            <a:r>
              <a:rPr lang="en-GB" sz="2400" dirty="0"/>
              <a:t>Technology has taken us from paper heavy to paper light</a:t>
            </a:r>
            <a:endParaRPr lang="en-GB" sz="2400" b="1" dirty="0"/>
          </a:p>
          <a:p>
            <a:endParaRPr lang="en-GB" sz="2400" dirty="0"/>
          </a:p>
          <a:p>
            <a:endParaRPr lang="en-GB" sz="2400" dirty="0"/>
          </a:p>
        </p:txBody>
      </p:sp>
      <p:pic>
        <p:nvPicPr>
          <p:cNvPr id="2052" name="Picture 4" descr="Businessman Trying Hard To Carry Pile Of Paper Work Royalty Free Cliparts,  Vectors, And Stock Illustration. Image 69400857.">
            <a:extLst>
              <a:ext uri="{FF2B5EF4-FFF2-40B4-BE49-F238E27FC236}">
                <a16:creationId xmlns:a16="http://schemas.microsoft.com/office/drawing/2014/main" id="{BB254778-3565-47E8-B0DC-A4D38FF9253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922" b="-1"/>
          <a:stretch/>
        </p:blipFill>
        <p:spPr bwMode="auto">
          <a:xfrm>
            <a:off x="1424902" y="2492376"/>
            <a:ext cx="3209779" cy="356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A90057BB-60CD-4BFA-A776-9E04F1CD17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5488" y="796954"/>
            <a:ext cx="10306520" cy="67601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Digital Technology in Healthcare:  A Brief History</a:t>
            </a:r>
          </a:p>
        </p:txBody>
      </p:sp>
    </p:spTree>
    <p:extLst>
      <p:ext uri="{BB962C8B-B14F-4D97-AF65-F5344CB8AC3E}">
        <p14:creationId xmlns:p14="http://schemas.microsoft.com/office/powerpoint/2010/main" val="23812217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2F18B2-26E2-4C82-A281-DD83986A8D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69099" y="2612685"/>
            <a:ext cx="6305410" cy="68761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4000" dirty="0"/>
              <a:t>And even </a:t>
            </a:r>
            <a:r>
              <a:rPr lang="en-GB" sz="4000" b="1" dirty="0">
                <a:solidFill>
                  <a:schemeClr val="accent1">
                    <a:lumMod val="75000"/>
                    <a:lumOff val="25000"/>
                  </a:schemeClr>
                </a:solidFill>
              </a:rPr>
              <a:t>PAPER-LESS</a:t>
            </a:r>
            <a:r>
              <a:rPr lang="en-GB" sz="4000" b="1" dirty="0">
                <a:solidFill>
                  <a:srgbClr val="92D050"/>
                </a:solidFill>
              </a:rPr>
              <a:t> </a:t>
            </a:r>
            <a:endParaRPr lang="en-GB" sz="2400" dirty="0"/>
          </a:p>
          <a:p>
            <a:endParaRPr lang="en-GB" sz="2400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A39BF86F-D625-4B2E-B1BE-D8213432E31B}"/>
              </a:ext>
            </a:extLst>
          </p:cNvPr>
          <p:cNvGrpSpPr/>
          <p:nvPr/>
        </p:nvGrpSpPr>
        <p:grpSpPr>
          <a:xfrm>
            <a:off x="7554494" y="1841904"/>
            <a:ext cx="3316255" cy="4957745"/>
            <a:chOff x="6886938" y="1761797"/>
            <a:chExt cx="3316255" cy="4957745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A33AA9EB-3AAE-41FB-B619-8DE5528D250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886938" y="1761797"/>
              <a:ext cx="3316255" cy="4957745"/>
            </a:xfrm>
            <a:prstGeom prst="rect">
              <a:avLst/>
            </a:prstGeom>
          </p:spPr>
        </p:pic>
        <p:pic>
          <p:nvPicPr>
            <p:cNvPr id="3076" name="Picture 4" descr="Bristol Stool Chart - what does poo and bowels say about health">
              <a:extLst>
                <a:ext uri="{FF2B5EF4-FFF2-40B4-BE49-F238E27FC236}">
                  <a16:creationId xmlns:a16="http://schemas.microsoft.com/office/drawing/2014/main" id="{AA628787-FBE8-4DA7-A158-34D1EB12600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36715" y="1947134"/>
              <a:ext cx="1861074" cy="37006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498C51C1-6C27-4BA8-B621-2DDC2B324362}"/>
              </a:ext>
            </a:extLst>
          </p:cNvPr>
          <p:cNvGrpSpPr/>
          <p:nvPr/>
        </p:nvGrpSpPr>
        <p:grpSpPr>
          <a:xfrm>
            <a:off x="1918447" y="3429000"/>
            <a:ext cx="4177553" cy="2952145"/>
            <a:chOff x="675450" y="3629316"/>
            <a:chExt cx="4177553" cy="2952145"/>
          </a:xfrm>
        </p:grpSpPr>
        <p:pic>
          <p:nvPicPr>
            <p:cNvPr id="3078" name="Picture 6" descr="Dr. Henry Feldman used an iPad to show endoscopy results to patient Courtney Williams.">
              <a:extLst>
                <a:ext uri="{FF2B5EF4-FFF2-40B4-BE49-F238E27FC236}">
                  <a16:creationId xmlns:a16="http://schemas.microsoft.com/office/drawing/2014/main" id="{74AE8A4B-FD2E-40E2-9964-249ADA5AA3B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5450" y="3629316"/>
              <a:ext cx="4123361" cy="26010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C9965BE6-BA10-45E3-A0F3-23A0BC9651B4}"/>
                </a:ext>
              </a:extLst>
            </p:cNvPr>
            <p:cNvSpPr txBox="1"/>
            <p:nvPr/>
          </p:nvSpPr>
          <p:spPr>
            <a:xfrm>
              <a:off x="675450" y="6242907"/>
              <a:ext cx="4177553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800" b="0" i="0" dirty="0" err="1">
                  <a:solidFill>
                    <a:srgbClr val="464646"/>
                  </a:solidFill>
                  <a:effectLst/>
                  <a:latin typeface="Arial" panose="020B0604020202020204" pitchFamily="34" charset="0"/>
                </a:rPr>
                <a:t>Dr.</a:t>
              </a:r>
              <a:r>
                <a:rPr lang="en-GB" sz="800" b="0" i="0" dirty="0">
                  <a:solidFill>
                    <a:srgbClr val="464646"/>
                  </a:solidFill>
                  <a:effectLst/>
                  <a:latin typeface="Arial" panose="020B0604020202020204" pitchFamily="34" charset="0"/>
                </a:rPr>
                <a:t> Henry Feldman used an iPad to show endoscopy results to patient Courtney Williams. (</a:t>
              </a:r>
              <a:r>
                <a:rPr lang="en-GB" sz="800" b="0" i="0" dirty="0" err="1">
                  <a:solidFill>
                    <a:srgbClr val="464646"/>
                  </a:solidFill>
                  <a:effectLst/>
                  <a:latin typeface="Arial" panose="020B0604020202020204" pitchFamily="34" charset="0"/>
                </a:rPr>
                <a:t>Essdras</a:t>
              </a:r>
              <a:r>
                <a:rPr lang="en-GB" sz="800" b="0" i="0" dirty="0">
                  <a:solidFill>
                    <a:srgbClr val="464646"/>
                  </a:solidFill>
                  <a:effectLst/>
                  <a:latin typeface="Arial" panose="020B0604020202020204" pitchFamily="34" charset="0"/>
                </a:rPr>
                <a:t> M Suarez/ Globe Staff – archive.boston.com)</a:t>
              </a:r>
              <a:endParaRPr lang="en-GB" sz="800" dirty="0"/>
            </a:p>
          </p:txBody>
        </p:sp>
      </p:grpSp>
      <p:sp>
        <p:nvSpPr>
          <p:cNvPr id="19" name="Title 1">
            <a:extLst>
              <a:ext uri="{FF2B5EF4-FFF2-40B4-BE49-F238E27FC236}">
                <a16:creationId xmlns:a16="http://schemas.microsoft.com/office/drawing/2014/main" id="{E9B6C6C6-B63C-460E-9F05-D71C38273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5488" y="796954"/>
            <a:ext cx="10306520" cy="67601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Digital Technology in Healthcare:  A Brief History</a:t>
            </a:r>
          </a:p>
        </p:txBody>
      </p:sp>
    </p:spTree>
    <p:extLst>
      <p:ext uri="{BB962C8B-B14F-4D97-AF65-F5344CB8AC3E}">
        <p14:creationId xmlns:p14="http://schemas.microsoft.com/office/powerpoint/2010/main" val="1507969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10573EC-AF2A-422D-B3F1-4433B6243B68}"/>
              </a:ext>
            </a:extLst>
          </p:cNvPr>
          <p:cNvSpPr txBox="1"/>
          <p:nvPr/>
        </p:nvSpPr>
        <p:spPr>
          <a:xfrm>
            <a:off x="1503865" y="2265165"/>
            <a:ext cx="1025325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Technical difficulties</a:t>
            </a:r>
            <a:br>
              <a:rPr lang="en-GB" sz="2400" dirty="0"/>
            </a:b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Updates gone wrong</a:t>
            </a:r>
            <a:br>
              <a:rPr lang="en-GB" sz="2400" dirty="0"/>
            </a:b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Updates gone RIGHT! (TEAMS!)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Forgotten credentials</a:t>
            </a:r>
          </a:p>
          <a:p>
            <a:br>
              <a:rPr lang="en-GB" sz="2400" dirty="0"/>
            </a:b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Although it feels like moving forward, computer systems can be </a:t>
            </a:r>
            <a:r>
              <a:rPr lang="en-GB" sz="2400" b="1" dirty="0"/>
              <a:t>frustrating</a:t>
            </a:r>
            <a:r>
              <a:rPr lang="en-GB" sz="2400" dirty="0"/>
              <a:t> and become </a:t>
            </a:r>
            <a:r>
              <a:rPr lang="en-GB" sz="2400" b="1" dirty="0"/>
              <a:t>counter-productive</a:t>
            </a:r>
          </a:p>
        </p:txBody>
      </p:sp>
      <p:pic>
        <p:nvPicPr>
          <p:cNvPr id="19" name="Picture 18" descr="Diagram&#10;&#10;Description automatically generated">
            <a:extLst>
              <a:ext uri="{FF2B5EF4-FFF2-40B4-BE49-F238E27FC236}">
                <a16:creationId xmlns:a16="http://schemas.microsoft.com/office/drawing/2014/main" id="{E7454C7A-A1E0-4C85-96F5-963EFF338C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30494" y="2265165"/>
            <a:ext cx="4373255" cy="2459956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B13E2F25-1EFB-47B6-9C8F-1B25AB92A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5488" y="796954"/>
            <a:ext cx="10306520" cy="67601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Digital Technology in Healthcare:  the struggle</a:t>
            </a:r>
          </a:p>
        </p:txBody>
      </p:sp>
    </p:spTree>
    <p:extLst>
      <p:ext uri="{BB962C8B-B14F-4D97-AF65-F5344CB8AC3E}">
        <p14:creationId xmlns:p14="http://schemas.microsoft.com/office/powerpoint/2010/main" val="1875730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7515E21-02A8-4091-A7E5-2CE067B3F6F6}"/>
              </a:ext>
            </a:extLst>
          </p:cNvPr>
          <p:cNvSpPr txBox="1"/>
          <p:nvPr/>
        </p:nvSpPr>
        <p:spPr>
          <a:xfrm>
            <a:off x="984757" y="2019217"/>
            <a:ext cx="102224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Research Question:  </a:t>
            </a:r>
            <a:r>
              <a:rPr lang="en-GB" sz="2400" dirty="0"/>
              <a:t>Can RFID technology aid in streamlining clinical practice?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5DBB90F-EBB7-4D31-BCA2-D6D26C1C8878}"/>
              </a:ext>
            </a:extLst>
          </p:cNvPr>
          <p:cNvSpPr txBox="1"/>
          <p:nvPr/>
        </p:nvSpPr>
        <p:spPr>
          <a:xfrm>
            <a:off x="984757" y="2879680"/>
            <a:ext cx="4273939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Review current literature to see:</a:t>
            </a:r>
            <a:br>
              <a:rPr lang="en-GB" sz="2400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How digital impacts clinical service</a:t>
            </a:r>
            <a:br>
              <a:rPr lang="en-GB" sz="2000" dirty="0"/>
            </a:b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Does harnessing = harmonising?</a:t>
            </a:r>
            <a:br>
              <a:rPr lang="en-GB" sz="2000" dirty="0"/>
            </a:b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Security concerns</a:t>
            </a:r>
            <a:br>
              <a:rPr lang="en-GB" sz="2000" dirty="0"/>
            </a:b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How has RFID been utilised to improve workflows elsewhere?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34D32EE-4AAA-4090-9A1C-C49B53F26B25}"/>
              </a:ext>
            </a:extLst>
          </p:cNvPr>
          <p:cNvSpPr txBox="1"/>
          <p:nvPr/>
        </p:nvSpPr>
        <p:spPr>
          <a:xfrm>
            <a:off x="6096000" y="2879680"/>
            <a:ext cx="570081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Create appropriate methodologies and:</a:t>
            </a:r>
            <a:br>
              <a:rPr lang="en-GB" sz="2400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Select a research method</a:t>
            </a:r>
            <a:br>
              <a:rPr lang="en-GB" sz="2000" dirty="0"/>
            </a:b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Understand the principle of research philosophies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438E71C-5CF4-48B4-87E2-02BDDE765FAE}"/>
              </a:ext>
            </a:extLst>
          </p:cNvPr>
          <p:cNvSpPr txBox="1"/>
          <p:nvPr/>
        </p:nvSpPr>
        <p:spPr>
          <a:xfrm>
            <a:off x="6096000" y="5032804"/>
            <a:ext cx="53721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Collect, analyse and understand the data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A8DEF3D-A5AB-4216-8FDB-D4EA9D28BA15}"/>
              </a:ext>
            </a:extLst>
          </p:cNvPr>
          <p:cNvSpPr txBox="1"/>
          <p:nvPr/>
        </p:nvSpPr>
        <p:spPr>
          <a:xfrm>
            <a:off x="6096000" y="5809881"/>
            <a:ext cx="53721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Identify potential limitations</a:t>
            </a: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95486619-FC49-4BFB-83ED-D949E78E9A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5488" y="796954"/>
            <a:ext cx="10306520" cy="67601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Digital Technology in Healthcare:  can it help?</a:t>
            </a:r>
          </a:p>
        </p:txBody>
      </p:sp>
    </p:spTree>
    <p:extLst>
      <p:ext uri="{BB962C8B-B14F-4D97-AF65-F5344CB8AC3E}">
        <p14:creationId xmlns:p14="http://schemas.microsoft.com/office/powerpoint/2010/main" val="1843873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06BAEBD-D9B4-4059-A4B9-0B042C49BDF7}"/>
              </a:ext>
            </a:extLst>
          </p:cNvPr>
          <p:cNvSpPr txBox="1"/>
          <p:nvPr/>
        </p:nvSpPr>
        <p:spPr>
          <a:xfrm>
            <a:off x="1305488" y="1964353"/>
            <a:ext cx="10165976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Digital has a significant impact on the quality of care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Harvard business review (2014) – data collected on 167 dialysis patients in 2011/12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Optimal start to dialysis treatment = 1 more follow-up appointment on average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Patients more likely to attend information classes on dialysis options</a:t>
            </a:r>
            <a:br>
              <a:rPr lang="en-GB" sz="2400" dirty="0"/>
            </a:b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JONA study 2010 found “fewer administration errors post introduction of a medication administration system”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Analysis of nurses use of time (1996) – HIT introduction yielded 6.0% uplift in time devoted to patient care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7F5BD737-D003-45B4-8172-B1F781548A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5488" y="796954"/>
            <a:ext cx="10306520" cy="67601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Digital Technology in Healthcare:  can it help?</a:t>
            </a:r>
          </a:p>
        </p:txBody>
      </p:sp>
    </p:spTree>
    <p:extLst>
      <p:ext uri="{BB962C8B-B14F-4D97-AF65-F5344CB8AC3E}">
        <p14:creationId xmlns:p14="http://schemas.microsoft.com/office/powerpoint/2010/main" val="734834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0DB2B15-C85C-461A-8157-DA80AE6319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453531" y="2490016"/>
            <a:ext cx="4282725" cy="357103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4071218-986D-41DF-9382-3263FE20CD53}"/>
              </a:ext>
            </a:extLst>
          </p:cNvPr>
          <p:cNvSpPr txBox="1"/>
          <p:nvPr/>
        </p:nvSpPr>
        <p:spPr>
          <a:xfrm>
            <a:off x="6827809" y="2118046"/>
            <a:ext cx="3988583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1">
                    <a:lumMod val="75000"/>
                  </a:schemeClr>
                </a:solidFill>
              </a:rPr>
              <a:t>Prudent Car Action Plan!</a:t>
            </a:r>
            <a:br>
              <a:rPr lang="en-GB" dirty="0"/>
            </a:br>
            <a:br>
              <a:rPr lang="en-GB" dirty="0"/>
            </a:br>
            <a:r>
              <a:rPr lang="en-GB" dirty="0"/>
              <a:t>SBU Health Board/WG suggest 30% of medical spending is unnecessary </a:t>
            </a:r>
          </a:p>
        </p:txBody>
      </p:sp>
      <p:pic>
        <p:nvPicPr>
          <p:cNvPr id="5122" name="Picture 2" descr="Money saving chart: Print this off to save $1000 - Kidspot">
            <a:extLst>
              <a:ext uri="{FF2B5EF4-FFF2-40B4-BE49-F238E27FC236}">
                <a16:creationId xmlns:a16="http://schemas.microsoft.com/office/drawing/2014/main" id="{05C07EE2-BF12-4F25-99EA-EAF8A6EA05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362" y="3897761"/>
            <a:ext cx="3605475" cy="2163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CD9DE4C9-2926-4C0E-9A3F-D6AB5885DC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5488" y="796954"/>
            <a:ext cx="10306520" cy="67601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Digital Technology in Healthcare:  can it help?</a:t>
            </a:r>
          </a:p>
        </p:txBody>
      </p:sp>
    </p:spTree>
    <p:extLst>
      <p:ext uri="{BB962C8B-B14F-4D97-AF65-F5344CB8AC3E}">
        <p14:creationId xmlns:p14="http://schemas.microsoft.com/office/powerpoint/2010/main" val="34650115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CBB4DBE-71F2-476B-B287-65AB38BC17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1213" y="2211476"/>
            <a:ext cx="3518894" cy="440986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9278C0D-74C9-4A9A-BB1A-53D987DC1D05}"/>
              </a:ext>
            </a:extLst>
          </p:cNvPr>
          <p:cNvSpPr txBox="1"/>
          <p:nvPr/>
        </p:nvSpPr>
        <p:spPr>
          <a:xfrm>
            <a:off x="5537750" y="2441591"/>
            <a:ext cx="54573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Multiple systems means multiple credential variants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Cognitive workload increase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0D57D6F-6FD1-4574-9ADC-B4970102EADD}"/>
              </a:ext>
            </a:extLst>
          </p:cNvPr>
          <p:cNvSpPr txBox="1"/>
          <p:nvPr/>
        </p:nvSpPr>
        <p:spPr>
          <a:xfrm>
            <a:off x="5537751" y="3954744"/>
            <a:ext cx="54573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TechRadar reports 34% of users share credentials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81% of hacks achieved with stolen/weak credentials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3296E68-404A-4E7C-89C2-75469F89E0F9}"/>
              </a:ext>
            </a:extLst>
          </p:cNvPr>
          <p:cNvSpPr txBox="1"/>
          <p:nvPr/>
        </p:nvSpPr>
        <p:spPr>
          <a:xfrm>
            <a:off x="5537750" y="5467897"/>
            <a:ext cx="54573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SSO and other mechanisms make access easier and reduce cognitive workload</a:t>
            </a: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9408D375-9414-4B30-B600-F7E41C9F6C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5488" y="796954"/>
            <a:ext cx="10306520" cy="67601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Digital Technology in Healthcare:  in harmony</a:t>
            </a:r>
          </a:p>
        </p:txBody>
      </p:sp>
    </p:spTree>
    <p:extLst>
      <p:ext uri="{BB962C8B-B14F-4D97-AF65-F5344CB8AC3E}">
        <p14:creationId xmlns:p14="http://schemas.microsoft.com/office/powerpoint/2010/main" val="1255082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3157D9D-8D38-4CB4-8822-DB890500A51A}"/>
              </a:ext>
            </a:extLst>
          </p:cNvPr>
          <p:cNvSpPr txBox="1"/>
          <p:nvPr/>
        </p:nvSpPr>
        <p:spPr>
          <a:xfrm>
            <a:off x="1375327" y="2602105"/>
            <a:ext cx="23326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Stored credentials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5717384-5EBD-4B2A-AB19-1881587FD0E4}"/>
              </a:ext>
            </a:extLst>
          </p:cNvPr>
          <p:cNvSpPr txBox="1"/>
          <p:nvPr/>
        </p:nvSpPr>
        <p:spPr>
          <a:xfrm>
            <a:off x="1375327" y="3992230"/>
            <a:ext cx="770995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“Covert Redirect” </a:t>
            </a:r>
            <a:br>
              <a:rPr lang="en-GB" dirty="0"/>
            </a:br>
            <a:r>
              <a:rPr lang="en-GB" dirty="0"/>
              <a:t>Authentication pop-up to redirect to website containing malicious software</a:t>
            </a:r>
            <a:br>
              <a:rPr lang="en-GB" dirty="0"/>
            </a:br>
            <a:r>
              <a:rPr lang="en-GB" sz="1400" dirty="0"/>
              <a:t>Wang Jing - PhD student, Physical and Mathematical Sciences in Nanyang Technological University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E87B073-A4D1-457E-AC71-7D8259E2F395}"/>
              </a:ext>
            </a:extLst>
          </p:cNvPr>
          <p:cNvSpPr txBox="1"/>
          <p:nvPr/>
        </p:nvSpPr>
        <p:spPr>
          <a:xfrm>
            <a:off x="1380786" y="5540631"/>
            <a:ext cx="95918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Opens wider systems up to potentially damaging attacks</a:t>
            </a:r>
          </a:p>
        </p:txBody>
      </p:sp>
      <p:pic>
        <p:nvPicPr>
          <p:cNvPr id="7" name="Picture 6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F5D475D1-21AA-44C3-924A-DF22DA19A6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9313" y="2275749"/>
            <a:ext cx="1178847" cy="103149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8D85795-0A3F-484B-B49B-C3FC783DD1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2305" y="3891029"/>
            <a:ext cx="1214368" cy="1064175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0537458C-17FB-41AE-820B-35867E4B48E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833479" y="5096286"/>
            <a:ext cx="2087530" cy="1258022"/>
          </a:xfrm>
          <a:prstGeom prst="rect">
            <a:avLst/>
          </a:prstGeom>
        </p:spPr>
      </p:pic>
      <p:sp>
        <p:nvSpPr>
          <p:cNvPr id="18" name="Title 1">
            <a:extLst>
              <a:ext uri="{FF2B5EF4-FFF2-40B4-BE49-F238E27FC236}">
                <a16:creationId xmlns:a16="http://schemas.microsoft.com/office/drawing/2014/main" id="{F13C427D-0BCD-4A4D-A846-90C20667DC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5488" y="796954"/>
            <a:ext cx="10306520" cy="676018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FFFF"/>
                </a:solidFill>
              </a:rPr>
              <a:t>Digital Technology in Healthcare:  considering security</a:t>
            </a:r>
          </a:p>
        </p:txBody>
      </p:sp>
    </p:spTree>
    <p:extLst>
      <p:ext uri="{BB962C8B-B14F-4D97-AF65-F5344CB8AC3E}">
        <p14:creationId xmlns:p14="http://schemas.microsoft.com/office/powerpoint/2010/main" val="4101605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1" grpId="0"/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0062006-0A4C-42D9-809D-AD52D1E98C9F}"/>
              </a:ext>
            </a:extLst>
          </p:cNvPr>
          <p:cNvSpPr txBox="1"/>
          <p:nvPr/>
        </p:nvSpPr>
        <p:spPr>
          <a:xfrm>
            <a:off x="2011323" y="2265612"/>
            <a:ext cx="947117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SSO can aid in password management by utilising 3</a:t>
            </a:r>
            <a:r>
              <a:rPr lang="en-GB" baseline="30000" dirty="0"/>
              <a:t>rd</a:t>
            </a:r>
            <a:r>
              <a:rPr lang="en-GB" dirty="0"/>
              <a:t> party authenticators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Single login to authenticator that passes credentials to other applications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Solution expanded so RFID tech delivers credentials (e.g. proximity card/phone etc.)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55A65F6-0378-447F-B59D-DB2E6339DC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42208" y="4085098"/>
            <a:ext cx="2686863" cy="2419748"/>
          </a:xfrm>
          <a:prstGeom prst="rect">
            <a:avLst/>
          </a:prstGeom>
        </p:spPr>
      </p:pic>
      <p:pic>
        <p:nvPicPr>
          <p:cNvPr id="8" name="20210329_094222">
            <a:hlinkClick r:id="" action="ppaction://media"/>
            <a:extLst>
              <a:ext uri="{FF2B5EF4-FFF2-40B4-BE49-F238E27FC236}">
                <a16:creationId xmlns:a16="http://schemas.microsoft.com/office/drawing/2014/main" id="{AEA19E5A-1B22-4E1D-B7F9-67ACCAAE82A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491955" y="4085098"/>
            <a:ext cx="4301774" cy="2419748"/>
          </a:xfrm>
          <a:prstGeom prst="rect">
            <a:avLst/>
          </a:prstGeom>
        </p:spPr>
      </p:pic>
      <p:sp>
        <p:nvSpPr>
          <p:cNvPr id="18" name="Title 1">
            <a:extLst>
              <a:ext uri="{FF2B5EF4-FFF2-40B4-BE49-F238E27FC236}">
                <a16:creationId xmlns:a16="http://schemas.microsoft.com/office/drawing/2014/main" id="{5E891ACE-26FE-41FD-8130-199DD38C9F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3610" y="872454"/>
            <a:ext cx="11024779" cy="516627"/>
          </a:xfrm>
        </p:spPr>
        <p:txBody>
          <a:bodyPr>
            <a:noAutofit/>
          </a:bodyPr>
          <a:lstStyle/>
          <a:p>
            <a:pPr algn="ctr"/>
            <a:r>
              <a:rPr lang="en-GB" sz="2000" dirty="0">
                <a:solidFill>
                  <a:srgbClr val="FFFFFF"/>
                </a:solidFill>
              </a:rPr>
              <a:t>Digital Technology in Healthcare:  Solutions to the password problem</a:t>
            </a:r>
          </a:p>
        </p:txBody>
      </p:sp>
    </p:spTree>
    <p:extLst>
      <p:ext uri="{BB962C8B-B14F-4D97-AF65-F5344CB8AC3E}">
        <p14:creationId xmlns:p14="http://schemas.microsoft.com/office/powerpoint/2010/main" val="2812777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9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EDD67FDD-7580-4BCC-B68B-8651A53DA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2740" y="805343"/>
            <a:ext cx="10306520" cy="676018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FFFFFF"/>
                </a:solidFill>
              </a:rPr>
              <a:t>Digital Technology in Healthcare:  The numbers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94FC04-6247-4E2D-82BE-3EA7C0E3B419}"/>
              </a:ext>
            </a:extLst>
          </p:cNvPr>
          <p:cNvSpPr txBox="1"/>
          <p:nvPr/>
        </p:nvSpPr>
        <p:spPr>
          <a:xfrm>
            <a:off x="729841" y="2399408"/>
            <a:ext cx="11148969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Logins to EHR before SSO solution: </a:t>
            </a:r>
          </a:p>
          <a:p>
            <a:endParaRPr lang="en-GB" sz="32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accent1">
                    <a:lumMod val="75000"/>
                    <a:lumOff val="25000"/>
                  </a:schemeClr>
                </a:solidFill>
              </a:rPr>
              <a:t>19 hospitals </a:t>
            </a:r>
            <a:r>
              <a:rPr lang="en-GB" sz="3200" dirty="0"/>
              <a:t>in America</a:t>
            </a:r>
          </a:p>
          <a:p>
            <a:pPr lvl="1"/>
            <a:endParaRPr lang="en-GB" sz="32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accent1">
                    <a:lumMod val="75000"/>
                    <a:lumOff val="25000"/>
                  </a:schemeClr>
                </a:solidFill>
              </a:rPr>
              <a:t>24,472 </a:t>
            </a:r>
            <a:r>
              <a:rPr lang="en-GB" sz="3200" dirty="0"/>
              <a:t>first shift logins – average time </a:t>
            </a:r>
            <a:r>
              <a:rPr lang="en-GB" sz="3200" dirty="0">
                <a:solidFill>
                  <a:schemeClr val="accent1">
                    <a:lumMod val="75000"/>
                    <a:lumOff val="25000"/>
                  </a:schemeClr>
                </a:solidFill>
              </a:rPr>
              <a:t>34.6</a:t>
            </a:r>
            <a:r>
              <a:rPr lang="en-GB" sz="3200" dirty="0"/>
              <a:t> </a:t>
            </a:r>
            <a:r>
              <a:rPr lang="en-GB" sz="3200" dirty="0">
                <a:solidFill>
                  <a:schemeClr val="accent1">
                    <a:lumMod val="75000"/>
                    <a:lumOff val="25000"/>
                  </a:schemeClr>
                </a:solidFill>
              </a:rPr>
              <a:t>seconds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accent1">
                  <a:lumMod val="75000"/>
                  <a:lumOff val="25000"/>
                </a:schemeClr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accent1">
                    <a:lumMod val="75000"/>
                    <a:lumOff val="25000"/>
                  </a:schemeClr>
                </a:solidFill>
              </a:rPr>
              <a:t>160,134</a:t>
            </a:r>
            <a:r>
              <a:rPr lang="en-GB" sz="3200" dirty="0"/>
              <a:t> reconnects/re-logins – average time </a:t>
            </a:r>
            <a:r>
              <a:rPr lang="en-GB" sz="3200" dirty="0">
                <a:solidFill>
                  <a:schemeClr val="accent1">
                    <a:lumMod val="75000"/>
                    <a:lumOff val="25000"/>
                  </a:schemeClr>
                </a:solidFill>
              </a:rPr>
              <a:t>29.3 seconds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A352846-0466-4F49-BE1A-E30A10FF336C}"/>
              </a:ext>
            </a:extLst>
          </p:cNvPr>
          <p:cNvSpPr txBox="1"/>
          <p:nvPr/>
        </p:nvSpPr>
        <p:spPr>
          <a:xfrm>
            <a:off x="1275127" y="6207853"/>
            <a:ext cx="98822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G. A. Gellert, “The ROI of SSO: A study on the value of time for Nursing staff - Demonstrating the Clinical Workflow and Financial Value of EHR Workstation Single Sign-On for the Nursing Department.” https://www.imprivata.com/content/SSO-Value-Nursing (accessed Feb. 21, 2021)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9913474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EDD67FDD-7580-4BCC-B68B-8651A53DA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2740" y="805343"/>
            <a:ext cx="10306520" cy="676018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FFFFFF"/>
                </a:solidFill>
              </a:rPr>
              <a:t>Digital Technology in Healthcare:  The numbers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94FC04-6247-4E2D-82BE-3EA7C0E3B419}"/>
              </a:ext>
            </a:extLst>
          </p:cNvPr>
          <p:cNvSpPr txBox="1"/>
          <p:nvPr/>
        </p:nvSpPr>
        <p:spPr>
          <a:xfrm>
            <a:off x="729841" y="2399408"/>
            <a:ext cx="11148969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Logins to EHR after SSO solution:</a:t>
            </a:r>
          </a:p>
          <a:p>
            <a:pPr lvl="1"/>
            <a:endParaRPr lang="en-GB" sz="32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accent1">
                    <a:lumMod val="75000"/>
                    <a:lumOff val="25000"/>
                  </a:schemeClr>
                </a:solidFill>
              </a:rPr>
              <a:t>First </a:t>
            </a:r>
            <a:r>
              <a:rPr lang="en-GB" sz="3200" dirty="0"/>
              <a:t>shift logins – average time </a:t>
            </a:r>
            <a:r>
              <a:rPr lang="en-GB" sz="3200" dirty="0">
                <a:solidFill>
                  <a:schemeClr val="accent1">
                    <a:lumMod val="75000"/>
                    <a:lumOff val="25000"/>
                  </a:schemeClr>
                </a:solidFill>
              </a:rPr>
              <a:t>29.3</a:t>
            </a:r>
            <a:r>
              <a:rPr lang="en-GB" sz="3200" dirty="0"/>
              <a:t> </a:t>
            </a:r>
            <a:r>
              <a:rPr lang="en-GB" sz="3200" dirty="0">
                <a:solidFill>
                  <a:schemeClr val="accent1">
                    <a:lumMod val="75000"/>
                    <a:lumOff val="25000"/>
                  </a:schemeClr>
                </a:solidFill>
              </a:rPr>
              <a:t>seconds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accent1">
                  <a:lumMod val="75000"/>
                  <a:lumOff val="25000"/>
                </a:schemeClr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accent1">
                    <a:lumMod val="75000"/>
                    <a:lumOff val="25000"/>
                  </a:schemeClr>
                </a:solidFill>
              </a:rPr>
              <a:t>Reconnects/re-logins </a:t>
            </a:r>
            <a:r>
              <a:rPr lang="en-GB" sz="3200" dirty="0"/>
              <a:t>– average time </a:t>
            </a:r>
            <a:r>
              <a:rPr lang="en-GB" sz="3200" dirty="0">
                <a:solidFill>
                  <a:schemeClr val="accent1">
                    <a:lumMod val="75000"/>
                    <a:lumOff val="25000"/>
                  </a:schemeClr>
                </a:solidFill>
              </a:rPr>
              <a:t>8.9 seconds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accent1">
                  <a:lumMod val="75000"/>
                  <a:lumOff val="25000"/>
                </a:schemeClr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accent1">
                    <a:lumMod val="75000"/>
                    <a:lumOff val="25000"/>
                  </a:schemeClr>
                </a:solidFill>
              </a:rPr>
              <a:t>69.9% </a:t>
            </a:r>
            <a:r>
              <a:rPr lang="en-GB" sz="3200" dirty="0"/>
              <a:t>reduction in average login time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F7FF2C9-040C-4F81-A07B-17A8752EA903}"/>
              </a:ext>
            </a:extLst>
          </p:cNvPr>
          <p:cNvSpPr txBox="1"/>
          <p:nvPr/>
        </p:nvSpPr>
        <p:spPr>
          <a:xfrm>
            <a:off x="1275127" y="6207853"/>
            <a:ext cx="98822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G. A. Gellert, “The ROI of SSO: A study on the value of time for Nursing staff - Demonstrating the Clinical Workflow and Financial Value of EHR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Wokstation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Single Sign-On for the Nursing Department.” https://www.imprivata.com/content/SSO-Value-Nursing (accessed Feb. 21, 2021)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0330535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EDD67FDD-7580-4BCC-B68B-8651A53DA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2740" y="813732"/>
            <a:ext cx="10306520" cy="676018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FFFF"/>
                </a:solidFill>
              </a:rPr>
              <a:t>Digital Technology in Healthcare:  research methodology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46C6D4D-5344-4499-9E00-91C0B575EDA0}"/>
              </a:ext>
            </a:extLst>
          </p:cNvPr>
          <p:cNvPicPr/>
          <p:nvPr/>
        </p:nvPicPr>
        <p:blipFill rotWithShape="1">
          <a:blip r:embed="rId2"/>
          <a:srcRect b="1099"/>
          <a:stretch/>
        </p:blipFill>
        <p:spPr>
          <a:xfrm>
            <a:off x="832725" y="2490643"/>
            <a:ext cx="4913630" cy="348551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89199BE-7B71-4783-A86C-227FDD2177CF}"/>
              </a:ext>
            </a:extLst>
          </p:cNvPr>
          <p:cNvSpPr txBox="1"/>
          <p:nvPr/>
        </p:nvSpPr>
        <p:spPr>
          <a:xfrm>
            <a:off x="6445647" y="2490643"/>
            <a:ext cx="50927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Research onion can be used to decide methodological approach (Saunders et al – 2016)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145C7D-D025-47DA-8426-8B512B390DBB}"/>
              </a:ext>
            </a:extLst>
          </p:cNvPr>
          <p:cNvSpPr txBox="1"/>
          <p:nvPr/>
        </p:nvSpPr>
        <p:spPr>
          <a:xfrm>
            <a:off x="6445647" y="3656319"/>
            <a:ext cx="509271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4 main research philosophies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Pragmatism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Positivism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Realism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Interpretivism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3580EC2-4709-4F5E-BEA1-C891E7D9712B}"/>
              </a:ext>
            </a:extLst>
          </p:cNvPr>
          <p:cNvSpPr txBox="1"/>
          <p:nvPr/>
        </p:nvSpPr>
        <p:spPr>
          <a:xfrm>
            <a:off x="6445647" y="5652992"/>
            <a:ext cx="509271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Positivism – Analyses existing </a:t>
            </a:r>
            <a:r>
              <a:rPr lang="en-GB" dirty="0">
                <a:solidFill>
                  <a:schemeClr val="accent1">
                    <a:lumMod val="75000"/>
                    <a:lumOff val="25000"/>
                  </a:schemeClr>
                </a:solidFill>
              </a:rPr>
              <a:t>quantitative</a:t>
            </a:r>
            <a:r>
              <a:rPr lang="en-GB" dirty="0"/>
              <a:t> data on cognitive workload and time implications of multiple logins vs SSO </a:t>
            </a:r>
          </a:p>
        </p:txBody>
      </p:sp>
    </p:spTree>
    <p:extLst>
      <p:ext uri="{BB962C8B-B14F-4D97-AF65-F5344CB8AC3E}">
        <p14:creationId xmlns:p14="http://schemas.microsoft.com/office/powerpoint/2010/main" val="27461669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EDD67FDD-7580-4BCC-B68B-8651A53DA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5488" y="796954"/>
            <a:ext cx="10306520" cy="676018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FFFF"/>
                </a:solidFill>
              </a:rPr>
              <a:t>Digital Technology in Healthcare:  </a:t>
            </a:r>
            <a:r>
              <a:rPr lang="en-GB" dirty="0" err="1">
                <a:solidFill>
                  <a:srgbClr val="FFFFFF"/>
                </a:solidFill>
              </a:rPr>
              <a:t>StructureD</a:t>
            </a:r>
            <a:r>
              <a:rPr lang="en-GB" dirty="0">
                <a:solidFill>
                  <a:srgbClr val="FFFFFF"/>
                </a:solidFill>
              </a:rPr>
              <a:t> meetings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A2B835A-7AA7-4F54-B731-ED7CE44B7BC3}"/>
              </a:ext>
            </a:extLst>
          </p:cNvPr>
          <p:cNvSpPr txBox="1"/>
          <p:nvPr/>
        </p:nvSpPr>
        <p:spPr>
          <a:xfrm>
            <a:off x="788565" y="2130803"/>
            <a:ext cx="10435905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MDT meetings to identify potential issues with introducing and using digital technology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Same username, different passwords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Different expiration dates &amp; security criteria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Departmental experience validated concerns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Appetite to investigate potential solutions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0342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EDD67FDD-7580-4BCC-B68B-8651A53DA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5488" y="796954"/>
            <a:ext cx="10306520" cy="67601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Digital Technology in Healthcare:  Staff surveys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2FEB835-BF9B-42A2-A6FC-D749AB3AEFA4}"/>
              </a:ext>
            </a:extLst>
          </p:cNvPr>
          <p:cNvSpPr txBox="1"/>
          <p:nvPr/>
        </p:nvSpPr>
        <p:spPr>
          <a:xfrm>
            <a:off x="995095" y="2122414"/>
            <a:ext cx="1068757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To understand more clearly the frequency of issues experienced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Specifically – logging on and off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27 surveys returned over 1 week period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48% of staff required password reset at least once per week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Clinicians more affected then administrative staff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Time spent logging in and out of systems impacted on time spent at patients bedside</a:t>
            </a:r>
          </a:p>
        </p:txBody>
      </p:sp>
    </p:spTree>
    <p:extLst>
      <p:ext uri="{BB962C8B-B14F-4D97-AF65-F5344CB8AC3E}">
        <p14:creationId xmlns:p14="http://schemas.microsoft.com/office/powerpoint/2010/main" val="5092061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E08F6303-A98B-4D09-99BF-474DC8E58C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736007" y="2339833"/>
            <a:ext cx="3028529" cy="4059690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EDD67FDD-7580-4BCC-B68B-8651A53DA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5488" y="796954"/>
            <a:ext cx="10306520" cy="67601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Digital Technology in Healthcare:  observed pilot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2FEB835-BF9B-42A2-A6FC-D749AB3AEFA4}"/>
              </a:ext>
            </a:extLst>
          </p:cNvPr>
          <p:cNvSpPr txBox="1"/>
          <p:nvPr/>
        </p:nvSpPr>
        <p:spPr>
          <a:xfrm>
            <a:off x="924434" y="2479253"/>
            <a:ext cx="1068757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A&amp;E department at Morriston Hospital, Swansea (SBU LHB) introduced Imprivata as a pilot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30% reduction in login times for clinical staff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41% projected reduction in admin staff in like-for-like cases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2B1F5E5-7070-4C4C-A5FE-1DBE54D96B1F}"/>
              </a:ext>
            </a:extLst>
          </p:cNvPr>
          <p:cNvSpPr txBox="1"/>
          <p:nvPr/>
        </p:nvSpPr>
        <p:spPr>
          <a:xfrm>
            <a:off x="924434" y="5055194"/>
            <a:ext cx="668602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This time saved is passed on to patients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5238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EDD67FDD-7580-4BCC-B68B-8651A53DA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5488" y="796954"/>
            <a:ext cx="10306520" cy="67601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Digital Technology in Healthcare:  Limitations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2FEB835-BF9B-42A2-A6FC-D749AB3AEFA4}"/>
              </a:ext>
            </a:extLst>
          </p:cNvPr>
          <p:cNvSpPr txBox="1"/>
          <p:nvPr/>
        </p:nvSpPr>
        <p:spPr>
          <a:xfrm>
            <a:off x="924434" y="2479253"/>
            <a:ext cx="10687574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IT staff available to implement and support long term – COVID pandemic forced people to work from home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COVID-19 pandemic resulted in global shortage of laptops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New projects currently considered least important/low priority unless they contribute to the pandemic response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Cost: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Laptops - £500 each with £100 per year maintenance/license cost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Imprivata - £8 per user per year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RFID scanners - £20 each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 err="1"/>
              <a:t>ConfirmID</a:t>
            </a:r>
            <a:r>
              <a:rPr lang="en-GB" sz="2000" dirty="0"/>
              <a:t> (Imprivata expansion) - £17 per user per year (hidden expense)</a:t>
            </a:r>
          </a:p>
        </p:txBody>
      </p:sp>
    </p:spTree>
    <p:extLst>
      <p:ext uri="{BB962C8B-B14F-4D97-AF65-F5344CB8AC3E}">
        <p14:creationId xmlns:p14="http://schemas.microsoft.com/office/powerpoint/2010/main" val="3801461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whiteboard&#10;&#10;Description automatically generated">
            <a:extLst>
              <a:ext uri="{FF2B5EF4-FFF2-40B4-BE49-F238E27FC236}">
                <a16:creationId xmlns:a16="http://schemas.microsoft.com/office/drawing/2014/main" id="{4B01D428-9012-4857-90A5-5ABF41C407B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5784" y="3522787"/>
            <a:ext cx="4613698" cy="2595205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EDD67FDD-7580-4BCC-B68B-8651A53DA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5488" y="796954"/>
            <a:ext cx="10306520" cy="67601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Digital Technology in Healthcare:  Demonstration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2FEB835-BF9B-42A2-A6FC-D749AB3AEFA4}"/>
              </a:ext>
            </a:extLst>
          </p:cNvPr>
          <p:cNvSpPr txBox="1"/>
          <p:nvPr/>
        </p:nvSpPr>
        <p:spPr>
          <a:xfrm>
            <a:off x="603977" y="2700406"/>
            <a:ext cx="3597312" cy="6067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1">
                    <a:lumMod val="75000"/>
                    <a:lumOff val="25000"/>
                  </a:schemeClr>
                </a:solidFill>
              </a:rPr>
              <a:t>DEMONSTRATION</a:t>
            </a:r>
          </a:p>
        </p:txBody>
      </p:sp>
      <p:pic>
        <p:nvPicPr>
          <p:cNvPr id="6" name="Short video for administration ">
            <a:hlinkClick r:id="" action="ppaction://media"/>
            <a:extLst>
              <a:ext uri="{FF2B5EF4-FFF2-40B4-BE49-F238E27FC236}">
                <a16:creationId xmlns:a16="http://schemas.microsoft.com/office/drawing/2014/main" id="{AC522EDF-83B7-4C80-9109-F1BC42CB4E3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583845" y="2351313"/>
            <a:ext cx="7116146" cy="4002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1660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39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EDD67FDD-7580-4BCC-B68B-8651A53DA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5488" y="796954"/>
            <a:ext cx="10306520" cy="67601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Digital Technology in Healthcare:  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27CCA6E-C23A-404F-83F6-D73AC7B22495}"/>
              </a:ext>
            </a:extLst>
          </p:cNvPr>
          <p:cNvSpPr txBox="1"/>
          <p:nvPr/>
        </p:nvSpPr>
        <p:spPr>
          <a:xfrm>
            <a:off x="1073791" y="2457974"/>
            <a:ext cx="532700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Significant limitations to implementing at scale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Upfront and ongoing financial burden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Needs to improve and not hinder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Needs to be considered in relation to patient care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2734E44-9073-43D3-852E-95DF2BCA95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93089" y="2193886"/>
            <a:ext cx="3974009" cy="264859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5E9B778-72F2-4269-8D68-0A894B075F86}"/>
              </a:ext>
            </a:extLst>
          </p:cNvPr>
          <p:cNvSpPr txBox="1"/>
          <p:nvPr/>
        </p:nvSpPr>
        <p:spPr>
          <a:xfrm>
            <a:off x="1073791" y="5231905"/>
            <a:ext cx="1023568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RFID can reduce cognitive workload and save time for clinicians, which can be passed on to patients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Correctly implemented with sufficient ongoing support, RFID and SSO mechanisms can positively influence the quality of care and improve patient experience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7124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EDD67FDD-7580-4BCC-B68B-8651A53DA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5488" y="796954"/>
            <a:ext cx="10306520" cy="67601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Digital Technology in Healthcare:  Questions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2FEB835-BF9B-42A2-A6FC-D749AB3AEFA4}"/>
              </a:ext>
            </a:extLst>
          </p:cNvPr>
          <p:cNvSpPr txBox="1"/>
          <p:nvPr/>
        </p:nvSpPr>
        <p:spPr>
          <a:xfrm>
            <a:off x="3512103" y="2598003"/>
            <a:ext cx="516779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chemeClr val="accent1">
                    <a:lumMod val="75000"/>
                    <a:lumOff val="25000"/>
                  </a:schemeClr>
                </a:solidFill>
              </a:rPr>
              <a:t>QUESTION  TIME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011BDCB-30D9-4482-B1A1-433E692CACB6}"/>
              </a:ext>
            </a:extLst>
          </p:cNvPr>
          <p:cNvSpPr txBox="1"/>
          <p:nvPr/>
        </p:nvSpPr>
        <p:spPr>
          <a:xfrm>
            <a:off x="5477068" y="3288468"/>
            <a:ext cx="1147667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9900" dirty="0">
                <a:solidFill>
                  <a:schemeClr val="accent1">
                    <a:lumMod val="75000"/>
                    <a:lumOff val="25000"/>
                  </a:schemeClr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116241759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TM03457464[[fn=Dividend]]</Template>
  <TotalTime>744</TotalTime>
  <Words>1230</Words>
  <Application>Microsoft Office PowerPoint</Application>
  <PresentationFormat>Widescreen</PresentationFormat>
  <Paragraphs>168</Paragraphs>
  <Slides>23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Calibri</vt:lpstr>
      <vt:lpstr>Gill Sans MT</vt:lpstr>
      <vt:lpstr>Wingdings 2</vt:lpstr>
      <vt:lpstr>Dividend</vt:lpstr>
      <vt:lpstr>Using Radio Frequency Identification (RFID) to improve clinical workflow</vt:lpstr>
      <vt:lpstr>Digital Technology in Healthcare:  agenda</vt:lpstr>
      <vt:lpstr>Digital Technology in Healthcare:  The Research Project</vt:lpstr>
      <vt:lpstr>Digital Technology in Healthcare:  A Brief History</vt:lpstr>
      <vt:lpstr>Digital Technology in Healthcare:  A Brief History</vt:lpstr>
      <vt:lpstr>Digital Technology in Healthcare:  A Brief History</vt:lpstr>
      <vt:lpstr>Digital Technology in Healthcare:  the struggle</vt:lpstr>
      <vt:lpstr>Digital Technology in Healthcare:  can it help?</vt:lpstr>
      <vt:lpstr>Digital Technology in Healthcare:  can it help?</vt:lpstr>
      <vt:lpstr>Digital Technology in Healthcare:  can it help?</vt:lpstr>
      <vt:lpstr>Digital Technology in Healthcare:  in harmony</vt:lpstr>
      <vt:lpstr>Digital Technology in Healthcare:  considering security</vt:lpstr>
      <vt:lpstr>Digital Technology in Healthcare:  Solutions to the password problem</vt:lpstr>
      <vt:lpstr>Digital Technology in Healthcare:  The numbers</vt:lpstr>
      <vt:lpstr>Digital Technology in Healthcare:  The numbers</vt:lpstr>
      <vt:lpstr>Digital Technology in Healthcare:  research methodology</vt:lpstr>
      <vt:lpstr>Digital Technology in Healthcare:  StructureD meetings</vt:lpstr>
      <vt:lpstr>Digital Technology in Healthcare:  Staff surveys</vt:lpstr>
      <vt:lpstr>Digital Technology in Healthcare:  observed pilot</vt:lpstr>
      <vt:lpstr>Digital Technology in Healthcare:  Limitations</vt:lpstr>
      <vt:lpstr>Digital Technology in Healthcare:  Demonstration</vt:lpstr>
      <vt:lpstr>Digital Technology in Healthcare:  Conclusion</vt:lpstr>
      <vt:lpstr>Digital Technology in Healthcare: 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in the Clinical Setting</dc:title>
  <dc:creator>Mike Wakelyn (Swansea Bay UHB - Renal)</dc:creator>
  <cp:lastModifiedBy>Mike Wakelyn (Swansea Bay UHB - Renal)</cp:lastModifiedBy>
  <cp:revision>54</cp:revision>
  <dcterms:created xsi:type="dcterms:W3CDTF">2021-03-25T19:32:01Z</dcterms:created>
  <dcterms:modified xsi:type="dcterms:W3CDTF">2021-03-30T12:29:46Z</dcterms:modified>
</cp:coreProperties>
</file>