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4"/>
  </p:notesMasterIdLst>
  <p:sldIdLst>
    <p:sldId id="280" r:id="rId2"/>
    <p:sldId id="257" r:id="rId3"/>
    <p:sldId id="259" r:id="rId4"/>
    <p:sldId id="258" r:id="rId5"/>
    <p:sldId id="265" r:id="rId6"/>
    <p:sldId id="268" r:id="rId7"/>
    <p:sldId id="281" r:id="rId8"/>
    <p:sldId id="260" r:id="rId9"/>
    <p:sldId id="275" r:id="rId10"/>
    <p:sldId id="276" r:id="rId11"/>
    <p:sldId id="270" r:id="rId12"/>
    <p:sldId id="267" r:id="rId13"/>
    <p:sldId id="261" r:id="rId14"/>
    <p:sldId id="277" r:id="rId15"/>
    <p:sldId id="264" r:id="rId16"/>
    <p:sldId id="278" r:id="rId17"/>
    <p:sldId id="262" r:id="rId18"/>
    <p:sldId id="266" r:id="rId19"/>
    <p:sldId id="279" r:id="rId20"/>
    <p:sldId id="263" r:id="rId21"/>
    <p:sldId id="271" r:id="rId22"/>
    <p:sldId id="274" r:id="rId23"/>
  </p:sldIdLst>
  <p:sldSz cx="12192000" cy="6858000"/>
  <p:notesSz cx="6858000" cy="9144000"/>
  <p:custDataLst>
    <p:tags r:id="rId25"/>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16D5C0-1F56-4329-8497-2AA4E3315DEC}" v="11" dt="2024-02-09T14:41:36.724"/>
    <p1510:client id="{1094AE48-538D-46D3-AB97-30144FFDB4D3}" v="415" dt="2024-02-08T14:47:24.2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63630" autoAdjust="0"/>
  </p:normalViewPr>
  <p:slideViewPr>
    <p:cSldViewPr snapToGrid="0">
      <p:cViewPr varScale="1">
        <p:scale>
          <a:sx n="71" d="100"/>
          <a:sy n="71" d="100"/>
        </p:scale>
        <p:origin x="193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gs" Target="tags/tag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AE53CEA-75AA-4E2B-B55D-63F0729C49D7}" type="doc">
      <dgm:prSet loTypeId="urn:microsoft.com/office/officeart/2005/8/layout/vProcess5" loCatId="process" qsTypeId="urn:microsoft.com/office/officeart/2005/8/quickstyle/simple4" qsCatId="simple" csTypeId="urn:microsoft.com/office/officeart/2005/8/colors/colorful5" csCatId="colorful"/>
      <dgm:spPr/>
      <dgm:t>
        <a:bodyPr/>
        <a:lstStyle/>
        <a:p>
          <a:endParaRPr lang="en-US"/>
        </a:p>
      </dgm:t>
    </dgm:pt>
    <dgm:pt modelId="{1217F376-FD0F-4E3B-9B30-88DB6AEF20C6}">
      <dgm:prSet/>
      <dgm:spPr/>
      <dgm:t>
        <a:bodyPr/>
        <a:lstStyle/>
        <a:p>
          <a:r>
            <a:rPr lang="en-GB" dirty="0"/>
            <a:t>By the end of this session, you should be able to:</a:t>
          </a:r>
          <a:endParaRPr lang="en-US" dirty="0"/>
        </a:p>
      </dgm:t>
    </dgm:pt>
    <dgm:pt modelId="{191A4980-C163-4CE9-9282-9840B34C79A7}" type="parTrans" cxnId="{3FD13A1E-6D06-461D-93D6-0C3961A19B3B}">
      <dgm:prSet/>
      <dgm:spPr/>
      <dgm:t>
        <a:bodyPr/>
        <a:lstStyle/>
        <a:p>
          <a:endParaRPr lang="en-US"/>
        </a:p>
      </dgm:t>
    </dgm:pt>
    <dgm:pt modelId="{7739764D-0A86-4E8A-A838-B6800B0CCACB}" type="sibTrans" cxnId="{3FD13A1E-6D06-461D-93D6-0C3961A19B3B}">
      <dgm:prSet/>
      <dgm:spPr/>
      <dgm:t>
        <a:bodyPr/>
        <a:lstStyle/>
        <a:p>
          <a:endParaRPr lang="en-US"/>
        </a:p>
      </dgm:t>
    </dgm:pt>
    <dgm:pt modelId="{0F2474E3-4321-4104-8B80-AB24899A64AE}">
      <dgm:prSet/>
      <dgm:spPr/>
      <dgm:t>
        <a:bodyPr/>
        <a:lstStyle/>
        <a:p>
          <a:r>
            <a:rPr lang="en-GB" dirty="0"/>
            <a:t>Define kidnap, extortion and child abduction. </a:t>
          </a:r>
          <a:endParaRPr lang="en-US" dirty="0"/>
        </a:p>
      </dgm:t>
    </dgm:pt>
    <dgm:pt modelId="{8FA8C8B0-59A5-4720-9DF7-F845E33F56A6}" type="parTrans" cxnId="{FA46B11F-932F-417F-8BA6-CB73CAF86887}">
      <dgm:prSet/>
      <dgm:spPr/>
      <dgm:t>
        <a:bodyPr/>
        <a:lstStyle/>
        <a:p>
          <a:endParaRPr lang="en-US"/>
        </a:p>
      </dgm:t>
    </dgm:pt>
    <dgm:pt modelId="{47F4D6DF-0B0E-4AB1-8AC8-BF957E6F72A2}" type="sibTrans" cxnId="{FA46B11F-932F-417F-8BA6-CB73CAF86887}">
      <dgm:prSet/>
      <dgm:spPr/>
      <dgm:t>
        <a:bodyPr/>
        <a:lstStyle/>
        <a:p>
          <a:endParaRPr lang="en-US"/>
        </a:p>
      </dgm:t>
    </dgm:pt>
    <dgm:pt modelId="{76433F47-AF7C-4A63-9FF5-2D9E41EA9AD6}">
      <dgm:prSet/>
      <dgm:spPr/>
      <dgm:t>
        <a:bodyPr/>
        <a:lstStyle/>
        <a:p>
          <a:r>
            <a:rPr lang="en-GB" dirty="0"/>
            <a:t>Identify the different types of kidnap</a:t>
          </a:r>
          <a:endParaRPr lang="en-US" dirty="0"/>
        </a:p>
      </dgm:t>
    </dgm:pt>
    <dgm:pt modelId="{CDA0A91F-DD5B-4753-910B-C4EB862699DA}" type="parTrans" cxnId="{C1FD01BC-8AE6-4F4D-8BCE-304B96C2A86A}">
      <dgm:prSet/>
      <dgm:spPr/>
      <dgm:t>
        <a:bodyPr/>
        <a:lstStyle/>
        <a:p>
          <a:endParaRPr lang="en-US"/>
        </a:p>
      </dgm:t>
    </dgm:pt>
    <dgm:pt modelId="{1CA703A7-44CF-4845-A910-F403E8D09088}" type="sibTrans" cxnId="{C1FD01BC-8AE6-4F4D-8BCE-304B96C2A86A}">
      <dgm:prSet/>
      <dgm:spPr/>
      <dgm:t>
        <a:bodyPr/>
        <a:lstStyle/>
        <a:p>
          <a:endParaRPr lang="en-US"/>
        </a:p>
      </dgm:t>
    </dgm:pt>
    <dgm:pt modelId="{9C760AF9-BDD2-4D2D-8221-C9028DE16F4C}">
      <dgm:prSet/>
      <dgm:spPr/>
      <dgm:t>
        <a:bodyPr/>
        <a:lstStyle/>
        <a:p>
          <a:r>
            <a:rPr lang="en-GB" dirty="0"/>
            <a:t>Explain the difference between kidnap and child extortion</a:t>
          </a:r>
          <a:endParaRPr lang="en-US" dirty="0"/>
        </a:p>
      </dgm:t>
    </dgm:pt>
    <dgm:pt modelId="{FE2E9523-DFC0-403B-83D4-D05380E88812}" type="parTrans" cxnId="{CE3212BE-C983-4B7C-A881-9A827DA51906}">
      <dgm:prSet/>
      <dgm:spPr/>
      <dgm:t>
        <a:bodyPr/>
        <a:lstStyle/>
        <a:p>
          <a:endParaRPr lang="en-US"/>
        </a:p>
      </dgm:t>
    </dgm:pt>
    <dgm:pt modelId="{BE821003-885C-48C8-B10D-E7D4BF72E533}" type="sibTrans" cxnId="{CE3212BE-C983-4B7C-A881-9A827DA51906}">
      <dgm:prSet/>
      <dgm:spPr/>
      <dgm:t>
        <a:bodyPr/>
        <a:lstStyle/>
        <a:p>
          <a:endParaRPr lang="en-US"/>
        </a:p>
      </dgm:t>
    </dgm:pt>
    <dgm:pt modelId="{5A030A48-366F-496C-A1EA-5E194F9DAF68}" type="pres">
      <dgm:prSet presAssocID="{3AE53CEA-75AA-4E2B-B55D-63F0729C49D7}" presName="outerComposite" presStyleCnt="0">
        <dgm:presLayoutVars>
          <dgm:chMax val="5"/>
          <dgm:dir/>
          <dgm:resizeHandles val="exact"/>
        </dgm:presLayoutVars>
      </dgm:prSet>
      <dgm:spPr/>
    </dgm:pt>
    <dgm:pt modelId="{4C5F0C79-777A-4ADD-AAC4-F91F40E5ECB8}" type="pres">
      <dgm:prSet presAssocID="{3AE53CEA-75AA-4E2B-B55D-63F0729C49D7}" presName="dummyMaxCanvas" presStyleCnt="0">
        <dgm:presLayoutVars/>
      </dgm:prSet>
      <dgm:spPr/>
    </dgm:pt>
    <dgm:pt modelId="{43878B07-7982-45E8-A754-63B415412523}" type="pres">
      <dgm:prSet presAssocID="{3AE53CEA-75AA-4E2B-B55D-63F0729C49D7}" presName="FourNodes_1" presStyleLbl="node1" presStyleIdx="0" presStyleCnt="4">
        <dgm:presLayoutVars>
          <dgm:bulletEnabled val="1"/>
        </dgm:presLayoutVars>
      </dgm:prSet>
      <dgm:spPr/>
    </dgm:pt>
    <dgm:pt modelId="{86ADD56C-9B0E-4238-B821-918A2372F598}" type="pres">
      <dgm:prSet presAssocID="{3AE53CEA-75AA-4E2B-B55D-63F0729C49D7}" presName="FourNodes_2" presStyleLbl="node1" presStyleIdx="1" presStyleCnt="4">
        <dgm:presLayoutVars>
          <dgm:bulletEnabled val="1"/>
        </dgm:presLayoutVars>
      </dgm:prSet>
      <dgm:spPr/>
    </dgm:pt>
    <dgm:pt modelId="{7AB95186-2E51-43B7-9070-506A540E3ECB}" type="pres">
      <dgm:prSet presAssocID="{3AE53CEA-75AA-4E2B-B55D-63F0729C49D7}" presName="FourNodes_3" presStyleLbl="node1" presStyleIdx="2" presStyleCnt="4">
        <dgm:presLayoutVars>
          <dgm:bulletEnabled val="1"/>
        </dgm:presLayoutVars>
      </dgm:prSet>
      <dgm:spPr/>
    </dgm:pt>
    <dgm:pt modelId="{BEE2A291-E18F-4D1B-A76F-DF736F429FE9}" type="pres">
      <dgm:prSet presAssocID="{3AE53CEA-75AA-4E2B-B55D-63F0729C49D7}" presName="FourNodes_4" presStyleLbl="node1" presStyleIdx="3" presStyleCnt="4">
        <dgm:presLayoutVars>
          <dgm:bulletEnabled val="1"/>
        </dgm:presLayoutVars>
      </dgm:prSet>
      <dgm:spPr/>
    </dgm:pt>
    <dgm:pt modelId="{3630BF25-CA78-4E4E-998C-D91EB1260298}" type="pres">
      <dgm:prSet presAssocID="{3AE53CEA-75AA-4E2B-B55D-63F0729C49D7}" presName="FourConn_1-2" presStyleLbl="fgAccFollowNode1" presStyleIdx="0" presStyleCnt="3">
        <dgm:presLayoutVars>
          <dgm:bulletEnabled val="1"/>
        </dgm:presLayoutVars>
      </dgm:prSet>
      <dgm:spPr/>
    </dgm:pt>
    <dgm:pt modelId="{0451D2FF-72C0-471C-BB1F-0B3F35E50B3E}" type="pres">
      <dgm:prSet presAssocID="{3AE53CEA-75AA-4E2B-B55D-63F0729C49D7}" presName="FourConn_2-3" presStyleLbl="fgAccFollowNode1" presStyleIdx="1" presStyleCnt="3">
        <dgm:presLayoutVars>
          <dgm:bulletEnabled val="1"/>
        </dgm:presLayoutVars>
      </dgm:prSet>
      <dgm:spPr/>
    </dgm:pt>
    <dgm:pt modelId="{22375380-EF89-488D-B0E7-850A16BD061B}" type="pres">
      <dgm:prSet presAssocID="{3AE53CEA-75AA-4E2B-B55D-63F0729C49D7}" presName="FourConn_3-4" presStyleLbl="fgAccFollowNode1" presStyleIdx="2" presStyleCnt="3">
        <dgm:presLayoutVars>
          <dgm:bulletEnabled val="1"/>
        </dgm:presLayoutVars>
      </dgm:prSet>
      <dgm:spPr/>
    </dgm:pt>
    <dgm:pt modelId="{F2AF8B00-7086-4FE4-87F0-A7BF7DE9C84D}" type="pres">
      <dgm:prSet presAssocID="{3AE53CEA-75AA-4E2B-B55D-63F0729C49D7}" presName="FourNodes_1_text" presStyleLbl="node1" presStyleIdx="3" presStyleCnt="4">
        <dgm:presLayoutVars>
          <dgm:bulletEnabled val="1"/>
        </dgm:presLayoutVars>
      </dgm:prSet>
      <dgm:spPr/>
    </dgm:pt>
    <dgm:pt modelId="{BE9FD1FF-9FD7-4DB4-AF5D-D08B8778366E}" type="pres">
      <dgm:prSet presAssocID="{3AE53CEA-75AA-4E2B-B55D-63F0729C49D7}" presName="FourNodes_2_text" presStyleLbl="node1" presStyleIdx="3" presStyleCnt="4">
        <dgm:presLayoutVars>
          <dgm:bulletEnabled val="1"/>
        </dgm:presLayoutVars>
      </dgm:prSet>
      <dgm:spPr/>
    </dgm:pt>
    <dgm:pt modelId="{4FD7A84F-777A-4FE2-8D68-6E8F1A3E90A5}" type="pres">
      <dgm:prSet presAssocID="{3AE53CEA-75AA-4E2B-B55D-63F0729C49D7}" presName="FourNodes_3_text" presStyleLbl="node1" presStyleIdx="3" presStyleCnt="4">
        <dgm:presLayoutVars>
          <dgm:bulletEnabled val="1"/>
        </dgm:presLayoutVars>
      </dgm:prSet>
      <dgm:spPr/>
    </dgm:pt>
    <dgm:pt modelId="{77C7882D-9C1F-4D5D-A6B3-9AF8DA4AD725}" type="pres">
      <dgm:prSet presAssocID="{3AE53CEA-75AA-4E2B-B55D-63F0729C49D7}" presName="FourNodes_4_text" presStyleLbl="node1" presStyleIdx="3" presStyleCnt="4">
        <dgm:presLayoutVars>
          <dgm:bulletEnabled val="1"/>
        </dgm:presLayoutVars>
      </dgm:prSet>
      <dgm:spPr/>
    </dgm:pt>
  </dgm:ptLst>
  <dgm:cxnLst>
    <dgm:cxn modelId="{3729D308-FA82-449D-9FF7-3F176BF75E4C}" type="presOf" srcId="{0F2474E3-4321-4104-8B80-AB24899A64AE}" destId="{BE9FD1FF-9FD7-4DB4-AF5D-D08B8778366E}" srcOrd="1" destOrd="0" presId="urn:microsoft.com/office/officeart/2005/8/layout/vProcess5"/>
    <dgm:cxn modelId="{71E4A50C-F84D-42F6-87F9-1A4C8B01C56D}" type="presOf" srcId="{7739764D-0A86-4E8A-A838-B6800B0CCACB}" destId="{3630BF25-CA78-4E4E-998C-D91EB1260298}" srcOrd="0" destOrd="0" presId="urn:microsoft.com/office/officeart/2005/8/layout/vProcess5"/>
    <dgm:cxn modelId="{3FD13A1E-6D06-461D-93D6-0C3961A19B3B}" srcId="{3AE53CEA-75AA-4E2B-B55D-63F0729C49D7}" destId="{1217F376-FD0F-4E3B-9B30-88DB6AEF20C6}" srcOrd="0" destOrd="0" parTransId="{191A4980-C163-4CE9-9282-9840B34C79A7}" sibTransId="{7739764D-0A86-4E8A-A838-B6800B0CCACB}"/>
    <dgm:cxn modelId="{FA46B11F-932F-417F-8BA6-CB73CAF86887}" srcId="{3AE53CEA-75AA-4E2B-B55D-63F0729C49D7}" destId="{0F2474E3-4321-4104-8B80-AB24899A64AE}" srcOrd="1" destOrd="0" parTransId="{8FA8C8B0-59A5-4720-9DF7-F845E33F56A6}" sibTransId="{47F4D6DF-0B0E-4AB1-8AC8-BF957E6F72A2}"/>
    <dgm:cxn modelId="{35458826-1F8C-4C19-8C20-229E769B99F2}" type="presOf" srcId="{76433F47-AF7C-4A63-9FF5-2D9E41EA9AD6}" destId="{4FD7A84F-777A-4FE2-8D68-6E8F1A3E90A5}" srcOrd="1" destOrd="0" presId="urn:microsoft.com/office/officeart/2005/8/layout/vProcess5"/>
    <dgm:cxn modelId="{F6665D3E-E121-4C12-8626-66FAB8036717}" type="presOf" srcId="{9C760AF9-BDD2-4D2D-8221-C9028DE16F4C}" destId="{BEE2A291-E18F-4D1B-A76F-DF736F429FE9}" srcOrd="0" destOrd="0" presId="urn:microsoft.com/office/officeart/2005/8/layout/vProcess5"/>
    <dgm:cxn modelId="{5C884A97-0601-4E70-8F80-795BD648602E}" type="presOf" srcId="{47F4D6DF-0B0E-4AB1-8AC8-BF957E6F72A2}" destId="{0451D2FF-72C0-471C-BB1F-0B3F35E50B3E}" srcOrd="0" destOrd="0" presId="urn:microsoft.com/office/officeart/2005/8/layout/vProcess5"/>
    <dgm:cxn modelId="{4F09EDB1-549A-464D-BE55-092CA80A5A6B}" type="presOf" srcId="{76433F47-AF7C-4A63-9FF5-2D9E41EA9AD6}" destId="{7AB95186-2E51-43B7-9070-506A540E3ECB}" srcOrd="0" destOrd="0" presId="urn:microsoft.com/office/officeart/2005/8/layout/vProcess5"/>
    <dgm:cxn modelId="{FF6C82BB-4242-4097-932F-44917D47E708}" type="presOf" srcId="{1217F376-FD0F-4E3B-9B30-88DB6AEF20C6}" destId="{43878B07-7982-45E8-A754-63B415412523}" srcOrd="0" destOrd="0" presId="urn:microsoft.com/office/officeart/2005/8/layout/vProcess5"/>
    <dgm:cxn modelId="{C1FD01BC-8AE6-4F4D-8BCE-304B96C2A86A}" srcId="{3AE53CEA-75AA-4E2B-B55D-63F0729C49D7}" destId="{76433F47-AF7C-4A63-9FF5-2D9E41EA9AD6}" srcOrd="2" destOrd="0" parTransId="{CDA0A91F-DD5B-4753-910B-C4EB862699DA}" sibTransId="{1CA703A7-44CF-4845-A910-F403E8D09088}"/>
    <dgm:cxn modelId="{CE3212BE-C983-4B7C-A881-9A827DA51906}" srcId="{3AE53CEA-75AA-4E2B-B55D-63F0729C49D7}" destId="{9C760AF9-BDD2-4D2D-8221-C9028DE16F4C}" srcOrd="3" destOrd="0" parTransId="{FE2E9523-DFC0-403B-83D4-D05380E88812}" sibTransId="{BE821003-885C-48C8-B10D-E7D4BF72E533}"/>
    <dgm:cxn modelId="{11DC82C1-A408-4CF4-9589-EFF03B6820E9}" type="presOf" srcId="{1217F376-FD0F-4E3B-9B30-88DB6AEF20C6}" destId="{F2AF8B00-7086-4FE4-87F0-A7BF7DE9C84D}" srcOrd="1" destOrd="0" presId="urn:microsoft.com/office/officeart/2005/8/layout/vProcess5"/>
    <dgm:cxn modelId="{C8D5BCC3-91F4-4F6E-9991-D169CE2D3C8A}" type="presOf" srcId="{1CA703A7-44CF-4845-A910-F403E8D09088}" destId="{22375380-EF89-488D-B0E7-850A16BD061B}" srcOrd="0" destOrd="0" presId="urn:microsoft.com/office/officeart/2005/8/layout/vProcess5"/>
    <dgm:cxn modelId="{36574BC8-7437-43D4-9B5B-7AE1A2F95F71}" type="presOf" srcId="{3AE53CEA-75AA-4E2B-B55D-63F0729C49D7}" destId="{5A030A48-366F-496C-A1EA-5E194F9DAF68}" srcOrd="0" destOrd="0" presId="urn:microsoft.com/office/officeart/2005/8/layout/vProcess5"/>
    <dgm:cxn modelId="{997D0BE8-6585-43A3-89A8-68EC7C5694BB}" type="presOf" srcId="{0F2474E3-4321-4104-8B80-AB24899A64AE}" destId="{86ADD56C-9B0E-4238-B821-918A2372F598}" srcOrd="0" destOrd="0" presId="urn:microsoft.com/office/officeart/2005/8/layout/vProcess5"/>
    <dgm:cxn modelId="{A991C0E9-983E-4F87-88AA-679E2E72F917}" type="presOf" srcId="{9C760AF9-BDD2-4D2D-8221-C9028DE16F4C}" destId="{77C7882D-9C1F-4D5D-A6B3-9AF8DA4AD725}" srcOrd="1" destOrd="0" presId="urn:microsoft.com/office/officeart/2005/8/layout/vProcess5"/>
    <dgm:cxn modelId="{B436139C-0D9E-4C34-BFA7-A68B312870F7}" type="presParOf" srcId="{5A030A48-366F-496C-A1EA-5E194F9DAF68}" destId="{4C5F0C79-777A-4ADD-AAC4-F91F40E5ECB8}" srcOrd="0" destOrd="0" presId="urn:microsoft.com/office/officeart/2005/8/layout/vProcess5"/>
    <dgm:cxn modelId="{8FE57A13-3334-4F38-B2ED-BA7000810987}" type="presParOf" srcId="{5A030A48-366F-496C-A1EA-5E194F9DAF68}" destId="{43878B07-7982-45E8-A754-63B415412523}" srcOrd="1" destOrd="0" presId="urn:microsoft.com/office/officeart/2005/8/layout/vProcess5"/>
    <dgm:cxn modelId="{D0EF3E11-D754-41E8-874E-DE81A2314CCA}" type="presParOf" srcId="{5A030A48-366F-496C-A1EA-5E194F9DAF68}" destId="{86ADD56C-9B0E-4238-B821-918A2372F598}" srcOrd="2" destOrd="0" presId="urn:microsoft.com/office/officeart/2005/8/layout/vProcess5"/>
    <dgm:cxn modelId="{AB20B898-32F5-4476-8F27-19B011C8CF29}" type="presParOf" srcId="{5A030A48-366F-496C-A1EA-5E194F9DAF68}" destId="{7AB95186-2E51-43B7-9070-506A540E3ECB}" srcOrd="3" destOrd="0" presId="urn:microsoft.com/office/officeart/2005/8/layout/vProcess5"/>
    <dgm:cxn modelId="{82986539-55CB-4B1E-80CA-6A51A8DA54F3}" type="presParOf" srcId="{5A030A48-366F-496C-A1EA-5E194F9DAF68}" destId="{BEE2A291-E18F-4D1B-A76F-DF736F429FE9}" srcOrd="4" destOrd="0" presId="urn:microsoft.com/office/officeart/2005/8/layout/vProcess5"/>
    <dgm:cxn modelId="{4934500C-DD3B-4F3C-990A-3D483E04CF0C}" type="presParOf" srcId="{5A030A48-366F-496C-A1EA-5E194F9DAF68}" destId="{3630BF25-CA78-4E4E-998C-D91EB1260298}" srcOrd="5" destOrd="0" presId="urn:microsoft.com/office/officeart/2005/8/layout/vProcess5"/>
    <dgm:cxn modelId="{35A58CD9-11D5-4096-B054-B50DE2C25CA1}" type="presParOf" srcId="{5A030A48-366F-496C-A1EA-5E194F9DAF68}" destId="{0451D2FF-72C0-471C-BB1F-0B3F35E50B3E}" srcOrd="6" destOrd="0" presId="urn:microsoft.com/office/officeart/2005/8/layout/vProcess5"/>
    <dgm:cxn modelId="{6341CEDB-E2FA-434C-A1ED-6A4BB45C36B4}" type="presParOf" srcId="{5A030A48-366F-496C-A1EA-5E194F9DAF68}" destId="{22375380-EF89-488D-B0E7-850A16BD061B}" srcOrd="7" destOrd="0" presId="urn:microsoft.com/office/officeart/2005/8/layout/vProcess5"/>
    <dgm:cxn modelId="{6775EDA1-4C72-45F3-A837-FF37258C960B}" type="presParOf" srcId="{5A030A48-366F-496C-A1EA-5E194F9DAF68}" destId="{F2AF8B00-7086-4FE4-87F0-A7BF7DE9C84D}" srcOrd="8" destOrd="0" presId="urn:microsoft.com/office/officeart/2005/8/layout/vProcess5"/>
    <dgm:cxn modelId="{4EA04E6F-2807-4D97-855F-050D69718EAB}" type="presParOf" srcId="{5A030A48-366F-496C-A1EA-5E194F9DAF68}" destId="{BE9FD1FF-9FD7-4DB4-AF5D-D08B8778366E}" srcOrd="9" destOrd="0" presId="urn:microsoft.com/office/officeart/2005/8/layout/vProcess5"/>
    <dgm:cxn modelId="{70E67950-222C-4F87-B1EC-969A595AE2FD}" type="presParOf" srcId="{5A030A48-366F-496C-A1EA-5E194F9DAF68}" destId="{4FD7A84F-777A-4FE2-8D68-6E8F1A3E90A5}" srcOrd="10" destOrd="0" presId="urn:microsoft.com/office/officeart/2005/8/layout/vProcess5"/>
    <dgm:cxn modelId="{13A693FA-8175-4F0B-8353-9C44D460D781}" type="presParOf" srcId="{5A030A48-366F-496C-A1EA-5E194F9DAF68}" destId="{77C7882D-9C1F-4D5D-A6B3-9AF8DA4AD725}"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B146BB5-D9D2-439F-806E-11112F5000A1}" type="doc">
      <dgm:prSet loTypeId="urn:microsoft.com/office/officeart/2005/8/layout/process5" loCatId="process" qsTypeId="urn:microsoft.com/office/officeart/2005/8/quickstyle/simple1" qsCatId="simple" csTypeId="urn:microsoft.com/office/officeart/2005/8/colors/colorful1" csCatId="colorful"/>
      <dgm:spPr/>
      <dgm:t>
        <a:bodyPr/>
        <a:lstStyle/>
        <a:p>
          <a:endParaRPr lang="en-US"/>
        </a:p>
      </dgm:t>
    </dgm:pt>
    <dgm:pt modelId="{42C7146F-891C-4596-98CC-070603587F20}">
      <dgm:prSet custT="1"/>
      <dgm:spPr/>
      <dgm:t>
        <a:bodyPr/>
        <a:lstStyle/>
        <a:p>
          <a:r>
            <a:rPr lang="en-GB" sz="3200" dirty="0">
              <a:latin typeface="Aptos Display" panose="020B0004020202020204" pitchFamily="34" charset="0"/>
            </a:rPr>
            <a:t>WHAT IS KIDNAP?</a:t>
          </a:r>
          <a:endParaRPr lang="en-US" sz="3200" dirty="0">
            <a:latin typeface="Aptos Display" panose="020B0004020202020204" pitchFamily="34" charset="0"/>
          </a:endParaRPr>
        </a:p>
      </dgm:t>
    </dgm:pt>
    <dgm:pt modelId="{ACEB022B-8FD9-452C-BA03-368DDD28DBD8}" type="parTrans" cxnId="{04685E38-092A-4A0F-A4CE-C17F4FAF556D}">
      <dgm:prSet/>
      <dgm:spPr/>
      <dgm:t>
        <a:bodyPr/>
        <a:lstStyle/>
        <a:p>
          <a:endParaRPr lang="en-US"/>
        </a:p>
      </dgm:t>
    </dgm:pt>
    <dgm:pt modelId="{BA8FBD9B-D3E7-42F7-9D3F-054419E01E1F}" type="sibTrans" cxnId="{04685E38-092A-4A0F-A4CE-C17F4FAF556D}">
      <dgm:prSet/>
      <dgm:spPr/>
      <dgm:t>
        <a:bodyPr/>
        <a:lstStyle/>
        <a:p>
          <a:endParaRPr lang="en-US"/>
        </a:p>
      </dgm:t>
    </dgm:pt>
    <dgm:pt modelId="{7C078F24-0EDA-4D28-85F3-9E03ECEFBF1B}">
      <dgm:prSet custT="1"/>
      <dgm:spPr/>
      <dgm:t>
        <a:bodyPr/>
        <a:lstStyle/>
        <a:p>
          <a:r>
            <a:rPr lang="en-GB" sz="3200" dirty="0">
              <a:latin typeface="Aptos Display" panose="020B0004020202020204" pitchFamily="34" charset="0"/>
            </a:rPr>
            <a:t>WHAT IS EXTORTION?</a:t>
          </a:r>
          <a:endParaRPr lang="en-US" sz="3200" dirty="0">
            <a:latin typeface="Aptos Display" panose="020B0004020202020204" pitchFamily="34" charset="0"/>
          </a:endParaRPr>
        </a:p>
      </dgm:t>
    </dgm:pt>
    <dgm:pt modelId="{933D340A-F6B5-4DF5-B944-991602C4B3C8}" type="parTrans" cxnId="{C548AD1B-627D-48A7-94FE-CAB8FF4DD238}">
      <dgm:prSet/>
      <dgm:spPr/>
      <dgm:t>
        <a:bodyPr/>
        <a:lstStyle/>
        <a:p>
          <a:endParaRPr lang="en-US"/>
        </a:p>
      </dgm:t>
    </dgm:pt>
    <dgm:pt modelId="{A5B655F6-93A8-4E38-9280-0AD66B8DD0F2}" type="sibTrans" cxnId="{C548AD1B-627D-48A7-94FE-CAB8FF4DD238}">
      <dgm:prSet/>
      <dgm:spPr/>
      <dgm:t>
        <a:bodyPr/>
        <a:lstStyle/>
        <a:p>
          <a:endParaRPr lang="en-US"/>
        </a:p>
      </dgm:t>
    </dgm:pt>
    <dgm:pt modelId="{335059A6-1C17-4966-A5DB-E3AB0CCA6356}" type="pres">
      <dgm:prSet presAssocID="{AB146BB5-D9D2-439F-806E-11112F5000A1}" presName="diagram" presStyleCnt="0">
        <dgm:presLayoutVars>
          <dgm:dir/>
          <dgm:resizeHandles val="exact"/>
        </dgm:presLayoutVars>
      </dgm:prSet>
      <dgm:spPr/>
    </dgm:pt>
    <dgm:pt modelId="{FA882705-172B-48A2-A4F2-E285B21A71E8}" type="pres">
      <dgm:prSet presAssocID="{42C7146F-891C-4596-98CC-070603587F20}" presName="node" presStyleLbl="node1" presStyleIdx="0" presStyleCnt="2">
        <dgm:presLayoutVars>
          <dgm:bulletEnabled val="1"/>
        </dgm:presLayoutVars>
      </dgm:prSet>
      <dgm:spPr/>
    </dgm:pt>
    <dgm:pt modelId="{8346ACB7-7042-4EDA-A28B-B3EC4509CE56}" type="pres">
      <dgm:prSet presAssocID="{BA8FBD9B-D3E7-42F7-9D3F-054419E01E1F}" presName="sibTrans" presStyleLbl="sibTrans2D1" presStyleIdx="0" presStyleCnt="1"/>
      <dgm:spPr/>
    </dgm:pt>
    <dgm:pt modelId="{FB7F0141-F593-404E-87F3-44A5C67923CE}" type="pres">
      <dgm:prSet presAssocID="{BA8FBD9B-D3E7-42F7-9D3F-054419E01E1F}" presName="connectorText" presStyleLbl="sibTrans2D1" presStyleIdx="0" presStyleCnt="1"/>
      <dgm:spPr/>
    </dgm:pt>
    <dgm:pt modelId="{28DE3155-D981-4FA1-B545-C154F5676103}" type="pres">
      <dgm:prSet presAssocID="{7C078F24-0EDA-4D28-85F3-9E03ECEFBF1B}" presName="node" presStyleLbl="node1" presStyleIdx="1" presStyleCnt="2">
        <dgm:presLayoutVars>
          <dgm:bulletEnabled val="1"/>
        </dgm:presLayoutVars>
      </dgm:prSet>
      <dgm:spPr/>
    </dgm:pt>
  </dgm:ptLst>
  <dgm:cxnLst>
    <dgm:cxn modelId="{C548AD1B-627D-48A7-94FE-CAB8FF4DD238}" srcId="{AB146BB5-D9D2-439F-806E-11112F5000A1}" destId="{7C078F24-0EDA-4D28-85F3-9E03ECEFBF1B}" srcOrd="1" destOrd="0" parTransId="{933D340A-F6B5-4DF5-B944-991602C4B3C8}" sibTransId="{A5B655F6-93A8-4E38-9280-0AD66B8DD0F2}"/>
    <dgm:cxn modelId="{19C7E62B-3C54-4941-AF5E-C8CF443FBFEE}" type="presOf" srcId="{42C7146F-891C-4596-98CC-070603587F20}" destId="{FA882705-172B-48A2-A4F2-E285B21A71E8}" srcOrd="0" destOrd="0" presId="urn:microsoft.com/office/officeart/2005/8/layout/process5"/>
    <dgm:cxn modelId="{E8AAF134-0CA5-4A9A-94D1-0ED43440708C}" type="presOf" srcId="{AB146BB5-D9D2-439F-806E-11112F5000A1}" destId="{335059A6-1C17-4966-A5DB-E3AB0CCA6356}" srcOrd="0" destOrd="0" presId="urn:microsoft.com/office/officeart/2005/8/layout/process5"/>
    <dgm:cxn modelId="{04685E38-092A-4A0F-A4CE-C17F4FAF556D}" srcId="{AB146BB5-D9D2-439F-806E-11112F5000A1}" destId="{42C7146F-891C-4596-98CC-070603587F20}" srcOrd="0" destOrd="0" parTransId="{ACEB022B-8FD9-452C-BA03-368DDD28DBD8}" sibTransId="{BA8FBD9B-D3E7-42F7-9D3F-054419E01E1F}"/>
    <dgm:cxn modelId="{C0A54583-29A5-4A52-AE80-4392BBB45D7C}" type="presOf" srcId="{7C078F24-0EDA-4D28-85F3-9E03ECEFBF1B}" destId="{28DE3155-D981-4FA1-B545-C154F5676103}" srcOrd="0" destOrd="0" presId="urn:microsoft.com/office/officeart/2005/8/layout/process5"/>
    <dgm:cxn modelId="{7F144BC0-C56E-495D-BC34-EA361A6770CD}" type="presOf" srcId="{BA8FBD9B-D3E7-42F7-9D3F-054419E01E1F}" destId="{8346ACB7-7042-4EDA-A28B-B3EC4509CE56}" srcOrd="0" destOrd="0" presId="urn:microsoft.com/office/officeart/2005/8/layout/process5"/>
    <dgm:cxn modelId="{9C08F0EF-10F7-4C79-BF48-EBEF3AF2DB16}" type="presOf" srcId="{BA8FBD9B-D3E7-42F7-9D3F-054419E01E1F}" destId="{FB7F0141-F593-404E-87F3-44A5C67923CE}" srcOrd="1" destOrd="0" presId="urn:microsoft.com/office/officeart/2005/8/layout/process5"/>
    <dgm:cxn modelId="{9D0D2B8A-8111-4D74-96AC-1B96521D8027}" type="presParOf" srcId="{335059A6-1C17-4966-A5DB-E3AB0CCA6356}" destId="{FA882705-172B-48A2-A4F2-E285B21A71E8}" srcOrd="0" destOrd="0" presId="urn:microsoft.com/office/officeart/2005/8/layout/process5"/>
    <dgm:cxn modelId="{D7A75632-5B79-460B-A850-62E9FF25F22E}" type="presParOf" srcId="{335059A6-1C17-4966-A5DB-E3AB0CCA6356}" destId="{8346ACB7-7042-4EDA-A28B-B3EC4509CE56}" srcOrd="1" destOrd="0" presId="urn:microsoft.com/office/officeart/2005/8/layout/process5"/>
    <dgm:cxn modelId="{62B70EA4-DC5B-4DB1-A9EC-6BEF0090D6A7}" type="presParOf" srcId="{8346ACB7-7042-4EDA-A28B-B3EC4509CE56}" destId="{FB7F0141-F593-404E-87F3-44A5C67923CE}" srcOrd="0" destOrd="0" presId="urn:microsoft.com/office/officeart/2005/8/layout/process5"/>
    <dgm:cxn modelId="{F8C2F80C-1575-4892-8362-4AC9C4964D77}" type="presParOf" srcId="{335059A6-1C17-4966-A5DB-E3AB0CCA6356}" destId="{28DE3155-D981-4FA1-B545-C154F5676103}" srcOrd="2"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878B07-7982-45E8-A754-63B415412523}">
      <dsp:nvSpPr>
        <dsp:cNvPr id="0" name=""/>
        <dsp:cNvSpPr/>
      </dsp:nvSpPr>
      <dsp:spPr>
        <a:xfrm>
          <a:off x="0" y="0"/>
          <a:ext cx="8282940" cy="726855"/>
        </a:xfrm>
        <a:prstGeom prst="roundRect">
          <a:avLst>
            <a:gd name="adj" fmla="val 10000"/>
          </a:avLst>
        </a:prstGeom>
        <a:gradFill rotWithShape="0">
          <a:gsLst>
            <a:gs pos="0">
              <a:schemeClr val="accent5">
                <a:hueOff val="0"/>
                <a:satOff val="0"/>
                <a:lumOff val="0"/>
                <a:alphaOff val="0"/>
                <a:tint val="94000"/>
                <a:satMod val="100000"/>
                <a:lumMod val="104000"/>
              </a:schemeClr>
            </a:gs>
            <a:gs pos="69000">
              <a:schemeClr val="accent5">
                <a:hueOff val="0"/>
                <a:satOff val="0"/>
                <a:lumOff val="0"/>
                <a:alphaOff val="0"/>
                <a:shade val="86000"/>
                <a:satMod val="130000"/>
                <a:lumMod val="102000"/>
              </a:schemeClr>
            </a:gs>
            <a:gs pos="100000">
              <a:schemeClr val="accent5">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By the end of this session, you should be able to:</a:t>
          </a:r>
          <a:endParaRPr lang="en-US" sz="2000" kern="1200" dirty="0"/>
        </a:p>
      </dsp:txBody>
      <dsp:txXfrm>
        <a:off x="21289" y="21289"/>
        <a:ext cx="7437186" cy="684277"/>
      </dsp:txXfrm>
    </dsp:sp>
    <dsp:sp modelId="{86ADD56C-9B0E-4238-B821-918A2372F598}">
      <dsp:nvSpPr>
        <dsp:cNvPr id="0" name=""/>
        <dsp:cNvSpPr/>
      </dsp:nvSpPr>
      <dsp:spPr>
        <a:xfrm>
          <a:off x="693696" y="859010"/>
          <a:ext cx="8282940" cy="726855"/>
        </a:xfrm>
        <a:prstGeom prst="roundRect">
          <a:avLst>
            <a:gd name="adj" fmla="val 10000"/>
          </a:avLst>
        </a:prstGeom>
        <a:gradFill rotWithShape="0">
          <a:gsLst>
            <a:gs pos="0">
              <a:schemeClr val="accent5">
                <a:hueOff val="-4050717"/>
                <a:satOff val="-275"/>
                <a:lumOff val="654"/>
                <a:alphaOff val="0"/>
                <a:tint val="94000"/>
                <a:satMod val="100000"/>
                <a:lumMod val="104000"/>
              </a:schemeClr>
            </a:gs>
            <a:gs pos="69000">
              <a:schemeClr val="accent5">
                <a:hueOff val="-4050717"/>
                <a:satOff val="-275"/>
                <a:lumOff val="654"/>
                <a:alphaOff val="0"/>
                <a:shade val="86000"/>
                <a:satMod val="130000"/>
                <a:lumMod val="102000"/>
              </a:schemeClr>
            </a:gs>
            <a:gs pos="100000">
              <a:schemeClr val="accent5">
                <a:hueOff val="-4050717"/>
                <a:satOff val="-275"/>
                <a:lumOff val="654"/>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Define kidnap, extortion and child abduction. </a:t>
          </a:r>
          <a:endParaRPr lang="en-US" sz="2000" kern="1200" dirty="0"/>
        </a:p>
      </dsp:txBody>
      <dsp:txXfrm>
        <a:off x="714985" y="880299"/>
        <a:ext cx="7074209" cy="684277"/>
      </dsp:txXfrm>
    </dsp:sp>
    <dsp:sp modelId="{7AB95186-2E51-43B7-9070-506A540E3ECB}">
      <dsp:nvSpPr>
        <dsp:cNvPr id="0" name=""/>
        <dsp:cNvSpPr/>
      </dsp:nvSpPr>
      <dsp:spPr>
        <a:xfrm>
          <a:off x="1377038" y="1718021"/>
          <a:ext cx="8282940" cy="726855"/>
        </a:xfrm>
        <a:prstGeom prst="roundRect">
          <a:avLst>
            <a:gd name="adj" fmla="val 10000"/>
          </a:avLst>
        </a:prstGeom>
        <a:gradFill rotWithShape="0">
          <a:gsLst>
            <a:gs pos="0">
              <a:schemeClr val="accent5">
                <a:hueOff val="-8101434"/>
                <a:satOff val="-551"/>
                <a:lumOff val="1307"/>
                <a:alphaOff val="0"/>
                <a:tint val="94000"/>
                <a:satMod val="100000"/>
                <a:lumMod val="104000"/>
              </a:schemeClr>
            </a:gs>
            <a:gs pos="69000">
              <a:schemeClr val="accent5">
                <a:hueOff val="-8101434"/>
                <a:satOff val="-551"/>
                <a:lumOff val="1307"/>
                <a:alphaOff val="0"/>
                <a:shade val="86000"/>
                <a:satMod val="130000"/>
                <a:lumMod val="102000"/>
              </a:schemeClr>
            </a:gs>
            <a:gs pos="100000">
              <a:schemeClr val="accent5">
                <a:hueOff val="-8101434"/>
                <a:satOff val="-551"/>
                <a:lumOff val="1307"/>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Identify the different types of kidnap</a:t>
          </a:r>
          <a:endParaRPr lang="en-US" sz="2000" kern="1200" dirty="0"/>
        </a:p>
      </dsp:txBody>
      <dsp:txXfrm>
        <a:off x="1398327" y="1739310"/>
        <a:ext cx="7084563" cy="684277"/>
      </dsp:txXfrm>
    </dsp:sp>
    <dsp:sp modelId="{BEE2A291-E18F-4D1B-A76F-DF736F429FE9}">
      <dsp:nvSpPr>
        <dsp:cNvPr id="0" name=""/>
        <dsp:cNvSpPr/>
      </dsp:nvSpPr>
      <dsp:spPr>
        <a:xfrm>
          <a:off x="2070734" y="2577032"/>
          <a:ext cx="8282940" cy="726855"/>
        </a:xfrm>
        <a:prstGeom prst="roundRect">
          <a:avLst>
            <a:gd name="adj" fmla="val 10000"/>
          </a:avLst>
        </a:prstGeom>
        <a:gradFill rotWithShape="0">
          <a:gsLst>
            <a:gs pos="0">
              <a:schemeClr val="accent5">
                <a:hueOff val="-12152150"/>
                <a:satOff val="-826"/>
                <a:lumOff val="1961"/>
                <a:alphaOff val="0"/>
                <a:tint val="94000"/>
                <a:satMod val="100000"/>
                <a:lumMod val="104000"/>
              </a:schemeClr>
            </a:gs>
            <a:gs pos="69000">
              <a:schemeClr val="accent5">
                <a:hueOff val="-12152150"/>
                <a:satOff val="-826"/>
                <a:lumOff val="1961"/>
                <a:alphaOff val="0"/>
                <a:shade val="86000"/>
                <a:satMod val="130000"/>
                <a:lumMod val="102000"/>
              </a:schemeClr>
            </a:gs>
            <a:gs pos="100000">
              <a:schemeClr val="accent5">
                <a:hueOff val="-12152150"/>
                <a:satOff val="-826"/>
                <a:lumOff val="1961"/>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Explain the difference between kidnap and child extortion</a:t>
          </a:r>
          <a:endParaRPr lang="en-US" sz="2000" kern="1200" dirty="0"/>
        </a:p>
      </dsp:txBody>
      <dsp:txXfrm>
        <a:off x="2092023" y="2598321"/>
        <a:ext cx="7074209" cy="684277"/>
      </dsp:txXfrm>
    </dsp:sp>
    <dsp:sp modelId="{3630BF25-CA78-4E4E-998C-D91EB1260298}">
      <dsp:nvSpPr>
        <dsp:cNvPr id="0" name=""/>
        <dsp:cNvSpPr/>
      </dsp:nvSpPr>
      <dsp:spPr>
        <a:xfrm>
          <a:off x="7810484" y="556705"/>
          <a:ext cx="472455" cy="472455"/>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916786" y="556705"/>
        <a:ext cx="259851" cy="355522"/>
      </dsp:txXfrm>
    </dsp:sp>
    <dsp:sp modelId="{0451D2FF-72C0-471C-BB1F-0B3F35E50B3E}">
      <dsp:nvSpPr>
        <dsp:cNvPr id="0" name=""/>
        <dsp:cNvSpPr/>
      </dsp:nvSpPr>
      <dsp:spPr>
        <a:xfrm>
          <a:off x="8504180" y="1415716"/>
          <a:ext cx="472455" cy="472455"/>
        </a:xfrm>
        <a:prstGeom prst="downArrow">
          <a:avLst>
            <a:gd name="adj1" fmla="val 55000"/>
            <a:gd name="adj2" fmla="val 45000"/>
          </a:avLst>
        </a:prstGeom>
        <a:solidFill>
          <a:schemeClr val="accent5">
            <a:tint val="40000"/>
            <a:alpha val="90000"/>
            <a:hueOff val="-5972333"/>
            <a:satOff val="1333"/>
            <a:lumOff val="200"/>
            <a:alphaOff val="0"/>
          </a:schemeClr>
        </a:solidFill>
        <a:ln w="12700"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610482" y="1415716"/>
        <a:ext cx="259851" cy="355522"/>
      </dsp:txXfrm>
    </dsp:sp>
    <dsp:sp modelId="{22375380-EF89-488D-B0E7-850A16BD061B}">
      <dsp:nvSpPr>
        <dsp:cNvPr id="0" name=""/>
        <dsp:cNvSpPr/>
      </dsp:nvSpPr>
      <dsp:spPr>
        <a:xfrm>
          <a:off x="9187522" y="2274726"/>
          <a:ext cx="472455" cy="472455"/>
        </a:xfrm>
        <a:prstGeom prst="downArrow">
          <a:avLst>
            <a:gd name="adj1" fmla="val 55000"/>
            <a:gd name="adj2" fmla="val 45000"/>
          </a:avLst>
        </a:prstGeom>
        <a:solidFill>
          <a:schemeClr val="accent5">
            <a:tint val="40000"/>
            <a:alpha val="90000"/>
            <a:hueOff val="-11944666"/>
            <a:satOff val="2667"/>
            <a:lumOff val="401"/>
            <a:alphaOff val="0"/>
          </a:schemeClr>
        </a:solidFill>
        <a:ln w="12700"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9293824" y="2274726"/>
        <a:ext cx="259851" cy="3555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882705-172B-48A2-A4F2-E285B21A71E8}">
      <dsp:nvSpPr>
        <dsp:cNvPr id="0" name=""/>
        <dsp:cNvSpPr/>
      </dsp:nvSpPr>
      <dsp:spPr>
        <a:xfrm>
          <a:off x="1878" y="844944"/>
          <a:ext cx="4005989" cy="2403593"/>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latin typeface="Aptos Display" panose="020B0004020202020204" pitchFamily="34" charset="0"/>
            </a:rPr>
            <a:t>WHAT IS KIDNAP?</a:t>
          </a:r>
          <a:endParaRPr lang="en-US" sz="3200" kern="1200" dirty="0">
            <a:latin typeface="Aptos Display" panose="020B0004020202020204" pitchFamily="34" charset="0"/>
          </a:endParaRPr>
        </a:p>
      </dsp:txBody>
      <dsp:txXfrm>
        <a:off x="72277" y="915343"/>
        <a:ext cx="3865191" cy="2262795"/>
      </dsp:txXfrm>
    </dsp:sp>
    <dsp:sp modelId="{8346ACB7-7042-4EDA-A28B-B3EC4509CE56}">
      <dsp:nvSpPr>
        <dsp:cNvPr id="0" name=""/>
        <dsp:cNvSpPr/>
      </dsp:nvSpPr>
      <dsp:spPr>
        <a:xfrm>
          <a:off x="4360395" y="1549998"/>
          <a:ext cx="849269" cy="993485"/>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955800">
            <a:lnSpc>
              <a:spcPct val="90000"/>
            </a:lnSpc>
            <a:spcBef>
              <a:spcPct val="0"/>
            </a:spcBef>
            <a:spcAft>
              <a:spcPct val="35000"/>
            </a:spcAft>
            <a:buNone/>
          </a:pPr>
          <a:endParaRPr lang="en-US" sz="4400" kern="1200"/>
        </a:p>
      </dsp:txBody>
      <dsp:txXfrm>
        <a:off x="4360395" y="1748695"/>
        <a:ext cx="594488" cy="596091"/>
      </dsp:txXfrm>
    </dsp:sp>
    <dsp:sp modelId="{28DE3155-D981-4FA1-B545-C154F5676103}">
      <dsp:nvSpPr>
        <dsp:cNvPr id="0" name=""/>
        <dsp:cNvSpPr/>
      </dsp:nvSpPr>
      <dsp:spPr>
        <a:xfrm>
          <a:off x="5610264" y="844944"/>
          <a:ext cx="4005989" cy="2403593"/>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latin typeface="Aptos Display" panose="020B0004020202020204" pitchFamily="34" charset="0"/>
            </a:rPr>
            <a:t>WHAT IS EXTORTION?</a:t>
          </a:r>
          <a:endParaRPr lang="en-US" sz="3200" kern="1200" dirty="0">
            <a:latin typeface="Aptos Display" panose="020B0004020202020204" pitchFamily="34" charset="0"/>
          </a:endParaRPr>
        </a:p>
      </dsp:txBody>
      <dsp:txXfrm>
        <a:off x="5680663" y="915343"/>
        <a:ext cx="3865191" cy="2262795"/>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35B55E-CF84-4826-AF6B-CAAF0C20E4AA}" type="datetimeFigureOut">
              <a:rPr lang="en-GB" smtClean="0"/>
              <a:t>23/10/2025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318059-C93E-4AAA-BC2B-DE0FC7A0EB25}" type="slidenum">
              <a:rPr lang="en-GB" smtClean="0"/>
              <a:t>‹#›</a:t>
            </a:fld>
            <a:endParaRPr lang="en-GB"/>
          </a:p>
        </p:txBody>
      </p:sp>
    </p:spTree>
    <p:extLst>
      <p:ext uri="{BB962C8B-B14F-4D97-AF65-F5344CB8AC3E}">
        <p14:creationId xmlns:p14="http://schemas.microsoft.com/office/powerpoint/2010/main" val="19814515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manchestereveningnews.co.uk/news/greater-manchester-news/kidnappings-greater-manchester-rise-70-24635096" TargetMode="External"/><Relationship Id="rId2" Type="http://schemas.openxmlformats.org/officeDocument/2006/relationships/slide" Target="../slides/slide4.xml"/><Relationship Id="rId1" Type="http://schemas.openxmlformats.org/officeDocument/2006/relationships/notesMaster" Target="../notesMasters/notesMaster1.xml"/><Relationship Id="rId5" Type="http://schemas.openxmlformats.org/officeDocument/2006/relationships/hyperlink" Target="https://news.sky.com/story/iran-has-threatened-to-kill-or-kidnap-10-people-in-the-uk-so-far-this-year-mi5-12748828" TargetMode="External"/><Relationship Id="rId4" Type="http://schemas.openxmlformats.org/officeDocument/2006/relationships/hyperlink" Target="https://www.theguardian.com/uk/2005/jun/22/ukcrime.prisonsandprobation1" TargetMode="Externa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statista.com/aboutus/our-research-commitment"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nationalcrimeagency.gov.uk/what-we-do/crime-threats/kidnap-and-extortion/sextortion-webcam-blackmail" TargetMode="External"/><Relationship Id="rId2" Type="http://schemas.openxmlformats.org/officeDocument/2006/relationships/slide" Target="../slides/slide13.xml"/><Relationship Id="rId1" Type="http://schemas.openxmlformats.org/officeDocument/2006/relationships/notesMaster" Target="../notesMasters/notesMaster1.xml"/><Relationship Id="rId4" Type="http://schemas.openxmlformats.org/officeDocument/2006/relationships/hyperlink" Target="https://www.nationalcrimeagency.gov.uk/what-we-do/crime-threats/cyber-crime" TargetMode="Externa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the learning objectives</a:t>
            </a:r>
          </a:p>
        </p:txBody>
      </p:sp>
      <p:sp>
        <p:nvSpPr>
          <p:cNvPr id="4" name="Slide Number Placeholder 3"/>
          <p:cNvSpPr>
            <a:spLocks noGrp="1"/>
          </p:cNvSpPr>
          <p:nvPr>
            <p:ph type="sldNum" sz="quarter" idx="5"/>
          </p:nvPr>
        </p:nvSpPr>
        <p:spPr/>
        <p:txBody>
          <a:bodyPr/>
          <a:lstStyle/>
          <a:p>
            <a:fld id="{99318059-C93E-4AAA-BC2B-DE0FC7A0EB25}" type="slidenum">
              <a:rPr lang="en-GB" smtClean="0"/>
              <a:t>2</a:t>
            </a:fld>
            <a:endParaRPr lang="en-GB"/>
          </a:p>
        </p:txBody>
      </p:sp>
    </p:spTree>
    <p:extLst>
      <p:ext uri="{BB962C8B-B14F-4D97-AF65-F5344CB8AC3E}">
        <p14:creationId xmlns:p14="http://schemas.microsoft.com/office/powerpoint/2010/main" val="2037063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Ask the students what they think Kidnap is?</a:t>
            </a:r>
          </a:p>
          <a:p>
            <a:pPr marL="171450" indent="-171450">
              <a:buFont typeface="Wingdings" panose="05000000000000000000" pitchFamily="2" charset="2"/>
              <a:buChar char="Ø"/>
            </a:pPr>
            <a:r>
              <a:rPr lang="en-GB" dirty="0"/>
              <a:t>Ask the students what they think Extortion is?</a:t>
            </a:r>
          </a:p>
          <a:p>
            <a:endParaRPr lang="en-GB" dirty="0"/>
          </a:p>
        </p:txBody>
      </p:sp>
      <p:sp>
        <p:nvSpPr>
          <p:cNvPr id="4" name="Slide Number Placeholder 3"/>
          <p:cNvSpPr>
            <a:spLocks noGrp="1"/>
          </p:cNvSpPr>
          <p:nvPr>
            <p:ph type="sldNum" sz="quarter" idx="5"/>
          </p:nvPr>
        </p:nvSpPr>
        <p:spPr/>
        <p:txBody>
          <a:bodyPr/>
          <a:lstStyle/>
          <a:p>
            <a:fld id="{99318059-C93E-4AAA-BC2B-DE0FC7A0EB25}" type="slidenum">
              <a:rPr lang="en-GB" smtClean="0"/>
              <a:t>3</a:t>
            </a:fld>
            <a:endParaRPr lang="en-GB"/>
          </a:p>
        </p:txBody>
      </p:sp>
    </p:spTree>
    <p:extLst>
      <p:ext uri="{BB962C8B-B14F-4D97-AF65-F5344CB8AC3E}">
        <p14:creationId xmlns:p14="http://schemas.microsoft.com/office/powerpoint/2010/main" val="18838433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333333"/>
                </a:solidFill>
                <a:effectLst/>
                <a:latin typeface="Maven Pro"/>
              </a:rPr>
              <a:t>The threat from kidnap and extortion</a:t>
            </a:r>
          </a:p>
          <a:p>
            <a:pPr marL="171450" indent="-171450" algn="l">
              <a:buFont typeface="Wingdings" panose="05000000000000000000" pitchFamily="2" charset="2"/>
              <a:buChar char="Ø"/>
            </a:pPr>
            <a:r>
              <a:rPr lang="en-GB" b="0" i="0" dirty="0">
                <a:solidFill>
                  <a:srgbClr val="333333"/>
                </a:solidFill>
                <a:effectLst/>
                <a:latin typeface="Signika"/>
              </a:rPr>
              <a:t>The global threat of kidnap and extortion is a cause of concern for governments, law enforcement agencies and communities around the world. </a:t>
            </a:r>
          </a:p>
          <a:p>
            <a:pPr algn="l"/>
            <a:endParaRPr lang="en-GB" b="0" i="0" dirty="0">
              <a:solidFill>
                <a:srgbClr val="333333"/>
              </a:solidFill>
              <a:effectLst/>
              <a:latin typeface="Signika"/>
            </a:endParaRPr>
          </a:p>
          <a:p>
            <a:pPr marL="171450" indent="-171450" algn="l">
              <a:buFont typeface="Wingdings" panose="05000000000000000000" pitchFamily="2" charset="2"/>
              <a:buChar char="Ø"/>
            </a:pPr>
            <a:r>
              <a:rPr lang="en-GB" b="0" i="0" dirty="0">
                <a:solidFill>
                  <a:srgbClr val="333333"/>
                </a:solidFill>
                <a:effectLst/>
                <a:latin typeface="Signika"/>
              </a:rPr>
              <a:t>The UK is recognised as a global leader in the response to kidnap and extortion, thanks in part to the efforts of the NCA Anti Kidnap and Extortion Unit.</a:t>
            </a:r>
          </a:p>
          <a:p>
            <a:pPr marL="628650" lvl="1" indent="-171450" algn="l">
              <a:buFont typeface="Wingdings" panose="05000000000000000000" pitchFamily="2" charset="2"/>
              <a:buChar char="Ø"/>
            </a:pPr>
            <a:r>
              <a:rPr lang="en-GB" b="0" i="0" dirty="0">
                <a:solidFill>
                  <a:srgbClr val="333333"/>
                </a:solidFill>
                <a:effectLst/>
                <a:latin typeface="Signika"/>
              </a:rPr>
              <a:t>Does anyone know what is the NCA?</a:t>
            </a:r>
          </a:p>
          <a:p>
            <a:pPr algn="l"/>
            <a:endParaRPr lang="en-GB" b="0" i="0" dirty="0">
              <a:solidFill>
                <a:srgbClr val="333333"/>
              </a:solidFill>
              <a:effectLst/>
              <a:latin typeface="Signika"/>
            </a:endParaRPr>
          </a:p>
          <a:p>
            <a:endParaRPr lang="en-GB" dirty="0"/>
          </a:p>
          <a:p>
            <a:r>
              <a:rPr lang="en-GB" dirty="0">
                <a:hlinkClick r:id="rId3"/>
              </a:rPr>
              <a:t>Kidnappings in Greater Manchester rise by 70 per cent in just one year to highest figure in a decade - Manchester Evening News</a:t>
            </a:r>
            <a:endParaRPr lang="en-GB" dirty="0"/>
          </a:p>
          <a:p>
            <a:endParaRPr lang="en-GB" dirty="0"/>
          </a:p>
          <a:p>
            <a:r>
              <a:rPr lang="en-GB" dirty="0">
                <a:hlinkClick r:id="rId4"/>
              </a:rPr>
              <a:t>A kidnap a day by foreign gangs in London | UK news | The Guardian</a:t>
            </a:r>
            <a:endParaRPr lang="en-GB" dirty="0"/>
          </a:p>
          <a:p>
            <a:endParaRPr lang="en-GB" dirty="0"/>
          </a:p>
          <a:p>
            <a:r>
              <a:rPr lang="en-GB" dirty="0">
                <a:hlinkClick r:id="rId5"/>
              </a:rPr>
              <a:t>Iran has threatened to kill or kidnap 10 people in the UK so far this year - MI5 | World News | Sky News</a:t>
            </a:r>
            <a:endParaRPr lang="en-GB" dirty="0"/>
          </a:p>
        </p:txBody>
      </p:sp>
      <p:sp>
        <p:nvSpPr>
          <p:cNvPr id="4" name="Slide Number Placeholder 3"/>
          <p:cNvSpPr>
            <a:spLocks noGrp="1"/>
          </p:cNvSpPr>
          <p:nvPr>
            <p:ph type="sldNum" sz="quarter" idx="5"/>
          </p:nvPr>
        </p:nvSpPr>
        <p:spPr/>
        <p:txBody>
          <a:bodyPr/>
          <a:lstStyle/>
          <a:p>
            <a:fld id="{99318059-C93E-4AAA-BC2B-DE0FC7A0EB25}" type="slidenum">
              <a:rPr lang="en-GB" smtClean="0"/>
              <a:t>4</a:t>
            </a:fld>
            <a:endParaRPr lang="en-GB"/>
          </a:p>
        </p:txBody>
      </p:sp>
    </p:spTree>
    <p:extLst>
      <p:ext uri="{BB962C8B-B14F-4D97-AF65-F5344CB8AC3E}">
        <p14:creationId xmlns:p14="http://schemas.microsoft.com/office/powerpoint/2010/main" val="25920069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b="1" dirty="0">
                <a:solidFill>
                  <a:srgbClr val="455F7C"/>
                </a:solidFill>
                <a:effectLst/>
              </a:rPr>
              <a:t>Kidnapping offences in England and Wales 2002-2022</a:t>
            </a:r>
          </a:p>
          <a:p>
            <a:pPr fontAlgn="base"/>
            <a:r>
              <a:rPr lang="en-GB" dirty="0">
                <a:effectLst/>
              </a:rPr>
              <a:t>Published by </a:t>
            </a:r>
            <a:r>
              <a:rPr lang="en-GB" u="sng" dirty="0">
                <a:solidFill>
                  <a:srgbClr val="0077D5"/>
                </a:solidFill>
                <a:effectLst/>
                <a:hlinkClick r:id="rId3"/>
              </a:rPr>
              <a:t>D. Clark</a:t>
            </a:r>
            <a:r>
              <a:rPr lang="en-GB" dirty="0">
                <a:effectLst/>
              </a:rPr>
              <a:t>, Jul 27, 2022</a:t>
            </a:r>
          </a:p>
          <a:p>
            <a:pPr marL="171450" indent="-171450" algn="l" fontAlgn="base">
              <a:buFont typeface="Wingdings" panose="05000000000000000000" pitchFamily="2" charset="2"/>
              <a:buChar char="Ø"/>
            </a:pPr>
            <a:r>
              <a:rPr lang="en-GB" b="0" i="0" dirty="0">
                <a:solidFill>
                  <a:srgbClr val="455F7C"/>
                </a:solidFill>
                <a:effectLst/>
                <a:latin typeface="Open Sans" panose="020B0606030504020204" pitchFamily="34" charset="0"/>
              </a:rPr>
              <a:t>In 2021/22, 6,905 kidnapping offences in England and Wales.</a:t>
            </a:r>
          </a:p>
          <a:p>
            <a:pPr marL="171450" indent="-171450" algn="l" fontAlgn="base">
              <a:buFont typeface="Wingdings" panose="05000000000000000000" pitchFamily="2" charset="2"/>
              <a:buChar char="Ø"/>
            </a:pPr>
            <a:r>
              <a:rPr lang="en-GB" b="0" i="0" dirty="0">
                <a:solidFill>
                  <a:srgbClr val="455F7C"/>
                </a:solidFill>
                <a:effectLst/>
                <a:latin typeface="Open Sans" panose="020B0606030504020204" pitchFamily="34" charset="0"/>
              </a:rPr>
              <a:t>This is an increase on previous years</a:t>
            </a:r>
          </a:p>
          <a:p>
            <a:pPr marL="171450" indent="-171450" algn="l" fontAlgn="base">
              <a:buFont typeface="Wingdings" panose="05000000000000000000" pitchFamily="2" charset="2"/>
              <a:buChar char="Ø"/>
            </a:pPr>
            <a:r>
              <a:rPr lang="en-GB" b="0" i="0" dirty="0">
                <a:solidFill>
                  <a:srgbClr val="455F7C"/>
                </a:solidFill>
                <a:effectLst/>
                <a:latin typeface="Open Sans" panose="020B0606030504020204" pitchFamily="34" charset="0"/>
              </a:rPr>
              <a:t>Low point was in 2012/13, with 1,388 offences in England and Wales</a:t>
            </a:r>
          </a:p>
          <a:p>
            <a:pPr marL="171450" indent="-171450" algn="l" fontAlgn="base">
              <a:buFont typeface="Wingdings" panose="05000000000000000000" pitchFamily="2" charset="2"/>
              <a:buChar char="Ø"/>
            </a:pPr>
            <a:r>
              <a:rPr lang="en-GB" b="0" i="0" dirty="0">
                <a:solidFill>
                  <a:srgbClr val="455F7C"/>
                </a:solidFill>
                <a:effectLst/>
                <a:latin typeface="Open Sans" panose="020B0606030504020204" pitchFamily="34" charset="0"/>
              </a:rPr>
              <a:t>Recent statistics put the no. of offences at over 7,000</a:t>
            </a:r>
            <a:br>
              <a:rPr lang="en-GB" b="0" i="0" dirty="0">
                <a:solidFill>
                  <a:srgbClr val="455F7C"/>
                </a:solidFill>
                <a:effectLst/>
                <a:latin typeface="Open Sans" panose="020B0606030504020204" pitchFamily="34" charset="0"/>
              </a:rPr>
            </a:br>
            <a:br>
              <a:rPr lang="en-GB" b="0" i="0" dirty="0">
                <a:solidFill>
                  <a:srgbClr val="455F7C"/>
                </a:solidFill>
                <a:effectLst/>
                <a:latin typeface="Open Sans" panose="020B0606030504020204" pitchFamily="34" charset="0"/>
              </a:rPr>
            </a:br>
            <a:r>
              <a:rPr lang="en-GB" b="1" i="0" dirty="0">
                <a:solidFill>
                  <a:srgbClr val="455F7C"/>
                </a:solidFill>
                <a:effectLst/>
                <a:latin typeface="Open Sans" panose="020B0606030504020204" pitchFamily="34" charset="0"/>
              </a:rPr>
              <a:t>Rising crime overall</a:t>
            </a:r>
          </a:p>
          <a:p>
            <a:pPr marL="171450" indent="-171450" algn="l" fontAlgn="base">
              <a:buFont typeface="Wingdings" panose="05000000000000000000" pitchFamily="2" charset="2"/>
              <a:buChar char="Ø"/>
            </a:pPr>
            <a:r>
              <a:rPr lang="en-GB" b="0" i="0" dirty="0">
                <a:solidFill>
                  <a:srgbClr val="455F7C"/>
                </a:solidFill>
                <a:effectLst/>
                <a:latin typeface="Open Sans" panose="020B0606030504020204" pitchFamily="34" charset="0"/>
              </a:rPr>
              <a:t>Increase can be linked to overall rise of crime in the UK</a:t>
            </a:r>
          </a:p>
          <a:p>
            <a:pPr marL="171450" indent="-171450" algn="l" fontAlgn="base">
              <a:buFont typeface="Wingdings" panose="05000000000000000000" pitchFamily="2" charset="2"/>
              <a:buChar char="Ø"/>
            </a:pPr>
            <a:r>
              <a:rPr lang="en-GB" b="0" i="0" dirty="0">
                <a:solidFill>
                  <a:srgbClr val="455F7C"/>
                </a:solidFill>
                <a:effectLst/>
                <a:latin typeface="Open Sans" panose="020B0606030504020204" pitchFamily="34" charset="0"/>
              </a:rPr>
              <a:t>Elven year high of 6.43 million offences in 2019/20</a:t>
            </a:r>
          </a:p>
          <a:p>
            <a:pPr marL="0" indent="0" algn="l" fontAlgn="base">
              <a:buFont typeface="Wingdings" panose="05000000000000000000" pitchFamily="2" charset="2"/>
              <a:buNone/>
            </a:pPr>
            <a:br>
              <a:rPr lang="en-GB" b="0" i="0" dirty="0">
                <a:solidFill>
                  <a:srgbClr val="455F7C"/>
                </a:solidFill>
                <a:effectLst/>
                <a:latin typeface="Open Sans" panose="020B0606030504020204" pitchFamily="34" charset="0"/>
              </a:rPr>
            </a:br>
            <a:br>
              <a:rPr lang="en-GB" b="0" i="0" dirty="0">
                <a:solidFill>
                  <a:srgbClr val="455F7C"/>
                </a:solidFill>
                <a:effectLst/>
                <a:latin typeface="Open Sans" panose="020B0606030504020204" pitchFamily="34" charset="0"/>
              </a:rPr>
            </a:br>
            <a:r>
              <a:rPr lang="en-GB" b="1" i="0" dirty="0">
                <a:solidFill>
                  <a:srgbClr val="455F7C"/>
                </a:solidFill>
                <a:effectLst/>
                <a:latin typeface="Open Sans" panose="020B0606030504020204" pitchFamily="34" charset="0"/>
              </a:rPr>
              <a:t>Money and manpower to blame?</a:t>
            </a:r>
          </a:p>
          <a:p>
            <a:pPr marL="171450" indent="-171450" algn="l" fontAlgn="base">
              <a:buFont typeface="Wingdings" panose="05000000000000000000" pitchFamily="2" charset="2"/>
              <a:buChar char="Ø"/>
            </a:pPr>
            <a:r>
              <a:rPr lang="en-GB" b="0" i="0" dirty="0">
                <a:solidFill>
                  <a:srgbClr val="455F7C"/>
                </a:solidFill>
                <a:effectLst/>
                <a:latin typeface="Open Sans" panose="020B0606030504020204" pitchFamily="34" charset="0"/>
              </a:rPr>
              <a:t>Why do think there has been a rise in the crime rate?</a:t>
            </a:r>
          </a:p>
          <a:p>
            <a:pPr marL="628650" lvl="1" indent="-171450" algn="l" fontAlgn="base">
              <a:buFont typeface="Wingdings" panose="05000000000000000000" pitchFamily="2" charset="2"/>
              <a:buChar char="Ø"/>
            </a:pPr>
            <a:r>
              <a:rPr lang="en-GB" b="0" i="0" dirty="0">
                <a:solidFill>
                  <a:srgbClr val="455F7C"/>
                </a:solidFill>
                <a:effectLst/>
                <a:latin typeface="Open Sans" panose="020B0606030504020204" pitchFamily="34" charset="0"/>
              </a:rPr>
              <a:t>Manpower</a:t>
            </a:r>
          </a:p>
          <a:p>
            <a:pPr marL="628650" lvl="1" indent="-171450" algn="l" fontAlgn="base">
              <a:buFont typeface="Wingdings" panose="05000000000000000000" pitchFamily="2" charset="2"/>
              <a:buChar char="Ø"/>
            </a:pPr>
            <a:r>
              <a:rPr lang="en-GB" b="0" i="0" dirty="0">
                <a:solidFill>
                  <a:srgbClr val="455F7C"/>
                </a:solidFill>
                <a:effectLst/>
                <a:latin typeface="Open Sans" panose="020B0606030504020204" pitchFamily="34" charset="0"/>
              </a:rPr>
              <a:t>Resources</a:t>
            </a:r>
          </a:p>
          <a:p>
            <a:pPr marL="628650" lvl="1" indent="-171450" algn="l" fontAlgn="base">
              <a:buFont typeface="Wingdings" panose="05000000000000000000" pitchFamily="2" charset="2"/>
              <a:buChar char="Ø"/>
            </a:pPr>
            <a:r>
              <a:rPr lang="en-GB" b="0" i="0" dirty="0">
                <a:solidFill>
                  <a:srgbClr val="455F7C"/>
                </a:solidFill>
                <a:effectLst/>
                <a:latin typeface="Open Sans" panose="020B0606030504020204" pitchFamily="34" charset="0"/>
              </a:rPr>
              <a:t>Cuts to funding</a:t>
            </a:r>
          </a:p>
          <a:p>
            <a:endParaRPr lang="en-GB" dirty="0"/>
          </a:p>
        </p:txBody>
      </p:sp>
      <p:sp>
        <p:nvSpPr>
          <p:cNvPr id="4" name="Slide Number Placeholder 3"/>
          <p:cNvSpPr>
            <a:spLocks noGrp="1"/>
          </p:cNvSpPr>
          <p:nvPr>
            <p:ph type="sldNum" sz="quarter" idx="5"/>
          </p:nvPr>
        </p:nvSpPr>
        <p:spPr/>
        <p:txBody>
          <a:bodyPr/>
          <a:lstStyle/>
          <a:p>
            <a:fld id="{99318059-C93E-4AAA-BC2B-DE0FC7A0EB25}" type="slidenum">
              <a:rPr lang="en-GB" smtClean="0"/>
              <a:t>5</a:t>
            </a:fld>
            <a:endParaRPr lang="en-GB"/>
          </a:p>
        </p:txBody>
      </p:sp>
    </p:spTree>
    <p:extLst>
      <p:ext uri="{BB962C8B-B14F-4D97-AF65-F5344CB8AC3E}">
        <p14:creationId xmlns:p14="http://schemas.microsoft.com/office/powerpoint/2010/main" val="26064308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Common Law</a:t>
            </a:r>
          </a:p>
          <a:p>
            <a:pPr marL="171450" indent="-171450">
              <a:buFont typeface="Wingdings" panose="05000000000000000000" pitchFamily="2" charset="2"/>
              <a:buChar char="Ø"/>
            </a:pPr>
            <a:r>
              <a:rPr lang="en-GB" dirty="0"/>
              <a:t>Triable on indictment</a:t>
            </a:r>
          </a:p>
          <a:p>
            <a:pPr marL="628650" lvl="1" indent="-171450">
              <a:buFont typeface="Wingdings" panose="05000000000000000000" pitchFamily="2" charset="2"/>
              <a:buChar char="Ø"/>
            </a:pPr>
            <a:r>
              <a:rPr lang="en-GB" dirty="0"/>
              <a:t>Does anyone know what Indictment means?</a:t>
            </a:r>
          </a:p>
          <a:p>
            <a:pPr marL="171450" indent="-171450">
              <a:buFont typeface="Wingdings" panose="05000000000000000000" pitchFamily="2" charset="2"/>
              <a:buChar char="Ø"/>
            </a:pPr>
            <a:r>
              <a:rPr lang="en-GB" dirty="0"/>
              <a:t>Carries an unlimited maximum penalty</a:t>
            </a:r>
          </a:p>
          <a:p>
            <a:pPr marL="171450" indent="-171450">
              <a:buFont typeface="Wingdings" panose="05000000000000000000" pitchFamily="2" charset="2"/>
              <a:buChar char="Ø"/>
            </a:pPr>
            <a:r>
              <a:rPr lang="en-GB" dirty="0"/>
              <a:t>Offence carry another person away without consent of that person and without lawful excuse</a:t>
            </a:r>
          </a:p>
          <a:p>
            <a:endParaRPr lang="en-GB" dirty="0"/>
          </a:p>
          <a:p>
            <a:endParaRPr lang="en-GB" dirty="0"/>
          </a:p>
          <a:p>
            <a:endParaRPr lang="en-GB" dirty="0"/>
          </a:p>
          <a:p>
            <a:r>
              <a:rPr lang="en-GB" dirty="0"/>
              <a:t>R v D [1984]</a:t>
            </a:r>
          </a:p>
          <a:p>
            <a:r>
              <a:rPr lang="en-GB" dirty="0"/>
              <a:t>The defendant was convicted upon indictment of kidnapping his five-year-old daughter, a ward of court, who was in the care and control of her mother. The Court of Appeal allowed his appeal against conviction and held that there was no such offence as the kidnapping of a child who was under the age of 14 years, that the offence of kidnapping could not be committed by a parent against his own unmarried minor child and that in view of the remedies for contempt of court available for dealing with a parent who acted contrary to the order of a court, it was undesirable that the defendant's conduct should be brought within the province of the criminal law.</a:t>
            </a:r>
          </a:p>
          <a:p>
            <a:endParaRPr lang="en-GB" dirty="0"/>
          </a:p>
          <a:p>
            <a:r>
              <a:rPr lang="en-GB" dirty="0"/>
              <a:t>R v </a:t>
            </a:r>
            <a:r>
              <a:rPr lang="en-GB" dirty="0" err="1"/>
              <a:t>Wellard</a:t>
            </a:r>
            <a:r>
              <a:rPr lang="en-GB" dirty="0"/>
              <a:t> [1978]</a:t>
            </a:r>
          </a:p>
          <a:p>
            <a:r>
              <a:rPr lang="en-GB" dirty="0"/>
              <a:t>The appellant saw a young couple together on a common. He went up to them and falsely stated that he was a police officer looking for drugs. He told the young man to go home and stated that he would escort the girl to her home, some five minutes walk away. She accompanied him some 100 yards to his car, and got into it at his request and sat in the back. Before the appellant could drive away, the young man returned with two friends, and while one of them helped the girl out of the car, the other two asked the appellant to identify himself. He replied that he was a constable, but said that he did not have his identification papers with him. He then drove off but was later traced and charged, inter alia, with kidnapping the girl. The jury were directed that the prosecution had to establish (</a:t>
            </a:r>
            <a:r>
              <a:rPr lang="en-GB" dirty="0" err="1"/>
              <a:t>i</a:t>
            </a:r>
            <a:r>
              <a:rPr lang="en-GB" dirty="0"/>
              <a:t>) that the appellant had deprived the girl of her liberty, and (ii) that he had unlawfully carried her away, </a:t>
            </a:r>
            <a:r>
              <a:rPr lang="en-GB" dirty="0" err="1"/>
              <a:t>ie</a:t>
            </a:r>
            <a:r>
              <a:rPr lang="en-GB" dirty="0"/>
              <a:t> that he had removed her from one place to another. The appellant was convicted and appealed, contending that there had merely been an attempted kidnapping and that for the offence of kidnapping to be established there had to be proof that the victim was carried to the place where the abductor intended to carry her.</a:t>
            </a:r>
          </a:p>
          <a:p>
            <a:endParaRPr lang="en-GB" dirty="0"/>
          </a:p>
          <a:p>
            <a:r>
              <a:rPr lang="en-GB" dirty="0"/>
              <a:t>Held – For the offence of kidnapping to be proved all that was required to be established was a false imprisonment, </a:t>
            </a:r>
            <a:r>
              <a:rPr lang="en-GB" dirty="0" err="1"/>
              <a:t>ie</a:t>
            </a:r>
            <a:r>
              <a:rPr lang="en-GB" dirty="0"/>
              <a:t> a deprivation of liberty coupled with a carrying away from the place where the victim wanted to be. Although there might be circumstances in which the movement would not be sufficient to amount to a carrying away, the movement of the victim for no less than 100 yards and putting her in the car was ample evidence that the victim had been carried away from the place where she wanted to be. The offence of kidnapping had therefore been established and the appeal would be dismissed (see p 163 d to f, post).</a:t>
            </a:r>
          </a:p>
        </p:txBody>
      </p:sp>
      <p:sp>
        <p:nvSpPr>
          <p:cNvPr id="4" name="Slide Number Placeholder 3"/>
          <p:cNvSpPr>
            <a:spLocks noGrp="1"/>
          </p:cNvSpPr>
          <p:nvPr>
            <p:ph type="sldNum" sz="quarter" idx="5"/>
          </p:nvPr>
        </p:nvSpPr>
        <p:spPr/>
        <p:txBody>
          <a:bodyPr/>
          <a:lstStyle/>
          <a:p>
            <a:fld id="{99318059-C93E-4AAA-BC2B-DE0FC7A0EB25}" type="slidenum">
              <a:rPr lang="en-GB" smtClean="0"/>
              <a:t>6</a:t>
            </a:fld>
            <a:endParaRPr lang="en-GB"/>
          </a:p>
        </p:txBody>
      </p:sp>
    </p:spTree>
    <p:extLst>
      <p:ext uri="{BB962C8B-B14F-4D97-AF65-F5344CB8AC3E}">
        <p14:creationId xmlns:p14="http://schemas.microsoft.com/office/powerpoint/2010/main" val="37048025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844A3F-0BD1-65D5-D875-28A8EBB46C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90A6EBB-9CC5-724A-0420-02C27008021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1A656D2-EA21-0291-3259-3414F8CFD80F}"/>
              </a:ext>
            </a:extLst>
          </p:cNvPr>
          <p:cNvSpPr>
            <a:spLocks noGrp="1"/>
          </p:cNvSpPr>
          <p:nvPr>
            <p:ph type="body" idx="1"/>
          </p:nvPr>
        </p:nvSpPr>
        <p:spPr/>
        <p:txBody>
          <a:bodyPr/>
          <a:lstStyle/>
          <a:p>
            <a:pPr marL="171450" indent="-171450">
              <a:buFont typeface="Wingdings" panose="05000000000000000000" pitchFamily="2" charset="2"/>
              <a:buChar char="Ø"/>
            </a:pPr>
            <a:r>
              <a:rPr lang="en-GB" dirty="0"/>
              <a:t>Common Law</a:t>
            </a:r>
          </a:p>
          <a:p>
            <a:pPr marL="171450" indent="-171450">
              <a:buFont typeface="Wingdings" panose="05000000000000000000" pitchFamily="2" charset="2"/>
              <a:buChar char="Ø"/>
            </a:pPr>
            <a:r>
              <a:rPr lang="en-GB" dirty="0"/>
              <a:t>Triable on indictment</a:t>
            </a:r>
          </a:p>
          <a:p>
            <a:pPr marL="628650" lvl="1" indent="-171450">
              <a:buFont typeface="Wingdings" panose="05000000000000000000" pitchFamily="2" charset="2"/>
              <a:buChar char="Ø"/>
            </a:pPr>
            <a:r>
              <a:rPr lang="en-GB" dirty="0"/>
              <a:t>Does anyone know what Indictment means?</a:t>
            </a:r>
          </a:p>
          <a:p>
            <a:pPr marL="171450" indent="-171450">
              <a:buFont typeface="Wingdings" panose="05000000000000000000" pitchFamily="2" charset="2"/>
              <a:buChar char="Ø"/>
            </a:pPr>
            <a:r>
              <a:rPr lang="en-GB" dirty="0"/>
              <a:t>Carries an unlimited maximum penalty</a:t>
            </a:r>
          </a:p>
          <a:p>
            <a:pPr marL="171450" indent="-171450">
              <a:buFont typeface="Wingdings" panose="05000000000000000000" pitchFamily="2" charset="2"/>
              <a:buChar char="Ø"/>
            </a:pPr>
            <a:r>
              <a:rPr lang="en-GB" dirty="0"/>
              <a:t>Offence carry another person away without consent of that person and without lawful excuse</a:t>
            </a:r>
          </a:p>
          <a:p>
            <a:endParaRPr lang="en-GB" dirty="0"/>
          </a:p>
          <a:p>
            <a:endParaRPr lang="en-GB" dirty="0"/>
          </a:p>
          <a:p>
            <a:endParaRPr lang="en-GB" dirty="0"/>
          </a:p>
          <a:p>
            <a:r>
              <a:rPr lang="en-GB" dirty="0"/>
              <a:t>R v D [1984]</a:t>
            </a:r>
          </a:p>
          <a:p>
            <a:r>
              <a:rPr lang="en-GB" dirty="0"/>
              <a:t>The defendant was convicted upon indictment of kidnapping his five-year-old daughter, a ward of court, who was in the care and control of her mother. The Court of Appeal allowed his appeal against conviction and held that there was no such offence as the kidnapping of a child who was under the age of 14 years, that the offence of kidnapping could not be committed by a parent against his own unmarried minor child and that in view of the remedies for contempt of court available for dealing with a parent who acted contrary to the order of a court, it was undesirable that the defendant's conduct should be brought within the province of the criminal law.</a:t>
            </a:r>
          </a:p>
          <a:p>
            <a:endParaRPr lang="en-GB" dirty="0"/>
          </a:p>
          <a:p>
            <a:r>
              <a:rPr lang="en-GB" dirty="0"/>
              <a:t>R v </a:t>
            </a:r>
            <a:r>
              <a:rPr lang="en-GB" dirty="0" err="1"/>
              <a:t>Wellard</a:t>
            </a:r>
            <a:r>
              <a:rPr lang="en-GB" dirty="0"/>
              <a:t> [1978]</a:t>
            </a:r>
          </a:p>
          <a:p>
            <a:r>
              <a:rPr lang="en-GB" dirty="0"/>
              <a:t>The appellant saw a young couple together on a common. He went up to them and falsely stated that he was a police officer looking for drugs. He told the young man to go home and stated that he would escort the girl to her home, some five minutes walk away. She accompanied him some 100 yards to his car, and got into it at his request and sat in the back. Before the appellant could drive away, the young man returned with two friends, and while one of them helped the girl out of the car, the other two asked the appellant to identify himself. He replied that he was a constable, but said that he did not have his identification papers with him. He then drove off but was later traced and charged, inter alia, with kidnapping the girl. The jury were directed that the prosecution had to establish (</a:t>
            </a:r>
            <a:r>
              <a:rPr lang="en-GB" dirty="0" err="1"/>
              <a:t>i</a:t>
            </a:r>
            <a:r>
              <a:rPr lang="en-GB" dirty="0"/>
              <a:t>) that the appellant had deprived the girl of her liberty, and (ii) that he had unlawfully carried her away, </a:t>
            </a:r>
            <a:r>
              <a:rPr lang="en-GB" dirty="0" err="1"/>
              <a:t>ie</a:t>
            </a:r>
            <a:r>
              <a:rPr lang="en-GB" dirty="0"/>
              <a:t> that he had removed her from one place to another. The appellant was convicted and appealed, contending that there had merely been an attempted kidnapping and that for the offence of kidnapping to be established there had to be proof that the victim was carried to the place where the abductor intended to carry her.</a:t>
            </a:r>
          </a:p>
          <a:p>
            <a:endParaRPr lang="en-GB" dirty="0"/>
          </a:p>
          <a:p>
            <a:r>
              <a:rPr lang="en-GB" dirty="0"/>
              <a:t>Held – For the offence of kidnapping to be proved all that was required to be established was a false imprisonment, </a:t>
            </a:r>
            <a:r>
              <a:rPr lang="en-GB" dirty="0" err="1"/>
              <a:t>ie</a:t>
            </a:r>
            <a:r>
              <a:rPr lang="en-GB" dirty="0"/>
              <a:t> a deprivation of liberty coupled with a carrying away from the place where the victim wanted to be. Although there might be circumstances in which the movement would not be sufficient to amount to a carrying away, the movement of the victim for no less than 100 yards and putting her in the car was ample evidence that the victim had been carried away from the place where she wanted to be. The offence of kidnapping had therefore been established and the appeal would be dismissed (see p 163 d to f, post).</a:t>
            </a:r>
          </a:p>
        </p:txBody>
      </p:sp>
      <p:sp>
        <p:nvSpPr>
          <p:cNvPr id="4" name="Slide Number Placeholder 3">
            <a:extLst>
              <a:ext uri="{FF2B5EF4-FFF2-40B4-BE49-F238E27FC236}">
                <a16:creationId xmlns:a16="http://schemas.microsoft.com/office/drawing/2014/main" id="{674B79F7-03A7-D874-5A57-CCFD4AB8DF20}"/>
              </a:ext>
            </a:extLst>
          </p:cNvPr>
          <p:cNvSpPr>
            <a:spLocks noGrp="1"/>
          </p:cNvSpPr>
          <p:nvPr>
            <p:ph type="sldNum" sz="quarter" idx="5"/>
          </p:nvPr>
        </p:nvSpPr>
        <p:spPr/>
        <p:txBody>
          <a:bodyPr/>
          <a:lstStyle/>
          <a:p>
            <a:fld id="{99318059-C93E-4AAA-BC2B-DE0FC7A0EB25}" type="slidenum">
              <a:rPr lang="en-GB" smtClean="0"/>
              <a:t>7</a:t>
            </a:fld>
            <a:endParaRPr lang="en-GB"/>
          </a:p>
        </p:txBody>
      </p:sp>
    </p:spTree>
    <p:extLst>
      <p:ext uri="{BB962C8B-B14F-4D97-AF65-F5344CB8AC3E}">
        <p14:creationId xmlns:p14="http://schemas.microsoft.com/office/powerpoint/2010/main" val="15566309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333333"/>
                </a:solidFill>
                <a:effectLst/>
                <a:latin typeface="Maven Pro"/>
              </a:rPr>
              <a:t>Kidnap for ransom / Stranger kidnap</a:t>
            </a:r>
          </a:p>
          <a:p>
            <a:pPr algn="l"/>
            <a:r>
              <a:rPr lang="en-GB" b="0" i="0" dirty="0">
                <a:solidFill>
                  <a:srgbClr val="333333"/>
                </a:solidFill>
                <a:effectLst/>
                <a:latin typeface="Signika"/>
              </a:rPr>
              <a:t>Example: The twenty four year old daughter of a wealthy industrialist is kidnapped and their family is instructed not to contact the police but to pay £8 million for her release.</a:t>
            </a:r>
          </a:p>
          <a:p>
            <a:pPr algn="l"/>
            <a:r>
              <a:rPr lang="en-GB" b="1" i="0" dirty="0">
                <a:solidFill>
                  <a:srgbClr val="333333"/>
                </a:solidFill>
                <a:effectLst/>
                <a:latin typeface="Maven Pro"/>
              </a:rPr>
              <a:t>Express Kidnap</a:t>
            </a:r>
          </a:p>
          <a:p>
            <a:pPr algn="l"/>
            <a:r>
              <a:rPr lang="en-GB" b="0" i="0" dirty="0">
                <a:solidFill>
                  <a:srgbClr val="333333"/>
                </a:solidFill>
                <a:effectLst/>
                <a:latin typeface="Signika"/>
              </a:rPr>
              <a:t>Example: An international student has to have a minimum amount of cash available to pay university fees whilst studying abroad. The student is taken hostage and told to pay a ransom. To make the payment the student is forced at knifepoint by the hostage takers to withdraw the maximum amount of cash from a cashpoint machine. The hostage is not released until the hostage takers have sufficient money which may require a number of withdrawals from the cashpoint machine.</a:t>
            </a:r>
          </a:p>
          <a:p>
            <a:pPr algn="l"/>
            <a:r>
              <a:rPr lang="en-GB" b="1" i="0" dirty="0">
                <a:solidFill>
                  <a:srgbClr val="333333"/>
                </a:solidFill>
                <a:effectLst/>
                <a:latin typeface="Maven Pro"/>
              </a:rPr>
              <a:t>Criminal vendetta kidnap</a:t>
            </a:r>
          </a:p>
          <a:p>
            <a:pPr algn="l"/>
            <a:r>
              <a:rPr lang="en-GB" b="0" i="0" dirty="0">
                <a:solidFill>
                  <a:srgbClr val="333333"/>
                </a:solidFill>
                <a:effectLst/>
                <a:latin typeface="Signika"/>
              </a:rPr>
              <a:t>Example: A member of an Organised Crime Group is contacted by members of a rival gang and informed that they have his twelve year old son. The demand is for a £23,000 which is compensation for a failed drugs deal. The hostage takers and hostage can be from a broad range of criminality. The hostage takers often involve the use of extreme violence and torture to subdue their hostage and to market the anguish, grief and despair of the hostage as a warning to other criminal enterprises.</a:t>
            </a:r>
          </a:p>
          <a:p>
            <a:pPr algn="l"/>
            <a:r>
              <a:rPr lang="en-GB" b="1" i="0" dirty="0">
                <a:solidFill>
                  <a:srgbClr val="333333"/>
                </a:solidFill>
                <a:effectLst/>
                <a:latin typeface="Maven Pro"/>
              </a:rPr>
              <a:t>People smuggling kidnap</a:t>
            </a:r>
          </a:p>
          <a:p>
            <a:pPr algn="l"/>
            <a:r>
              <a:rPr lang="en-GB" b="0" i="0" dirty="0">
                <a:solidFill>
                  <a:srgbClr val="333333"/>
                </a:solidFill>
                <a:effectLst/>
                <a:latin typeface="Signika"/>
              </a:rPr>
              <a:t>Example: A family in China is contacted by their eighteen year old son to state that they must pay €12,000 or he will be killed by the gang that facilitated his illegal entry into the country.</a:t>
            </a:r>
          </a:p>
          <a:p>
            <a:pPr algn="l"/>
            <a:r>
              <a:rPr lang="en-GB" b="1" i="0" dirty="0">
                <a:solidFill>
                  <a:srgbClr val="333333"/>
                </a:solidFill>
                <a:effectLst/>
                <a:latin typeface="Maven Pro"/>
              </a:rPr>
              <a:t>Hoax / Scam kidnap</a:t>
            </a:r>
          </a:p>
          <a:p>
            <a:pPr algn="l"/>
            <a:r>
              <a:rPr lang="en-GB" b="0" i="0" dirty="0">
                <a:solidFill>
                  <a:srgbClr val="333333"/>
                </a:solidFill>
                <a:effectLst/>
                <a:latin typeface="Signika"/>
              </a:rPr>
              <a:t>Example: Pierre is a student who is backpacking in Thailand. He has enjoyed himself and has run out of money. He calls his father and states he has been kidnapped and that €300 will secure his release. He tells his father that he has to pay the money through a money transfer company immediately. Pierre has not been kidnapped he simply wants further finances from his father but cannot ask in fear of rejection.</a:t>
            </a:r>
          </a:p>
          <a:p>
            <a:pPr algn="l"/>
            <a:r>
              <a:rPr lang="en-GB" b="1" i="0" dirty="0">
                <a:solidFill>
                  <a:srgbClr val="333333"/>
                </a:solidFill>
                <a:effectLst/>
                <a:latin typeface="Maven Pro"/>
              </a:rPr>
              <a:t>Child abduction</a:t>
            </a:r>
          </a:p>
          <a:p>
            <a:pPr algn="l"/>
            <a:r>
              <a:rPr lang="en-GB" b="0" i="0" dirty="0">
                <a:solidFill>
                  <a:srgbClr val="333333"/>
                </a:solidFill>
                <a:effectLst/>
                <a:latin typeface="Signika"/>
              </a:rPr>
              <a:t>Example: A Jordanian father divorces his British wife and the UK courts give custody of the three-year old son to the mother. The father lives in Jordan. The father has supervised access to the child but a court order prevents him taking his son out of the country. The father arranges for his brother to bring the child to Jordan. The brother takes the child from his nursery school and using false documents flies him out of the UK on a private aeroplane. The mother raises the alarm and initially does not know where her son is but quickly realises her ex-husband is responsible for the abduction but she is unable to contact him.</a:t>
            </a:r>
          </a:p>
          <a:p>
            <a:pPr algn="l"/>
            <a:r>
              <a:rPr lang="en-GB" b="1" i="0" dirty="0">
                <a:solidFill>
                  <a:srgbClr val="333333"/>
                </a:solidFill>
                <a:effectLst/>
                <a:latin typeface="Maven Pro"/>
              </a:rPr>
              <a:t>Human trafficking kidnap</a:t>
            </a:r>
          </a:p>
          <a:p>
            <a:pPr algn="l"/>
            <a:r>
              <a:rPr lang="en-GB" b="0" i="0" dirty="0">
                <a:solidFill>
                  <a:srgbClr val="333333"/>
                </a:solidFill>
                <a:effectLst/>
                <a:latin typeface="Signika"/>
              </a:rPr>
              <a:t>Example: An eighteen year old female pays an organised crime group to facilitate her entry into the country. Upon arrival she is forced into prostitution working in a brothel. The traffickers increase their fees and she is unable to pay her debt to the traffickers. A demand is made to the family to recover the debt with the threat of killing her if it is not paid.</a:t>
            </a:r>
          </a:p>
          <a:p>
            <a:pPr algn="l"/>
            <a:r>
              <a:rPr lang="en-GB" b="1" i="0" dirty="0">
                <a:solidFill>
                  <a:srgbClr val="333333"/>
                </a:solidFill>
                <a:effectLst/>
                <a:latin typeface="Maven Pro"/>
              </a:rPr>
              <a:t>Tiger kidnap</a:t>
            </a:r>
          </a:p>
          <a:p>
            <a:pPr algn="l"/>
            <a:r>
              <a:rPr lang="en-GB" b="0" i="0" dirty="0">
                <a:solidFill>
                  <a:srgbClr val="333333"/>
                </a:solidFill>
                <a:effectLst/>
                <a:latin typeface="Signika"/>
              </a:rPr>
              <a:t>Tiger kidnapping or “situation” is the abduction or holding of a hostage (or claim of having done so) with the intention of forcing an employee.</a:t>
            </a:r>
          </a:p>
          <a:p>
            <a:pPr algn="l"/>
            <a:r>
              <a:rPr lang="en-GB" b="0" i="0" dirty="0">
                <a:solidFill>
                  <a:srgbClr val="333333"/>
                </a:solidFill>
                <a:effectLst/>
                <a:latin typeface="Signika"/>
              </a:rPr>
              <a:t>Example: Relative or another to facilitate the immediate theft of any valuables or concede other form of ransom from any institution or business organisation. The important element in this type of kidnapping is that the victim would be expected to have immediate and unrestricted access to the requested ransom.</a:t>
            </a:r>
          </a:p>
          <a:p>
            <a:pPr algn="l"/>
            <a:r>
              <a:rPr lang="en-GB" b="1" i="0" dirty="0">
                <a:solidFill>
                  <a:srgbClr val="333333"/>
                </a:solidFill>
                <a:effectLst/>
                <a:latin typeface="Maven Pro"/>
              </a:rPr>
              <a:t>Terrorist / Political kidnap</a:t>
            </a:r>
          </a:p>
          <a:p>
            <a:pPr algn="l"/>
            <a:r>
              <a:rPr lang="en-GB" b="0" i="0" dirty="0">
                <a:solidFill>
                  <a:srgbClr val="333333"/>
                </a:solidFill>
                <a:effectLst/>
                <a:latin typeface="Signika"/>
              </a:rPr>
              <a:t>Example: A militant group kidnap a group of oil workers and demand from a government the release of prisoners in pursuance of their religious or political beliefs, ensuring international media attention to maximise their campaign.</a:t>
            </a:r>
          </a:p>
          <a:p>
            <a:pPr algn="l"/>
            <a:r>
              <a:rPr lang="en-GB" b="1" i="0" dirty="0">
                <a:solidFill>
                  <a:srgbClr val="333333"/>
                </a:solidFill>
                <a:effectLst/>
                <a:latin typeface="Maven Pro"/>
              </a:rPr>
              <a:t>International kidnap</a:t>
            </a:r>
          </a:p>
          <a:p>
            <a:pPr algn="l"/>
            <a:r>
              <a:rPr lang="en-GB" b="0" i="0" dirty="0">
                <a:solidFill>
                  <a:srgbClr val="333333"/>
                </a:solidFill>
                <a:effectLst/>
                <a:latin typeface="Signika"/>
              </a:rPr>
              <a:t>Overseas, UK nationals are at greater risk of kidnap in areas of recent conflict or instability. Where UK nationals or their relatives are taken hostage overseas demands can be made to family members, including those in the UK. The NCA, on behalf of the UK Government, responds to the criminal kidnap of British nationals around the world.</a:t>
            </a:r>
          </a:p>
          <a:p>
            <a:endParaRPr lang="en-GB" dirty="0"/>
          </a:p>
        </p:txBody>
      </p:sp>
      <p:sp>
        <p:nvSpPr>
          <p:cNvPr id="4" name="Slide Number Placeholder 3"/>
          <p:cNvSpPr>
            <a:spLocks noGrp="1"/>
          </p:cNvSpPr>
          <p:nvPr>
            <p:ph type="sldNum" sz="quarter" idx="5"/>
          </p:nvPr>
        </p:nvSpPr>
        <p:spPr/>
        <p:txBody>
          <a:bodyPr/>
          <a:lstStyle/>
          <a:p>
            <a:fld id="{99318059-C93E-4AAA-BC2B-DE0FC7A0EB25}" type="slidenum">
              <a:rPr lang="en-GB" smtClean="0"/>
              <a:t>8</a:t>
            </a:fld>
            <a:endParaRPr lang="en-GB"/>
          </a:p>
        </p:txBody>
      </p:sp>
    </p:spTree>
    <p:extLst>
      <p:ext uri="{BB962C8B-B14F-4D97-AF65-F5344CB8AC3E}">
        <p14:creationId xmlns:p14="http://schemas.microsoft.com/office/powerpoint/2010/main" val="11584797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GB" dirty="0">
                <a:cs typeface="Calibri" panose="020F0502020204030204"/>
              </a:rPr>
              <a:t>40.5% of all kidnappings can be related to drugs or gang related cases</a:t>
            </a:r>
          </a:p>
          <a:p>
            <a:pPr marL="171450" indent="-171450">
              <a:buFont typeface="Arial"/>
              <a:buChar char="•"/>
            </a:pPr>
            <a:r>
              <a:rPr lang="en-GB" dirty="0">
                <a:cs typeface="Calibri" panose="020F0502020204030204"/>
              </a:rPr>
              <a:t>21% were domestic or familial</a:t>
            </a:r>
            <a:endParaRPr lang="en-GB" dirty="0"/>
          </a:p>
          <a:p>
            <a:pPr marL="171450" indent="-171450">
              <a:buFont typeface="Arial"/>
              <a:buChar char="•"/>
            </a:pPr>
            <a:r>
              <a:rPr lang="en-GB" dirty="0">
                <a:cs typeface="Calibri"/>
              </a:rPr>
              <a:t>10% were incidental to crime linked to acquisitive crime like car-jacking</a:t>
            </a:r>
          </a:p>
          <a:p>
            <a:pPr lvl="1" indent="-171450">
              <a:buFont typeface="Courier New"/>
              <a:buChar char="o"/>
            </a:pPr>
            <a:r>
              <a:rPr lang="en-GB" dirty="0">
                <a:cs typeface="Calibri"/>
              </a:rPr>
              <a:t>What</a:t>
            </a:r>
            <a:r>
              <a:rPr lang="en-GB" dirty="0"/>
              <a:t> do you think acquisitive mean?</a:t>
            </a:r>
            <a:endParaRPr lang="en-GB" dirty="0">
              <a:cs typeface="Calibri"/>
            </a:endParaRPr>
          </a:p>
          <a:p>
            <a:pPr lvl="2" indent="-171450">
              <a:buFont typeface="Courier New"/>
              <a:buChar char="o"/>
            </a:pPr>
            <a:r>
              <a:rPr lang="en-GB" dirty="0"/>
              <a:t>Interested in acquiring money or material things.</a:t>
            </a:r>
            <a:endParaRPr lang="en-GB" dirty="0">
              <a:cs typeface="Calibri"/>
            </a:endParaRPr>
          </a:p>
          <a:p>
            <a:pPr marL="171450" indent="-171450">
              <a:buFont typeface="Arial"/>
              <a:buChar char="•"/>
            </a:pPr>
            <a:r>
              <a:rPr lang="en-GB" dirty="0">
                <a:cs typeface="Calibri"/>
              </a:rPr>
              <a:t>8% were sexually motivated</a:t>
            </a:r>
          </a:p>
          <a:p>
            <a:pPr marL="171450" indent="-171450">
              <a:buFont typeface="Arial"/>
              <a:buChar char="•"/>
            </a:pPr>
            <a:r>
              <a:rPr lang="en-GB" dirty="0">
                <a:cs typeface="Calibri"/>
              </a:rPr>
              <a:t>6% were categorised as traditional ransom kidnappings</a:t>
            </a:r>
          </a:p>
          <a:p>
            <a:pPr marL="171450" indent="-171450">
              <a:buFont typeface="Arial"/>
              <a:buChar char="•"/>
            </a:pPr>
            <a:r>
              <a:rPr lang="en-GB" dirty="0">
                <a:cs typeface="Calibri"/>
              </a:rPr>
              <a:t>4% were classed as purely for violent motives</a:t>
            </a:r>
          </a:p>
          <a:p>
            <a:pPr marL="171450" indent="-171450">
              <a:buFont typeface="Arial"/>
              <a:buChar char="•"/>
            </a:pPr>
            <a:r>
              <a:rPr lang="en-GB" dirty="0">
                <a:cs typeface="Calibri"/>
              </a:rPr>
              <a:t>3% were categorised as international/ political</a:t>
            </a:r>
          </a:p>
        </p:txBody>
      </p:sp>
      <p:sp>
        <p:nvSpPr>
          <p:cNvPr id="4" name="Slide Number Placeholder 3"/>
          <p:cNvSpPr>
            <a:spLocks noGrp="1"/>
          </p:cNvSpPr>
          <p:nvPr>
            <p:ph type="sldNum" sz="quarter" idx="5"/>
          </p:nvPr>
        </p:nvSpPr>
        <p:spPr/>
        <p:txBody>
          <a:bodyPr/>
          <a:lstStyle/>
          <a:p>
            <a:fld id="{99318059-C93E-4AAA-BC2B-DE0FC7A0EB25}" type="slidenum">
              <a:rPr lang="en-GB" smtClean="0"/>
              <a:t>9</a:t>
            </a:fld>
            <a:endParaRPr lang="en-GB"/>
          </a:p>
        </p:txBody>
      </p:sp>
    </p:spTree>
    <p:extLst>
      <p:ext uri="{BB962C8B-B14F-4D97-AF65-F5344CB8AC3E}">
        <p14:creationId xmlns:p14="http://schemas.microsoft.com/office/powerpoint/2010/main" val="21044283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GB" dirty="0">
                <a:cs typeface="Calibri" panose="020F0502020204030204"/>
              </a:rPr>
              <a:t>Victims were mostly male, 1/3 were female</a:t>
            </a:r>
          </a:p>
          <a:p>
            <a:pPr marL="171450" indent="-171450">
              <a:buFont typeface="Arial"/>
              <a:buChar char="•"/>
            </a:pPr>
            <a:r>
              <a:rPr lang="en-GB" dirty="0">
                <a:cs typeface="Calibri" panose="020F0502020204030204"/>
              </a:rPr>
              <a:t>48% were under the age of 20</a:t>
            </a:r>
          </a:p>
          <a:p>
            <a:pPr marL="171450" indent="-171450">
              <a:buFont typeface="Arial"/>
              <a:buChar char="•"/>
            </a:pPr>
            <a:r>
              <a:rPr lang="en-GB" dirty="0">
                <a:cs typeface="Calibri" panose="020F0502020204030204"/>
              </a:rPr>
              <a:t>8% over 40</a:t>
            </a:r>
          </a:p>
          <a:p>
            <a:pPr marL="171450" indent="-171450">
              <a:buFont typeface="Arial"/>
              <a:buChar char="•"/>
            </a:pPr>
            <a:r>
              <a:rPr lang="en-GB" dirty="0">
                <a:cs typeface="Calibri" panose="020F0502020204030204"/>
              </a:rPr>
              <a:t>76% were aged 16-20 years old</a:t>
            </a:r>
          </a:p>
          <a:p>
            <a:pPr marL="171450" indent="-171450">
              <a:buFont typeface="Arial"/>
              <a:buChar char="•"/>
            </a:pPr>
            <a:r>
              <a:rPr lang="en-GB" dirty="0">
                <a:cs typeface="Calibri" panose="020F0502020204030204"/>
              </a:rPr>
              <a:t>Most suspects were male</a:t>
            </a:r>
          </a:p>
          <a:p>
            <a:pPr marL="171450" indent="-171450">
              <a:buFont typeface="Arial"/>
              <a:buChar char="•"/>
            </a:pPr>
            <a:r>
              <a:rPr lang="en-GB" dirty="0">
                <a:cs typeface="Calibri" panose="020F0502020204030204"/>
              </a:rPr>
              <a:t>7% being female</a:t>
            </a:r>
          </a:p>
          <a:p>
            <a:pPr marL="171450" indent="-171450">
              <a:buFont typeface="Arial"/>
              <a:buChar char="•"/>
            </a:pPr>
            <a:r>
              <a:rPr lang="en-GB" dirty="0">
                <a:cs typeface="Calibri" panose="020F0502020204030204"/>
              </a:rPr>
              <a:t>52% of suspects were Afro-Caribbean</a:t>
            </a:r>
            <a:endParaRPr lang="en-GB" dirty="0" err="1">
              <a:cs typeface="Calibri" panose="020F0502020204030204"/>
            </a:endParaRPr>
          </a:p>
          <a:p>
            <a:pPr marL="171450" indent="-171450">
              <a:buFont typeface="Arial"/>
              <a:buChar char="•"/>
            </a:pPr>
            <a:r>
              <a:rPr lang="en-GB" dirty="0">
                <a:cs typeface="Calibri" panose="020F0502020204030204"/>
              </a:rPr>
              <a:t>Suspects were mainly aged between 21 and 30</a:t>
            </a:r>
          </a:p>
          <a:p>
            <a:pPr marL="171450" indent="-171450">
              <a:buFont typeface="Arial"/>
              <a:buChar char="•"/>
            </a:pPr>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99318059-C93E-4AAA-BC2B-DE0FC7A0EB25}" type="slidenum">
              <a:rPr lang="en-GB" smtClean="0"/>
              <a:t>10</a:t>
            </a:fld>
            <a:endParaRPr lang="en-GB"/>
          </a:p>
        </p:txBody>
      </p:sp>
    </p:spTree>
    <p:extLst>
      <p:ext uri="{BB962C8B-B14F-4D97-AF65-F5344CB8AC3E}">
        <p14:creationId xmlns:p14="http://schemas.microsoft.com/office/powerpoint/2010/main" val="32773605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Picture 1</a:t>
            </a:r>
          </a:p>
          <a:p>
            <a:pPr marL="171450" indent="-171450">
              <a:buFont typeface="Wingdings" panose="05000000000000000000" pitchFamily="2" charset="2"/>
              <a:buChar char="Ø"/>
            </a:pPr>
            <a:r>
              <a:rPr lang="en-GB" b="0" u="none" dirty="0"/>
              <a:t>Andras </a:t>
            </a:r>
            <a:r>
              <a:rPr lang="en-GB" b="0" u="none" dirty="0" err="1"/>
              <a:t>Jancso</a:t>
            </a:r>
            <a:r>
              <a:rPr lang="en-GB" b="0" u="none" dirty="0"/>
              <a:t> from Llanelli, impersonated a taxi driver, then locked door and sexual assaulted a women. The women was able to take a video of the driver.</a:t>
            </a:r>
          </a:p>
          <a:p>
            <a:pPr marL="171450" indent="-171450">
              <a:buFont typeface="Wingdings" panose="05000000000000000000" pitchFamily="2" charset="2"/>
              <a:buChar char="Ø"/>
            </a:pPr>
            <a:endParaRPr lang="en-GB" b="0" u="none" dirty="0"/>
          </a:p>
          <a:p>
            <a:pPr marL="0" indent="0">
              <a:buFont typeface="Wingdings" panose="05000000000000000000" pitchFamily="2" charset="2"/>
              <a:buNone/>
            </a:pPr>
            <a:r>
              <a:rPr lang="en-GB" b="1" u="sng" dirty="0"/>
              <a:t>Picture 2</a:t>
            </a:r>
          </a:p>
          <a:p>
            <a:pPr marL="171450" indent="-171450">
              <a:buFont typeface="Wingdings" panose="05000000000000000000" pitchFamily="2" charset="2"/>
              <a:buChar char="Ø"/>
            </a:pPr>
            <a:r>
              <a:rPr lang="en-GB" b="0" u="none" dirty="0"/>
              <a:t>Aaron Madden in Port Talbot, offered 2 children money to go into the woods with him. The children initially went with but then decided to run away and told their parents.</a:t>
            </a:r>
          </a:p>
        </p:txBody>
      </p:sp>
      <p:sp>
        <p:nvSpPr>
          <p:cNvPr id="4" name="Slide Number Placeholder 3"/>
          <p:cNvSpPr>
            <a:spLocks noGrp="1"/>
          </p:cNvSpPr>
          <p:nvPr>
            <p:ph type="sldNum" sz="quarter" idx="5"/>
          </p:nvPr>
        </p:nvSpPr>
        <p:spPr/>
        <p:txBody>
          <a:bodyPr/>
          <a:lstStyle/>
          <a:p>
            <a:fld id="{99318059-C93E-4AAA-BC2B-DE0FC7A0EB25}" type="slidenum">
              <a:rPr lang="en-GB" smtClean="0"/>
              <a:t>11</a:t>
            </a:fld>
            <a:endParaRPr lang="en-GB"/>
          </a:p>
        </p:txBody>
      </p:sp>
    </p:spTree>
    <p:extLst>
      <p:ext uri="{BB962C8B-B14F-4D97-AF65-F5344CB8AC3E}">
        <p14:creationId xmlns:p14="http://schemas.microsoft.com/office/powerpoint/2010/main" val="12410587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318059-C93E-4AAA-BC2B-DE0FC7A0EB25}" type="slidenum">
              <a:rPr lang="en-GB" smtClean="0"/>
              <a:t>12</a:t>
            </a:fld>
            <a:endParaRPr lang="en-GB"/>
          </a:p>
        </p:txBody>
      </p:sp>
    </p:spTree>
    <p:extLst>
      <p:ext uri="{BB962C8B-B14F-4D97-AF65-F5344CB8AC3E}">
        <p14:creationId xmlns:p14="http://schemas.microsoft.com/office/powerpoint/2010/main" val="42879722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333333"/>
                </a:solidFill>
                <a:effectLst/>
                <a:latin typeface="Maven Pro"/>
              </a:rPr>
              <a:t>Blackmail and extortion</a:t>
            </a:r>
          </a:p>
          <a:p>
            <a:pPr algn="l"/>
            <a:r>
              <a:rPr lang="en-GB" b="0" i="0" dirty="0">
                <a:solidFill>
                  <a:srgbClr val="333333"/>
                </a:solidFill>
                <a:effectLst/>
                <a:latin typeface="Signika"/>
              </a:rPr>
              <a:t>Blackmail covers many forms of criminal activity, including product contamination and 'protection rackets’ (</a:t>
            </a:r>
            <a:r>
              <a:rPr lang="en-GB" b="1" i="0" dirty="0">
                <a:solidFill>
                  <a:srgbClr val="202124"/>
                </a:solidFill>
                <a:effectLst/>
                <a:latin typeface="arial" panose="020B0604020202020204" pitchFamily="34" charset="0"/>
              </a:rPr>
              <a:t>a situation in which a criminal group demands money from a store owner, company, etc.</a:t>
            </a:r>
            <a:r>
              <a:rPr lang="en-GB" b="0" i="0" dirty="0">
                <a:solidFill>
                  <a:srgbClr val="202124"/>
                </a:solidFill>
                <a:effectLst/>
                <a:latin typeface="arial" panose="020B0604020202020204" pitchFamily="34" charset="0"/>
              </a:rPr>
              <a:t> </a:t>
            </a:r>
            <a:r>
              <a:rPr lang="en-GB" b="1" i="0" dirty="0">
                <a:solidFill>
                  <a:srgbClr val="202124"/>
                </a:solidFill>
                <a:effectLst/>
                <a:latin typeface="arial" panose="020B0604020202020204" pitchFamily="34" charset="0"/>
              </a:rPr>
              <a:t>in exchange for agreeing not to harm them</a:t>
            </a:r>
            <a:r>
              <a:rPr lang="en-GB" b="0" i="0" dirty="0">
                <a:solidFill>
                  <a:srgbClr val="202124"/>
                </a:solidFill>
                <a:effectLst/>
                <a:latin typeface="arial" panose="020B0604020202020204" pitchFamily="34" charset="0"/>
              </a:rPr>
              <a:t>: run a protection racket These thugs ran a vast protection racket with which all property-owners had to co-operate if they hoped to survive.)</a:t>
            </a:r>
            <a:r>
              <a:rPr lang="en-GB" b="0" i="0" dirty="0">
                <a:solidFill>
                  <a:srgbClr val="333333"/>
                </a:solidFill>
                <a:effectLst/>
                <a:latin typeface="Signika"/>
              </a:rPr>
              <a:t>. </a:t>
            </a:r>
          </a:p>
          <a:p>
            <a:pPr algn="l"/>
            <a:r>
              <a:rPr lang="en-GB" b="0" i="0" dirty="0">
                <a:solidFill>
                  <a:srgbClr val="333333"/>
                </a:solidFill>
                <a:effectLst/>
                <a:latin typeface="Signika"/>
              </a:rPr>
              <a:t>As with kidnapping the true extent of blackmail and extortion offences by organised criminals is not known. Fear, and damage to reputation in the case of retail businesses, may make victims unwilling to report.</a:t>
            </a:r>
            <a:br>
              <a:rPr lang="en-GB" b="0" i="0" dirty="0">
                <a:solidFill>
                  <a:srgbClr val="333333"/>
                </a:solidFill>
                <a:effectLst/>
                <a:latin typeface="Signika"/>
              </a:rPr>
            </a:br>
            <a:br>
              <a:rPr lang="en-GB" b="0" i="0" dirty="0">
                <a:solidFill>
                  <a:srgbClr val="333333"/>
                </a:solidFill>
                <a:effectLst/>
                <a:latin typeface="Signika"/>
              </a:rPr>
            </a:br>
            <a:r>
              <a:rPr lang="en-GB" b="0" i="0" dirty="0">
                <a:solidFill>
                  <a:srgbClr val="333333"/>
                </a:solidFill>
                <a:effectLst/>
                <a:latin typeface="Signika"/>
              </a:rPr>
              <a:t>'</a:t>
            </a:r>
            <a:r>
              <a:rPr lang="en-GB" b="0" i="0" u="sng" dirty="0">
                <a:solidFill>
                  <a:srgbClr val="005E8D"/>
                </a:solidFill>
                <a:effectLst/>
                <a:latin typeface="Signika"/>
                <a:hlinkClick r:id="rId3"/>
              </a:rPr>
              <a:t>Sextortion</a:t>
            </a:r>
            <a:r>
              <a:rPr lang="en-GB" b="0" i="0" dirty="0">
                <a:solidFill>
                  <a:srgbClr val="333333"/>
                </a:solidFill>
                <a:effectLst/>
                <a:latin typeface="Signika"/>
              </a:rPr>
              <a:t>', or webcam blackmail, is a growing threat. Criminals might befriend victims online by using a fake identity and then trick them into performing sexual acts in front of their webcam. These webcam videos are recorded by the criminals who then threaten to share the images with the victims’ friends and family.</a:t>
            </a:r>
          </a:p>
          <a:p>
            <a:endParaRPr lang="en-GB" dirty="0"/>
          </a:p>
          <a:p>
            <a:r>
              <a:rPr lang="en-GB" b="0" i="0" u="none" strike="noStrike" dirty="0">
                <a:solidFill>
                  <a:srgbClr val="002B41"/>
                </a:solidFill>
                <a:effectLst/>
                <a:latin typeface="Signika"/>
                <a:hlinkClick r:id="rId4"/>
              </a:rPr>
              <a:t>Cyber attacks</a:t>
            </a:r>
            <a:r>
              <a:rPr lang="en-GB" b="0" i="0" dirty="0">
                <a:solidFill>
                  <a:srgbClr val="333333"/>
                </a:solidFill>
                <a:effectLst/>
                <a:latin typeface="Signika"/>
              </a:rPr>
              <a:t> such as </a:t>
            </a:r>
            <a:r>
              <a:rPr lang="en-GB" b="0" i="0" u="sng" dirty="0">
                <a:solidFill>
                  <a:srgbClr val="005E8D"/>
                </a:solidFill>
                <a:effectLst/>
                <a:latin typeface="Signika"/>
                <a:hlinkClick r:id="rId4"/>
              </a:rPr>
              <a:t>DDOS and ransomware</a:t>
            </a:r>
            <a:r>
              <a:rPr lang="en-GB" b="0" i="0" dirty="0">
                <a:solidFill>
                  <a:srgbClr val="333333"/>
                </a:solidFill>
                <a:effectLst/>
                <a:latin typeface="Signika"/>
              </a:rPr>
              <a:t> for extortion are also on the rise as organised criminals becoming increasingly aware of how lucrative these scams can be. This is a clear indication of how modern crime and the methods and tactics of organised criminals evolve to exploit new opportunities and frustrate law enforcement activity.</a:t>
            </a:r>
          </a:p>
          <a:p>
            <a:endParaRPr lang="en-GB" b="0" i="0" dirty="0">
              <a:solidFill>
                <a:srgbClr val="333333"/>
              </a:solidFill>
              <a:effectLst/>
              <a:latin typeface="Signika"/>
            </a:endParaRPr>
          </a:p>
          <a:p>
            <a:r>
              <a:rPr lang="en-GB" dirty="0"/>
              <a:t>https://www.youtube.com/watch?v=fvM8n408iYw</a:t>
            </a:r>
          </a:p>
        </p:txBody>
      </p:sp>
      <p:sp>
        <p:nvSpPr>
          <p:cNvPr id="4" name="Slide Number Placeholder 3"/>
          <p:cNvSpPr>
            <a:spLocks noGrp="1"/>
          </p:cNvSpPr>
          <p:nvPr>
            <p:ph type="sldNum" sz="quarter" idx="5"/>
          </p:nvPr>
        </p:nvSpPr>
        <p:spPr/>
        <p:txBody>
          <a:bodyPr/>
          <a:lstStyle/>
          <a:p>
            <a:fld id="{99318059-C93E-4AAA-BC2B-DE0FC7A0EB25}" type="slidenum">
              <a:rPr lang="en-GB" smtClean="0"/>
              <a:t>13</a:t>
            </a:fld>
            <a:endParaRPr lang="en-GB"/>
          </a:p>
        </p:txBody>
      </p:sp>
    </p:spTree>
    <p:extLst>
      <p:ext uri="{BB962C8B-B14F-4D97-AF65-F5344CB8AC3E}">
        <p14:creationId xmlns:p14="http://schemas.microsoft.com/office/powerpoint/2010/main" val="20372009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EUNAT advise in terms of prevention</a:t>
            </a:r>
          </a:p>
          <a:p>
            <a:pPr marL="171450" indent="-171450">
              <a:buFont typeface="Arial"/>
              <a:buChar char="•"/>
            </a:pPr>
            <a:r>
              <a:rPr lang="en-US" dirty="0">
                <a:cs typeface="Calibri"/>
              </a:rPr>
              <a:t>Avoid opportunities</a:t>
            </a:r>
          </a:p>
          <a:p>
            <a:pPr marL="628650" lvl="1" indent="-171450">
              <a:buFont typeface="Arial"/>
              <a:buChar char="•"/>
            </a:pPr>
            <a:r>
              <a:rPr lang="en-US" dirty="0">
                <a:cs typeface="Calibri"/>
              </a:rPr>
              <a:t>They suggest that when going abroad, find the security situation of the destination</a:t>
            </a:r>
          </a:p>
          <a:p>
            <a:pPr marL="171450" indent="-171450">
              <a:buFont typeface="Arial"/>
              <a:buChar char="•"/>
            </a:pPr>
            <a:r>
              <a:rPr lang="en-US" dirty="0">
                <a:cs typeface="Calibri"/>
              </a:rPr>
              <a:t>Low profile</a:t>
            </a:r>
          </a:p>
          <a:p>
            <a:pPr marL="628650" lvl="1" indent="-171450">
              <a:buFont typeface="Arial"/>
              <a:buChar char="•"/>
            </a:pPr>
            <a:r>
              <a:rPr lang="en-US" dirty="0">
                <a:cs typeface="Calibri"/>
              </a:rPr>
              <a:t>One way they suggest is not to display jewelry</a:t>
            </a:r>
          </a:p>
          <a:p>
            <a:pPr marL="628650" lvl="1" indent="-171450">
              <a:buFont typeface="Arial"/>
              <a:buChar char="•"/>
            </a:pPr>
            <a:r>
              <a:rPr lang="en-US" dirty="0">
                <a:cs typeface="Calibri"/>
              </a:rPr>
              <a:t>Expensive vehicle</a:t>
            </a:r>
          </a:p>
          <a:p>
            <a:pPr marL="171450" indent="-171450">
              <a:buFont typeface="Arial"/>
              <a:buChar char="•"/>
            </a:pPr>
            <a:r>
              <a:rPr lang="en-US" dirty="0">
                <a:cs typeface="Calibri"/>
              </a:rPr>
              <a:t>Protect information</a:t>
            </a:r>
          </a:p>
          <a:p>
            <a:pPr marL="628650" lvl="1" indent="-171450">
              <a:buFont typeface="Arial"/>
              <a:buChar char="•"/>
            </a:pPr>
            <a:r>
              <a:rPr lang="en-US" dirty="0">
                <a:cs typeface="Calibri"/>
              </a:rPr>
              <a:t>Keep information safe</a:t>
            </a:r>
          </a:p>
          <a:p>
            <a:pPr marL="628650" lvl="1" indent="-171450">
              <a:buFont typeface="Arial"/>
              <a:buChar char="•"/>
            </a:pPr>
            <a:r>
              <a:rPr lang="en-US" dirty="0">
                <a:cs typeface="Calibri"/>
              </a:rPr>
              <a:t>Internet security, keep passwords secure and change regularly</a:t>
            </a:r>
          </a:p>
          <a:p>
            <a:pPr marL="171450" indent="-171450">
              <a:buFont typeface="Arial"/>
              <a:buChar char="•"/>
            </a:pPr>
            <a:r>
              <a:rPr lang="en-US" dirty="0">
                <a:cs typeface="Calibri"/>
              </a:rPr>
              <a:t>Avoid routines</a:t>
            </a:r>
          </a:p>
          <a:p>
            <a:pPr marL="628650" lvl="1" indent="-171450">
              <a:buFont typeface="Arial"/>
              <a:buChar char="•"/>
            </a:pPr>
            <a:r>
              <a:rPr lang="en-US" dirty="0">
                <a:cs typeface="Calibri"/>
              </a:rPr>
              <a:t>Vary the time of departure</a:t>
            </a:r>
          </a:p>
          <a:p>
            <a:pPr marL="628650" lvl="1" indent="-171450">
              <a:buFont typeface="Arial"/>
              <a:buChar char="•"/>
            </a:pPr>
            <a:r>
              <a:rPr lang="en-US" dirty="0">
                <a:cs typeface="Calibri"/>
              </a:rPr>
              <a:t>Vary routes</a:t>
            </a:r>
          </a:p>
          <a:p>
            <a:pPr marL="628650" lvl="1" indent="-171450">
              <a:buFont typeface="Arial"/>
              <a:buChar char="•"/>
            </a:pPr>
            <a:r>
              <a:rPr lang="en-US" dirty="0">
                <a:cs typeface="Calibri"/>
              </a:rPr>
              <a:t>Vary the vehicle</a:t>
            </a:r>
          </a:p>
          <a:p>
            <a:pPr marL="171450" indent="-171450">
              <a:buFont typeface="Arial"/>
              <a:buChar char="•"/>
            </a:pPr>
            <a:r>
              <a:rPr lang="en-US" dirty="0">
                <a:cs typeface="Calibri"/>
              </a:rPr>
              <a:t>Home security</a:t>
            </a:r>
          </a:p>
          <a:p>
            <a:pPr marL="628650" lvl="1" indent="-171450">
              <a:buFont typeface="Arial"/>
              <a:buChar char="•"/>
            </a:pPr>
            <a:r>
              <a:rPr lang="en-US" dirty="0">
                <a:cs typeface="Calibri"/>
              </a:rPr>
              <a:t>New locks should be installed when moved in or lost a key</a:t>
            </a:r>
          </a:p>
          <a:p>
            <a:pPr marL="628650" lvl="1" indent="-171450">
              <a:buFont typeface="Arial"/>
              <a:buChar char="•"/>
            </a:pPr>
            <a:r>
              <a:rPr lang="en-US" dirty="0">
                <a:cs typeface="Calibri"/>
              </a:rPr>
              <a:t>Repair any defective light</a:t>
            </a:r>
          </a:p>
          <a:p>
            <a:pPr marL="171450" indent="-171450">
              <a:buFont typeface="Arial"/>
              <a:buChar char="•"/>
            </a:pPr>
            <a:endParaRPr lang="en-US" dirty="0">
              <a:cs typeface="Calibri"/>
            </a:endParaRPr>
          </a:p>
        </p:txBody>
      </p:sp>
      <p:sp>
        <p:nvSpPr>
          <p:cNvPr id="4" name="Slide Number Placeholder 3"/>
          <p:cNvSpPr>
            <a:spLocks noGrp="1"/>
          </p:cNvSpPr>
          <p:nvPr>
            <p:ph type="sldNum" sz="quarter" idx="5"/>
          </p:nvPr>
        </p:nvSpPr>
        <p:spPr/>
        <p:txBody>
          <a:bodyPr/>
          <a:lstStyle/>
          <a:p>
            <a:fld id="{99318059-C93E-4AAA-BC2B-DE0FC7A0EB25}" type="slidenum">
              <a:rPr lang="en-GB" smtClean="0"/>
              <a:t>14</a:t>
            </a:fld>
            <a:endParaRPr lang="en-GB"/>
          </a:p>
        </p:txBody>
      </p:sp>
    </p:spTree>
    <p:extLst>
      <p:ext uri="{BB962C8B-B14F-4D97-AF65-F5344CB8AC3E}">
        <p14:creationId xmlns:p14="http://schemas.microsoft.com/office/powerpoint/2010/main" val="13611096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cs typeface="Calibri"/>
              </a:rPr>
              <a:t>Current law requires force or fraud for lack of consent</a:t>
            </a:r>
          </a:p>
          <a:p>
            <a:pPr marL="285750" indent="-285750">
              <a:buFont typeface="Arial"/>
              <a:buChar char="•"/>
            </a:pPr>
            <a:r>
              <a:rPr lang="en-US" dirty="0">
                <a:cs typeface="Calibri"/>
              </a:rPr>
              <a:t>Kidnapping cases do not include cases where force or fraud was not used</a:t>
            </a:r>
          </a:p>
          <a:p>
            <a:pPr marL="285750" indent="-285750">
              <a:buFont typeface="Arial"/>
              <a:buChar char="•"/>
            </a:pPr>
            <a:r>
              <a:rPr lang="en-US" dirty="0">
                <a:cs typeface="Calibri"/>
              </a:rPr>
              <a:t>Lack of capacity is not considered</a:t>
            </a:r>
          </a:p>
          <a:p>
            <a:pPr marL="742950" lvl="1" indent="-285750">
              <a:buFont typeface="Courier New"/>
              <a:buChar char="o"/>
            </a:pPr>
            <a:r>
              <a:rPr lang="en-US" dirty="0">
                <a:cs typeface="Calibri"/>
              </a:rPr>
              <a:t>What do you think that does not include?</a:t>
            </a:r>
          </a:p>
          <a:p>
            <a:pPr marL="1200150" lvl="2" indent="-285750">
              <a:buFont typeface="Wingdings"/>
              <a:buChar char="§"/>
            </a:pPr>
            <a:r>
              <a:rPr lang="en-US" dirty="0">
                <a:cs typeface="Calibri"/>
              </a:rPr>
              <a:t>People with mental disabilities</a:t>
            </a:r>
          </a:p>
          <a:p>
            <a:pPr marL="285750" lvl="0" indent="-285750">
              <a:buFont typeface="Wingdings"/>
              <a:buChar char="§"/>
            </a:pPr>
            <a:r>
              <a:rPr lang="en-US" dirty="0">
                <a:cs typeface="Calibri"/>
              </a:rPr>
              <a:t>They recommend that the current law is made clearer and simpler</a:t>
            </a:r>
          </a:p>
          <a:p>
            <a:pPr marL="285750" lvl="0" indent="-285750">
              <a:buFont typeface="Wingdings"/>
              <a:buChar char="§"/>
            </a:pPr>
            <a:r>
              <a:rPr lang="en-US" dirty="0">
                <a:cs typeface="Calibri"/>
              </a:rPr>
              <a:t>False imprisonment be change to unlawful detention</a:t>
            </a:r>
          </a:p>
          <a:p>
            <a:pPr marL="285750" lvl="0" indent="-285750">
              <a:buFont typeface="Wingdings"/>
              <a:buChar char="§"/>
            </a:pPr>
            <a:r>
              <a:rPr lang="en-US" dirty="0">
                <a:cs typeface="Calibri"/>
              </a:rPr>
              <a:t>Change the sentence for offenses to 14 years</a:t>
            </a:r>
          </a:p>
        </p:txBody>
      </p:sp>
      <p:sp>
        <p:nvSpPr>
          <p:cNvPr id="4" name="Slide Number Placeholder 3"/>
          <p:cNvSpPr>
            <a:spLocks noGrp="1"/>
          </p:cNvSpPr>
          <p:nvPr>
            <p:ph type="sldNum" sz="quarter" idx="5"/>
          </p:nvPr>
        </p:nvSpPr>
        <p:spPr/>
        <p:txBody>
          <a:bodyPr/>
          <a:lstStyle/>
          <a:p>
            <a:fld id="{99318059-C93E-4AAA-BC2B-DE0FC7A0EB25}" type="slidenum">
              <a:rPr lang="en-GB" smtClean="0"/>
              <a:t>16</a:t>
            </a:fld>
            <a:endParaRPr lang="en-GB"/>
          </a:p>
        </p:txBody>
      </p:sp>
    </p:spTree>
    <p:extLst>
      <p:ext uri="{BB962C8B-B14F-4D97-AF65-F5344CB8AC3E}">
        <p14:creationId xmlns:p14="http://schemas.microsoft.com/office/powerpoint/2010/main" val="22286311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Abduction and Kidnapping cases go hand in hand</a:t>
            </a:r>
          </a:p>
          <a:p>
            <a:pPr marL="171450" indent="-171450">
              <a:buFont typeface="Wingdings" panose="05000000000000000000" pitchFamily="2" charset="2"/>
              <a:buChar char="Ø"/>
            </a:pPr>
            <a:r>
              <a:rPr lang="en-GB" dirty="0"/>
              <a:t>Abduction is illegal holding of a person without consent and against their will</a:t>
            </a:r>
          </a:p>
          <a:p>
            <a:pPr marL="171450" indent="-171450">
              <a:buFont typeface="Wingdings" panose="05000000000000000000" pitchFamily="2" charset="2"/>
              <a:buChar char="Ø"/>
            </a:pPr>
            <a:r>
              <a:rPr lang="en-GB" dirty="0"/>
              <a:t>Most times these cases include:</a:t>
            </a:r>
          </a:p>
          <a:p>
            <a:pPr marL="628650" lvl="1" indent="-171450">
              <a:buFont typeface="Wingdings" panose="05000000000000000000" pitchFamily="2" charset="2"/>
              <a:buChar char="Ø"/>
            </a:pPr>
            <a:r>
              <a:rPr lang="en-GB" dirty="0"/>
              <a:t>Force</a:t>
            </a:r>
          </a:p>
          <a:p>
            <a:pPr marL="628650" lvl="1" indent="-171450">
              <a:buFont typeface="Wingdings" panose="05000000000000000000" pitchFamily="2" charset="2"/>
              <a:buChar char="Ø"/>
            </a:pPr>
            <a:r>
              <a:rPr lang="en-GB" dirty="0"/>
              <a:t>Intimidation</a:t>
            </a:r>
          </a:p>
          <a:p>
            <a:pPr marL="628650" lvl="1" indent="-171450">
              <a:buFont typeface="Wingdings" panose="05000000000000000000" pitchFamily="2" charset="2"/>
              <a:buChar char="Ø"/>
            </a:pPr>
            <a:r>
              <a:rPr lang="en-GB" dirty="0"/>
              <a:t>Threats</a:t>
            </a:r>
          </a:p>
          <a:p>
            <a:pPr marL="628650" lvl="1" indent="-171450">
              <a:buFont typeface="Wingdings" panose="05000000000000000000" pitchFamily="2" charset="2"/>
              <a:buChar char="Ø"/>
            </a:pPr>
            <a:r>
              <a:rPr lang="en-GB" dirty="0"/>
              <a:t>Deception</a:t>
            </a:r>
          </a:p>
          <a:p>
            <a:pPr marL="457200" lvl="1" indent="0">
              <a:buFont typeface="Wingdings" panose="05000000000000000000" pitchFamily="2" charset="2"/>
              <a:buNone/>
            </a:pPr>
            <a:endParaRPr lang="en-GB" dirty="0"/>
          </a:p>
        </p:txBody>
      </p:sp>
      <p:sp>
        <p:nvSpPr>
          <p:cNvPr id="4" name="Slide Number Placeholder 3"/>
          <p:cNvSpPr>
            <a:spLocks noGrp="1"/>
          </p:cNvSpPr>
          <p:nvPr>
            <p:ph type="sldNum" sz="quarter" idx="5"/>
          </p:nvPr>
        </p:nvSpPr>
        <p:spPr/>
        <p:txBody>
          <a:bodyPr/>
          <a:lstStyle/>
          <a:p>
            <a:fld id="{99318059-C93E-4AAA-BC2B-DE0FC7A0EB25}" type="slidenum">
              <a:rPr lang="en-GB" smtClean="0"/>
              <a:t>17</a:t>
            </a:fld>
            <a:endParaRPr lang="en-GB"/>
          </a:p>
        </p:txBody>
      </p:sp>
    </p:spTree>
    <p:extLst>
      <p:ext uri="{BB962C8B-B14F-4D97-AF65-F5344CB8AC3E}">
        <p14:creationId xmlns:p14="http://schemas.microsoft.com/office/powerpoint/2010/main" val="10454070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b="0" i="0" dirty="0">
                <a:solidFill>
                  <a:srgbClr val="455F7C"/>
                </a:solidFill>
                <a:effectLst/>
                <a:latin typeface="Open Sans" panose="020B0606030504020204" pitchFamily="34" charset="0"/>
              </a:rPr>
              <a:t>There were approximately 1,026 child abduction offences recorded by the police in England and Wales in 2021/22, an increase when compared with the previous year.</a:t>
            </a:r>
          </a:p>
          <a:p>
            <a:pPr marL="171450" indent="-171450">
              <a:buFont typeface="Wingdings" panose="05000000000000000000" pitchFamily="2" charset="2"/>
              <a:buChar char="Ø"/>
            </a:pPr>
            <a:r>
              <a:rPr lang="en-GB" b="0" i="0" dirty="0">
                <a:solidFill>
                  <a:srgbClr val="455F7C"/>
                </a:solidFill>
                <a:effectLst/>
                <a:latin typeface="Open Sans" panose="020B0606030504020204" pitchFamily="34" charset="0"/>
              </a:rPr>
              <a:t>Increase of 7% on child abduction from 1,189 (2017/18) to 1,268 (2018/19)</a:t>
            </a:r>
          </a:p>
          <a:p>
            <a:pPr marL="628650" lvl="1" indent="-171450">
              <a:buFont typeface="Wingdings" panose="05000000000000000000" pitchFamily="2" charset="2"/>
              <a:buChar char="Ø"/>
            </a:pPr>
            <a:r>
              <a:rPr lang="en-GB" b="0" i="0" dirty="0">
                <a:solidFill>
                  <a:srgbClr val="455F7C"/>
                </a:solidFill>
                <a:effectLst/>
                <a:latin typeface="Open Sans" panose="020B0606030504020204" pitchFamily="34" charset="0"/>
              </a:rPr>
              <a:t>This more than double the total 5ears prior (565 in 2013/14)</a:t>
            </a:r>
          </a:p>
          <a:p>
            <a:pPr marL="1085850" lvl="2" indent="-171450">
              <a:buFont typeface="Wingdings" panose="05000000000000000000" pitchFamily="2" charset="2"/>
              <a:buChar char="Ø"/>
            </a:pPr>
            <a:r>
              <a:rPr lang="en-GB" b="0" i="0" dirty="0">
                <a:solidFill>
                  <a:srgbClr val="455F7C"/>
                </a:solidFill>
                <a:effectLst/>
                <a:latin typeface="Open Sans" panose="020B0606030504020204" pitchFamily="34" charset="0"/>
              </a:rPr>
              <a:t>Statistics for 2022/23 there were 1,122 child abduction </a:t>
            </a:r>
            <a:r>
              <a:rPr lang="en-GB" b="0" i="0">
                <a:solidFill>
                  <a:srgbClr val="455F7C"/>
                </a:solidFill>
                <a:effectLst/>
                <a:latin typeface="Open Sans" panose="020B0606030504020204" pitchFamily="34" charset="0"/>
              </a:rPr>
              <a:t>offences recorded</a:t>
            </a:r>
            <a:endParaRPr lang="en-GB" b="0" i="0" dirty="0">
              <a:solidFill>
                <a:srgbClr val="455F7C"/>
              </a:solidFill>
              <a:effectLst/>
              <a:latin typeface="Open Sans" panose="020B0606030504020204" pitchFamily="34" charset="0"/>
            </a:endParaRPr>
          </a:p>
          <a:p>
            <a:pPr marL="171450" indent="-171450">
              <a:buFont typeface="Wingdings" panose="05000000000000000000" pitchFamily="2" charset="2"/>
              <a:buChar char="Ø"/>
            </a:pPr>
            <a:r>
              <a:rPr lang="en-GB" b="0" i="0" dirty="0">
                <a:solidFill>
                  <a:srgbClr val="455F7C"/>
                </a:solidFill>
                <a:effectLst/>
                <a:latin typeface="Open Sans" panose="020B0606030504020204" pitchFamily="34" charset="0"/>
              </a:rPr>
              <a:t>Increase of 15% on kidnapping offences from 4,528 (2017/18) to 5,223 (2018/19)</a:t>
            </a:r>
          </a:p>
          <a:p>
            <a:pPr marL="628650" lvl="1" indent="-171450">
              <a:buFont typeface="Wingdings" panose="05000000000000000000" pitchFamily="2" charset="2"/>
              <a:buChar char="Ø"/>
            </a:pPr>
            <a:r>
              <a:rPr lang="en-GB" b="0" i="0" dirty="0">
                <a:solidFill>
                  <a:srgbClr val="455F7C"/>
                </a:solidFill>
                <a:effectLst/>
                <a:latin typeface="Open Sans" panose="020B0606030504020204" pitchFamily="34" charset="0"/>
              </a:rPr>
              <a:t>This more than double the total 4 years prior (2,189 in 2014/15)</a:t>
            </a:r>
          </a:p>
          <a:p>
            <a:pPr marL="171450" lvl="0" indent="-171450">
              <a:buFont typeface="Wingdings" panose="05000000000000000000" pitchFamily="2" charset="2"/>
              <a:buChar char="Ø"/>
            </a:pPr>
            <a:r>
              <a:rPr lang="en-GB" b="0" i="0" dirty="0">
                <a:solidFill>
                  <a:srgbClr val="455F7C"/>
                </a:solidFill>
                <a:effectLst/>
                <a:latin typeface="Open Sans" panose="020B0606030504020204" pitchFamily="34" charset="0"/>
              </a:rPr>
              <a:t>Action against Abduction estimates that between 10 and 20% of kidnapping offences involved child victims</a:t>
            </a:r>
          </a:p>
          <a:p>
            <a:endParaRPr lang="en-GB" dirty="0"/>
          </a:p>
          <a:p>
            <a:endParaRPr lang="en-GB" dirty="0"/>
          </a:p>
          <a:p>
            <a:r>
              <a:rPr lang="en-GB" b="0" i="0" dirty="0">
                <a:solidFill>
                  <a:srgbClr val="703695"/>
                </a:solidFill>
                <a:effectLst/>
                <a:latin typeface="Open Sans" panose="020B0606030504020204" pitchFamily="34" charset="0"/>
              </a:rPr>
              <a:t>(Police-recorded offences include completed abductions (where a child is actually taken) and attempted abductions. However, many more incidents go unreported to the police and some incidents that are reported may not be recorded.)</a:t>
            </a:r>
            <a:endParaRPr lang="en-GB" dirty="0"/>
          </a:p>
        </p:txBody>
      </p:sp>
      <p:sp>
        <p:nvSpPr>
          <p:cNvPr id="4" name="Slide Number Placeholder 3"/>
          <p:cNvSpPr>
            <a:spLocks noGrp="1"/>
          </p:cNvSpPr>
          <p:nvPr>
            <p:ph type="sldNum" sz="quarter" idx="5"/>
          </p:nvPr>
        </p:nvSpPr>
        <p:spPr/>
        <p:txBody>
          <a:bodyPr/>
          <a:lstStyle/>
          <a:p>
            <a:fld id="{99318059-C93E-4AAA-BC2B-DE0FC7A0EB25}" type="slidenum">
              <a:rPr lang="en-GB" smtClean="0"/>
              <a:t>18</a:t>
            </a:fld>
            <a:endParaRPr lang="en-GB"/>
          </a:p>
        </p:txBody>
      </p:sp>
    </p:spTree>
    <p:extLst>
      <p:ext uri="{BB962C8B-B14F-4D97-AF65-F5344CB8AC3E}">
        <p14:creationId xmlns:p14="http://schemas.microsoft.com/office/powerpoint/2010/main" val="109372001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Jaycee Dugard</a:t>
            </a:r>
          </a:p>
          <a:p>
            <a:pPr marL="171450" indent="-171450">
              <a:buFont typeface="Wingdings" panose="05000000000000000000" pitchFamily="2" charset="2"/>
              <a:buChar char="Ø"/>
            </a:pPr>
            <a:r>
              <a:rPr lang="en-GB" b="0" u="none" dirty="0"/>
              <a:t>Was abducted in 1991 in California and was held captive for 18 years.</a:t>
            </a:r>
          </a:p>
          <a:p>
            <a:pPr marL="171450" indent="-171450">
              <a:buFont typeface="Wingdings" panose="05000000000000000000" pitchFamily="2" charset="2"/>
              <a:buChar char="Ø"/>
            </a:pPr>
            <a:r>
              <a:rPr lang="en-GB" b="0" u="none" dirty="0"/>
              <a:t>Was held by a married couple, the husband Phillip Garrido was a convicted sex offender</a:t>
            </a:r>
          </a:p>
          <a:p>
            <a:pPr marL="628650" lvl="1" indent="-171450">
              <a:buFont typeface="Wingdings" panose="05000000000000000000" pitchFamily="2" charset="2"/>
              <a:buChar char="Ø"/>
            </a:pPr>
            <a:r>
              <a:rPr lang="en-GB" b="0" u="none" dirty="0"/>
              <a:t>Is wanted with another case of kidnap/ abduction</a:t>
            </a:r>
          </a:p>
          <a:p>
            <a:pPr marL="171450" lvl="0" indent="-171450">
              <a:buFont typeface="Wingdings" panose="05000000000000000000" pitchFamily="2" charset="2"/>
              <a:buChar char="Ø"/>
            </a:pPr>
            <a:r>
              <a:rPr lang="en-GB" b="0" u="none" dirty="0"/>
              <a:t>While in captivity she was raped and had 2 children</a:t>
            </a:r>
          </a:p>
          <a:p>
            <a:pPr marL="171450" lvl="0" indent="-171450">
              <a:buFont typeface="Wingdings" panose="05000000000000000000" pitchFamily="2" charset="2"/>
              <a:buChar char="Ø"/>
            </a:pPr>
            <a:r>
              <a:rPr lang="en-GB" b="0" u="none" dirty="0"/>
              <a:t>Discovered when Garrido was visiting the UC Berkely with the daughters he had with Dugard.</a:t>
            </a:r>
          </a:p>
          <a:p>
            <a:pPr marL="171450" lvl="0" indent="-171450">
              <a:buFont typeface="Wingdings" panose="05000000000000000000" pitchFamily="2" charset="2"/>
              <a:buChar char="Ø"/>
            </a:pPr>
            <a:endParaRPr lang="en-GB" b="0" u="none" dirty="0"/>
          </a:p>
          <a:p>
            <a:pPr marL="0" lvl="0" indent="0">
              <a:buFont typeface="Wingdings" panose="05000000000000000000" pitchFamily="2" charset="2"/>
              <a:buNone/>
            </a:pPr>
            <a:r>
              <a:rPr lang="en-GB" b="1" u="sng" dirty="0"/>
              <a:t>James Bulger</a:t>
            </a:r>
          </a:p>
          <a:p>
            <a:pPr marL="171450" lvl="0" indent="-171450">
              <a:buFont typeface="Wingdings" panose="05000000000000000000" pitchFamily="2" charset="2"/>
              <a:buChar char="Ø"/>
            </a:pPr>
            <a:r>
              <a:rPr lang="en-GB" b="0" u="none" dirty="0"/>
              <a:t>Was abducted by two children</a:t>
            </a:r>
          </a:p>
          <a:p>
            <a:pPr marL="171450" lvl="0" indent="-171450">
              <a:buFont typeface="Wingdings" panose="05000000000000000000" pitchFamily="2" charset="2"/>
              <a:buChar char="Ø"/>
            </a:pPr>
            <a:r>
              <a:rPr lang="en-GB" b="0" u="none" dirty="0"/>
              <a:t>Was murdered by the two boys</a:t>
            </a:r>
          </a:p>
          <a:p>
            <a:pPr marL="171450" lvl="0" indent="-171450">
              <a:buFont typeface="Wingdings" panose="05000000000000000000" pitchFamily="2" charset="2"/>
              <a:buChar char="Ø"/>
            </a:pPr>
            <a:r>
              <a:rPr lang="en-GB" b="0" u="none" dirty="0"/>
              <a:t>Famous case</a:t>
            </a:r>
          </a:p>
          <a:p>
            <a:pPr marL="171450" lvl="0" indent="-171450">
              <a:buFont typeface="Wingdings" panose="05000000000000000000" pitchFamily="2" charset="2"/>
              <a:buChar char="Ø"/>
            </a:pPr>
            <a:endParaRPr lang="en-GB" b="0" u="none" dirty="0"/>
          </a:p>
          <a:p>
            <a:pPr marL="0" lvl="0" indent="0">
              <a:buFont typeface="Wingdings" panose="05000000000000000000" pitchFamily="2" charset="2"/>
              <a:buNone/>
            </a:pPr>
            <a:r>
              <a:rPr lang="en-GB" b="1" u="sng" dirty="0"/>
              <a:t>Alex Batty</a:t>
            </a:r>
          </a:p>
          <a:p>
            <a:pPr marL="171450" lvl="0" indent="-171450">
              <a:buFont typeface="Wingdings" panose="05000000000000000000" pitchFamily="2" charset="2"/>
              <a:buChar char="Ø"/>
            </a:pPr>
            <a:r>
              <a:rPr lang="en-GB" b="0" u="none" dirty="0"/>
              <a:t>Recent case</a:t>
            </a:r>
          </a:p>
          <a:p>
            <a:pPr marL="171450" lvl="0" indent="-171450">
              <a:buFont typeface="Wingdings" panose="05000000000000000000" pitchFamily="2" charset="2"/>
              <a:buChar char="Ø"/>
            </a:pPr>
            <a:r>
              <a:rPr lang="en-GB" b="0" u="none" dirty="0"/>
              <a:t>Was taken to France when he was 11</a:t>
            </a:r>
          </a:p>
          <a:p>
            <a:pPr marL="171450" lvl="0" indent="-171450">
              <a:buFont typeface="Wingdings" panose="05000000000000000000" pitchFamily="2" charset="2"/>
              <a:buChar char="Ø"/>
            </a:pPr>
            <a:r>
              <a:rPr lang="en-GB" b="0" u="none" dirty="0"/>
              <a:t>Was discovered 6 years later</a:t>
            </a:r>
          </a:p>
          <a:p>
            <a:pPr marL="171450" lvl="0" indent="-171450">
              <a:buFont typeface="Wingdings" panose="05000000000000000000" pitchFamily="2" charset="2"/>
              <a:buChar char="Ø"/>
            </a:pPr>
            <a:r>
              <a:rPr lang="en-GB" b="0" u="none" dirty="0"/>
              <a:t>The abduction happened by his mother and grandfather	</a:t>
            </a:r>
          </a:p>
          <a:p>
            <a:pPr marL="628650" lvl="1" indent="-171450">
              <a:buFont typeface="Wingdings" panose="05000000000000000000" pitchFamily="2" charset="2"/>
              <a:buChar char="Ø"/>
            </a:pPr>
            <a:r>
              <a:rPr lang="en-GB" b="0" u="none" dirty="0"/>
              <a:t>The pair did not have parental guardianship</a:t>
            </a:r>
          </a:p>
          <a:p>
            <a:pPr marL="628650" lvl="1" indent="-171450">
              <a:buFont typeface="Wingdings" panose="05000000000000000000" pitchFamily="2" charset="2"/>
              <a:buChar char="Ø"/>
            </a:pPr>
            <a:r>
              <a:rPr lang="en-GB" b="0" u="none" dirty="0"/>
              <a:t>Grandmother was legal guardian</a:t>
            </a:r>
          </a:p>
          <a:p>
            <a:pPr marL="171450" lvl="0" indent="-171450">
              <a:buFont typeface="Wingdings" panose="05000000000000000000" pitchFamily="2" charset="2"/>
              <a:buChar char="Ø"/>
            </a:pPr>
            <a:r>
              <a:rPr lang="en-GB" b="0" u="none" dirty="0"/>
              <a:t>The mother and grandfather wanted to live alternative lifestyle</a:t>
            </a:r>
          </a:p>
        </p:txBody>
      </p:sp>
      <p:sp>
        <p:nvSpPr>
          <p:cNvPr id="4" name="Slide Number Placeholder 3"/>
          <p:cNvSpPr>
            <a:spLocks noGrp="1"/>
          </p:cNvSpPr>
          <p:nvPr>
            <p:ph type="sldNum" sz="quarter" idx="5"/>
          </p:nvPr>
        </p:nvSpPr>
        <p:spPr/>
        <p:txBody>
          <a:bodyPr/>
          <a:lstStyle/>
          <a:p>
            <a:fld id="{99318059-C93E-4AAA-BC2B-DE0FC7A0EB25}" type="slidenum">
              <a:rPr lang="en-GB" smtClean="0"/>
              <a:t>19</a:t>
            </a:fld>
            <a:endParaRPr lang="en-GB"/>
          </a:p>
        </p:txBody>
      </p:sp>
    </p:spTree>
    <p:extLst>
      <p:ext uri="{BB962C8B-B14F-4D97-AF65-F5344CB8AC3E}">
        <p14:creationId xmlns:p14="http://schemas.microsoft.com/office/powerpoint/2010/main" val="6240516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https://www.youtube.com/watch?v=F8AnvoHwcPE</a:t>
            </a:r>
          </a:p>
        </p:txBody>
      </p:sp>
      <p:sp>
        <p:nvSpPr>
          <p:cNvPr id="4" name="Slide Number Placeholder 3"/>
          <p:cNvSpPr>
            <a:spLocks noGrp="1"/>
          </p:cNvSpPr>
          <p:nvPr>
            <p:ph type="sldNum" sz="quarter" idx="5"/>
          </p:nvPr>
        </p:nvSpPr>
        <p:spPr/>
        <p:txBody>
          <a:bodyPr/>
          <a:lstStyle/>
          <a:p>
            <a:fld id="{99318059-C93E-4AAA-BC2B-DE0FC7A0EB25}" type="slidenum">
              <a:rPr lang="en-GB" smtClean="0"/>
              <a:t>20</a:t>
            </a:fld>
            <a:endParaRPr lang="en-GB"/>
          </a:p>
        </p:txBody>
      </p:sp>
    </p:spTree>
    <p:extLst>
      <p:ext uri="{BB962C8B-B14F-4D97-AF65-F5344CB8AC3E}">
        <p14:creationId xmlns:p14="http://schemas.microsoft.com/office/powerpoint/2010/main" val="29256215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A50A49E-C096-49FA-ADF3-122EB037FDCD}" type="datetimeFigureOut">
              <a:rPr lang="en-GB" smtClean="0"/>
              <a:t>23/10/2025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9196783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50A49E-C096-49FA-ADF3-122EB037FDCD}" type="datetimeFigureOut">
              <a:rPr lang="en-GB" smtClean="0"/>
              <a:t>23/10/2025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27644517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50A49E-C096-49FA-ADF3-122EB037FDCD}" type="datetimeFigureOut">
              <a:rPr lang="en-GB" smtClean="0"/>
              <a:t>23/10/2025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22671624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A50A49E-C096-49FA-ADF3-122EB037FDCD}" type="datetimeFigureOut">
              <a:rPr lang="en-GB" smtClean="0"/>
              <a:t>23/10/2025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36056667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50A49E-C096-49FA-ADF3-122EB037FDCD}" type="datetimeFigureOut">
              <a:rPr lang="en-GB" smtClean="0"/>
              <a:t>23/10/2025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542872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A50A49E-C096-49FA-ADF3-122EB037FDCD}" type="datetimeFigureOut">
              <a:rPr lang="en-GB" smtClean="0"/>
              <a:t>23/10/2025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29320023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A50A49E-C096-49FA-ADF3-122EB037FDCD}" type="datetimeFigureOut">
              <a:rPr lang="en-GB" smtClean="0"/>
              <a:t>23/10/2025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8228791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A50A49E-C096-49FA-ADF3-122EB037FDCD}" type="datetimeFigureOut">
              <a:rPr lang="en-GB" smtClean="0"/>
              <a:t>23/10/2025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15054576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A50A49E-C096-49FA-ADF3-122EB037FDCD}" type="datetimeFigureOut">
              <a:rPr lang="en-GB" smtClean="0"/>
              <a:t>23/10/2025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32502314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A50A49E-C096-49FA-ADF3-122EB037FDCD}" type="datetimeFigureOut">
              <a:rPr lang="en-GB" smtClean="0"/>
              <a:t>23/10/2025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6713869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A50A49E-C096-49FA-ADF3-122EB037FDCD}" type="datetimeFigureOut">
              <a:rPr lang="en-GB" smtClean="0"/>
              <a:t>23/10/2025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3225693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A50A49E-C096-49FA-ADF3-122EB037FDCD}" type="datetimeFigureOut">
              <a:rPr lang="en-GB" smtClean="0"/>
              <a:t>23/10/2025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527993-F05A-4DD9-BAB4-3B0A191B2523}" type="slidenum">
              <a:rPr lang="en-GB" smtClean="0"/>
              <a:t>‹#›</a:t>
            </a:fld>
            <a:endParaRPr lang="en-GB"/>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4728780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A50A49E-C096-49FA-ADF3-122EB037FDCD}" type="datetimeFigureOut">
              <a:rPr lang="en-GB" smtClean="0"/>
              <a:t>23/10/2025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19322210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A50A49E-C096-49FA-ADF3-122EB037FDCD}" type="datetimeFigureOut">
              <a:rPr lang="en-GB" smtClean="0"/>
              <a:t>23/10/2025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17618860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A50A49E-C096-49FA-ADF3-122EB037FDCD}" type="datetimeFigureOut">
              <a:rPr lang="en-GB" smtClean="0"/>
              <a:t>23/10/2025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28439563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50A49E-C096-49FA-ADF3-122EB037FDCD}" type="datetimeFigureOut">
              <a:rPr lang="en-GB" smtClean="0"/>
              <a:t>23/10/2025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39766033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50A49E-C096-49FA-ADF3-122EB037FDCD}" type="datetimeFigureOut">
              <a:rPr lang="en-GB" smtClean="0"/>
              <a:t>23/10/2025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10132659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8A50A49E-C096-49FA-ADF3-122EB037FDCD}" type="datetimeFigureOut">
              <a:rPr lang="en-GB" smtClean="0"/>
              <a:t>23/10/2025</a:t>
            </a:fld>
            <a:endParaRPr lang="en-GB"/>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51527993-F05A-4DD9-BAB4-3B0A191B2523}" type="slidenum">
              <a:rPr lang="en-GB" smtClean="0"/>
              <a:t>‹#›</a:t>
            </a:fld>
            <a:endParaRPr lang="en-GB"/>
          </a:p>
        </p:txBody>
      </p:sp>
    </p:spTree>
    <p:extLst>
      <p:ext uri="{BB962C8B-B14F-4D97-AF65-F5344CB8AC3E}">
        <p14:creationId xmlns:p14="http://schemas.microsoft.com/office/powerpoint/2010/main" val="403764827"/>
      </p:ext>
    </p:extLst>
  </p:cSld>
  <p:clrMap bg1="dk1" tx1="lt1" bg2="dk2" tx2="lt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tmp"/><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8.tmp"/></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video" Target="https://www.youtube.com/embed/fvM8n408iYw?feature=oembed" TargetMode="External"/><Relationship Id="rId4" Type="http://schemas.openxmlformats.org/officeDocument/2006/relationships/image" Target="../media/image9.jpeg"/></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6.xml"/><Relationship Id="rId5" Type="http://schemas.openxmlformats.org/officeDocument/2006/relationships/image" Target="../media/image15.tmp"/><Relationship Id="rId4" Type="http://schemas.openxmlformats.org/officeDocument/2006/relationships/image" Target="../media/image14.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video" Target="https://www.youtube.com/embed/F8AnvoHwcPE?feature=oembed" TargetMode="External"/><Relationship Id="rId4" Type="http://schemas.openxmlformats.org/officeDocument/2006/relationships/image" Target="../media/image16.jpeg"/></Relationships>
</file>

<file path=ppt/slides/_rels/slide2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25BD0-2797-4626-71DD-EB6A7B705363}"/>
              </a:ext>
            </a:extLst>
          </p:cNvPr>
          <p:cNvSpPr>
            <a:spLocks noGrp="1"/>
          </p:cNvSpPr>
          <p:nvPr>
            <p:ph type="ctrTitle"/>
          </p:nvPr>
        </p:nvSpPr>
        <p:spPr/>
        <p:txBody>
          <a:bodyPr>
            <a:normAutofit/>
          </a:bodyPr>
          <a:lstStyle/>
          <a:p>
            <a:r>
              <a:rPr kumimoji="0" lang="en-GB" sz="4400" b="0" i="0" u="none" strike="noStrike" kern="1200" cap="all" spc="0" normalizeH="0" baseline="0" noProof="0" dirty="0">
                <a:ln>
                  <a:noFill/>
                </a:ln>
                <a:solidFill>
                  <a:prstClr val="white"/>
                </a:solidFill>
                <a:effectLst>
                  <a:outerShdw blurRad="50800" dist="63500" dir="2700000" algn="tl" rotWithShape="0">
                    <a:srgbClr val="000000">
                      <a:alpha val="48000"/>
                    </a:srgbClr>
                  </a:outerShdw>
                </a:effectLst>
                <a:uLnTx/>
                <a:uFillTx/>
                <a:latin typeface="Aptos Display" panose="020B0004020202020204" pitchFamily="34" charset="0"/>
              </a:rPr>
              <a:t>KIDNAP AND EXTORTION</a:t>
            </a:r>
            <a:endParaRPr lang="en-GB" sz="4400" b="0" dirty="0">
              <a:latin typeface="Aptos Display" panose="020B0004020202020204" pitchFamily="34" charset="0"/>
            </a:endParaRPr>
          </a:p>
        </p:txBody>
      </p:sp>
      <p:sp>
        <p:nvSpPr>
          <p:cNvPr id="3" name="Subtitle 2">
            <a:extLst>
              <a:ext uri="{FF2B5EF4-FFF2-40B4-BE49-F238E27FC236}">
                <a16:creationId xmlns:a16="http://schemas.microsoft.com/office/drawing/2014/main" id="{F31485C2-1980-58B2-972F-872CE813F18B}"/>
              </a:ext>
            </a:extLst>
          </p:cNvPr>
          <p:cNvSpPr>
            <a:spLocks noGrp="1"/>
          </p:cNvSpPr>
          <p:nvPr>
            <p:ph type="subTitle" idx="1"/>
          </p:nvPr>
        </p:nvSpPr>
        <p:spPr/>
        <p:txBody>
          <a:bodyPr>
            <a:normAutofit/>
          </a:bodyPr>
          <a:lstStyle/>
          <a:p>
            <a:r>
              <a:rPr lang="en-GB" dirty="0">
                <a:solidFill>
                  <a:schemeClr val="tx1"/>
                </a:solidFill>
              </a:rPr>
              <a:t>Wynne Jones</a:t>
            </a:r>
          </a:p>
        </p:txBody>
      </p:sp>
    </p:spTree>
    <p:extLst>
      <p:ext uri="{BB962C8B-B14F-4D97-AF65-F5344CB8AC3E}">
        <p14:creationId xmlns:p14="http://schemas.microsoft.com/office/powerpoint/2010/main" val="147673403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F6F6D-DB51-6C01-7E78-0E6F3719C95C}"/>
              </a:ext>
            </a:extLst>
          </p:cNvPr>
          <p:cNvSpPr>
            <a:spLocks noGrp="1"/>
          </p:cNvSpPr>
          <p:nvPr>
            <p:ph type="title"/>
          </p:nvPr>
        </p:nvSpPr>
        <p:spPr>
          <a:xfrm>
            <a:off x="913795" y="609600"/>
            <a:ext cx="10353761" cy="1326321"/>
          </a:xfrm>
        </p:spPr>
        <p:txBody>
          <a:bodyPr>
            <a:normAutofit/>
          </a:bodyPr>
          <a:lstStyle/>
          <a:p>
            <a:r>
              <a:rPr lang="en-GB" sz="4400" b="0" dirty="0">
                <a:latin typeface="Aptos Display" panose="020B0004020202020204" pitchFamily="34" charset="0"/>
              </a:rPr>
              <a:t>Learning objectives</a:t>
            </a:r>
          </a:p>
        </p:txBody>
      </p:sp>
      <p:graphicFrame>
        <p:nvGraphicFramePr>
          <p:cNvPr id="5" name="Content Placeholder 2">
            <a:extLst>
              <a:ext uri="{FF2B5EF4-FFF2-40B4-BE49-F238E27FC236}">
                <a16:creationId xmlns:a16="http://schemas.microsoft.com/office/drawing/2014/main" id="{3C6A19DD-28F0-DF2C-14BF-46ED86C0BDB5}"/>
              </a:ext>
            </a:extLst>
          </p:cNvPr>
          <p:cNvGraphicFramePr>
            <a:graphicFrameLocks noGrp="1"/>
          </p:cNvGraphicFramePr>
          <p:nvPr>
            <p:ph idx="1"/>
            <p:extLst>
              <p:ext uri="{D42A27DB-BD31-4B8C-83A1-F6EECF244321}">
                <p14:modId xmlns:p14="http://schemas.microsoft.com/office/powerpoint/2010/main" val="2668947462"/>
              </p:ext>
            </p:extLst>
          </p:nvPr>
        </p:nvGraphicFramePr>
        <p:xfrm>
          <a:off x="914400" y="2257654"/>
          <a:ext cx="10353675" cy="33038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1009965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BE41AFE-926A-87AC-CC65-0B78BDA401FC}"/>
              </a:ext>
            </a:extLst>
          </p:cNvPr>
          <p:cNvSpPr txBox="1"/>
          <p:nvPr/>
        </p:nvSpPr>
        <p:spPr>
          <a:xfrm>
            <a:off x="1206470" y="3483367"/>
            <a:ext cx="4331261" cy="2108269"/>
          </a:xfrm>
          <a:prstGeom prst="rect">
            <a:avLst/>
          </a:prstGeom>
          <a:noFill/>
        </p:spPr>
        <p:txBody>
          <a:bodyPr wrap="square">
            <a:spAutoFit/>
          </a:bodyPr>
          <a:lstStyle/>
          <a:p>
            <a:pPr>
              <a:spcAft>
                <a:spcPts val="600"/>
              </a:spcAft>
            </a:pPr>
            <a:r>
              <a:rPr lang="en-GB" dirty="0">
                <a:latin typeface="Aptos" panose="020B0004020202020204" pitchFamily="34" charset="0"/>
              </a:rPr>
              <a:t>KIDNAPPING</a:t>
            </a:r>
          </a:p>
          <a:p>
            <a:pPr>
              <a:spcAft>
                <a:spcPts val="600"/>
              </a:spcAft>
            </a:pPr>
            <a:r>
              <a:rPr lang="en-GB" dirty="0">
                <a:latin typeface="Aptos" panose="020B0004020202020204" pitchFamily="34" charset="0"/>
              </a:rPr>
              <a:t>Defined at common law as “the taking or carrying away of one person by another, by force or fraud, without the consent of the person taken or carried away and without lawful excuse. It must involve an attack on or loss of that person’s liberty” .</a:t>
            </a:r>
          </a:p>
        </p:txBody>
      </p:sp>
      <p:sp>
        <p:nvSpPr>
          <p:cNvPr id="6" name="TextBox 5">
            <a:extLst>
              <a:ext uri="{FF2B5EF4-FFF2-40B4-BE49-F238E27FC236}">
                <a16:creationId xmlns:a16="http://schemas.microsoft.com/office/drawing/2014/main" id="{5052D1FB-F005-11DD-F070-F03D0CDA8B28}"/>
              </a:ext>
            </a:extLst>
          </p:cNvPr>
          <p:cNvSpPr txBox="1"/>
          <p:nvPr/>
        </p:nvSpPr>
        <p:spPr>
          <a:xfrm>
            <a:off x="7288305" y="3916650"/>
            <a:ext cx="3931615" cy="1477328"/>
          </a:xfrm>
          <a:prstGeom prst="rect">
            <a:avLst/>
          </a:prstGeom>
          <a:noFill/>
        </p:spPr>
        <p:txBody>
          <a:bodyPr wrap="square">
            <a:spAutoFit/>
          </a:bodyPr>
          <a:lstStyle/>
          <a:p>
            <a:pPr>
              <a:spcAft>
                <a:spcPts val="600"/>
              </a:spcAft>
            </a:pPr>
            <a:r>
              <a:rPr lang="en-GB" i="0" dirty="0">
                <a:effectLst/>
                <a:latin typeface="Aptos" panose="020B0004020202020204" pitchFamily="34" charset="0"/>
              </a:rPr>
              <a:t>Extortion describes the act of threatening a victim's person or property with violence, physical harm or destruction to coerce them into complying with demands</a:t>
            </a:r>
            <a:r>
              <a:rPr lang="en-GB" b="0" i="0" dirty="0">
                <a:effectLst/>
                <a:latin typeface="Aptos" panose="020B0004020202020204" pitchFamily="34" charset="0"/>
              </a:rPr>
              <a:t>.</a:t>
            </a:r>
            <a:endParaRPr lang="en-GB" dirty="0">
              <a:latin typeface="Aptos" panose="020B0004020202020204" pitchFamily="34" charset="0"/>
            </a:endParaRPr>
          </a:p>
        </p:txBody>
      </p:sp>
      <p:graphicFrame>
        <p:nvGraphicFramePr>
          <p:cNvPr id="8" name="TextBox 1">
            <a:extLst>
              <a:ext uri="{FF2B5EF4-FFF2-40B4-BE49-F238E27FC236}">
                <a16:creationId xmlns:a16="http://schemas.microsoft.com/office/drawing/2014/main" id="{C3E58DF2-FB99-9FBC-B419-A17E3E44AEC4}"/>
              </a:ext>
            </a:extLst>
          </p:cNvPr>
          <p:cNvGraphicFramePr/>
          <p:nvPr>
            <p:extLst>
              <p:ext uri="{D42A27DB-BD31-4B8C-83A1-F6EECF244321}">
                <p14:modId xmlns:p14="http://schemas.microsoft.com/office/powerpoint/2010/main" val="296267839"/>
              </p:ext>
            </p:extLst>
          </p:nvPr>
        </p:nvGraphicFramePr>
        <p:xfrm>
          <a:off x="1601788" y="0"/>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87738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graphicEl>
                                              <a:dgm id="{FA882705-172B-48A2-A4F2-E285B21A71E8}"/>
                                            </p:graphicEl>
                                          </p:spTgt>
                                        </p:tgtEl>
                                        <p:attrNameLst>
                                          <p:attrName>style.visibility</p:attrName>
                                        </p:attrNameLst>
                                      </p:cBhvr>
                                      <p:to>
                                        <p:strVal val="visible"/>
                                      </p:to>
                                    </p:set>
                                    <p:animEffect transition="in" filter="barn(inVertical)">
                                      <p:cBhvr>
                                        <p:cTn id="7" dur="500"/>
                                        <p:tgtEl>
                                          <p:spTgt spid="8">
                                            <p:graphicEl>
                                              <a:dgm id="{FA882705-172B-48A2-A4F2-E285B21A71E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8">
                                            <p:graphicEl>
                                              <a:dgm id="{8346ACB7-7042-4EDA-A28B-B3EC4509CE56}"/>
                                            </p:graphicEl>
                                          </p:spTgt>
                                        </p:tgtEl>
                                        <p:attrNameLst>
                                          <p:attrName>style.visibility</p:attrName>
                                        </p:attrNameLst>
                                      </p:cBhvr>
                                      <p:to>
                                        <p:strVal val="visible"/>
                                      </p:to>
                                    </p:set>
                                    <p:animEffect transition="in" filter="barn(inVertical)">
                                      <p:cBhvr>
                                        <p:cTn id="19" dur="500"/>
                                        <p:tgtEl>
                                          <p:spTgt spid="8">
                                            <p:graphicEl>
                                              <a:dgm id="{8346ACB7-7042-4EDA-A28B-B3EC4509CE56}"/>
                                            </p:graphicEl>
                                          </p:spTgt>
                                        </p:tgtEl>
                                      </p:cBhvr>
                                    </p:animEffect>
                                  </p:childTnLst>
                                </p:cTn>
                              </p:par>
                              <p:par>
                                <p:cTn id="20" presetID="16" presetClass="entr" presetSubtype="21" fill="hold" grpId="0" nodeType="withEffect">
                                  <p:stCondLst>
                                    <p:cond delay="0"/>
                                  </p:stCondLst>
                                  <p:childTnLst>
                                    <p:set>
                                      <p:cBhvr>
                                        <p:cTn id="21" dur="1" fill="hold">
                                          <p:stCondLst>
                                            <p:cond delay="0"/>
                                          </p:stCondLst>
                                        </p:cTn>
                                        <p:tgtEl>
                                          <p:spTgt spid="8">
                                            <p:graphicEl>
                                              <a:dgm id="{28DE3155-D981-4FA1-B545-C154F5676103}"/>
                                            </p:graphicEl>
                                          </p:spTgt>
                                        </p:tgtEl>
                                        <p:attrNameLst>
                                          <p:attrName>style.visibility</p:attrName>
                                        </p:attrNameLst>
                                      </p:cBhvr>
                                      <p:to>
                                        <p:strVal val="visible"/>
                                      </p:to>
                                    </p:set>
                                    <p:animEffect transition="in" filter="barn(inVertical)">
                                      <p:cBhvr>
                                        <p:cTn id="22" dur="500"/>
                                        <p:tgtEl>
                                          <p:spTgt spid="8">
                                            <p:graphicEl>
                                              <a:dgm id="{28DE3155-D981-4FA1-B545-C154F5676103}"/>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wipe(down)">
                                      <p:cBhvr>
                                        <p:cTn id="2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Graphic spid="8" grpId="0" uiExpand="1">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3C98F-D707-08FF-1F61-324494DC2749}"/>
              </a:ext>
            </a:extLst>
          </p:cNvPr>
          <p:cNvSpPr>
            <a:spLocks noGrp="1"/>
          </p:cNvSpPr>
          <p:nvPr>
            <p:ph type="title"/>
          </p:nvPr>
        </p:nvSpPr>
        <p:spPr/>
        <p:txBody>
          <a:bodyPr>
            <a:normAutofit/>
          </a:bodyPr>
          <a:lstStyle/>
          <a:p>
            <a:r>
              <a:rPr lang="en-GB" sz="3600" b="0" dirty="0">
                <a:latin typeface="Aptos Display" panose="020B0004020202020204" pitchFamily="34" charset="0"/>
              </a:rPr>
              <a:t>The threat from kidnap and extortion</a:t>
            </a:r>
          </a:p>
        </p:txBody>
      </p:sp>
      <p:pic>
        <p:nvPicPr>
          <p:cNvPr id="5" name="Content Placeholder 4">
            <a:extLst>
              <a:ext uri="{FF2B5EF4-FFF2-40B4-BE49-F238E27FC236}">
                <a16:creationId xmlns:a16="http://schemas.microsoft.com/office/drawing/2014/main" id="{1CF05AAD-91A6-0068-E879-7AC84046CF84}"/>
              </a:ext>
            </a:extLst>
          </p:cNvPr>
          <p:cNvPicPr>
            <a:picLocks noGrp="1" noChangeAspect="1"/>
          </p:cNvPicPr>
          <p:nvPr>
            <p:ph idx="1"/>
          </p:nvPr>
        </p:nvPicPr>
        <p:blipFill rotWithShape="1">
          <a:blip r:embed="rId3"/>
          <a:srcRect t="12717" r="10240" b="6184"/>
          <a:stretch/>
        </p:blipFill>
        <p:spPr>
          <a:xfrm>
            <a:off x="443753" y="2017325"/>
            <a:ext cx="5496280" cy="3310611"/>
          </a:xfrm>
        </p:spPr>
      </p:pic>
      <p:pic>
        <p:nvPicPr>
          <p:cNvPr id="7" name="Picture 6">
            <a:extLst>
              <a:ext uri="{FF2B5EF4-FFF2-40B4-BE49-F238E27FC236}">
                <a16:creationId xmlns:a16="http://schemas.microsoft.com/office/drawing/2014/main" id="{1B45C9C5-CA45-6EDC-3D34-C16CEA53A1D7}"/>
              </a:ext>
            </a:extLst>
          </p:cNvPr>
          <p:cNvPicPr>
            <a:picLocks noChangeAspect="1"/>
          </p:cNvPicPr>
          <p:nvPr/>
        </p:nvPicPr>
        <p:blipFill rotWithShape="1">
          <a:blip r:embed="rId4"/>
          <a:srcRect l="17957" t="13216" r="32406" b="31328"/>
          <a:stretch/>
        </p:blipFill>
        <p:spPr>
          <a:xfrm>
            <a:off x="8512466" y="1520316"/>
            <a:ext cx="3088061" cy="2300141"/>
          </a:xfrm>
          <a:prstGeom prst="rect">
            <a:avLst/>
          </a:prstGeom>
        </p:spPr>
      </p:pic>
      <p:pic>
        <p:nvPicPr>
          <p:cNvPr id="9" name="Picture 8">
            <a:extLst>
              <a:ext uri="{FF2B5EF4-FFF2-40B4-BE49-F238E27FC236}">
                <a16:creationId xmlns:a16="http://schemas.microsoft.com/office/drawing/2014/main" id="{C79F3617-066F-6E05-59F4-3D6A0F334A39}"/>
              </a:ext>
            </a:extLst>
          </p:cNvPr>
          <p:cNvPicPr>
            <a:picLocks noChangeAspect="1"/>
          </p:cNvPicPr>
          <p:nvPr/>
        </p:nvPicPr>
        <p:blipFill rotWithShape="1">
          <a:blip r:embed="rId5"/>
          <a:srcRect l="11979" t="10502" r="28039" b="47729"/>
          <a:stretch/>
        </p:blipFill>
        <p:spPr>
          <a:xfrm>
            <a:off x="3679535" y="3672631"/>
            <a:ext cx="6170383" cy="2864582"/>
          </a:xfrm>
          <a:prstGeom prst="rect">
            <a:avLst/>
          </a:prstGeom>
        </p:spPr>
      </p:pic>
    </p:spTree>
    <p:extLst>
      <p:ext uri="{BB962C8B-B14F-4D97-AF65-F5344CB8AC3E}">
        <p14:creationId xmlns:p14="http://schemas.microsoft.com/office/powerpoint/2010/main" val="269034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barn(inVertical)">
                                      <p:cBhvr>
                                        <p:cTn id="14" dur="500"/>
                                        <p:tgtEl>
                                          <p:spTgt spid="5"/>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wipe(down)">
                                      <p:cBhvr>
                                        <p:cTn id="19" dur="500"/>
                                        <p:tgtEl>
                                          <p:spTgt spid="7"/>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nodeType="click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barn(inVertical)">
                                      <p:cBhvr>
                                        <p:cTn id="24"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150EDF0A-1CC9-77B4-0CA1-9E8823FF4DFE}"/>
              </a:ext>
            </a:extLst>
          </p:cNvPr>
          <p:cNvPicPr>
            <a:picLocks noGrp="1" noChangeAspect="1"/>
          </p:cNvPicPr>
          <p:nvPr>
            <p:ph idx="1"/>
          </p:nvPr>
        </p:nvPicPr>
        <p:blipFill>
          <a:blip r:embed="rId3"/>
          <a:stretch>
            <a:fillRect/>
          </a:stretch>
        </p:blipFill>
        <p:spPr>
          <a:xfrm>
            <a:off x="4013650" y="772518"/>
            <a:ext cx="7327813" cy="5092831"/>
          </a:xfrm>
          <a:prstGeom prst="rect">
            <a:avLst/>
          </a:prstGeom>
        </p:spPr>
      </p:pic>
      <p:sp>
        <p:nvSpPr>
          <p:cNvPr id="6" name="TextBox 5">
            <a:extLst>
              <a:ext uri="{FF2B5EF4-FFF2-40B4-BE49-F238E27FC236}">
                <a16:creationId xmlns:a16="http://schemas.microsoft.com/office/drawing/2014/main" id="{494B41E2-DF93-7292-832B-2F6FB3315600}"/>
              </a:ext>
            </a:extLst>
          </p:cNvPr>
          <p:cNvSpPr txBox="1"/>
          <p:nvPr/>
        </p:nvSpPr>
        <p:spPr>
          <a:xfrm>
            <a:off x="681163" y="1383738"/>
            <a:ext cx="2733676" cy="2129878"/>
          </a:xfrm>
          <a:prstGeom prst="rect">
            <a:avLst/>
          </a:prstGeom>
          <a:noFill/>
        </p:spPr>
        <p:txBody>
          <a:bodyPr wrap="square" rtlCol="0">
            <a:spAutoFit/>
          </a:bodyPr>
          <a:lstStyle/>
          <a:p>
            <a:pPr>
              <a:lnSpc>
                <a:spcPct val="150000"/>
              </a:lnSpc>
            </a:pPr>
            <a:r>
              <a:rPr lang="en-GB" i="0" dirty="0">
                <a:effectLst/>
                <a:latin typeface="Aptos" panose="020B0004020202020204" pitchFamily="34" charset="0"/>
              </a:rPr>
              <a:t>Number of police recorded kidnapping offences in England and Wales from 2002/03 to 2021/22</a:t>
            </a:r>
            <a:endParaRPr lang="en-GB" dirty="0">
              <a:latin typeface="Aptos" panose="020B0004020202020204" pitchFamily="34" charset="0"/>
            </a:endParaRPr>
          </a:p>
        </p:txBody>
      </p:sp>
    </p:spTree>
    <p:extLst>
      <p:ext uri="{BB962C8B-B14F-4D97-AF65-F5344CB8AC3E}">
        <p14:creationId xmlns:p14="http://schemas.microsoft.com/office/powerpoint/2010/main" val="7515980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45BFF-D0BE-E516-C65B-8270B1432F38}"/>
              </a:ext>
            </a:extLst>
          </p:cNvPr>
          <p:cNvSpPr>
            <a:spLocks noGrp="1"/>
          </p:cNvSpPr>
          <p:nvPr>
            <p:ph type="title"/>
          </p:nvPr>
        </p:nvSpPr>
        <p:spPr/>
        <p:txBody>
          <a:bodyPr>
            <a:normAutofit/>
          </a:bodyPr>
          <a:lstStyle/>
          <a:p>
            <a:r>
              <a:rPr lang="en-GB" sz="4400" b="0" dirty="0">
                <a:latin typeface="Aptos Display" panose="020B0004020202020204" pitchFamily="34" charset="0"/>
              </a:rPr>
              <a:t>Task - Defining kidnap</a:t>
            </a:r>
          </a:p>
        </p:txBody>
      </p:sp>
      <p:sp>
        <p:nvSpPr>
          <p:cNvPr id="3" name="Content Placeholder 2">
            <a:extLst>
              <a:ext uri="{FF2B5EF4-FFF2-40B4-BE49-F238E27FC236}">
                <a16:creationId xmlns:a16="http://schemas.microsoft.com/office/drawing/2014/main" id="{CE9A27F1-090C-480A-6E37-CB058BB546EF}"/>
              </a:ext>
            </a:extLst>
          </p:cNvPr>
          <p:cNvSpPr>
            <a:spLocks noGrp="1"/>
          </p:cNvSpPr>
          <p:nvPr>
            <p:ph idx="1"/>
          </p:nvPr>
        </p:nvSpPr>
        <p:spPr>
          <a:xfrm>
            <a:off x="677333" y="2160589"/>
            <a:ext cx="10353761" cy="4426328"/>
          </a:xfrm>
        </p:spPr>
        <p:txBody>
          <a:bodyPr>
            <a:normAutofit/>
          </a:bodyPr>
          <a:lstStyle/>
          <a:p>
            <a:pPr>
              <a:lnSpc>
                <a:spcPct val="200000"/>
              </a:lnSpc>
            </a:pPr>
            <a:r>
              <a:rPr lang="en-GB" sz="2400" dirty="0">
                <a:effectLst/>
                <a:latin typeface="Aptos" panose="020B0004020202020204" pitchFamily="34" charset="0"/>
              </a:rPr>
              <a:t>What is the maximum penalty for the offence of kidnapping? </a:t>
            </a:r>
          </a:p>
          <a:p>
            <a:pPr>
              <a:lnSpc>
                <a:spcPct val="200000"/>
              </a:lnSpc>
            </a:pPr>
            <a:r>
              <a:rPr lang="en-GB" sz="2400" dirty="0">
                <a:effectLst/>
                <a:latin typeface="Aptos" panose="020B0004020202020204" pitchFamily="34" charset="0"/>
              </a:rPr>
              <a:t>What type of offence is kidnapping? </a:t>
            </a:r>
          </a:p>
          <a:p>
            <a:pPr>
              <a:lnSpc>
                <a:spcPct val="200000"/>
              </a:lnSpc>
            </a:pPr>
            <a:r>
              <a:rPr lang="en-GB" sz="2400" dirty="0">
                <a:effectLst/>
                <a:latin typeface="Aptos" panose="020B0004020202020204" pitchFamily="34" charset="0"/>
              </a:rPr>
              <a:t>R v D (1984) </a:t>
            </a:r>
          </a:p>
          <a:p>
            <a:pPr>
              <a:lnSpc>
                <a:spcPct val="200000"/>
              </a:lnSpc>
            </a:pPr>
            <a:r>
              <a:rPr lang="en-GB" sz="2400" dirty="0">
                <a:effectLst/>
                <a:latin typeface="Aptos" panose="020B0004020202020204" pitchFamily="34" charset="0"/>
              </a:rPr>
              <a:t>R v Archer (2011) </a:t>
            </a:r>
          </a:p>
          <a:p>
            <a:pPr>
              <a:lnSpc>
                <a:spcPct val="200000"/>
              </a:lnSpc>
            </a:pPr>
            <a:r>
              <a:rPr lang="en-GB" sz="2400" dirty="0">
                <a:effectLst/>
                <a:latin typeface="Aptos" panose="020B0004020202020204" pitchFamily="34" charset="0"/>
              </a:rPr>
              <a:t>R v </a:t>
            </a:r>
            <a:r>
              <a:rPr lang="en-GB" sz="2400" dirty="0" err="1">
                <a:effectLst/>
                <a:latin typeface="Aptos" panose="020B0004020202020204" pitchFamily="34" charset="0"/>
              </a:rPr>
              <a:t>Wellard</a:t>
            </a:r>
            <a:r>
              <a:rPr lang="en-GB" sz="2400" dirty="0">
                <a:effectLst/>
                <a:latin typeface="Aptos" panose="020B0004020202020204" pitchFamily="34" charset="0"/>
              </a:rPr>
              <a:t> (1978)</a:t>
            </a:r>
            <a:endParaRPr lang="en-GB" dirty="0"/>
          </a:p>
        </p:txBody>
      </p:sp>
    </p:spTree>
    <p:extLst>
      <p:ext uri="{BB962C8B-B14F-4D97-AF65-F5344CB8AC3E}">
        <p14:creationId xmlns:p14="http://schemas.microsoft.com/office/powerpoint/2010/main" val="2220367117"/>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A649B9-17B3-2F1D-C966-6311CFCD6D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AA7613-8DF1-E15E-3629-D428011497A4}"/>
              </a:ext>
            </a:extLst>
          </p:cNvPr>
          <p:cNvSpPr>
            <a:spLocks noGrp="1"/>
          </p:cNvSpPr>
          <p:nvPr>
            <p:ph type="title"/>
          </p:nvPr>
        </p:nvSpPr>
        <p:spPr/>
        <p:txBody>
          <a:bodyPr>
            <a:normAutofit/>
          </a:bodyPr>
          <a:lstStyle/>
          <a:p>
            <a:r>
              <a:rPr lang="en-GB" sz="4400" b="0" dirty="0">
                <a:latin typeface="Aptos Display" panose="020B0004020202020204" pitchFamily="34" charset="0"/>
              </a:rPr>
              <a:t>Task - Defining kidnap</a:t>
            </a:r>
          </a:p>
        </p:txBody>
      </p:sp>
      <p:sp>
        <p:nvSpPr>
          <p:cNvPr id="3" name="Content Placeholder 2">
            <a:extLst>
              <a:ext uri="{FF2B5EF4-FFF2-40B4-BE49-F238E27FC236}">
                <a16:creationId xmlns:a16="http://schemas.microsoft.com/office/drawing/2014/main" id="{4794B320-DC54-5C08-EFC1-A4BA85ABF4AD}"/>
              </a:ext>
            </a:extLst>
          </p:cNvPr>
          <p:cNvSpPr>
            <a:spLocks noGrp="1"/>
          </p:cNvSpPr>
          <p:nvPr>
            <p:ph idx="1"/>
          </p:nvPr>
        </p:nvSpPr>
        <p:spPr>
          <a:xfrm>
            <a:off x="677333" y="2160589"/>
            <a:ext cx="10353761" cy="4426328"/>
          </a:xfrm>
        </p:spPr>
        <p:txBody>
          <a:bodyPr>
            <a:normAutofit lnSpcReduction="10000"/>
          </a:bodyPr>
          <a:lstStyle/>
          <a:p>
            <a:r>
              <a:rPr lang="en-GB" sz="2400" dirty="0">
                <a:effectLst/>
                <a:latin typeface="Aptos" panose="020B0004020202020204" pitchFamily="34" charset="0"/>
              </a:rPr>
              <a:t>Common law offence, triable on indictment, unlimited maximum penalty</a:t>
            </a:r>
          </a:p>
          <a:p>
            <a:r>
              <a:rPr lang="en-GB" sz="2400" dirty="0">
                <a:effectLst/>
                <a:latin typeface="Aptos" panose="020B0004020202020204" pitchFamily="34" charset="0"/>
              </a:rPr>
              <a:t>It is an offence at common law to take or carry away another person without the consent of that person and without lawful excuse.</a:t>
            </a:r>
          </a:p>
          <a:p>
            <a:r>
              <a:rPr lang="en-GB" sz="2400" b="1" dirty="0">
                <a:solidFill>
                  <a:schemeClr val="accent3"/>
                </a:solidFill>
                <a:effectLst/>
                <a:latin typeface="Aptos" panose="020B0004020202020204" pitchFamily="34" charset="0"/>
              </a:rPr>
              <a:t>R v D [1984]: </a:t>
            </a:r>
            <a:r>
              <a:rPr lang="en-GB" sz="2400" dirty="0">
                <a:effectLst/>
                <a:latin typeface="Aptos" panose="020B0004020202020204" pitchFamily="34" charset="0"/>
              </a:rPr>
              <a:t>unlawful taking or carrying away of one person by another by force or fraud.</a:t>
            </a:r>
          </a:p>
          <a:p>
            <a:r>
              <a:rPr lang="en-GB" sz="2400" b="1" dirty="0">
                <a:solidFill>
                  <a:schemeClr val="accent3"/>
                </a:solidFill>
                <a:effectLst/>
                <a:latin typeface="Aptos" panose="020B0004020202020204" pitchFamily="34" charset="0"/>
              </a:rPr>
              <a:t>R v Archer [2011]: </a:t>
            </a:r>
            <a:r>
              <a:rPr lang="en-GB" sz="2400" dirty="0">
                <a:effectLst/>
                <a:latin typeface="Aptos" panose="020B0004020202020204" pitchFamily="34" charset="0"/>
              </a:rPr>
              <a:t>Force includes the threat of force. </a:t>
            </a:r>
          </a:p>
          <a:p>
            <a:r>
              <a:rPr lang="en-GB" sz="2400" b="1" dirty="0">
                <a:solidFill>
                  <a:schemeClr val="accent3"/>
                </a:solidFill>
                <a:effectLst/>
                <a:latin typeface="Aptos" panose="020B0004020202020204" pitchFamily="34" charset="0"/>
              </a:rPr>
              <a:t>R v </a:t>
            </a:r>
            <a:r>
              <a:rPr lang="en-GB" sz="2400" b="1" dirty="0" err="1">
                <a:solidFill>
                  <a:schemeClr val="accent3"/>
                </a:solidFill>
                <a:effectLst/>
                <a:latin typeface="Aptos" panose="020B0004020202020204" pitchFamily="34" charset="0"/>
              </a:rPr>
              <a:t>Wellard</a:t>
            </a:r>
            <a:r>
              <a:rPr lang="en-GB" sz="2400" b="1" dirty="0">
                <a:solidFill>
                  <a:schemeClr val="accent3"/>
                </a:solidFill>
                <a:effectLst/>
                <a:latin typeface="Aptos" panose="020B0004020202020204" pitchFamily="34" charset="0"/>
              </a:rPr>
              <a:t> [1978]: </a:t>
            </a:r>
            <a:r>
              <a:rPr lang="en-GB" sz="2400" dirty="0">
                <a:effectLst/>
                <a:latin typeface="Aptos" panose="020B0004020202020204" pitchFamily="34" charset="0"/>
              </a:rPr>
              <a:t>Parents may be acting without lawful excuse, for instance if they are acting in breach of a court order in respect of their children. The taking or carrying away, need only be a few feet.</a:t>
            </a:r>
          </a:p>
          <a:p>
            <a:pPr marL="0" indent="0">
              <a:buNone/>
            </a:pPr>
            <a:endParaRPr lang="en-GB" dirty="0"/>
          </a:p>
          <a:p>
            <a:endParaRPr lang="en-GB" dirty="0"/>
          </a:p>
        </p:txBody>
      </p:sp>
    </p:spTree>
    <p:extLst>
      <p:ext uri="{BB962C8B-B14F-4D97-AF65-F5344CB8AC3E}">
        <p14:creationId xmlns:p14="http://schemas.microsoft.com/office/powerpoint/2010/main" val="388175145"/>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6D0D0-268D-C107-034F-4CB4B51DBDD2}"/>
              </a:ext>
            </a:extLst>
          </p:cNvPr>
          <p:cNvSpPr>
            <a:spLocks noGrp="1"/>
          </p:cNvSpPr>
          <p:nvPr>
            <p:ph type="title"/>
          </p:nvPr>
        </p:nvSpPr>
        <p:spPr/>
        <p:txBody>
          <a:bodyPr>
            <a:normAutofit/>
          </a:bodyPr>
          <a:lstStyle/>
          <a:p>
            <a:r>
              <a:rPr lang="en-GB" sz="4400" b="0" dirty="0">
                <a:latin typeface="Aptos Display" panose="020B0004020202020204" pitchFamily="34" charset="0"/>
              </a:rPr>
              <a:t>KIDNAP</a:t>
            </a:r>
          </a:p>
        </p:txBody>
      </p:sp>
      <p:sp>
        <p:nvSpPr>
          <p:cNvPr id="3" name="Content Placeholder 2">
            <a:extLst>
              <a:ext uri="{FF2B5EF4-FFF2-40B4-BE49-F238E27FC236}">
                <a16:creationId xmlns:a16="http://schemas.microsoft.com/office/drawing/2014/main" id="{7E2A50DC-D97A-CD73-05E6-A423BECA5F48}"/>
              </a:ext>
            </a:extLst>
          </p:cNvPr>
          <p:cNvSpPr>
            <a:spLocks noGrp="1"/>
          </p:cNvSpPr>
          <p:nvPr>
            <p:ph idx="1"/>
          </p:nvPr>
        </p:nvSpPr>
        <p:spPr>
          <a:xfrm>
            <a:off x="677334" y="1513211"/>
            <a:ext cx="8596668" cy="5154626"/>
          </a:xfrm>
        </p:spPr>
        <p:txBody>
          <a:bodyPr>
            <a:normAutofit lnSpcReduction="10000"/>
          </a:bodyPr>
          <a:lstStyle/>
          <a:p>
            <a:r>
              <a:rPr lang="en-GB" sz="2200" dirty="0">
                <a:latin typeface="Aptos" panose="020B0004020202020204" pitchFamily="34" charset="0"/>
              </a:rPr>
              <a:t>KIDNAP FOR RANSOM/STRANGER KIDNAP</a:t>
            </a:r>
          </a:p>
          <a:p>
            <a:r>
              <a:rPr lang="en-GB" sz="2200" dirty="0">
                <a:latin typeface="Aptos" panose="020B0004020202020204" pitchFamily="34" charset="0"/>
              </a:rPr>
              <a:t>EXPRESS KIDNAP</a:t>
            </a:r>
          </a:p>
          <a:p>
            <a:r>
              <a:rPr lang="en-GB" sz="2200" dirty="0">
                <a:latin typeface="Aptos" panose="020B0004020202020204" pitchFamily="34" charset="0"/>
              </a:rPr>
              <a:t>CRIMINAL VENDETTA KIDNAP</a:t>
            </a:r>
          </a:p>
          <a:p>
            <a:r>
              <a:rPr lang="en-GB" sz="2200" dirty="0">
                <a:latin typeface="Aptos" panose="020B0004020202020204" pitchFamily="34" charset="0"/>
              </a:rPr>
              <a:t>PEOPLE SMUGGLING KIDNAP</a:t>
            </a:r>
          </a:p>
          <a:p>
            <a:r>
              <a:rPr lang="en-GB" sz="2200" dirty="0">
                <a:latin typeface="Aptos" panose="020B0004020202020204" pitchFamily="34" charset="0"/>
              </a:rPr>
              <a:t>HOAX/SCAM KIDNAP</a:t>
            </a:r>
          </a:p>
          <a:p>
            <a:r>
              <a:rPr lang="en-GB" sz="2200" dirty="0">
                <a:latin typeface="Aptos" panose="020B0004020202020204" pitchFamily="34" charset="0"/>
              </a:rPr>
              <a:t>CHILD ABDUCTION</a:t>
            </a:r>
          </a:p>
          <a:p>
            <a:r>
              <a:rPr lang="en-GB" sz="2200" dirty="0">
                <a:latin typeface="Aptos" panose="020B0004020202020204" pitchFamily="34" charset="0"/>
              </a:rPr>
              <a:t>HUMAN TRAFFICKING KIDNAP</a:t>
            </a:r>
          </a:p>
          <a:p>
            <a:r>
              <a:rPr lang="en-GB" sz="2200" dirty="0">
                <a:latin typeface="Aptos" panose="020B0004020202020204" pitchFamily="34" charset="0"/>
              </a:rPr>
              <a:t>TIGER KIDNAP</a:t>
            </a:r>
          </a:p>
          <a:p>
            <a:r>
              <a:rPr lang="en-GB" sz="2200" dirty="0">
                <a:latin typeface="Aptos" panose="020B0004020202020204" pitchFamily="34" charset="0"/>
              </a:rPr>
              <a:t>TERRORIST/POLITICAL KIDNAP</a:t>
            </a:r>
          </a:p>
          <a:p>
            <a:r>
              <a:rPr lang="en-GB" sz="2200" dirty="0">
                <a:latin typeface="Aptos" panose="020B0004020202020204" pitchFamily="34" charset="0"/>
              </a:rPr>
              <a:t>INTERNATIONAL KIDNAP</a:t>
            </a:r>
          </a:p>
          <a:p>
            <a:endParaRPr lang="en-GB" dirty="0"/>
          </a:p>
          <a:p>
            <a:endParaRPr lang="en-GB" dirty="0"/>
          </a:p>
        </p:txBody>
      </p:sp>
      <p:pic>
        <p:nvPicPr>
          <p:cNvPr id="4" name="Picture 3">
            <a:extLst>
              <a:ext uri="{FF2B5EF4-FFF2-40B4-BE49-F238E27FC236}">
                <a16:creationId xmlns:a16="http://schemas.microsoft.com/office/drawing/2014/main" id="{B3682EF0-D10C-93B2-00A7-93BF4A46A74C}"/>
              </a:ext>
            </a:extLst>
          </p:cNvPr>
          <p:cNvPicPr>
            <a:picLocks noChangeAspect="1"/>
          </p:cNvPicPr>
          <p:nvPr/>
        </p:nvPicPr>
        <p:blipFill>
          <a:blip r:embed="rId3"/>
          <a:stretch>
            <a:fillRect/>
          </a:stretch>
        </p:blipFill>
        <p:spPr>
          <a:xfrm>
            <a:off x="7185225" y="2564817"/>
            <a:ext cx="4177553" cy="2779972"/>
          </a:xfrm>
          <a:prstGeom prst="rect">
            <a:avLst/>
          </a:prstGeom>
        </p:spPr>
      </p:pic>
    </p:spTree>
    <p:extLst>
      <p:ext uri="{BB962C8B-B14F-4D97-AF65-F5344CB8AC3E}">
        <p14:creationId xmlns:p14="http://schemas.microsoft.com/office/powerpoint/2010/main" val="2565701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41BC9-3C95-A281-737D-A402E66362E9}"/>
              </a:ext>
            </a:extLst>
          </p:cNvPr>
          <p:cNvSpPr>
            <a:spLocks noGrp="1"/>
          </p:cNvSpPr>
          <p:nvPr>
            <p:ph type="title"/>
          </p:nvPr>
        </p:nvSpPr>
        <p:spPr/>
        <p:txBody>
          <a:bodyPr>
            <a:normAutofit/>
          </a:bodyPr>
          <a:lstStyle/>
          <a:p>
            <a:r>
              <a:rPr lang="en-GB" sz="4400" b="0" dirty="0">
                <a:latin typeface="Aptos Display" panose="020B0004020202020204" pitchFamily="34" charset="0"/>
              </a:rPr>
              <a:t>Possible motives for kidnap</a:t>
            </a:r>
          </a:p>
        </p:txBody>
      </p:sp>
      <p:sp>
        <p:nvSpPr>
          <p:cNvPr id="3" name="Content Placeholder 2">
            <a:extLst>
              <a:ext uri="{FF2B5EF4-FFF2-40B4-BE49-F238E27FC236}">
                <a16:creationId xmlns:a16="http://schemas.microsoft.com/office/drawing/2014/main" id="{E0C90973-EBF6-1F46-4FB1-F99B21788F74}"/>
              </a:ext>
            </a:extLst>
          </p:cNvPr>
          <p:cNvSpPr>
            <a:spLocks noGrp="1"/>
          </p:cNvSpPr>
          <p:nvPr>
            <p:ph idx="1"/>
          </p:nvPr>
        </p:nvSpPr>
        <p:spPr/>
        <p:txBody>
          <a:bodyPr>
            <a:noAutofit/>
          </a:bodyPr>
          <a:lstStyle/>
          <a:p>
            <a:r>
              <a:rPr lang="en-GB" dirty="0">
                <a:latin typeface="Aptos" panose="020B0004020202020204" pitchFamily="34" charset="0"/>
              </a:rPr>
              <a:t>40.5% of all kidnappings can be related to drug or gangland related cases</a:t>
            </a:r>
          </a:p>
          <a:p>
            <a:r>
              <a:rPr lang="en-GB" dirty="0">
                <a:latin typeface="Aptos" panose="020B0004020202020204" pitchFamily="34" charset="0"/>
              </a:rPr>
              <a:t>21% were domestic or familial</a:t>
            </a:r>
          </a:p>
          <a:p>
            <a:r>
              <a:rPr lang="en-GB" dirty="0">
                <a:latin typeface="Aptos" panose="020B0004020202020204" pitchFamily="34" charset="0"/>
              </a:rPr>
              <a:t>10% were incidental to acquisitive crimes like car-jacking</a:t>
            </a:r>
          </a:p>
          <a:p>
            <a:r>
              <a:rPr lang="en-GB" dirty="0">
                <a:latin typeface="Aptos" panose="020B0004020202020204" pitchFamily="34" charset="0"/>
              </a:rPr>
              <a:t>8% were sexually motivated</a:t>
            </a:r>
          </a:p>
          <a:p>
            <a:r>
              <a:rPr lang="en-GB" dirty="0">
                <a:latin typeface="Aptos" panose="020B0004020202020204" pitchFamily="34" charset="0"/>
              </a:rPr>
              <a:t>6% were categorised as traditional ransom kidnappings</a:t>
            </a:r>
          </a:p>
          <a:p>
            <a:r>
              <a:rPr lang="en-GB" dirty="0">
                <a:latin typeface="Aptos" panose="020B0004020202020204" pitchFamily="34" charset="0"/>
              </a:rPr>
              <a:t>4% were classed as purely for violent motives</a:t>
            </a:r>
          </a:p>
          <a:p>
            <a:r>
              <a:rPr lang="en-GB" dirty="0">
                <a:latin typeface="Aptos" panose="020B0004020202020204" pitchFamily="34" charset="0"/>
              </a:rPr>
              <a:t>3% were categorised as international/ political</a:t>
            </a:r>
          </a:p>
          <a:p>
            <a:endParaRPr lang="en-GB" dirty="0">
              <a:latin typeface="Aptos" panose="020B0004020202020204" pitchFamily="34" charset="0"/>
            </a:endParaRPr>
          </a:p>
          <a:p>
            <a:pPr marL="0" indent="0" algn="r">
              <a:buNone/>
            </a:pPr>
            <a:r>
              <a:rPr lang="en-GB" dirty="0">
                <a:latin typeface="Aptos" panose="020B0004020202020204" pitchFamily="34" charset="0"/>
              </a:rPr>
              <a:t>(Surtees, </a:t>
            </a:r>
            <a:r>
              <a:rPr lang="en-GB" dirty="0" err="1">
                <a:latin typeface="Aptos" panose="020B0004020202020204" pitchFamily="34" charset="0"/>
              </a:rPr>
              <a:t>Tankebe</a:t>
            </a:r>
            <a:r>
              <a:rPr lang="en-GB" dirty="0">
                <a:latin typeface="Aptos" panose="020B0004020202020204" pitchFamily="34" charset="0"/>
              </a:rPr>
              <a:t> and Bland, 2019)</a:t>
            </a:r>
          </a:p>
        </p:txBody>
      </p:sp>
    </p:spTree>
    <p:extLst>
      <p:ext uri="{BB962C8B-B14F-4D97-AF65-F5344CB8AC3E}">
        <p14:creationId xmlns:p14="http://schemas.microsoft.com/office/powerpoint/2010/main" val="1714910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F94C0-865B-8E02-AE65-034C45170B23}"/>
              </a:ext>
            </a:extLst>
          </p:cNvPr>
          <p:cNvSpPr>
            <a:spLocks noGrp="1"/>
          </p:cNvSpPr>
          <p:nvPr>
            <p:ph type="title"/>
          </p:nvPr>
        </p:nvSpPr>
        <p:spPr/>
        <p:txBody>
          <a:bodyPr>
            <a:normAutofit/>
          </a:bodyPr>
          <a:lstStyle/>
          <a:p>
            <a:r>
              <a:rPr lang="en-GB" sz="4000" b="0" dirty="0">
                <a:latin typeface="Aptos Display" panose="020B0004020202020204" pitchFamily="34" charset="0"/>
              </a:rPr>
              <a:t>Characteristics of suspects and victims</a:t>
            </a:r>
          </a:p>
        </p:txBody>
      </p:sp>
      <p:sp>
        <p:nvSpPr>
          <p:cNvPr id="3" name="Content Placeholder 2">
            <a:extLst>
              <a:ext uri="{FF2B5EF4-FFF2-40B4-BE49-F238E27FC236}">
                <a16:creationId xmlns:a16="http://schemas.microsoft.com/office/drawing/2014/main" id="{4C1F8B7B-7255-5F85-FF6E-66C4A1D795EB}"/>
              </a:ext>
            </a:extLst>
          </p:cNvPr>
          <p:cNvSpPr>
            <a:spLocks noGrp="1"/>
          </p:cNvSpPr>
          <p:nvPr>
            <p:ph idx="1"/>
          </p:nvPr>
        </p:nvSpPr>
        <p:spPr/>
        <p:txBody>
          <a:bodyPr vert="horz" lIns="91440" tIns="45720" rIns="91440" bIns="45720" rtlCol="0" anchor="t">
            <a:normAutofit fontScale="70000" lnSpcReduction="20000"/>
          </a:bodyPr>
          <a:lstStyle/>
          <a:p>
            <a:r>
              <a:rPr lang="en-GB" sz="2900" dirty="0">
                <a:latin typeface="Aptos" panose="020B0004020202020204" pitchFamily="34" charset="0"/>
              </a:rPr>
              <a:t>In 2006-2011, kidnap victims were mostly male. However, 1/3 were female.</a:t>
            </a:r>
          </a:p>
          <a:p>
            <a:r>
              <a:rPr lang="en-GB" sz="2900" dirty="0">
                <a:latin typeface="Aptos" panose="020B0004020202020204" pitchFamily="34" charset="0"/>
              </a:rPr>
              <a:t>48% were under the age of 20 and only 8% over 40</a:t>
            </a:r>
          </a:p>
          <a:p>
            <a:r>
              <a:rPr lang="en-GB" sz="2900" dirty="0">
                <a:latin typeface="Aptos" panose="020B0004020202020204" pitchFamily="34" charset="0"/>
              </a:rPr>
              <a:t>76% were aged 16-20 years old</a:t>
            </a:r>
          </a:p>
          <a:p>
            <a:r>
              <a:rPr lang="en-GB" sz="2900" dirty="0">
                <a:latin typeface="Aptos" panose="020B0004020202020204" pitchFamily="34" charset="0"/>
              </a:rPr>
              <a:t>Most suspects were male, with only 7% being female</a:t>
            </a:r>
          </a:p>
          <a:p>
            <a:r>
              <a:rPr lang="en-GB" sz="2900" dirty="0">
                <a:latin typeface="Aptos" panose="020B0004020202020204" pitchFamily="34" charset="0"/>
              </a:rPr>
              <a:t>52% of the suspects were Afro-Caribbean</a:t>
            </a:r>
          </a:p>
          <a:p>
            <a:r>
              <a:rPr lang="en-GB" sz="2900" dirty="0">
                <a:latin typeface="Aptos" panose="020B0004020202020204" pitchFamily="34" charset="0"/>
              </a:rPr>
              <a:t>Suspects were mainly aged between 21 and 30 years old</a:t>
            </a:r>
          </a:p>
          <a:p>
            <a:pPr marL="0" indent="0" algn="r">
              <a:buNone/>
            </a:pPr>
            <a:endParaRPr lang="en-GB" sz="2900" dirty="0">
              <a:latin typeface="Aptos" panose="020B0004020202020204" pitchFamily="34" charset="0"/>
            </a:endParaRPr>
          </a:p>
          <a:p>
            <a:pPr marL="0" indent="0" algn="r">
              <a:buNone/>
            </a:pPr>
            <a:r>
              <a:rPr lang="en-GB" sz="2900" dirty="0">
                <a:latin typeface="Aptos" panose="020B0004020202020204" pitchFamily="34" charset="0"/>
              </a:rPr>
              <a:t>(Surtees</a:t>
            </a:r>
            <a:r>
              <a:rPr lang="en-GB" sz="3200" dirty="0">
                <a:latin typeface="Aptos" panose="020B0004020202020204" pitchFamily="34" charset="0"/>
              </a:rPr>
              <a:t>, </a:t>
            </a:r>
            <a:r>
              <a:rPr lang="en-GB" sz="3200" dirty="0" err="1">
                <a:latin typeface="Aptos" panose="020B0004020202020204" pitchFamily="34" charset="0"/>
              </a:rPr>
              <a:t>Tankebe</a:t>
            </a:r>
            <a:r>
              <a:rPr lang="en-GB" sz="3200" dirty="0">
                <a:latin typeface="Aptos" panose="020B0004020202020204" pitchFamily="34" charset="0"/>
              </a:rPr>
              <a:t> and Bland, 2019)</a:t>
            </a:r>
          </a:p>
          <a:p>
            <a:endParaRPr lang="en-GB" dirty="0"/>
          </a:p>
        </p:txBody>
      </p:sp>
    </p:spTree>
    <p:extLst>
      <p:ext uri="{BB962C8B-B14F-4D97-AF65-F5344CB8AC3E}">
        <p14:creationId xmlns:p14="http://schemas.microsoft.com/office/powerpoint/2010/main" val="4111945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Content Placeholder 8" descr="A screenshot of a person&#10;&#10;Description automatically generated">
            <a:extLst>
              <a:ext uri="{FF2B5EF4-FFF2-40B4-BE49-F238E27FC236}">
                <a16:creationId xmlns:a16="http://schemas.microsoft.com/office/drawing/2014/main" id="{B8D0558F-7831-3486-0316-6C86D347CB00}"/>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t="9033" r="980"/>
          <a:stretch/>
        </p:blipFill>
        <p:spPr>
          <a:xfrm>
            <a:off x="374957" y="1481778"/>
            <a:ext cx="6008845" cy="2994688"/>
          </a:xfrm>
          <a:prstGeom prst="rect">
            <a:avLst/>
          </a:prstGeom>
        </p:spPr>
      </p:pic>
      <p:pic>
        <p:nvPicPr>
          <p:cNvPr id="11" name="Picture 10" descr="A screenshot of a website&#10;&#10;Description automatically generated">
            <a:extLst>
              <a:ext uri="{FF2B5EF4-FFF2-40B4-BE49-F238E27FC236}">
                <a16:creationId xmlns:a16="http://schemas.microsoft.com/office/drawing/2014/main" id="{66570184-F28A-BF15-01AF-2A40C791B53B}"/>
              </a:ext>
            </a:extLst>
          </p:cNvPr>
          <p:cNvPicPr>
            <a:picLocks noChangeAspect="1"/>
          </p:cNvPicPr>
          <p:nvPr/>
        </p:nvPicPr>
        <p:blipFill rotWithShape="1">
          <a:blip r:embed="rId4">
            <a:extLst>
              <a:ext uri="{28A0092B-C50C-407E-A947-70E740481C1C}">
                <a14:useLocalDpi xmlns:a14="http://schemas.microsoft.com/office/drawing/2010/main" val="0"/>
              </a:ext>
            </a:extLst>
          </a:blip>
          <a:srcRect l="16791" t="12333" r="17164" b="2929"/>
          <a:stretch/>
        </p:blipFill>
        <p:spPr>
          <a:xfrm>
            <a:off x="6809501" y="1265071"/>
            <a:ext cx="5123022" cy="3565857"/>
          </a:xfrm>
          <a:prstGeom prst="rect">
            <a:avLst/>
          </a:prstGeom>
        </p:spPr>
      </p:pic>
    </p:spTree>
    <p:extLst>
      <p:ext uri="{BB962C8B-B14F-4D97-AF65-F5344CB8AC3E}">
        <p14:creationId xmlns:p14="http://schemas.microsoft.com/office/powerpoint/2010/main" val="27426655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30489-D70F-ADE9-AB44-2BDFD10749FE}"/>
              </a:ext>
            </a:extLst>
          </p:cNvPr>
          <p:cNvSpPr>
            <a:spLocks noGrp="1"/>
          </p:cNvSpPr>
          <p:nvPr>
            <p:ph type="title"/>
          </p:nvPr>
        </p:nvSpPr>
        <p:spPr/>
        <p:txBody>
          <a:bodyPr>
            <a:normAutofit/>
          </a:bodyPr>
          <a:lstStyle/>
          <a:p>
            <a:r>
              <a:rPr lang="en-GB" sz="4400" b="0" dirty="0">
                <a:latin typeface="Aptos Display" panose="020B0004020202020204" pitchFamily="34" charset="0"/>
              </a:rPr>
              <a:t>TASK</a:t>
            </a:r>
          </a:p>
        </p:txBody>
      </p:sp>
      <p:sp>
        <p:nvSpPr>
          <p:cNvPr id="3" name="Content Placeholder 2">
            <a:extLst>
              <a:ext uri="{FF2B5EF4-FFF2-40B4-BE49-F238E27FC236}">
                <a16:creationId xmlns:a16="http://schemas.microsoft.com/office/drawing/2014/main" id="{E2D729A5-E94E-6936-A5C7-28066E44A720}"/>
              </a:ext>
            </a:extLst>
          </p:cNvPr>
          <p:cNvSpPr>
            <a:spLocks noGrp="1"/>
          </p:cNvSpPr>
          <p:nvPr>
            <p:ph idx="1"/>
          </p:nvPr>
        </p:nvSpPr>
        <p:spPr>
          <a:xfrm>
            <a:off x="677334" y="2160589"/>
            <a:ext cx="3530524" cy="3880773"/>
          </a:xfrm>
        </p:spPr>
        <p:txBody>
          <a:bodyPr>
            <a:normAutofit/>
          </a:bodyPr>
          <a:lstStyle/>
          <a:p>
            <a:pPr>
              <a:lnSpc>
                <a:spcPct val="107000"/>
              </a:lnSpc>
              <a:spcAft>
                <a:spcPts val="800"/>
              </a:spcAft>
            </a:pPr>
            <a:r>
              <a:rPr lang="en-GB" sz="2400" dirty="0">
                <a:effectLst/>
                <a:latin typeface="Aptos" panose="020B0004020202020204" pitchFamily="34" charset="0"/>
                <a:ea typeface="DengXian" panose="02010600030101010101" pitchFamily="2" charset="-122"/>
                <a:cs typeface="Arial" panose="020B0604020202020204" pitchFamily="34" charset="0"/>
              </a:rPr>
              <a:t>Sarah Payne</a:t>
            </a:r>
          </a:p>
          <a:p>
            <a:pPr>
              <a:lnSpc>
                <a:spcPct val="107000"/>
              </a:lnSpc>
              <a:spcAft>
                <a:spcPts val="800"/>
              </a:spcAft>
            </a:pPr>
            <a:r>
              <a:rPr lang="en-GB" sz="2400" dirty="0">
                <a:effectLst/>
                <a:latin typeface="Aptos" panose="020B0004020202020204" pitchFamily="34" charset="0"/>
                <a:ea typeface="DengXian" panose="02010600030101010101" pitchFamily="2" charset="-122"/>
                <a:cs typeface="Arial" panose="020B0604020202020204" pitchFamily="34" charset="0"/>
              </a:rPr>
              <a:t>Shannon Matthews</a:t>
            </a:r>
          </a:p>
          <a:p>
            <a:pPr>
              <a:lnSpc>
                <a:spcPct val="107000"/>
              </a:lnSpc>
              <a:spcAft>
                <a:spcPts val="800"/>
              </a:spcAft>
            </a:pPr>
            <a:r>
              <a:rPr lang="en-GB" sz="2400" dirty="0">
                <a:effectLst/>
                <a:latin typeface="Aptos" panose="020B0004020202020204" pitchFamily="34" charset="0"/>
                <a:ea typeface="DengXian" panose="02010600030101010101" pitchFamily="2" charset="-122"/>
                <a:cs typeface="Arial" panose="020B0604020202020204" pitchFamily="34" charset="0"/>
              </a:rPr>
              <a:t>Joseph </a:t>
            </a:r>
            <a:r>
              <a:rPr lang="en-GB" sz="2400" dirty="0" err="1">
                <a:effectLst/>
                <a:latin typeface="Aptos" panose="020B0004020202020204" pitchFamily="34" charset="0"/>
                <a:ea typeface="DengXian" panose="02010600030101010101" pitchFamily="2" charset="-122"/>
                <a:cs typeface="Arial" panose="020B0604020202020204" pitchFamily="34" charset="0"/>
              </a:rPr>
              <a:t>Mccan</a:t>
            </a:r>
            <a:endParaRPr lang="en-GB" sz="2400" dirty="0">
              <a:effectLst/>
              <a:latin typeface="Aptos" panose="020B0004020202020204" pitchFamily="34" charset="0"/>
              <a:ea typeface="DengXian" panose="02010600030101010101" pitchFamily="2" charset="-122"/>
              <a:cs typeface="Arial" panose="020B0604020202020204" pitchFamily="34" charset="0"/>
            </a:endParaRPr>
          </a:p>
          <a:p>
            <a:pPr>
              <a:lnSpc>
                <a:spcPct val="107000"/>
              </a:lnSpc>
              <a:spcAft>
                <a:spcPts val="800"/>
              </a:spcAft>
            </a:pPr>
            <a:r>
              <a:rPr lang="en-GB" sz="2400" dirty="0">
                <a:effectLst/>
                <a:latin typeface="Aptos" panose="020B0004020202020204" pitchFamily="34" charset="0"/>
                <a:ea typeface="DengXian" panose="02010600030101010101" pitchFamily="2" charset="-122"/>
                <a:cs typeface="Arial" panose="020B0604020202020204" pitchFamily="34" charset="0"/>
              </a:rPr>
              <a:t>Lesley Whittle</a:t>
            </a:r>
          </a:p>
          <a:p>
            <a:pPr>
              <a:lnSpc>
                <a:spcPct val="107000"/>
              </a:lnSpc>
              <a:spcAft>
                <a:spcPts val="800"/>
              </a:spcAft>
            </a:pPr>
            <a:r>
              <a:rPr lang="en-GB" sz="2400" dirty="0" err="1">
                <a:effectLst/>
                <a:latin typeface="Aptos" panose="020B0004020202020204" pitchFamily="34" charset="0"/>
                <a:ea typeface="DengXian" panose="02010600030101010101" pitchFamily="2" charset="-122"/>
                <a:cs typeface="Arial" panose="020B0604020202020204" pitchFamily="34" charset="0"/>
              </a:rPr>
              <a:t>Naila</a:t>
            </a:r>
            <a:r>
              <a:rPr lang="en-GB" sz="2400" dirty="0">
                <a:effectLst/>
                <a:latin typeface="Aptos" panose="020B0004020202020204" pitchFamily="34" charset="0"/>
                <a:ea typeface="DengXian" panose="02010600030101010101" pitchFamily="2" charset="-122"/>
                <a:cs typeface="Arial" panose="020B0604020202020204" pitchFamily="34" charset="0"/>
              </a:rPr>
              <a:t> </a:t>
            </a:r>
            <a:r>
              <a:rPr lang="en-GB" sz="2400" dirty="0" err="1">
                <a:effectLst/>
                <a:latin typeface="Aptos" panose="020B0004020202020204" pitchFamily="34" charset="0"/>
                <a:ea typeface="DengXian" panose="02010600030101010101" pitchFamily="2" charset="-122"/>
                <a:cs typeface="Arial" panose="020B0604020202020204" pitchFamily="34" charset="0"/>
              </a:rPr>
              <a:t>Afsar</a:t>
            </a:r>
            <a:endParaRPr lang="en-GB" sz="2400" dirty="0">
              <a:effectLst/>
              <a:latin typeface="Aptos" panose="020B0004020202020204" pitchFamily="34" charset="0"/>
              <a:ea typeface="DengXian" panose="02010600030101010101" pitchFamily="2" charset="-122"/>
              <a:cs typeface="Arial" panose="020B0604020202020204" pitchFamily="34" charset="0"/>
            </a:endParaRPr>
          </a:p>
          <a:p>
            <a:pPr>
              <a:lnSpc>
                <a:spcPct val="107000"/>
              </a:lnSpc>
              <a:spcAft>
                <a:spcPts val="800"/>
              </a:spcAft>
            </a:pPr>
            <a:r>
              <a:rPr lang="en-GB" sz="2400" dirty="0" err="1">
                <a:effectLst/>
                <a:latin typeface="Aptos" panose="020B0004020202020204" pitchFamily="34" charset="0"/>
                <a:ea typeface="DengXian" panose="02010600030101010101" pitchFamily="2" charset="-122"/>
                <a:cs typeface="Arial" panose="020B0604020202020204" pitchFamily="34" charset="0"/>
              </a:rPr>
              <a:t>Banaz</a:t>
            </a:r>
            <a:r>
              <a:rPr lang="en-GB" sz="2400" dirty="0">
                <a:effectLst/>
                <a:latin typeface="Aptos" panose="020B0004020202020204" pitchFamily="34" charset="0"/>
                <a:ea typeface="DengXian" panose="02010600030101010101" pitchFamily="2" charset="-122"/>
                <a:cs typeface="Arial" panose="020B0604020202020204" pitchFamily="34" charset="0"/>
              </a:rPr>
              <a:t> </a:t>
            </a:r>
            <a:r>
              <a:rPr lang="en-GB" sz="2400" dirty="0" err="1">
                <a:effectLst/>
                <a:latin typeface="Aptos" panose="020B0004020202020204" pitchFamily="34" charset="0"/>
                <a:ea typeface="DengXian" panose="02010600030101010101" pitchFamily="2" charset="-122"/>
                <a:cs typeface="Arial" panose="020B0604020202020204" pitchFamily="34" charset="0"/>
              </a:rPr>
              <a:t>Mamod</a:t>
            </a:r>
            <a:endParaRPr lang="en-GB" sz="24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5" name="TextBox 4">
            <a:extLst>
              <a:ext uri="{FF2B5EF4-FFF2-40B4-BE49-F238E27FC236}">
                <a16:creationId xmlns:a16="http://schemas.microsoft.com/office/drawing/2014/main" id="{9BF48A3D-CEFA-5BCE-D48C-23C9D075553A}"/>
              </a:ext>
            </a:extLst>
          </p:cNvPr>
          <p:cNvSpPr txBox="1"/>
          <p:nvPr/>
        </p:nvSpPr>
        <p:spPr>
          <a:xfrm>
            <a:off x="4486430" y="2160589"/>
            <a:ext cx="6781126" cy="3764364"/>
          </a:xfrm>
          <a:prstGeom prst="rect">
            <a:avLst/>
          </a:prstGeom>
          <a:noFill/>
        </p:spPr>
        <p:txBody>
          <a:bodyPr wrap="square">
            <a:spAutoFit/>
          </a:bodyPr>
          <a:lstStyle/>
          <a:p>
            <a:pPr algn="ctr">
              <a:lnSpc>
                <a:spcPct val="107000"/>
              </a:lnSpc>
              <a:spcBef>
                <a:spcPts val="1200"/>
              </a:spcBef>
            </a:pPr>
            <a:r>
              <a:rPr lang="en-GB" sz="2400" kern="0" dirty="0">
                <a:effectLst/>
                <a:latin typeface="Aptos" panose="020B0004020202020204" pitchFamily="34" charset="0"/>
                <a:ea typeface="DengXian Light" panose="02010600030101010101" pitchFamily="2" charset="-122"/>
                <a:cs typeface="Times New Roman" panose="02020603050405020304" pitchFamily="18" charset="0"/>
              </a:rPr>
              <a:t>Who was the victim/s?</a:t>
            </a:r>
          </a:p>
          <a:p>
            <a:pPr algn="ctr">
              <a:lnSpc>
                <a:spcPct val="107000"/>
              </a:lnSpc>
              <a:spcBef>
                <a:spcPts val="1200"/>
              </a:spcBef>
            </a:pPr>
            <a:r>
              <a:rPr lang="en-GB" sz="2400" kern="0" dirty="0">
                <a:effectLst/>
                <a:latin typeface="Aptos" panose="020B0004020202020204" pitchFamily="34" charset="0"/>
                <a:ea typeface="DengXian Light" panose="02010600030101010101" pitchFamily="2" charset="-122"/>
                <a:cs typeface="Times New Roman" panose="02020603050405020304" pitchFamily="18" charset="0"/>
              </a:rPr>
              <a:t>Who were the perpetrators?</a:t>
            </a:r>
          </a:p>
          <a:p>
            <a:pPr algn="ctr">
              <a:lnSpc>
                <a:spcPct val="107000"/>
              </a:lnSpc>
              <a:spcBef>
                <a:spcPts val="1200"/>
              </a:spcBef>
            </a:pPr>
            <a:r>
              <a:rPr lang="en-GB" sz="2400" kern="0" dirty="0">
                <a:effectLst/>
                <a:latin typeface="Aptos" panose="020B0004020202020204" pitchFamily="34" charset="0"/>
                <a:ea typeface="DengXian Light" panose="02010600030101010101" pitchFamily="2" charset="-122"/>
                <a:cs typeface="Times New Roman" panose="02020603050405020304" pitchFamily="18" charset="0"/>
              </a:rPr>
              <a:t>What was the reason for the kidnapping?</a:t>
            </a:r>
          </a:p>
          <a:p>
            <a:pPr algn="ctr">
              <a:lnSpc>
                <a:spcPct val="107000"/>
              </a:lnSpc>
              <a:spcBef>
                <a:spcPts val="1200"/>
              </a:spcBef>
            </a:pPr>
            <a:r>
              <a:rPr lang="en-GB" sz="2400" kern="0" dirty="0">
                <a:effectLst/>
                <a:latin typeface="Aptos" panose="020B0004020202020204" pitchFamily="34" charset="0"/>
                <a:ea typeface="DengXian Light" panose="02010600030101010101" pitchFamily="2" charset="-122"/>
                <a:cs typeface="Times New Roman" panose="02020603050405020304" pitchFamily="18" charset="0"/>
              </a:rPr>
              <a:t>What category of kidnap does it fit into?</a:t>
            </a:r>
          </a:p>
          <a:p>
            <a:pPr algn="ctr">
              <a:lnSpc>
                <a:spcPct val="107000"/>
              </a:lnSpc>
              <a:spcBef>
                <a:spcPts val="1200"/>
              </a:spcBef>
            </a:pPr>
            <a:r>
              <a:rPr lang="en-GB" sz="2400" kern="0" dirty="0">
                <a:effectLst/>
                <a:latin typeface="Aptos" panose="020B0004020202020204" pitchFamily="34" charset="0"/>
                <a:ea typeface="DengXian Light" panose="02010600030101010101" pitchFamily="2" charset="-122"/>
                <a:cs typeface="Times New Roman" panose="02020603050405020304" pitchFamily="18" charset="0"/>
              </a:rPr>
              <a:t>Duration?</a:t>
            </a:r>
          </a:p>
          <a:p>
            <a:pPr algn="ctr">
              <a:lnSpc>
                <a:spcPct val="107000"/>
              </a:lnSpc>
              <a:spcBef>
                <a:spcPts val="1200"/>
              </a:spcBef>
            </a:pPr>
            <a:r>
              <a:rPr lang="en-GB" sz="2400" kern="0" dirty="0">
                <a:effectLst/>
                <a:latin typeface="Aptos" panose="020B0004020202020204" pitchFamily="34" charset="0"/>
                <a:ea typeface="DengXian Light" panose="02010600030101010101" pitchFamily="2" charset="-122"/>
                <a:cs typeface="Times New Roman" panose="02020603050405020304" pitchFamily="18" charset="0"/>
              </a:rPr>
              <a:t>Outcome?</a:t>
            </a:r>
          </a:p>
          <a:p>
            <a:pPr algn="ctr">
              <a:lnSpc>
                <a:spcPct val="107000"/>
              </a:lnSpc>
              <a:spcBef>
                <a:spcPts val="1200"/>
              </a:spcBef>
            </a:pPr>
            <a:r>
              <a:rPr lang="en-GB" sz="2400" kern="0" dirty="0">
                <a:effectLst/>
                <a:latin typeface="Aptos" panose="020B0004020202020204" pitchFamily="34" charset="0"/>
                <a:ea typeface="DengXian Light" panose="02010600030101010101" pitchFamily="2" charset="-122"/>
                <a:cs typeface="Times New Roman" panose="02020603050405020304" pitchFamily="18" charset="0"/>
              </a:rPr>
              <a:t>Failings?</a:t>
            </a:r>
          </a:p>
        </p:txBody>
      </p:sp>
    </p:spTree>
    <p:extLst>
      <p:ext uri="{BB962C8B-B14F-4D97-AF65-F5344CB8AC3E}">
        <p14:creationId xmlns:p14="http://schemas.microsoft.com/office/powerpoint/2010/main" val="17076637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EC9CA-6AA4-D0BF-E158-E47172DC9061}"/>
              </a:ext>
            </a:extLst>
          </p:cNvPr>
          <p:cNvSpPr>
            <a:spLocks noGrp="1"/>
          </p:cNvSpPr>
          <p:nvPr>
            <p:ph type="title"/>
          </p:nvPr>
        </p:nvSpPr>
        <p:spPr>
          <a:xfrm>
            <a:off x="913795" y="609601"/>
            <a:ext cx="10353761" cy="708212"/>
          </a:xfrm>
        </p:spPr>
        <p:txBody>
          <a:bodyPr>
            <a:normAutofit/>
          </a:bodyPr>
          <a:lstStyle/>
          <a:p>
            <a:r>
              <a:rPr lang="en-GB" sz="4400" b="0" dirty="0">
                <a:latin typeface="Aptos Display" panose="020B0004020202020204" pitchFamily="34" charset="0"/>
              </a:rPr>
              <a:t>BLACKMAIL AND EXTORTION</a:t>
            </a:r>
          </a:p>
        </p:txBody>
      </p:sp>
      <p:pic>
        <p:nvPicPr>
          <p:cNvPr id="4" name="Online Media 3" title="Sextortion">
            <a:hlinkClick r:id="" action="ppaction://media"/>
            <a:extLst>
              <a:ext uri="{FF2B5EF4-FFF2-40B4-BE49-F238E27FC236}">
                <a16:creationId xmlns:a16="http://schemas.microsoft.com/office/drawing/2014/main" id="{5449AF0E-305D-988F-FA2D-B3305FA1237C}"/>
              </a:ext>
            </a:extLst>
          </p:cNvPr>
          <p:cNvPicPr>
            <a:picLocks noGrp="1" noRot="1" noChangeAspect="1"/>
          </p:cNvPicPr>
          <p:nvPr>
            <p:ph idx="1"/>
            <a:videoFile r:link="rId1"/>
          </p:nvPr>
        </p:nvPicPr>
        <p:blipFill>
          <a:blip r:embed="rId4"/>
          <a:stretch>
            <a:fillRect/>
          </a:stretch>
        </p:blipFill>
        <p:spPr>
          <a:xfrm>
            <a:off x="1558925" y="1454150"/>
            <a:ext cx="8936038" cy="5026025"/>
          </a:xfrm>
          <a:prstGeom prst="rect">
            <a:avLst/>
          </a:prstGeom>
        </p:spPr>
      </p:pic>
    </p:spTree>
    <p:extLst>
      <p:ext uri="{BB962C8B-B14F-4D97-AF65-F5344CB8AC3E}">
        <p14:creationId xmlns:p14="http://schemas.microsoft.com/office/powerpoint/2010/main" val="2964781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AEA653-5811-DECE-D863-7EB5C89D48EB}"/>
              </a:ext>
            </a:extLst>
          </p:cNvPr>
          <p:cNvSpPr>
            <a:spLocks noGrp="1"/>
          </p:cNvSpPr>
          <p:nvPr>
            <p:ph type="title"/>
          </p:nvPr>
        </p:nvSpPr>
        <p:spPr/>
        <p:txBody>
          <a:bodyPr anchor="t">
            <a:normAutofit/>
          </a:bodyPr>
          <a:lstStyle/>
          <a:p>
            <a:r>
              <a:rPr lang="en-GB" sz="4400" b="0" dirty="0">
                <a:latin typeface="Aptos Display" panose="020B0004020202020204" pitchFamily="34" charset="0"/>
              </a:rPr>
              <a:t>Prevention</a:t>
            </a:r>
          </a:p>
        </p:txBody>
      </p:sp>
      <p:sp>
        <p:nvSpPr>
          <p:cNvPr id="3" name="Content Placeholder 2">
            <a:extLst>
              <a:ext uri="{FF2B5EF4-FFF2-40B4-BE49-F238E27FC236}">
                <a16:creationId xmlns:a16="http://schemas.microsoft.com/office/drawing/2014/main" id="{2131DDE5-FABD-B889-9545-2591E651625A}"/>
              </a:ext>
            </a:extLst>
          </p:cNvPr>
          <p:cNvSpPr>
            <a:spLocks noGrp="1"/>
          </p:cNvSpPr>
          <p:nvPr>
            <p:ph idx="1"/>
          </p:nvPr>
        </p:nvSpPr>
        <p:spPr>
          <a:xfrm>
            <a:off x="6336287" y="2160589"/>
            <a:ext cx="4569278" cy="3880773"/>
          </a:xfrm>
        </p:spPr>
        <p:txBody>
          <a:bodyPr vert="horz" lIns="91440" tIns="45720" rIns="91440" bIns="45720" rtlCol="0">
            <a:noAutofit/>
          </a:bodyPr>
          <a:lstStyle/>
          <a:p>
            <a:pPr marL="0" indent="0">
              <a:buNone/>
            </a:pPr>
            <a:r>
              <a:rPr lang="en-GB" dirty="0">
                <a:latin typeface="Aptos" panose="020B0004020202020204" pitchFamily="34" charset="0"/>
              </a:rPr>
              <a:t>EUNAT advise how to prevent kidnapping, some of these are:</a:t>
            </a:r>
          </a:p>
          <a:p>
            <a:r>
              <a:rPr lang="en-GB" dirty="0">
                <a:latin typeface="Aptos" panose="020B0004020202020204" pitchFamily="34" charset="0"/>
              </a:rPr>
              <a:t>Avoid providing criminals with opportunities</a:t>
            </a:r>
          </a:p>
          <a:p>
            <a:r>
              <a:rPr lang="en-GB" dirty="0">
                <a:latin typeface="Aptos" panose="020B0004020202020204" pitchFamily="34" charset="0"/>
              </a:rPr>
              <a:t>Keep a low profile</a:t>
            </a:r>
          </a:p>
          <a:p>
            <a:r>
              <a:rPr lang="en-GB" dirty="0">
                <a:latin typeface="Aptos" panose="020B0004020202020204" pitchFamily="34" charset="0"/>
              </a:rPr>
              <a:t>Protect your information</a:t>
            </a:r>
          </a:p>
          <a:p>
            <a:r>
              <a:rPr lang="en-GB" dirty="0">
                <a:latin typeface="Aptos" panose="020B0004020202020204" pitchFamily="34" charset="0"/>
              </a:rPr>
              <a:t>Avoid routines</a:t>
            </a:r>
          </a:p>
          <a:p>
            <a:r>
              <a:rPr lang="en-GB" dirty="0">
                <a:latin typeface="Aptos" panose="020B0004020202020204" pitchFamily="34" charset="0"/>
              </a:rPr>
              <a:t>Home security</a:t>
            </a:r>
          </a:p>
        </p:txBody>
      </p:sp>
      <p:pic>
        <p:nvPicPr>
          <p:cNvPr id="4" name="Picture 3" descr="An open door of a house with the key on the keyhole">
            <a:extLst>
              <a:ext uri="{FF2B5EF4-FFF2-40B4-BE49-F238E27FC236}">
                <a16:creationId xmlns:a16="http://schemas.microsoft.com/office/drawing/2014/main" id="{747D12D1-3BCB-C639-66A2-F783FF33F339}"/>
              </a:ext>
            </a:extLst>
          </p:cNvPr>
          <p:cNvPicPr>
            <a:picLocks noChangeAspect="1"/>
          </p:cNvPicPr>
          <p:nvPr/>
        </p:nvPicPr>
        <p:blipFill rotWithShape="1">
          <a:blip r:embed="rId3"/>
          <a:srcRect l="6754" r="2" b="2"/>
          <a:stretch/>
        </p:blipFill>
        <p:spPr>
          <a:xfrm>
            <a:off x="677334" y="2159331"/>
            <a:ext cx="5423429" cy="3882362"/>
          </a:xfrm>
          <a:prstGeom prst="rect">
            <a:avLst/>
          </a:prstGeom>
        </p:spPr>
      </p:pic>
    </p:spTree>
    <p:extLst>
      <p:ext uri="{BB962C8B-B14F-4D97-AF65-F5344CB8AC3E}">
        <p14:creationId xmlns:p14="http://schemas.microsoft.com/office/powerpoint/2010/main" val="31181897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A5A5E-8F7A-D488-AC98-A07DB261ECE5}"/>
              </a:ext>
            </a:extLst>
          </p:cNvPr>
          <p:cNvSpPr>
            <a:spLocks noGrp="1"/>
          </p:cNvSpPr>
          <p:nvPr>
            <p:ph type="title"/>
          </p:nvPr>
        </p:nvSpPr>
        <p:spPr>
          <a:xfrm>
            <a:off x="5536734" y="609600"/>
            <a:ext cx="6121866" cy="1320800"/>
          </a:xfrm>
        </p:spPr>
        <p:txBody>
          <a:bodyPr vert="horz" lIns="91440" tIns="45720" rIns="91440" bIns="45720" rtlCol="0" anchor="t">
            <a:noAutofit/>
          </a:bodyPr>
          <a:lstStyle/>
          <a:p>
            <a:pPr>
              <a:lnSpc>
                <a:spcPct val="90000"/>
              </a:lnSpc>
            </a:pPr>
            <a:r>
              <a:rPr lang="en-US" sz="2800" b="0" dirty="0">
                <a:latin typeface="Aptos Display" panose="020B0004020202020204" pitchFamily="34" charset="0"/>
              </a:rPr>
              <a:t>TASK: How could the disappearance of Madeline McCann have been avoided?</a:t>
            </a:r>
          </a:p>
        </p:txBody>
      </p:sp>
      <p:sp>
        <p:nvSpPr>
          <p:cNvPr id="5" name="TextBox 4">
            <a:extLst>
              <a:ext uri="{FF2B5EF4-FFF2-40B4-BE49-F238E27FC236}">
                <a16:creationId xmlns:a16="http://schemas.microsoft.com/office/drawing/2014/main" id="{6B1A7FF4-EB7F-D372-B25D-25CFC87B6B67}"/>
              </a:ext>
            </a:extLst>
          </p:cNvPr>
          <p:cNvSpPr txBox="1"/>
          <p:nvPr/>
        </p:nvSpPr>
        <p:spPr>
          <a:xfrm>
            <a:off x="5209563" y="2160589"/>
            <a:ext cx="5843919" cy="3880773"/>
          </a:xfrm>
          <a:prstGeom prst="rect">
            <a:avLst/>
          </a:prstGeom>
        </p:spPr>
        <p:txBody>
          <a:bodyPr vert="horz" lIns="91440" tIns="45720" rIns="91440" bIns="45720" rtlCol="0">
            <a:normAutofit/>
          </a:bodyPr>
          <a:lstStyle/>
          <a:p>
            <a:pPr>
              <a:lnSpc>
                <a:spcPct val="150000"/>
              </a:lnSpc>
              <a:spcBef>
                <a:spcPts val="1000"/>
              </a:spcBef>
              <a:buClr>
                <a:schemeClr val="accent1"/>
              </a:buClr>
              <a:buSzPct val="80000"/>
              <a:buFont typeface="Wingdings 3" charset="2"/>
              <a:buChar char=""/>
            </a:pPr>
            <a:r>
              <a:rPr lang="en-US" sz="2400" dirty="0">
                <a:solidFill>
                  <a:schemeClr val="tx1">
                    <a:lumMod val="75000"/>
                    <a:lumOff val="25000"/>
                  </a:schemeClr>
                </a:solidFill>
                <a:latin typeface="Aptos" panose="020B0004020202020204" pitchFamily="34" charset="0"/>
              </a:rPr>
              <a:t>Research the disappearance of Madeline McCann. </a:t>
            </a:r>
          </a:p>
          <a:p>
            <a:pPr>
              <a:lnSpc>
                <a:spcPct val="150000"/>
              </a:lnSpc>
              <a:spcBef>
                <a:spcPts val="1000"/>
              </a:spcBef>
              <a:buClr>
                <a:schemeClr val="accent1"/>
              </a:buClr>
              <a:buSzPct val="80000"/>
              <a:buFont typeface="Wingdings 3" charset="2"/>
              <a:buChar char=""/>
            </a:pPr>
            <a:r>
              <a:rPr lang="en-US" sz="2400" dirty="0">
                <a:solidFill>
                  <a:schemeClr val="tx1">
                    <a:lumMod val="75000"/>
                    <a:lumOff val="25000"/>
                  </a:schemeClr>
                </a:solidFill>
                <a:latin typeface="Aptos" panose="020B0004020202020204" pitchFamily="34" charset="0"/>
              </a:rPr>
              <a:t>From what you have learnt about prevention, look at how the disappearance of Madeline McCann could have been avoided? </a:t>
            </a:r>
          </a:p>
        </p:txBody>
      </p:sp>
      <p:pic>
        <p:nvPicPr>
          <p:cNvPr id="3" name="Picture 2" descr="The Search for Madeleine McCann in Portugal Is Over, Police Say - The New  York Times">
            <a:extLst>
              <a:ext uri="{FF2B5EF4-FFF2-40B4-BE49-F238E27FC236}">
                <a16:creationId xmlns:a16="http://schemas.microsoft.com/office/drawing/2014/main" id="{9C72AE50-0E71-7F36-9910-2E6E90B10994}"/>
              </a:ext>
            </a:extLst>
          </p:cNvPr>
          <p:cNvPicPr>
            <a:picLocks noChangeAspect="1"/>
          </p:cNvPicPr>
          <p:nvPr/>
        </p:nvPicPr>
        <p:blipFill rotWithShape="1">
          <a:blip r:embed="rId2"/>
          <a:srcRect l="10417" r="10917"/>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Tree>
    <p:extLst>
      <p:ext uri="{BB962C8B-B14F-4D97-AF65-F5344CB8AC3E}">
        <p14:creationId xmlns:p14="http://schemas.microsoft.com/office/powerpoint/2010/main" val="32791017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0922A-A698-08FB-AC82-EB0B0234BF79}"/>
              </a:ext>
            </a:extLst>
          </p:cNvPr>
          <p:cNvSpPr>
            <a:spLocks noGrp="1"/>
          </p:cNvSpPr>
          <p:nvPr>
            <p:ph type="title"/>
          </p:nvPr>
        </p:nvSpPr>
        <p:spPr/>
        <p:txBody>
          <a:bodyPr>
            <a:normAutofit/>
          </a:bodyPr>
          <a:lstStyle/>
          <a:p>
            <a:r>
              <a:rPr lang="en-GB" sz="4400" b="0" dirty="0">
                <a:latin typeface="Aptos Display" panose="020B0004020202020204" pitchFamily="34" charset="0"/>
              </a:rPr>
              <a:t>Issues with current legislation</a:t>
            </a:r>
          </a:p>
        </p:txBody>
      </p:sp>
      <p:sp>
        <p:nvSpPr>
          <p:cNvPr id="3" name="Content Placeholder 2">
            <a:extLst>
              <a:ext uri="{FF2B5EF4-FFF2-40B4-BE49-F238E27FC236}">
                <a16:creationId xmlns:a16="http://schemas.microsoft.com/office/drawing/2014/main" id="{5AED958F-0D5F-5616-86B9-C1295122032D}"/>
              </a:ext>
            </a:extLst>
          </p:cNvPr>
          <p:cNvSpPr>
            <a:spLocks noGrp="1"/>
          </p:cNvSpPr>
          <p:nvPr>
            <p:ph idx="1"/>
          </p:nvPr>
        </p:nvSpPr>
        <p:spPr/>
        <p:txBody>
          <a:bodyPr vert="horz" lIns="91440" tIns="45720" rIns="91440" bIns="45720" rtlCol="0" anchor="t">
            <a:normAutofit/>
          </a:bodyPr>
          <a:lstStyle/>
          <a:p>
            <a:pPr>
              <a:lnSpc>
                <a:spcPct val="150000"/>
              </a:lnSpc>
            </a:pPr>
            <a:r>
              <a:rPr lang="en-GB" sz="2400" dirty="0">
                <a:latin typeface="Aptos" panose="020B0004020202020204" pitchFamily="34" charset="0"/>
              </a:rPr>
              <a:t>The current law requires force or fraud for lack of consent</a:t>
            </a:r>
          </a:p>
          <a:p>
            <a:pPr>
              <a:lnSpc>
                <a:spcPct val="150000"/>
              </a:lnSpc>
            </a:pPr>
            <a:r>
              <a:rPr lang="en-GB" sz="2400" dirty="0">
                <a:latin typeface="Aptos" panose="020B0004020202020204" pitchFamily="34" charset="0"/>
              </a:rPr>
              <a:t>This means kidnapping will not include cases where force or fraud was not used</a:t>
            </a:r>
          </a:p>
          <a:p>
            <a:pPr>
              <a:lnSpc>
                <a:spcPct val="150000"/>
              </a:lnSpc>
            </a:pPr>
            <a:r>
              <a:rPr lang="en-GB" sz="2400" dirty="0">
                <a:latin typeface="Aptos" panose="020B0004020202020204" pitchFamily="34" charset="0"/>
              </a:rPr>
              <a:t>Lack of capacity not taken into account</a:t>
            </a:r>
          </a:p>
          <a:p>
            <a:endParaRPr lang="en-GB" dirty="0"/>
          </a:p>
        </p:txBody>
      </p:sp>
    </p:spTree>
    <p:extLst>
      <p:ext uri="{BB962C8B-B14F-4D97-AF65-F5344CB8AC3E}">
        <p14:creationId xmlns:p14="http://schemas.microsoft.com/office/powerpoint/2010/main" val="23044472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5E4E8-AE1E-45CD-9616-2B035B0D7E54}"/>
              </a:ext>
            </a:extLst>
          </p:cNvPr>
          <p:cNvSpPr>
            <a:spLocks noGrp="1"/>
          </p:cNvSpPr>
          <p:nvPr>
            <p:ph type="title"/>
          </p:nvPr>
        </p:nvSpPr>
        <p:spPr>
          <a:xfrm>
            <a:off x="913795" y="609601"/>
            <a:ext cx="10353761" cy="1071282"/>
          </a:xfrm>
        </p:spPr>
        <p:txBody>
          <a:bodyPr>
            <a:normAutofit/>
          </a:bodyPr>
          <a:lstStyle/>
          <a:p>
            <a:r>
              <a:rPr lang="en-GB" sz="4400" b="0" dirty="0">
                <a:latin typeface="Aptos Display" panose="020B0004020202020204" pitchFamily="34" charset="0"/>
              </a:rPr>
              <a:t>Child abduction</a:t>
            </a:r>
          </a:p>
        </p:txBody>
      </p:sp>
      <p:sp>
        <p:nvSpPr>
          <p:cNvPr id="3" name="Content Placeholder 2">
            <a:extLst>
              <a:ext uri="{FF2B5EF4-FFF2-40B4-BE49-F238E27FC236}">
                <a16:creationId xmlns:a16="http://schemas.microsoft.com/office/drawing/2014/main" id="{CE020023-5CE4-ABF4-8338-BEEB990E6C2F}"/>
              </a:ext>
            </a:extLst>
          </p:cNvPr>
          <p:cNvSpPr>
            <a:spLocks noGrp="1"/>
          </p:cNvSpPr>
          <p:nvPr>
            <p:ph idx="1"/>
          </p:nvPr>
        </p:nvSpPr>
        <p:spPr>
          <a:xfrm>
            <a:off x="677334" y="1432291"/>
            <a:ext cx="10748620" cy="4609072"/>
          </a:xfrm>
        </p:spPr>
        <p:txBody>
          <a:bodyPr>
            <a:normAutofit fontScale="92500" lnSpcReduction="10000"/>
          </a:bodyPr>
          <a:lstStyle/>
          <a:p>
            <a:r>
              <a:rPr lang="en-GB" sz="2400" b="0" i="0" dirty="0">
                <a:effectLst/>
                <a:latin typeface="Aptos" panose="020B0004020202020204" pitchFamily="34" charset="0"/>
              </a:rPr>
              <a:t>Child abduction is when a person takes or sends a child under the age of 16 out of the UK without the consent of those with parental responsibility or consent from the court.</a:t>
            </a:r>
          </a:p>
          <a:p>
            <a:pPr algn="l"/>
            <a:r>
              <a:rPr lang="en-GB" sz="2400" b="0" i="0" dirty="0">
                <a:effectLst/>
                <a:latin typeface="Aptos" panose="020B0004020202020204" pitchFamily="34" charset="0"/>
              </a:rPr>
              <a:t>There are three broad categories of child abduction</a:t>
            </a:r>
          </a:p>
          <a:p>
            <a:pPr algn="l" fontAlgn="base">
              <a:buFont typeface="+mj-lt"/>
              <a:buAutoNum type="arabicPeriod"/>
            </a:pPr>
            <a:r>
              <a:rPr lang="en-GB" sz="2400" b="1" i="0" dirty="0">
                <a:effectLst/>
                <a:latin typeface="Aptos" panose="020B0004020202020204" pitchFamily="34" charset="0"/>
              </a:rPr>
              <a:t>Abduction – </a:t>
            </a:r>
            <a:r>
              <a:rPr lang="en-GB" sz="2400" b="0" i="0" dirty="0">
                <a:effectLst/>
                <a:latin typeface="Aptos" panose="020B0004020202020204" pitchFamily="34" charset="0"/>
              </a:rPr>
              <a:t>where a child is taken or sent abroad without the appropriate consent. This is the only category which can currently be a criminal offence in the UK.</a:t>
            </a:r>
          </a:p>
          <a:p>
            <a:pPr algn="l" fontAlgn="base">
              <a:buFont typeface="+mj-lt"/>
              <a:buAutoNum type="arabicPeriod"/>
            </a:pPr>
            <a:r>
              <a:rPr lang="en-GB" sz="2400" b="1" i="0" dirty="0">
                <a:effectLst/>
                <a:latin typeface="Aptos" panose="020B0004020202020204" pitchFamily="34" charset="0"/>
              </a:rPr>
              <a:t>Wrongful retention –</a:t>
            </a:r>
            <a:r>
              <a:rPr lang="en-GB" sz="2400" b="0" i="0" dirty="0">
                <a:effectLst/>
                <a:latin typeface="Aptos" panose="020B0004020202020204" pitchFamily="34" charset="0"/>
              </a:rPr>
              <a:t> where a child has been kept in a foreign country following an overseas trip without the appropriate consent.</a:t>
            </a:r>
          </a:p>
          <a:p>
            <a:pPr algn="l" fontAlgn="base">
              <a:buFont typeface="+mj-lt"/>
              <a:buAutoNum type="arabicPeriod"/>
            </a:pPr>
            <a:r>
              <a:rPr lang="en-GB" sz="2400" b="1" i="0" dirty="0">
                <a:effectLst/>
                <a:latin typeface="Aptos" panose="020B0004020202020204" pitchFamily="34" charset="0"/>
              </a:rPr>
              <a:t>Threat of abduction – </a:t>
            </a:r>
            <a:r>
              <a:rPr lang="en-GB" sz="2400" b="0" i="0" dirty="0">
                <a:effectLst/>
                <a:latin typeface="Aptos" panose="020B0004020202020204" pitchFamily="34" charset="0"/>
              </a:rPr>
              <a:t>where there is a risk that a child will be taken or sent abroad without the appropriate consent.</a:t>
            </a:r>
          </a:p>
          <a:p>
            <a:pPr marL="0" indent="0">
              <a:buNone/>
            </a:pPr>
            <a:endParaRPr lang="en-GB" dirty="0"/>
          </a:p>
        </p:txBody>
      </p:sp>
      <p:sp>
        <p:nvSpPr>
          <p:cNvPr id="4" name="TextBox 3">
            <a:extLst>
              <a:ext uri="{FF2B5EF4-FFF2-40B4-BE49-F238E27FC236}">
                <a16:creationId xmlns:a16="http://schemas.microsoft.com/office/drawing/2014/main" id="{1E95C41A-4EA3-C3CC-18CC-DE4786D67BCC}"/>
              </a:ext>
            </a:extLst>
          </p:cNvPr>
          <p:cNvSpPr txBox="1"/>
          <p:nvPr/>
        </p:nvSpPr>
        <p:spPr>
          <a:xfrm>
            <a:off x="8471647" y="6041362"/>
            <a:ext cx="2954307" cy="646331"/>
          </a:xfrm>
          <a:prstGeom prst="rect">
            <a:avLst/>
          </a:prstGeom>
          <a:noFill/>
        </p:spPr>
        <p:txBody>
          <a:bodyPr wrap="square" rtlCol="0">
            <a:spAutoFit/>
          </a:bodyPr>
          <a:lstStyle/>
          <a:p>
            <a:r>
              <a:rPr lang="en-GB" dirty="0"/>
              <a:t>Child Law Advice Service (2022)</a:t>
            </a:r>
          </a:p>
        </p:txBody>
      </p:sp>
    </p:spTree>
    <p:extLst>
      <p:ext uri="{BB962C8B-B14F-4D97-AF65-F5344CB8AC3E}">
        <p14:creationId xmlns:p14="http://schemas.microsoft.com/office/powerpoint/2010/main" val="2834199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CCB5E-6804-E8FB-097E-472F9562E4E4}"/>
              </a:ext>
            </a:extLst>
          </p:cNvPr>
          <p:cNvSpPr>
            <a:spLocks noGrp="1"/>
          </p:cNvSpPr>
          <p:nvPr>
            <p:ph type="title"/>
          </p:nvPr>
        </p:nvSpPr>
        <p:spPr>
          <a:xfrm>
            <a:off x="630525" y="4634420"/>
            <a:ext cx="8595039" cy="2688872"/>
          </a:xfrm>
        </p:spPr>
        <p:txBody>
          <a:bodyPr vert="horz" lIns="91440" tIns="45720" rIns="91440" bIns="45720" rtlCol="0" anchor="b">
            <a:normAutofit/>
          </a:bodyPr>
          <a:lstStyle/>
          <a:p>
            <a:r>
              <a:rPr lang="en-GB" sz="2000" b="0" i="0" dirty="0">
                <a:effectLst/>
                <a:latin typeface="Aptos" panose="020B0004020202020204" pitchFamily="34" charset="0"/>
              </a:rPr>
              <a:t>Offences of child abduction recorded by police in England and Wales increased by 7 per cent, from 1,189 (in 2017/18) to 1,268 (in 2018/19). This is more than double the total of 5 years ago (565 in 2013/14).</a:t>
            </a:r>
            <a:br>
              <a:rPr lang="en-GB" sz="2000" b="0" i="0" dirty="0">
                <a:effectLst/>
                <a:latin typeface="Aptos" panose="020B0004020202020204" pitchFamily="34" charset="0"/>
              </a:rPr>
            </a:br>
            <a:br>
              <a:rPr lang="en-GB" sz="2000" b="0" i="0" dirty="0">
                <a:effectLst/>
                <a:latin typeface="Aptos" panose="020B0004020202020204" pitchFamily="34" charset="0"/>
              </a:rPr>
            </a:br>
            <a:r>
              <a:rPr lang="en-GB" sz="2000" dirty="0">
                <a:latin typeface="Aptos" panose="020B0004020202020204" pitchFamily="34" charset="0"/>
              </a:rPr>
              <a:t>2021/22 – 1.026 </a:t>
            </a:r>
            <a:br>
              <a:rPr lang="en-GB" sz="1600" b="0" i="0" dirty="0">
                <a:solidFill>
                  <a:srgbClr val="703695"/>
                </a:solidFill>
                <a:effectLst/>
                <a:latin typeface="Open Sans" panose="020B0606030504020204" pitchFamily="34" charset="0"/>
              </a:rPr>
            </a:br>
            <a:br>
              <a:rPr lang="en-GB" sz="1600" b="0" i="0" dirty="0">
                <a:solidFill>
                  <a:srgbClr val="703695"/>
                </a:solidFill>
                <a:effectLst/>
                <a:latin typeface="Open Sans" panose="020B0606030504020204" pitchFamily="34" charset="0"/>
              </a:rPr>
            </a:br>
            <a:endParaRPr lang="en-US" sz="4400" kern="1200" dirty="0">
              <a:solidFill>
                <a:schemeClr val="accent1"/>
              </a:solidFill>
              <a:latin typeface="+mj-lt"/>
              <a:ea typeface="+mj-ea"/>
              <a:cs typeface="+mj-cs"/>
            </a:endParaRPr>
          </a:p>
        </p:txBody>
      </p:sp>
      <p:pic>
        <p:nvPicPr>
          <p:cNvPr id="4" name="Picture 3">
            <a:extLst>
              <a:ext uri="{FF2B5EF4-FFF2-40B4-BE49-F238E27FC236}">
                <a16:creationId xmlns:a16="http://schemas.microsoft.com/office/drawing/2014/main" id="{6041367F-8215-16CC-7D00-9F79C3F84366}"/>
              </a:ext>
            </a:extLst>
          </p:cNvPr>
          <p:cNvPicPr>
            <a:picLocks noChangeAspect="1"/>
          </p:cNvPicPr>
          <p:nvPr/>
        </p:nvPicPr>
        <p:blipFill>
          <a:blip r:embed="rId3"/>
          <a:stretch>
            <a:fillRect/>
          </a:stretch>
        </p:blipFill>
        <p:spPr>
          <a:xfrm>
            <a:off x="2437758" y="286134"/>
            <a:ext cx="6276703" cy="4378000"/>
          </a:xfrm>
          <a:prstGeom prst="rect">
            <a:avLst/>
          </a:prstGeom>
        </p:spPr>
      </p:pic>
    </p:spTree>
    <p:extLst>
      <p:ext uri="{BB962C8B-B14F-4D97-AF65-F5344CB8AC3E}">
        <p14:creationId xmlns:p14="http://schemas.microsoft.com/office/powerpoint/2010/main" val="6665978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1DCBD-2B36-7F44-5D1E-6A20A9E8DD09}"/>
              </a:ext>
            </a:extLst>
          </p:cNvPr>
          <p:cNvSpPr>
            <a:spLocks noGrp="1"/>
          </p:cNvSpPr>
          <p:nvPr>
            <p:ph type="title"/>
          </p:nvPr>
        </p:nvSpPr>
        <p:spPr>
          <a:xfrm>
            <a:off x="765110" y="4758611"/>
            <a:ext cx="10355608" cy="1024415"/>
          </a:xfrm>
        </p:spPr>
        <p:txBody>
          <a:bodyPr vert="horz" lIns="91440" tIns="45720" rIns="91440" bIns="45720" rtlCol="0" anchor="b">
            <a:noAutofit/>
          </a:bodyPr>
          <a:lstStyle/>
          <a:p>
            <a:pPr algn="l">
              <a:lnSpc>
                <a:spcPct val="90000"/>
              </a:lnSpc>
            </a:pPr>
            <a:r>
              <a:rPr lang="en-US" sz="4400" b="0" dirty="0">
                <a:effectLst/>
                <a:latin typeface="Aptos Display" panose="020B0004020202020204" pitchFamily="34" charset="0"/>
              </a:rPr>
              <a:t>Notable examples of child abductions</a:t>
            </a:r>
          </a:p>
        </p:txBody>
      </p:sp>
      <p:pic>
        <p:nvPicPr>
          <p:cNvPr id="5" name="Picture 4" descr="A child with blue bows in her hair&#10;&#10;Description automatically generated">
            <a:extLst>
              <a:ext uri="{FF2B5EF4-FFF2-40B4-BE49-F238E27FC236}">
                <a16:creationId xmlns:a16="http://schemas.microsoft.com/office/drawing/2014/main" id="{3449C9DF-E748-E069-65BB-BBC7AEB77F36}"/>
              </a:ext>
            </a:extLst>
          </p:cNvPr>
          <p:cNvPicPr>
            <a:picLocks noChangeAspect="1"/>
          </p:cNvPicPr>
          <p:nvPr/>
        </p:nvPicPr>
        <p:blipFill>
          <a:blip r:embed="rId3"/>
          <a:stretch>
            <a:fillRect/>
          </a:stretch>
        </p:blipFill>
        <p:spPr>
          <a:xfrm>
            <a:off x="1068057" y="761905"/>
            <a:ext cx="2577522" cy="3217333"/>
          </a:xfrm>
          <a:prstGeom prst="rect">
            <a:avLst/>
          </a:prstGeom>
        </p:spPr>
      </p:pic>
      <p:pic>
        <p:nvPicPr>
          <p:cNvPr id="6" name="Picture 5" descr="A collage of a young child&#10;&#10;Description automatically generated">
            <a:extLst>
              <a:ext uri="{FF2B5EF4-FFF2-40B4-BE49-F238E27FC236}">
                <a16:creationId xmlns:a16="http://schemas.microsoft.com/office/drawing/2014/main" id="{2D82204E-2F26-CBAB-E22D-CF40C48FDAAC}"/>
              </a:ext>
            </a:extLst>
          </p:cNvPr>
          <p:cNvPicPr>
            <a:picLocks noChangeAspect="1"/>
          </p:cNvPicPr>
          <p:nvPr/>
        </p:nvPicPr>
        <p:blipFill>
          <a:blip r:embed="rId4"/>
          <a:stretch>
            <a:fillRect/>
          </a:stretch>
        </p:blipFill>
        <p:spPr>
          <a:xfrm>
            <a:off x="4376480" y="1342560"/>
            <a:ext cx="3426704" cy="2056022"/>
          </a:xfrm>
          <a:prstGeom prst="rect">
            <a:avLst/>
          </a:prstGeom>
        </p:spPr>
      </p:pic>
      <p:pic>
        <p:nvPicPr>
          <p:cNvPr id="4" name="Picture 3" descr="A screenshot of a computer&#10;&#10;Description automatically generated">
            <a:extLst>
              <a:ext uri="{FF2B5EF4-FFF2-40B4-BE49-F238E27FC236}">
                <a16:creationId xmlns:a16="http://schemas.microsoft.com/office/drawing/2014/main" id="{21DAD420-BCC0-CF56-2E2A-E3D32A265ED4}"/>
              </a:ext>
            </a:extLst>
          </p:cNvPr>
          <p:cNvPicPr>
            <a:picLocks noChangeAspect="1"/>
          </p:cNvPicPr>
          <p:nvPr/>
        </p:nvPicPr>
        <p:blipFill rotWithShape="1">
          <a:blip r:embed="rId5">
            <a:extLst>
              <a:ext uri="{28A0092B-C50C-407E-A947-70E740481C1C}">
                <a14:useLocalDpi xmlns:a14="http://schemas.microsoft.com/office/drawing/2010/main" val="0"/>
              </a:ext>
            </a:extLst>
          </a:blip>
          <a:srcRect l="15219" t="15227" r="40336"/>
          <a:stretch/>
        </p:blipFill>
        <p:spPr>
          <a:xfrm>
            <a:off x="8275779" y="761905"/>
            <a:ext cx="3109292" cy="3217333"/>
          </a:xfrm>
          <a:prstGeom prst="rect">
            <a:avLst/>
          </a:prstGeom>
        </p:spPr>
      </p:pic>
    </p:spTree>
    <p:extLst>
      <p:ext uri="{BB962C8B-B14F-4D97-AF65-F5344CB8AC3E}">
        <p14:creationId xmlns:p14="http://schemas.microsoft.com/office/powerpoint/2010/main" val="2706759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he Interrogation Of A Child Killer: Mark Bridger | Our Life">
            <a:hlinkClick r:id="" action="ppaction://media"/>
            <a:extLst>
              <a:ext uri="{FF2B5EF4-FFF2-40B4-BE49-F238E27FC236}">
                <a16:creationId xmlns:a16="http://schemas.microsoft.com/office/drawing/2014/main" id="{31092E90-60A8-893A-4344-2F6528376AF0}"/>
              </a:ext>
            </a:extLst>
          </p:cNvPr>
          <p:cNvPicPr>
            <a:picLocks noGrp="1" noRot="1" noChangeAspect="1"/>
          </p:cNvPicPr>
          <p:nvPr>
            <p:ph idx="1"/>
            <a:videoFile r:link="rId1"/>
          </p:nvPr>
        </p:nvPicPr>
        <p:blipFill>
          <a:blip r:embed="rId4"/>
          <a:stretch>
            <a:fillRect/>
          </a:stretch>
        </p:blipFill>
        <p:spPr>
          <a:xfrm>
            <a:off x="417513" y="160338"/>
            <a:ext cx="11033125" cy="6205537"/>
          </a:xfrm>
          <a:prstGeom prst="rect">
            <a:avLst/>
          </a:prstGeom>
        </p:spPr>
      </p:pic>
    </p:spTree>
    <p:extLst>
      <p:ext uri="{BB962C8B-B14F-4D97-AF65-F5344CB8AC3E}">
        <p14:creationId xmlns:p14="http://schemas.microsoft.com/office/powerpoint/2010/main" val="426565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Toy plastic numbers">
            <a:extLst>
              <a:ext uri="{FF2B5EF4-FFF2-40B4-BE49-F238E27FC236}">
                <a16:creationId xmlns:a16="http://schemas.microsoft.com/office/drawing/2014/main" id="{5A627C3B-BD03-71B8-36EC-40C73EE02155}"/>
              </a:ext>
            </a:extLst>
          </p:cNvPr>
          <p:cNvPicPr>
            <a:picLocks noChangeAspect="1"/>
          </p:cNvPicPr>
          <p:nvPr/>
        </p:nvPicPr>
        <p:blipFill rotWithShape="1">
          <a:blip r:embed="rId2"/>
          <a:srcRect l="8366" r="14525"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CB2383C9-B7DF-85D5-6968-BBB96E0DD377}"/>
              </a:ext>
            </a:extLst>
          </p:cNvPr>
          <p:cNvSpPr>
            <a:spLocks noGrp="1"/>
          </p:cNvSpPr>
          <p:nvPr>
            <p:ph type="title"/>
          </p:nvPr>
        </p:nvSpPr>
        <p:spPr>
          <a:xfrm>
            <a:off x="677333" y="609600"/>
            <a:ext cx="3851123" cy="1320800"/>
          </a:xfrm>
        </p:spPr>
        <p:txBody>
          <a:bodyPr>
            <a:normAutofit/>
          </a:bodyPr>
          <a:lstStyle/>
          <a:p>
            <a:r>
              <a:rPr lang="en-GB" sz="4400" b="0" dirty="0">
                <a:latin typeface="Aptos Display" panose="020B0004020202020204" pitchFamily="34" charset="0"/>
              </a:rPr>
              <a:t>Recap</a:t>
            </a:r>
          </a:p>
        </p:txBody>
      </p:sp>
      <p:sp>
        <p:nvSpPr>
          <p:cNvPr id="3" name="Content Placeholder 2">
            <a:extLst>
              <a:ext uri="{FF2B5EF4-FFF2-40B4-BE49-F238E27FC236}">
                <a16:creationId xmlns:a16="http://schemas.microsoft.com/office/drawing/2014/main" id="{ADD93FB0-593E-4814-9A13-BD52BC2E6FEA}"/>
              </a:ext>
            </a:extLst>
          </p:cNvPr>
          <p:cNvSpPr>
            <a:spLocks noGrp="1"/>
          </p:cNvSpPr>
          <p:nvPr>
            <p:ph idx="1"/>
          </p:nvPr>
        </p:nvSpPr>
        <p:spPr>
          <a:xfrm>
            <a:off x="677334" y="2160589"/>
            <a:ext cx="3851122" cy="3880773"/>
          </a:xfrm>
        </p:spPr>
        <p:txBody>
          <a:bodyPr>
            <a:normAutofit/>
          </a:bodyPr>
          <a:lstStyle/>
          <a:p>
            <a:pPr marL="0" indent="0">
              <a:lnSpc>
                <a:spcPct val="150000"/>
              </a:lnSpc>
              <a:buNone/>
            </a:pPr>
            <a:r>
              <a:rPr lang="en-GB" sz="2000" dirty="0">
                <a:latin typeface="Aptos" panose="020B0004020202020204" pitchFamily="34" charset="0"/>
              </a:rPr>
              <a:t>In today’s session we have learnt:</a:t>
            </a:r>
          </a:p>
          <a:p>
            <a:pPr>
              <a:lnSpc>
                <a:spcPct val="150000"/>
              </a:lnSpc>
              <a:buFont typeface="Arial" panose="020B0604020202020204" pitchFamily="34" charset="0"/>
              <a:buChar char="•"/>
            </a:pPr>
            <a:r>
              <a:rPr lang="en-GB" sz="2000" dirty="0">
                <a:latin typeface="Aptos" panose="020B0004020202020204" pitchFamily="34" charset="0"/>
              </a:rPr>
              <a:t>The definition of kidnap, extortion and child abduction</a:t>
            </a:r>
          </a:p>
          <a:p>
            <a:pPr>
              <a:lnSpc>
                <a:spcPct val="150000"/>
              </a:lnSpc>
              <a:buFont typeface="Arial" panose="020B0604020202020204" pitchFamily="34" charset="0"/>
              <a:buChar char="•"/>
            </a:pPr>
            <a:r>
              <a:rPr lang="en-GB" sz="2000" dirty="0">
                <a:latin typeface="Aptos" panose="020B0004020202020204" pitchFamily="34" charset="0"/>
              </a:rPr>
              <a:t>Identify the different types of kidnap</a:t>
            </a:r>
          </a:p>
          <a:p>
            <a:pPr>
              <a:lnSpc>
                <a:spcPct val="150000"/>
              </a:lnSpc>
              <a:buFont typeface="Arial" panose="020B0604020202020204" pitchFamily="34" charset="0"/>
              <a:buChar char="•"/>
            </a:pPr>
            <a:r>
              <a:rPr lang="en-GB" sz="2000" dirty="0">
                <a:latin typeface="Aptos" panose="020B0004020202020204" pitchFamily="34" charset="0"/>
              </a:rPr>
              <a:t>Explain the difference between kidnap and child extortion</a:t>
            </a:r>
          </a:p>
        </p:txBody>
      </p:sp>
    </p:spTree>
    <p:extLst>
      <p:ext uri="{BB962C8B-B14F-4D97-AF65-F5344CB8AC3E}">
        <p14:creationId xmlns:p14="http://schemas.microsoft.com/office/powerpoint/2010/main" val="25487652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Yellow question mark">
            <a:extLst>
              <a:ext uri="{FF2B5EF4-FFF2-40B4-BE49-F238E27FC236}">
                <a16:creationId xmlns:a16="http://schemas.microsoft.com/office/drawing/2014/main" id="{DAF04C36-FA41-9F15-D226-FF90783378CE}"/>
              </a:ext>
            </a:extLst>
          </p:cNvPr>
          <p:cNvPicPr>
            <a:picLocks noChangeAspect="1"/>
          </p:cNvPicPr>
          <p:nvPr/>
        </p:nvPicPr>
        <p:blipFill rotWithShape="1">
          <a:blip r:embed="rId2"/>
          <a:srcRect l="30690"/>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49D7A5A3-EB6E-7767-212A-861CD9314C56}"/>
              </a:ext>
            </a:extLst>
          </p:cNvPr>
          <p:cNvSpPr>
            <a:spLocks noGrp="1"/>
          </p:cNvSpPr>
          <p:nvPr>
            <p:ph type="title"/>
          </p:nvPr>
        </p:nvSpPr>
        <p:spPr>
          <a:xfrm>
            <a:off x="668867" y="1678666"/>
            <a:ext cx="4088190" cy="2369093"/>
          </a:xfrm>
        </p:spPr>
        <p:txBody>
          <a:bodyPr vert="horz" lIns="91440" tIns="45720" rIns="91440" bIns="45720" rtlCol="0" anchor="b">
            <a:normAutofit/>
          </a:bodyPr>
          <a:lstStyle/>
          <a:p>
            <a:pPr algn="r"/>
            <a:r>
              <a:rPr lang="en-US" sz="4800" dirty="0"/>
              <a:t>Any Questions?</a:t>
            </a:r>
          </a:p>
        </p:txBody>
      </p:sp>
    </p:spTree>
    <p:extLst>
      <p:ext uri="{BB962C8B-B14F-4D97-AF65-F5344CB8AC3E}">
        <p14:creationId xmlns:p14="http://schemas.microsoft.com/office/powerpoint/2010/main" val="381720351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3f4ffc11-88b5-4771-8dd5-e253c3a1a91b"/>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TM04033921[[fn=Damask]]</Template>
  <TotalTime>578</TotalTime>
  <Words>3868</Words>
  <Application>Microsoft Office PowerPoint</Application>
  <PresentationFormat>Widescreen</PresentationFormat>
  <Paragraphs>288</Paragraphs>
  <Slides>22</Slides>
  <Notes>18</Notes>
  <HiddenSlides>0</HiddenSlides>
  <MMClips>2</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22</vt:i4>
      </vt:variant>
    </vt:vector>
  </HeadingPairs>
  <TitlesOfParts>
    <vt:vector size="36" baseType="lpstr">
      <vt:lpstr>Maven Pro</vt:lpstr>
      <vt:lpstr>Signika</vt:lpstr>
      <vt:lpstr>Aptos</vt:lpstr>
      <vt:lpstr>Aptos Display</vt:lpstr>
      <vt:lpstr>arial</vt:lpstr>
      <vt:lpstr>arial</vt:lpstr>
      <vt:lpstr>Bookman Old Style</vt:lpstr>
      <vt:lpstr>Calibri</vt:lpstr>
      <vt:lpstr>Courier New</vt:lpstr>
      <vt:lpstr>Open Sans</vt:lpstr>
      <vt:lpstr>Rockwell</vt:lpstr>
      <vt:lpstr>Wingdings</vt:lpstr>
      <vt:lpstr>Wingdings 3</vt:lpstr>
      <vt:lpstr>Damask</vt:lpstr>
      <vt:lpstr>KIDNAP AND EXTORTION</vt:lpstr>
      <vt:lpstr>Learning objectives</vt:lpstr>
      <vt:lpstr>PowerPoint Presentation</vt:lpstr>
      <vt:lpstr>The threat from kidnap and extortion</vt:lpstr>
      <vt:lpstr>PowerPoint Presentation</vt:lpstr>
      <vt:lpstr>Task - Defining kidnap</vt:lpstr>
      <vt:lpstr>Task - Defining kidnap</vt:lpstr>
      <vt:lpstr>KIDNAP</vt:lpstr>
      <vt:lpstr>Possible motives for kidnap</vt:lpstr>
      <vt:lpstr>Characteristics of suspects and victims</vt:lpstr>
      <vt:lpstr>PowerPoint Presentation</vt:lpstr>
      <vt:lpstr>TASK</vt:lpstr>
      <vt:lpstr>BLACKMAIL AND EXTORTION</vt:lpstr>
      <vt:lpstr>Prevention</vt:lpstr>
      <vt:lpstr>TASK: How could the disappearance of Madeline McCann have been avoided?</vt:lpstr>
      <vt:lpstr>Issues with current legislation</vt:lpstr>
      <vt:lpstr>Child abduction</vt:lpstr>
      <vt:lpstr>Offences of child abduction recorded by police in England and Wales increased by 7 per cent, from 1,189 (in 2017/18) to 1,268 (in 2018/19). This is more than double the total of 5 years ago (565 in 2013/14).  2021/22 – 1.026   </vt:lpstr>
      <vt:lpstr>Notable examples of child abductions</vt:lpstr>
      <vt:lpstr>PowerPoint Presentation</vt:lpstr>
      <vt:lpstr>Recap</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KIDNAP AND EXTORTION</dc:title>
  <dc:creator>Laura Knight</dc:creator>
  <cp:lastModifiedBy>Wynne Jones (IMH)</cp:lastModifiedBy>
  <cp:revision>201</cp:revision>
  <dcterms:created xsi:type="dcterms:W3CDTF">2023-02-10T13:34:32Z</dcterms:created>
  <dcterms:modified xsi:type="dcterms:W3CDTF">2025-10-23T10:26:42Z</dcterms:modified>
</cp:coreProperties>
</file>