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60" r:id="rId5"/>
    <p:sldId id="261" r:id="rId6"/>
    <p:sldId id="262" r:id="rId7"/>
    <p:sldId id="263" r:id="rId8"/>
    <p:sldId id="259"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4" autoAdjust="0"/>
    <p:restoredTop sz="94660"/>
  </p:normalViewPr>
  <p:slideViewPr>
    <p:cSldViewPr snapToGrid="0">
      <p:cViewPr>
        <p:scale>
          <a:sx n="60" d="100"/>
          <a:sy n="60" d="100"/>
        </p:scale>
        <p:origin x="1098"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EEE40295-EC7E-4778-980D-61C3E784BD24}" type="datetimeFigureOut">
              <a:rPr lang="en-GB" smtClean="0"/>
              <a:t>10/10/2025</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282314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EE40295-EC7E-4778-980D-61C3E784BD24}"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11793421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EE40295-EC7E-4778-980D-61C3E784BD24}"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468199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EE40295-EC7E-4778-980D-61C3E784BD24}" type="datetimeFigureOut">
              <a:rPr lang="en-GB" smtClean="0"/>
              <a:t>10/10/2025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2958925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EE40295-EC7E-4778-980D-61C3E784BD24}" type="datetimeFigureOut">
              <a:rPr lang="en-GB" smtClean="0"/>
              <a:t>10/10/2025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1483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EE40295-EC7E-4778-980D-61C3E784BD24}" type="datetimeFigureOut">
              <a:rPr lang="en-GB" smtClean="0"/>
              <a:t>10/10/2025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1628247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E40295-EC7E-4778-980D-61C3E784BD24}" type="datetimeFigureOut">
              <a:rPr lang="en-GB" smtClean="0"/>
              <a:t>10/10/2025</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965676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EE40295-EC7E-4778-980D-61C3E784BD24}" type="datetimeFigureOut">
              <a:rPr lang="en-GB" smtClean="0"/>
              <a:t>10/10/2025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4163972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EE40295-EC7E-4778-980D-61C3E784BD24}" type="datetimeFigureOut">
              <a:rPr lang="en-GB" smtClean="0"/>
              <a:t>10/10/2025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1311480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EE40295-EC7E-4778-980D-61C3E784BD24}" type="datetimeFigureOut">
              <a:rPr lang="en-GB" smtClean="0"/>
              <a:t>10/10/2025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1367326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EEE40295-EC7E-4778-980D-61C3E784BD24}"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37499013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EEE40295-EC7E-4778-980D-61C3E784BD24}"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39515072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EE40295-EC7E-4778-980D-61C3E784BD24}"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2709050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EE40295-EC7E-4778-980D-61C3E784BD24}" type="datetimeFigureOut">
              <a:rPr lang="en-GB" smtClean="0"/>
              <a:t>10/10/2025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34539592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EE40295-EC7E-4778-980D-61C3E784BD24}" type="datetimeFigureOut">
              <a:rPr lang="en-GB" smtClean="0"/>
              <a:t>10/10/2025</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29544039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EEE40295-EC7E-4778-980D-61C3E784BD24}"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11275624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EEE40295-EC7E-4778-980D-61C3E784BD24}"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7D8F56A-1F79-46AE-9E0E-3B890D530B61}" type="slidenum">
              <a:rPr lang="en-GB" smtClean="0"/>
              <a:t>‹#›</a:t>
            </a:fld>
            <a:endParaRPr lang="en-GB"/>
          </a:p>
        </p:txBody>
      </p:sp>
    </p:spTree>
    <p:extLst>
      <p:ext uri="{BB962C8B-B14F-4D97-AF65-F5344CB8AC3E}">
        <p14:creationId xmlns:p14="http://schemas.microsoft.com/office/powerpoint/2010/main" val="1538685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EEE40295-EC7E-4778-980D-61C3E784BD24}" type="datetimeFigureOut">
              <a:rPr lang="en-GB" smtClean="0"/>
              <a:t>10/10/2025</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37D8F56A-1F79-46AE-9E0E-3B890D530B61}" type="slidenum">
              <a:rPr lang="en-GB" smtClean="0"/>
              <a:t>‹#›</a:t>
            </a:fld>
            <a:endParaRPr lang="en-GB"/>
          </a:p>
        </p:txBody>
      </p:sp>
    </p:spTree>
    <p:extLst>
      <p:ext uri="{BB962C8B-B14F-4D97-AF65-F5344CB8AC3E}">
        <p14:creationId xmlns:p14="http://schemas.microsoft.com/office/powerpoint/2010/main" val="112609350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30940" y="864474"/>
            <a:ext cx="7655985" cy="1515533"/>
          </a:xfrm>
        </p:spPr>
        <p:txBody>
          <a:bodyPr/>
          <a:lstStyle/>
          <a:p>
            <a:r>
              <a:rPr lang="en-GB" dirty="0" smtClean="0"/>
              <a:t>Case study of </a:t>
            </a:r>
            <a:r>
              <a:rPr lang="en-GB" dirty="0" smtClean="0"/>
              <a:t>Amira using Bowlby’s theory </a:t>
            </a:r>
            <a:endParaRPr lang="en-GB" dirty="0"/>
          </a:p>
        </p:txBody>
      </p:sp>
      <p:sp>
        <p:nvSpPr>
          <p:cNvPr id="3" name="Subtitle 2"/>
          <p:cNvSpPr>
            <a:spLocks noGrp="1"/>
          </p:cNvSpPr>
          <p:nvPr>
            <p:ph type="subTitle" idx="1"/>
          </p:nvPr>
        </p:nvSpPr>
        <p:spPr>
          <a:xfrm>
            <a:off x="1523999" y="3151532"/>
            <a:ext cx="9144000" cy="2563631"/>
          </a:xfrm>
        </p:spPr>
        <p:txBody>
          <a:bodyPr>
            <a:normAutofit/>
          </a:bodyPr>
          <a:lstStyle/>
          <a:p>
            <a:r>
              <a:rPr lang="en-GB" dirty="0" smtClean="0"/>
              <a:t>Nejma </a:t>
            </a:r>
            <a:r>
              <a:rPr lang="en-GB" dirty="0" smtClean="0"/>
              <a:t>Begum</a:t>
            </a:r>
          </a:p>
          <a:p>
            <a:r>
              <a:rPr lang="en-GB" dirty="0" smtClean="0"/>
              <a:t>Student Number: 2419975</a:t>
            </a:r>
          </a:p>
          <a:p>
            <a:r>
              <a:rPr lang="en-GB" dirty="0" smtClean="0"/>
              <a:t>Module Code: LCH4010 </a:t>
            </a:r>
          </a:p>
          <a:p>
            <a:r>
              <a:rPr lang="en-GB" dirty="0" smtClean="0"/>
              <a:t>Psychology in Health and Social Care</a:t>
            </a:r>
          </a:p>
          <a:p>
            <a:r>
              <a:rPr lang="en-GB" dirty="0" smtClean="0"/>
              <a:t>Lecturer Name: Samuel Assan</a:t>
            </a:r>
          </a:p>
          <a:p>
            <a:endParaRPr lang="en-GB" dirty="0"/>
          </a:p>
        </p:txBody>
      </p:sp>
    </p:spTree>
    <p:extLst>
      <p:ext uri="{BB962C8B-B14F-4D97-AF65-F5344CB8AC3E}">
        <p14:creationId xmlns:p14="http://schemas.microsoft.com/office/powerpoint/2010/main" val="310489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Nature vs Nurture pt1</a:t>
            </a:r>
            <a:endParaRPr lang="en-GB" dirty="0"/>
          </a:p>
        </p:txBody>
      </p:sp>
      <p:sp>
        <p:nvSpPr>
          <p:cNvPr id="3" name="Content Placeholder 2"/>
          <p:cNvSpPr>
            <a:spLocks noGrp="1"/>
          </p:cNvSpPr>
          <p:nvPr>
            <p:ph idx="1"/>
          </p:nvPr>
        </p:nvSpPr>
        <p:spPr>
          <a:xfrm>
            <a:off x="1154954" y="2343150"/>
            <a:ext cx="9601196" cy="4171949"/>
          </a:xfrm>
        </p:spPr>
        <p:txBody>
          <a:bodyPr>
            <a:normAutofit/>
          </a:bodyPr>
          <a:lstStyle/>
          <a:p>
            <a:r>
              <a:rPr lang="en-GB" dirty="0" smtClean="0"/>
              <a:t>Nature vs Nurture is an ongoing psychological argument between environmental/life factors (Nurture) or genetic influence (Nature) contribute to explaining different behaviours displayed by humans.</a:t>
            </a:r>
          </a:p>
          <a:p>
            <a:r>
              <a:rPr lang="en-GB" dirty="0" smtClean="0"/>
              <a:t>Linking Amira’s situation to the concept of Nature, biological factors are displayed. In the scenario it is shown that Amira has a temperament, which is why she is more cautious in certain setting such as the nursey. Research by Kagan 1997 shows how temperament is biologically influenced.</a:t>
            </a:r>
          </a:p>
          <a:p>
            <a:r>
              <a:rPr lang="en-GB" dirty="0" smtClean="0"/>
              <a:t>Furthermore Amira’s stress response with actions such as crying and her clinginess is shown at separation. Gunnar and Quevedo, 2007 shows that cortisol levels are risen when young children are separated from caregivers.</a:t>
            </a:r>
          </a:p>
          <a:p>
            <a:r>
              <a:rPr lang="en-GB" dirty="0" smtClean="0"/>
              <a:t>Also pointing out her language development, Amira’s verbal communication is limited</a:t>
            </a:r>
            <a:endParaRPr lang="en-GB" dirty="0"/>
          </a:p>
        </p:txBody>
      </p:sp>
      <p:pic>
        <p:nvPicPr>
          <p:cNvPr id="1028" name="Picture 4" descr="Nature Versus Nurture; Are We Already Pre-scripted Or A Product Of Our  Environment | by Mkpouto Pius | Mediu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03318" y="591478"/>
            <a:ext cx="2813049" cy="1582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7592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03310"/>
            <a:ext cx="9601196" cy="755228"/>
          </a:xfrm>
        </p:spPr>
        <p:txBody>
          <a:bodyPr>
            <a:normAutofit/>
          </a:bodyPr>
          <a:lstStyle/>
          <a:p>
            <a:r>
              <a:rPr lang="en-GB" dirty="0" smtClean="0"/>
              <a:t>Nature vs Nurture part 2</a:t>
            </a:r>
            <a:endParaRPr lang="en-GB" dirty="0"/>
          </a:p>
        </p:txBody>
      </p:sp>
      <p:sp>
        <p:nvSpPr>
          <p:cNvPr id="3" name="Content Placeholder 2"/>
          <p:cNvSpPr>
            <a:spLocks noGrp="1"/>
          </p:cNvSpPr>
          <p:nvPr>
            <p:ph idx="1"/>
          </p:nvPr>
        </p:nvSpPr>
        <p:spPr>
          <a:xfrm>
            <a:off x="485775" y="2506662"/>
            <a:ext cx="10868025" cy="3751263"/>
          </a:xfrm>
        </p:spPr>
        <p:txBody>
          <a:bodyPr>
            <a:normAutofit/>
          </a:bodyPr>
          <a:lstStyle/>
          <a:p>
            <a:r>
              <a:rPr lang="en-GB" dirty="0" smtClean="0"/>
              <a:t>Linking to the scenario Amira has spent her first 3 years with her carers limiting social interaction with other people, Amira going to nursery is a huge environmental change for her. The theory which supports this is Bowlby 1969 where his studies show that caregiver consistency affects separation.</a:t>
            </a:r>
          </a:p>
          <a:p>
            <a:r>
              <a:rPr lang="en-GB" dirty="0" smtClean="0"/>
              <a:t>Due to the fact Amira hasn’t had much social interaction with other people, her joining groups will prove difficult for her</a:t>
            </a:r>
          </a:p>
          <a:p>
            <a:r>
              <a:rPr lang="en-GB" dirty="0" smtClean="0"/>
              <a:t>The setting of the nursery will also impact her as it’s a more noisy and triggering for since she is sensitive and will further enhance her separation anxiety</a:t>
            </a:r>
          </a:p>
          <a:p>
            <a:r>
              <a:rPr lang="en-GB" dirty="0" smtClean="0"/>
              <a:t>Therefore, the staff recognising her behaviour as naughty is physiologically wrong and should respond with patience</a:t>
            </a:r>
            <a:endParaRPr lang="en-GB" dirty="0"/>
          </a:p>
        </p:txBody>
      </p:sp>
      <p:pic>
        <p:nvPicPr>
          <p:cNvPr id="2050" name="Picture 2" descr="Nature versus nurture: how moder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5175" y="463670"/>
            <a:ext cx="3324221" cy="1719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0278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973668"/>
            <a:ext cx="8761413" cy="706964"/>
          </a:xfrm>
        </p:spPr>
        <p:txBody>
          <a:bodyPr/>
          <a:lstStyle/>
          <a:p>
            <a:r>
              <a:rPr lang="en-GB" dirty="0" smtClean="0"/>
              <a:t>	Bowlby attachment theory</a:t>
            </a:r>
            <a:endParaRPr lang="en-GB" dirty="0"/>
          </a:p>
        </p:txBody>
      </p:sp>
      <p:sp>
        <p:nvSpPr>
          <p:cNvPr id="3" name="Content Placeholder 2"/>
          <p:cNvSpPr>
            <a:spLocks noGrp="1"/>
          </p:cNvSpPr>
          <p:nvPr>
            <p:ph idx="1"/>
          </p:nvPr>
        </p:nvSpPr>
        <p:spPr>
          <a:xfrm>
            <a:off x="1154954" y="2517775"/>
            <a:ext cx="8825659" cy="3416300"/>
          </a:xfrm>
        </p:spPr>
        <p:txBody>
          <a:bodyPr>
            <a:normAutofit fontScale="92500"/>
          </a:bodyPr>
          <a:lstStyle/>
          <a:p>
            <a:r>
              <a:rPr lang="en-GB" dirty="0" smtClean="0"/>
              <a:t>He suggests that children needs a secure based in order for them to feel safe to venture, however Amira’s clinginess shows she doesn’t see the nursery as a secure base for her to explore limiting her confidence and curiosity, thus explaining her separation anxiety.</a:t>
            </a:r>
          </a:p>
          <a:p>
            <a:r>
              <a:rPr lang="en-GB" dirty="0" smtClean="0"/>
              <a:t>As well as this due to her limited communication hinders her performance to do well in the nursery alone.</a:t>
            </a:r>
          </a:p>
          <a:p>
            <a:r>
              <a:rPr lang="en-GB" dirty="0" smtClean="0"/>
              <a:t>With Amira avoiding her peers lies with the fact that she is not confident in the nursery and prefers to stay close with adults who represent an attachment figure for her highlighting a requirement for a key worker in the nursery</a:t>
            </a:r>
          </a:p>
          <a:p>
            <a:r>
              <a:rPr lang="en-GB" dirty="0" smtClean="0"/>
              <a:t>The stress behaviour which Amira displays are physical signs of attachment seeking behaviour from Bowlby's theory</a:t>
            </a:r>
            <a:endParaRPr lang="en-GB" dirty="0"/>
          </a:p>
        </p:txBody>
      </p:sp>
      <p:pic>
        <p:nvPicPr>
          <p:cNvPr id="3078" name="Picture 6" descr="Attachment Theory: Main Characteristics of Attachment | Family Matt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8994" y="359175"/>
            <a:ext cx="3043237" cy="1935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211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2435" y="655561"/>
            <a:ext cx="9601196" cy="742165"/>
          </a:xfrm>
        </p:spPr>
        <p:txBody>
          <a:bodyPr>
            <a:normAutofit/>
          </a:bodyPr>
          <a:lstStyle/>
          <a:p>
            <a:r>
              <a:rPr lang="en-GB" dirty="0" smtClean="0"/>
              <a:t>Criticisms of Bowlby’s theory </a:t>
            </a:r>
            <a:r>
              <a:rPr lang="en-GB" dirty="0" err="1" smtClean="0"/>
              <a:t>pt</a:t>
            </a:r>
            <a:r>
              <a:rPr lang="en-GB" dirty="0" smtClean="0"/>
              <a:t> 1 </a:t>
            </a:r>
            <a:endParaRPr lang="en-GB" dirty="0"/>
          </a:p>
        </p:txBody>
      </p:sp>
      <p:sp>
        <p:nvSpPr>
          <p:cNvPr id="3" name="Content Placeholder 2"/>
          <p:cNvSpPr>
            <a:spLocks noGrp="1"/>
          </p:cNvSpPr>
          <p:nvPr>
            <p:ph idx="1"/>
          </p:nvPr>
        </p:nvSpPr>
        <p:spPr>
          <a:xfrm>
            <a:off x="645795" y="2283551"/>
            <a:ext cx="10868025" cy="3345724"/>
          </a:xfrm>
        </p:spPr>
        <p:txBody>
          <a:bodyPr/>
          <a:lstStyle/>
          <a:p>
            <a:pPr marL="0" indent="0">
              <a:buNone/>
            </a:pPr>
            <a:r>
              <a:rPr lang="en-GB" dirty="0" smtClean="0"/>
              <a:t>ADVANTAGES- gives us explanations and framework for Amira’s separation anxiety</a:t>
            </a:r>
          </a:p>
          <a:p>
            <a:pPr marL="0" indent="0">
              <a:buNone/>
            </a:pPr>
            <a:r>
              <a:rPr lang="en-GB" dirty="0" smtClean="0"/>
              <a:t>Helps people in this case the staff as well as parents to understands her needs rather than giving her blame.</a:t>
            </a:r>
          </a:p>
          <a:p>
            <a:pPr marL="0" indent="0">
              <a:buNone/>
            </a:pPr>
            <a:r>
              <a:rPr lang="en-GB" dirty="0" smtClean="0"/>
              <a:t>Furthermore, the theory can be used as an method of direction to help Amira settle in the nursey. For example, a key person, gradual settlement and understanding Amira’s feeling, these are strategies from the principles of Ainsworth et al 1978.</a:t>
            </a:r>
          </a:p>
          <a:p>
            <a:pPr marL="0" indent="0">
              <a:buNone/>
            </a:pPr>
            <a:r>
              <a:rPr lang="en-GB" dirty="0" smtClean="0"/>
              <a:t>The theory help supporting the importance of early relationships and having a secure base</a:t>
            </a:r>
          </a:p>
        </p:txBody>
      </p:sp>
      <p:pic>
        <p:nvPicPr>
          <p:cNvPr id="4100" name="Picture 4" descr="Tick Symbol PNG, Vector, PSD, and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0695" y="140426"/>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7296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1059393"/>
            <a:ext cx="8761413" cy="706964"/>
          </a:xfrm>
        </p:spPr>
        <p:txBody>
          <a:bodyPr/>
          <a:lstStyle/>
          <a:p>
            <a:r>
              <a:rPr lang="en-GB" dirty="0" smtClean="0"/>
              <a:t>Criticisms of Bowlby’s theory pt2</a:t>
            </a:r>
            <a:endParaRPr lang="en-GB" dirty="0"/>
          </a:p>
        </p:txBody>
      </p:sp>
      <p:sp>
        <p:nvSpPr>
          <p:cNvPr id="3" name="Content Placeholder 2"/>
          <p:cNvSpPr>
            <a:spLocks noGrp="1"/>
          </p:cNvSpPr>
          <p:nvPr>
            <p:ph idx="1"/>
          </p:nvPr>
        </p:nvSpPr>
        <p:spPr/>
        <p:txBody>
          <a:bodyPr/>
          <a:lstStyle/>
          <a:p>
            <a:r>
              <a:rPr lang="en-GB" dirty="0" smtClean="0"/>
              <a:t>One disadvantage to Bowlby’s theory is that he suggested the idea of having one form of attachment however other studies like Rutter,1972 show that children can form multiple attachments at once. Therefore Amira can have more than one relationship at once.</a:t>
            </a:r>
          </a:p>
          <a:p>
            <a:r>
              <a:rPr lang="en-GB" dirty="0" smtClean="0"/>
              <a:t>Limited discussion of sensory or motor development.</a:t>
            </a:r>
          </a:p>
          <a:p>
            <a:r>
              <a:rPr lang="en-GB" dirty="0" smtClean="0"/>
              <a:t>Biologically simplified </a:t>
            </a:r>
            <a:endParaRPr lang="en-GB" dirty="0"/>
          </a:p>
        </p:txBody>
      </p:sp>
      <p:pic>
        <p:nvPicPr>
          <p:cNvPr id="5124" name="Picture 4" descr="Cross PNG Transparent Images Fre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2475" y="341312"/>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44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512236"/>
            <a:ext cx="8761413" cy="706964"/>
          </a:xfrm>
        </p:spPr>
        <p:txBody>
          <a:bodyPr/>
          <a:lstStyle/>
          <a:p>
            <a:r>
              <a:rPr lang="en-GB" dirty="0" smtClean="0"/>
              <a:t>Practical Strategies and Interventions</a:t>
            </a:r>
            <a:endParaRPr lang="en-GB" dirty="0"/>
          </a:p>
        </p:txBody>
      </p:sp>
      <p:sp>
        <p:nvSpPr>
          <p:cNvPr id="3" name="Content Placeholder 2"/>
          <p:cNvSpPr>
            <a:spLocks noGrp="1"/>
          </p:cNvSpPr>
          <p:nvPr>
            <p:ph idx="1"/>
          </p:nvPr>
        </p:nvSpPr>
        <p:spPr/>
        <p:txBody>
          <a:bodyPr>
            <a:normAutofit lnSpcReduction="10000"/>
          </a:bodyPr>
          <a:lstStyle/>
          <a:p>
            <a:r>
              <a:rPr lang="en-GB" dirty="0" smtClean="0"/>
              <a:t>This would be to promote and encourage Amira in confidence, independence and stability by using Bowlby’s theory as guidance.</a:t>
            </a:r>
          </a:p>
          <a:p>
            <a:r>
              <a:rPr lang="en-GB" b="1" dirty="0" smtClean="0"/>
              <a:t>One key person: assign one person to Amira which helps reduces her separation theory</a:t>
            </a:r>
          </a:p>
          <a:p>
            <a:r>
              <a:rPr lang="en-GB" b="1" dirty="0" smtClean="0"/>
              <a:t>Gradual settlement with Parent involvement: build up of Amira’s internal working model</a:t>
            </a:r>
          </a:p>
          <a:p>
            <a:r>
              <a:rPr lang="en-GB" b="1" dirty="0" smtClean="0"/>
              <a:t>Allow her to have something with her that makes her feel safe, for example a cuddly toy providing her emotional security and comfort.</a:t>
            </a:r>
          </a:p>
          <a:p>
            <a:r>
              <a:rPr lang="en-GB" b="1" dirty="0" smtClean="0"/>
              <a:t>Sensitive communication and label emotions with care, Denham et al 2012</a:t>
            </a:r>
          </a:p>
          <a:p>
            <a:r>
              <a:rPr lang="en-GB" b="1" dirty="0" smtClean="0"/>
              <a:t>A relationship should be established between the parent and nursery.</a:t>
            </a:r>
            <a:endParaRPr lang="en-GB" b="1" dirty="0"/>
          </a:p>
        </p:txBody>
      </p:sp>
      <p:pic>
        <p:nvPicPr>
          <p:cNvPr id="6152" name="Picture 8" descr="Practical Strategies for ChatGPT i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03053" y="1219200"/>
            <a:ext cx="2601598" cy="1818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0233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1711" y="707812"/>
            <a:ext cx="9601196" cy="885857"/>
          </a:xfrm>
        </p:spPr>
        <p:txBody>
          <a:bodyPr/>
          <a:lstStyle/>
          <a:p>
            <a:r>
              <a:rPr lang="en-GB" dirty="0" smtClean="0"/>
              <a:t>References for presentation</a:t>
            </a:r>
            <a:endParaRPr lang="en-GB" dirty="0"/>
          </a:p>
        </p:txBody>
      </p:sp>
      <p:sp>
        <p:nvSpPr>
          <p:cNvPr id="3" name="Content Placeholder 2"/>
          <p:cNvSpPr>
            <a:spLocks noGrp="1"/>
          </p:cNvSpPr>
          <p:nvPr>
            <p:ph idx="1"/>
          </p:nvPr>
        </p:nvSpPr>
        <p:spPr>
          <a:xfrm>
            <a:off x="249090" y="3151404"/>
            <a:ext cx="10925175" cy="3143251"/>
          </a:xfrm>
        </p:spPr>
        <p:txBody>
          <a:bodyPr>
            <a:normAutofit/>
          </a:bodyPr>
          <a:lstStyle/>
          <a:p>
            <a:r>
              <a:rPr lang="en-GB" sz="1600" dirty="0" smtClean="0">
                <a:latin typeface="Calibri" panose="020F0502020204030204" pitchFamily="34" charset="0"/>
                <a:cs typeface="Calibri" panose="020F0502020204030204" pitchFamily="34" charset="0"/>
              </a:rPr>
              <a:t>Gunnar, M.R. and Quevedo, K. (2007) ‘The neurobiology of stress and development’, </a:t>
            </a:r>
            <a:r>
              <a:rPr lang="en-GB" sz="1600" i="1" dirty="0" smtClean="0">
                <a:latin typeface="Calibri" panose="020F0502020204030204" pitchFamily="34" charset="0"/>
                <a:cs typeface="Calibri" panose="020F0502020204030204" pitchFamily="34" charset="0"/>
              </a:rPr>
              <a:t>Annual Review of Psychology</a:t>
            </a:r>
            <a:r>
              <a:rPr lang="en-GB" sz="1600" dirty="0" smtClean="0">
                <a:latin typeface="Calibri" panose="020F0502020204030204" pitchFamily="34" charset="0"/>
                <a:cs typeface="Calibri" panose="020F0502020204030204" pitchFamily="34" charset="0"/>
              </a:rPr>
              <a:t>, 58(1), pp. 145–173.</a:t>
            </a:r>
          </a:p>
          <a:p>
            <a:r>
              <a:rPr lang="en-GB" sz="1600" dirty="0" smtClean="0">
                <a:latin typeface="Calibri" panose="020F0502020204030204" pitchFamily="34" charset="0"/>
                <a:cs typeface="Calibri" panose="020F0502020204030204" pitchFamily="34" charset="0"/>
              </a:rPr>
              <a:t>Kagan, J. (1997) </a:t>
            </a:r>
            <a:r>
              <a:rPr lang="en-GB" sz="1600" i="1" dirty="0" smtClean="0">
                <a:latin typeface="Calibri" panose="020F0502020204030204" pitchFamily="34" charset="0"/>
                <a:cs typeface="Calibri" panose="020F0502020204030204" pitchFamily="34" charset="0"/>
              </a:rPr>
              <a:t>Galen’s Prophecy: Temperament in Human Nature</a:t>
            </a:r>
            <a:r>
              <a:rPr lang="en-GB" sz="1600" dirty="0" smtClean="0">
                <a:latin typeface="Calibri" panose="020F0502020204030204" pitchFamily="34" charset="0"/>
                <a:cs typeface="Calibri" panose="020F0502020204030204" pitchFamily="34" charset="0"/>
              </a:rPr>
              <a:t>. New York: Basic Books.</a:t>
            </a:r>
          </a:p>
          <a:p>
            <a:r>
              <a:rPr lang="en-GB" sz="1600" dirty="0" smtClean="0">
                <a:latin typeface="Calibri" panose="020F0502020204030204" pitchFamily="34" charset="0"/>
                <a:cs typeface="Calibri" panose="020F0502020204030204" pitchFamily="34" charset="0"/>
              </a:rPr>
              <a:t>Bowlby, J. (1969) </a:t>
            </a:r>
            <a:r>
              <a:rPr lang="en-GB" sz="1600" i="1" dirty="0" smtClean="0">
                <a:latin typeface="Calibri" panose="020F0502020204030204" pitchFamily="34" charset="0"/>
                <a:cs typeface="Calibri" panose="020F0502020204030204" pitchFamily="34" charset="0"/>
              </a:rPr>
              <a:t>Attachment and Loss: Volume 1. Attachment</a:t>
            </a:r>
            <a:r>
              <a:rPr lang="en-GB" sz="1600" dirty="0" smtClean="0">
                <a:latin typeface="Calibri" panose="020F0502020204030204" pitchFamily="34" charset="0"/>
                <a:cs typeface="Calibri" panose="020F0502020204030204" pitchFamily="34" charset="0"/>
              </a:rPr>
              <a:t>. London: Hogarth Press.</a:t>
            </a:r>
          </a:p>
          <a:p>
            <a:r>
              <a:rPr lang="en-GB" sz="1600" dirty="0" smtClean="0">
                <a:latin typeface="Calibri" panose="020F0502020204030204" pitchFamily="34" charset="0"/>
                <a:cs typeface="Calibri" panose="020F0502020204030204" pitchFamily="34" charset="0"/>
              </a:rPr>
              <a:t>Ainsworth, M.D.S., </a:t>
            </a:r>
            <a:r>
              <a:rPr lang="en-GB" sz="1600" dirty="0" err="1" smtClean="0">
                <a:latin typeface="Calibri" panose="020F0502020204030204" pitchFamily="34" charset="0"/>
                <a:cs typeface="Calibri" panose="020F0502020204030204" pitchFamily="34" charset="0"/>
              </a:rPr>
              <a:t>Blehar</a:t>
            </a:r>
            <a:r>
              <a:rPr lang="en-GB" sz="1600" dirty="0" smtClean="0">
                <a:latin typeface="Calibri" panose="020F0502020204030204" pitchFamily="34" charset="0"/>
                <a:cs typeface="Calibri" panose="020F0502020204030204" pitchFamily="34" charset="0"/>
              </a:rPr>
              <a:t>, M.C., Waters, E. and Wall, S. (1978) </a:t>
            </a:r>
            <a:r>
              <a:rPr lang="en-GB" sz="1600" i="1" dirty="0" smtClean="0">
                <a:latin typeface="Calibri" panose="020F0502020204030204" pitchFamily="34" charset="0"/>
                <a:cs typeface="Calibri" panose="020F0502020204030204" pitchFamily="34" charset="0"/>
              </a:rPr>
              <a:t>Patterns of Attachment: A Psychological Study of the Strange Situation</a:t>
            </a:r>
            <a:r>
              <a:rPr lang="en-GB" sz="1600" dirty="0" smtClean="0">
                <a:latin typeface="Calibri" panose="020F0502020204030204" pitchFamily="34" charset="0"/>
                <a:cs typeface="Calibri" panose="020F0502020204030204" pitchFamily="34" charset="0"/>
              </a:rPr>
              <a:t>. Hillsdale, NJ: Erlbaum.</a:t>
            </a:r>
          </a:p>
          <a:p>
            <a:r>
              <a:rPr lang="en-GB" sz="1600" dirty="0" smtClean="0">
                <a:latin typeface="Calibri" panose="020F0502020204030204" pitchFamily="34" charset="0"/>
                <a:cs typeface="Calibri" panose="020F0502020204030204" pitchFamily="34" charset="0"/>
              </a:rPr>
              <a:t>Denham, S.A. et al. (2012) ‘The socialization of emotional competence’, </a:t>
            </a:r>
            <a:r>
              <a:rPr lang="en-GB" sz="1600" i="1" dirty="0" smtClean="0">
                <a:latin typeface="Calibri" panose="020F0502020204030204" pitchFamily="34" charset="0"/>
                <a:cs typeface="Calibri" panose="020F0502020204030204" pitchFamily="34" charset="0"/>
              </a:rPr>
              <a:t>Educational Psychology Review</a:t>
            </a:r>
            <a:r>
              <a:rPr lang="en-GB" sz="1600" dirty="0" smtClean="0">
                <a:latin typeface="Calibri" panose="020F0502020204030204" pitchFamily="34" charset="0"/>
                <a:cs typeface="Calibri" panose="020F0502020204030204" pitchFamily="34" charset="0"/>
              </a:rPr>
              <a:t>, 24(2), pp. </a:t>
            </a:r>
            <a:r>
              <a:rPr lang="en-GB" sz="1600" dirty="0" smtClean="0">
                <a:latin typeface="Calibri" panose="020F0502020204030204" pitchFamily="34" charset="0"/>
                <a:cs typeface="Calibri" panose="020F0502020204030204" pitchFamily="34" charset="0"/>
              </a:rPr>
              <a:t>165–199</a:t>
            </a:r>
          </a:p>
          <a:p>
            <a:r>
              <a:rPr lang="en-GB" sz="1100" dirty="0" smtClean="0">
                <a:latin typeface="Calibri" panose="020F0502020204030204" pitchFamily="34" charset="0"/>
                <a:cs typeface="Calibri" panose="020F0502020204030204" pitchFamily="34" charset="0"/>
              </a:rPr>
              <a:t>.</a:t>
            </a:r>
            <a:endParaRPr lang="en-GB" sz="1100" dirty="0">
              <a:latin typeface="Calibri" panose="020F0502020204030204" pitchFamily="34" charset="0"/>
              <a:cs typeface="Calibri" panose="020F0502020204030204" pitchFamily="34" charset="0"/>
            </a:endParaRPr>
          </a:p>
        </p:txBody>
      </p:sp>
      <p:pic>
        <p:nvPicPr>
          <p:cNvPr id="7182" name="Picture 14" descr="Using the Right References &amp; Preparing Them for Questioning | LRO Staff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58275" y="319472"/>
            <a:ext cx="2794000" cy="1863249"/>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15"/>
          <p:cNvSpPr>
            <a:spLocks noChangeArrowheads="1"/>
          </p:cNvSpPr>
          <p:nvPr/>
        </p:nvSpPr>
        <p:spPr bwMode="auto">
          <a:xfrm>
            <a:off x="561474" y="5495637"/>
            <a:ext cx="12080038"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McLeod, S. (2025). </a:t>
            </a:r>
            <a:r>
              <a:rPr kumimoji="0" lang="en-US" altLang="en-US" sz="1600" b="0" i="1"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John Bowlby’s Attachment Theory</a:t>
            </a:r>
            <a:r>
              <a:rPr kumimoji="0" lang="en-US" altLang="en-US" sz="16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 [online] Simply Psychology. Available at: https://www.simplypsychology.org/bowlby.html</a:t>
            </a:r>
            <a:r>
              <a:rPr kumimoji="0" lang="en-US" altLang="en-US"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715494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3242</TotalTime>
  <Words>834</Words>
  <Application>Microsoft Office PowerPoint</Application>
  <PresentationFormat>Widescreen</PresentationFormat>
  <Paragraphs>45</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Century Gothic</vt:lpstr>
      <vt:lpstr>Times New Roman</vt:lpstr>
      <vt:lpstr>Wingdings 3</vt:lpstr>
      <vt:lpstr>Ion Boardroom</vt:lpstr>
      <vt:lpstr>Case study of Amira using Bowlby’s theory </vt:lpstr>
      <vt:lpstr>Nature vs Nurture pt1</vt:lpstr>
      <vt:lpstr>Nature vs Nurture part 2</vt:lpstr>
      <vt:lpstr> Bowlby attachment theory</vt:lpstr>
      <vt:lpstr>Criticisms of Bowlby’s theory pt 1 </vt:lpstr>
      <vt:lpstr>Criticisms of Bowlby’s theory pt2</vt:lpstr>
      <vt:lpstr>Practical Strategies and Interventions</vt:lpstr>
      <vt:lpstr>References for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Alisha Ajaib07</dc:creator>
  <cp:lastModifiedBy>Alisha Ajaib07</cp:lastModifiedBy>
  <cp:revision>20</cp:revision>
  <dcterms:created xsi:type="dcterms:W3CDTF">2025-10-03T12:52:16Z</dcterms:created>
  <dcterms:modified xsi:type="dcterms:W3CDTF">2025-10-10T17:29:49Z</dcterms:modified>
</cp:coreProperties>
</file>