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4"/>
  </p:sldMasterIdLst>
  <p:notesMasterIdLst>
    <p:notesMasterId r:id="rId21"/>
  </p:notesMasterIdLst>
  <p:handoutMasterIdLst>
    <p:handoutMasterId r:id="rId22"/>
  </p:handoutMasterIdLst>
  <p:sldIdLst>
    <p:sldId id="256" r:id="rId5"/>
    <p:sldId id="261" r:id="rId6"/>
    <p:sldId id="258"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48" autoAdjust="0"/>
  </p:normalViewPr>
  <p:slideViewPr>
    <p:cSldViewPr snapToGrid="0">
      <p:cViewPr>
        <p:scale>
          <a:sx n="80" d="100"/>
          <a:sy n="80" d="100"/>
        </p:scale>
        <p:origin x="100" y="80"/>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0B7AE42-9966-454B-AE61-33561B8478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29D10DF-3446-4A6E-87C5-D3D5079E2F9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3C6EB4-708D-49DB-8150-98B808649F61}" type="datetime1">
              <a:rPr lang="en-GB" smtClean="0"/>
              <a:t>13/10/2025</a:t>
            </a:fld>
            <a:endParaRPr lang="en-GB"/>
          </a:p>
        </p:txBody>
      </p:sp>
      <p:sp>
        <p:nvSpPr>
          <p:cNvPr id="4" name="Footer Placeholder 3">
            <a:extLst>
              <a:ext uri="{FF2B5EF4-FFF2-40B4-BE49-F238E27FC236}">
                <a16:creationId xmlns:a16="http://schemas.microsoft.com/office/drawing/2014/main" id="{E15D3571-CF4C-42E0-820E-9F5FA706F5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DD6A7D2-0193-4DF6-A173-F4A7E0DCBD3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277BB6-1717-40CC-88C2-EC11E63011DB}" type="slidenum">
              <a:rPr lang="en-GB" smtClean="0"/>
              <a:t>‹#›</a:t>
            </a:fld>
            <a:endParaRPr lang="en-GB"/>
          </a:p>
        </p:txBody>
      </p:sp>
    </p:spTree>
    <p:extLst>
      <p:ext uri="{BB962C8B-B14F-4D97-AF65-F5344CB8AC3E}">
        <p14:creationId xmlns:p14="http://schemas.microsoft.com/office/powerpoint/2010/main" val="244239830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90089-21A2-4CCB-ACDC-00A9E1B89951}" type="datetime1">
              <a:rPr lang="en-GB" noProof="0" smtClean="0"/>
              <a:t>13/10/2025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AEB83-F3B6-4F57-BF6B-C140FF7219F8}" type="slidenum">
              <a:rPr lang="en-GB" noProof="0" smtClean="0"/>
              <a:t>‹#›</a:t>
            </a:fld>
            <a:endParaRPr lang="en-GB" noProof="0"/>
          </a:p>
        </p:txBody>
      </p:sp>
    </p:spTree>
    <p:extLst>
      <p:ext uri="{BB962C8B-B14F-4D97-AF65-F5344CB8AC3E}">
        <p14:creationId xmlns:p14="http://schemas.microsoft.com/office/powerpoint/2010/main" val="365908571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FAEB83-F3B6-4F57-BF6B-C140FF7219F8}" type="slidenum">
              <a:rPr lang="en-GB" smtClean="0"/>
              <a:t>1</a:t>
            </a:fld>
            <a:endParaRPr lang="en-GB"/>
          </a:p>
        </p:txBody>
      </p:sp>
    </p:spTree>
    <p:extLst>
      <p:ext uri="{BB962C8B-B14F-4D97-AF65-F5344CB8AC3E}">
        <p14:creationId xmlns:p14="http://schemas.microsoft.com/office/powerpoint/2010/main" val="4093496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FAEB83-F3B6-4F57-BF6B-C140FF7219F8}" type="slidenum">
              <a:rPr lang="en-GB" smtClean="0"/>
              <a:t>2</a:t>
            </a:fld>
            <a:endParaRPr lang="en-GB"/>
          </a:p>
        </p:txBody>
      </p:sp>
    </p:spTree>
    <p:extLst>
      <p:ext uri="{BB962C8B-B14F-4D97-AF65-F5344CB8AC3E}">
        <p14:creationId xmlns:p14="http://schemas.microsoft.com/office/powerpoint/2010/main" val="2377454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FAEB83-F3B6-4F57-BF6B-C140FF7219F8}" type="slidenum">
              <a:rPr lang="en-GB" smtClean="0"/>
              <a:t>3</a:t>
            </a:fld>
            <a:endParaRPr lang="en-GB"/>
          </a:p>
        </p:txBody>
      </p:sp>
    </p:spTree>
    <p:extLst>
      <p:ext uri="{BB962C8B-B14F-4D97-AF65-F5344CB8AC3E}">
        <p14:creationId xmlns:p14="http://schemas.microsoft.com/office/powerpoint/2010/main" val="1515535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accent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accent1">
                    <a:lumMod val="75000"/>
                    <a:lumOff val="25000"/>
                  </a:schemeClr>
                </a:solidFill>
              </a:defRPr>
            </a:lvl1pPr>
          </a:lstStyle>
          <a:p>
            <a:pPr rtl="0"/>
            <a:fld id="{A931DB65-6916-4097-ADBF-CF31AF687306}" type="datetime1">
              <a:rPr lang="en-GB" noProof="0" smtClean="0"/>
              <a:t>13/10/2025</a:t>
            </a:fld>
            <a:endParaRPr lang="en-GB" noProof="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accent1">
                    <a:lumMod val="75000"/>
                    <a:lumOff val="25000"/>
                  </a:schemeClr>
                </a:solidFill>
              </a:defRPr>
            </a:lvl1pPr>
          </a:lstStyle>
          <a:p>
            <a:pPr rtl="0"/>
            <a:endParaRPr lang="en-GB" noProof="0"/>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581192" y="2180496"/>
            <a:ext cx="11029615" cy="367830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8B3B58C2-D057-4009-9B41-927D01CCFE45}" type="datetime1">
              <a:rPr lang="en-GB" noProof="0" smtClean="0"/>
              <a:t>13/10/2025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E358E1AA-DB2E-4D35-8009-15548E43663B}" type="datetime1">
              <a:rPr lang="en-GB" noProof="0" smtClean="0"/>
              <a:t>13/10/2025</a:t>
            </a:fld>
            <a:endParaRPr lang="en-GB" noProof="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581193" y="2228003"/>
            <a:ext cx="5422390"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88417" y="2228003"/>
            <a:ext cx="5422392"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888330EF-0828-4728-BF8A-E3CA17293BE3}" type="datetime1">
              <a:rPr lang="en-GB" noProof="0" smtClean="0"/>
              <a:t>13/10/2025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53931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17709" y="2926052"/>
            <a:ext cx="53931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1629C053-9F8D-46E6-9B7E-2370AE6C605C}" type="datetime1">
              <a:rPr lang="en-GB" noProof="0" smtClean="0"/>
              <a:t>13/10/2025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B7880DE2-737C-445E-A467-CE1EE7238B4E}" type="datetime1">
              <a:rPr lang="en-GB" noProof="0" smtClean="0"/>
              <a:t>13/10/2025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10DCFB9-2AC3-4371-A545-CD993D9EA5CF}" type="datetime1">
              <a:rPr lang="en-GB" noProof="0" smtClean="0"/>
              <a:t>13/10/2025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accent1">
                    <a:lumMod val="75000"/>
                    <a:lumOff val="25000"/>
                  </a:schemeClr>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lvl1pPr>
              <a:defRPr>
                <a:solidFill>
                  <a:schemeClr val="accent1">
                    <a:lumMod val="75000"/>
                    <a:lumOff val="25000"/>
                  </a:schemeClr>
                </a:solidFill>
              </a:defRPr>
            </a:lvl1pPr>
          </a:lstStyle>
          <a:p>
            <a:pPr rtl="0"/>
            <a:fld id="{FF8BE457-704A-4961-A63E-B70782D60173}" type="datetime1">
              <a:rPr lang="en-GB" noProof="0" smtClean="0"/>
              <a:t>13/10/2025</a:t>
            </a:fld>
            <a:endParaRPr lang="en-GB" noProof="0"/>
          </a:p>
        </p:txBody>
      </p:sp>
      <p:sp>
        <p:nvSpPr>
          <p:cNvPr id="6" name="Footer Placeholder 5"/>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F1426F34-0300-434E-A891-7878EA74BE6A}" type="datetime1">
              <a:rPr lang="en-GB" noProof="0" smtClean="0"/>
              <a:t>13/10/2025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nchor="t"/>
          <a:lstStyle>
            <a:lvl1pPr algn="l">
              <a:defRPr/>
            </a:lvl1pPr>
            <a:lvl2pPr algn="l">
              <a:defRPr/>
            </a:lvl2pPr>
            <a:lvl3pPr algn="l">
              <a:defRPr/>
            </a:lvl3pPr>
            <a:lvl4pPr algn="l">
              <a:defRPr/>
            </a:lvl4pPr>
            <a:lvl5pPr algn="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BD343CF6-3E11-4427-8B1A-ADC90ABF3A66}" type="datetime1">
              <a:rPr lang="en-GB" noProof="0" smtClean="0"/>
              <a:t>13/10/2025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774923" y="675726"/>
            <a:ext cx="7896279" cy="5183073"/>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a:xfrm>
            <a:off x="8993673" y="5956137"/>
            <a:ext cx="1328141" cy="365125"/>
          </a:xfrm>
        </p:spPr>
        <p:txBody>
          <a:bodyPr rtlCol="0"/>
          <a:lstStyle>
            <a:lvl1pPr>
              <a:defRPr>
                <a:solidFill>
                  <a:schemeClr val="accent1">
                    <a:lumMod val="75000"/>
                    <a:lumOff val="25000"/>
                  </a:schemeClr>
                </a:solidFill>
              </a:defRPr>
            </a:lvl1pPr>
          </a:lstStyle>
          <a:p>
            <a:pPr rtl="0"/>
            <a:fld id="{494B3D51-D911-45AB-931D-354F6E92D3BA}" type="datetime1">
              <a:rPr lang="en-GB" noProof="0" smtClean="0"/>
              <a:t>13/10/2025</a:t>
            </a:fld>
            <a:endParaRPr lang="en-GB" noProof="0"/>
          </a:p>
        </p:txBody>
      </p:sp>
      <p:sp>
        <p:nvSpPr>
          <p:cNvPr id="5" name="Footer Placeholder 4"/>
          <p:cNvSpPr>
            <a:spLocks noGrp="1"/>
          </p:cNvSpPr>
          <p:nvPr>
            <p:ph type="ftr" sz="quarter" idx="11"/>
          </p:nvPr>
        </p:nvSpPr>
        <p:spPr>
          <a:xfrm>
            <a:off x="774923" y="5951811"/>
            <a:ext cx="7896279" cy="365125"/>
          </a:xfrm>
        </p:spPr>
        <p:txBody>
          <a:bodyPr rtlCol="0"/>
          <a:lstStyle/>
          <a:p>
            <a:pPr rtl="0"/>
            <a:endParaRPr lang="en-GB" noProof="0"/>
          </a:p>
        </p:txBody>
      </p:sp>
      <p:sp>
        <p:nvSpPr>
          <p:cNvPr id="6" name="Slide Number Placeholder 5"/>
          <p:cNvSpPr>
            <a:spLocks noGrp="1"/>
          </p:cNvSpPr>
          <p:nvPr>
            <p:ph type="sldNum" sz="quarter" idx="12"/>
          </p:nvPr>
        </p:nvSpPr>
        <p:spPr>
          <a:xfrm>
            <a:off x="10446615" y="5956137"/>
            <a:ext cx="1164195"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91526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fld id="{D42C8507-105F-4E14-982A-7661524B0F9E}" type="datetime1">
              <a:rPr lang="en-GB" noProof="0" smtClean="0"/>
              <a:t>13/10/2025</a:t>
            </a:fld>
            <a:endParaRPr lang="en-GB" noProof="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endParaRPr lang="en-GB" noProof="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D57F1E4F-1CFF-5643-939E-217C01CDF565}" type="slidenum">
              <a:rPr lang="en-GB" noProof="0" smtClean="0"/>
              <a:pPr/>
              <a:t>‹#›</a:t>
            </a:fld>
            <a:endParaRPr lang="en-GB" noProof="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3D4EDA-58E0-40CC-B3CA-14CDEB349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18025" y="-78367"/>
            <a:ext cx="12191980" cy="6857990"/>
          </a:xfrm>
          <a:prstGeom prst="rect">
            <a:avLst/>
          </a:prstGeom>
        </p:spPr>
      </p:pic>
      <p:grpSp>
        <p:nvGrpSpPr>
          <p:cNvPr id="17" name="Group 16">
            <a:extLst>
              <a:ext uri="{FF2B5EF4-FFF2-40B4-BE49-F238E27FC236}">
                <a16:creationId xmlns:a16="http://schemas.microsoft.com/office/drawing/2014/main" id="{AA9EB0BC-A85E-4C26-B355-5DFCEF6CCB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8" name="Rectangle 17">
              <a:extLst>
                <a:ext uri="{FF2B5EF4-FFF2-40B4-BE49-F238E27FC236}">
                  <a16:creationId xmlns:a16="http://schemas.microsoft.com/office/drawing/2014/main" id="{3643E56B-BD42-413D-B17D-7958270F5D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96C04F74-9467-4FA5-95DC-8D481A297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73DE1C3-5C37-42E9-A3F0-256F19383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4A2E7EC3-E07C-46CE-9B25-41865A506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2279F2DC-E656-ECF4-5F67-F58589C95F23}"/>
              </a:ext>
            </a:extLst>
          </p:cNvPr>
          <p:cNvSpPr txBox="1"/>
          <p:nvPr/>
        </p:nvSpPr>
        <p:spPr>
          <a:xfrm>
            <a:off x="18045" y="1375954"/>
            <a:ext cx="12444547" cy="2831544"/>
          </a:xfrm>
          <a:prstGeom prst="rect">
            <a:avLst/>
          </a:prstGeom>
          <a:noFill/>
        </p:spPr>
        <p:txBody>
          <a:bodyPr wrap="square" rtlCol="0">
            <a:spAutoFit/>
          </a:bodyPr>
          <a:lstStyle/>
          <a:p>
            <a:r>
              <a:rPr lang="en-GB" sz="3200" b="1" u="sng" dirty="0">
                <a:solidFill>
                  <a:schemeClr val="bg1"/>
                </a:solidFill>
              </a:rPr>
              <a:t>Modernising Business Information Systems for Organisational Success</a:t>
            </a:r>
          </a:p>
          <a:p>
            <a:endParaRPr lang="en-GB" sz="3200" b="1" dirty="0">
              <a:solidFill>
                <a:schemeClr val="bg1"/>
              </a:solidFill>
            </a:endParaRPr>
          </a:p>
          <a:p>
            <a:r>
              <a:rPr lang="en-GB" sz="3200" b="1" dirty="0">
                <a:solidFill>
                  <a:schemeClr val="bg1"/>
                </a:solidFill>
              </a:rPr>
              <a:t>Managing Business Information (LCLM5004)</a:t>
            </a:r>
          </a:p>
          <a:p>
            <a:endParaRPr lang="en-GB" sz="3200" b="1" dirty="0">
              <a:solidFill>
                <a:schemeClr val="bg1"/>
              </a:solidFill>
            </a:endParaRPr>
          </a:p>
          <a:p>
            <a:endParaRPr lang="en-GB" dirty="0"/>
          </a:p>
        </p:txBody>
      </p:sp>
      <p:sp>
        <p:nvSpPr>
          <p:cNvPr id="8" name="TextBox 7">
            <a:extLst>
              <a:ext uri="{FF2B5EF4-FFF2-40B4-BE49-F238E27FC236}">
                <a16:creationId xmlns:a16="http://schemas.microsoft.com/office/drawing/2014/main" id="{BD19C788-1B6E-3CEA-F491-DD9D6425080A}"/>
              </a:ext>
            </a:extLst>
          </p:cNvPr>
          <p:cNvSpPr txBox="1"/>
          <p:nvPr/>
        </p:nvSpPr>
        <p:spPr>
          <a:xfrm>
            <a:off x="430687" y="4963362"/>
            <a:ext cx="7437120" cy="646331"/>
          </a:xfrm>
          <a:prstGeom prst="rect">
            <a:avLst/>
          </a:prstGeom>
          <a:noFill/>
        </p:spPr>
        <p:txBody>
          <a:bodyPr wrap="square" rtlCol="0">
            <a:spAutoFit/>
          </a:bodyPr>
          <a:lstStyle/>
          <a:p>
            <a:r>
              <a:rPr lang="en-GB" b="1" dirty="0">
                <a:solidFill>
                  <a:schemeClr val="bg1"/>
                </a:solidFill>
              </a:rPr>
              <a:t>Group Members: Melissa Dunnion 2309623, Ismaeel Arshad 2316134</a:t>
            </a:r>
          </a:p>
          <a:p>
            <a:endParaRPr lang="en-GB" dirty="0"/>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FDA9692-ECDC-4B59-86B2-8C90FDE1A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12"/>
            <a:ext cx="12192000" cy="632128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12C05506-42A1-49C0-9D87-081CCD902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Content Placeholder 4">
            <a:extLst>
              <a:ext uri="{FF2B5EF4-FFF2-40B4-BE49-F238E27FC236}">
                <a16:creationId xmlns:a16="http://schemas.microsoft.com/office/drawing/2014/main" id="{B2ECF553-DFF2-1025-3B87-88EB84CEDA15}"/>
              </a:ext>
            </a:extLst>
          </p:cNvPr>
          <p:cNvSpPr>
            <a:spLocks noGrp="1"/>
          </p:cNvSpPr>
          <p:nvPr>
            <p:ph idx="1"/>
          </p:nvPr>
        </p:nvSpPr>
        <p:spPr>
          <a:xfrm>
            <a:off x="447817" y="1463671"/>
            <a:ext cx="11029615" cy="3678303"/>
          </a:xfrm>
        </p:spPr>
        <p:txBody>
          <a:bodyPr/>
          <a:lstStyle/>
          <a:p>
            <a:pPr marL="0" indent="0">
              <a:buNone/>
            </a:pPr>
            <a:r>
              <a:rPr lang="en-GB" sz="2800" dirty="0"/>
              <a:t>Agenda:</a:t>
            </a:r>
          </a:p>
          <a:p>
            <a:pPr lvl="0"/>
            <a:r>
              <a:rPr lang="en-GB" sz="2800" dirty="0"/>
              <a:t>Introduction to Information Systems</a:t>
            </a:r>
          </a:p>
          <a:p>
            <a:pPr lvl="0"/>
            <a:r>
              <a:rPr lang="en-GB" sz="2800" dirty="0"/>
              <a:t>Analysis and Comparison of Three Key Systems</a:t>
            </a:r>
          </a:p>
          <a:p>
            <a:pPr lvl="0"/>
            <a:r>
              <a:rPr lang="en-GB" sz="2800" dirty="0"/>
              <a:t>Ethical Considerations</a:t>
            </a:r>
          </a:p>
          <a:p>
            <a:pPr lvl="0"/>
            <a:r>
              <a:rPr lang="en-GB" sz="2800" dirty="0"/>
              <a:t>Real-World Case Studies</a:t>
            </a:r>
          </a:p>
          <a:p>
            <a:pPr lvl="0"/>
            <a:r>
              <a:rPr lang="en-GB" sz="2800" dirty="0"/>
              <a:t>Recommendations and Conclusion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0334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p:txBody>
          <a:bodyPr rtlCol="0"/>
          <a:lstStyle/>
          <a:p>
            <a:r>
              <a:rPr lang="en-GB" b="1" dirty="0"/>
              <a:t>What Are Information Systems?</a:t>
            </a:r>
          </a:p>
        </p:txBody>
      </p:sp>
      <p:sp>
        <p:nvSpPr>
          <p:cNvPr id="7" name="TextBox 6">
            <a:extLst>
              <a:ext uri="{FF2B5EF4-FFF2-40B4-BE49-F238E27FC236}">
                <a16:creationId xmlns:a16="http://schemas.microsoft.com/office/drawing/2014/main" id="{290947D4-02D8-33E6-837A-6D24BB93FADD}"/>
              </a:ext>
            </a:extLst>
          </p:cNvPr>
          <p:cNvSpPr txBox="1"/>
          <p:nvPr/>
        </p:nvSpPr>
        <p:spPr>
          <a:xfrm>
            <a:off x="487680" y="2586445"/>
            <a:ext cx="11123129" cy="3693319"/>
          </a:xfrm>
          <a:prstGeom prst="rect">
            <a:avLst/>
          </a:prstGeom>
          <a:noFill/>
        </p:spPr>
        <p:txBody>
          <a:bodyPr wrap="square" rtlCol="0">
            <a:spAutoFit/>
          </a:bodyPr>
          <a:lstStyle/>
          <a:p>
            <a:r>
              <a:rPr lang="en-GB" sz="2400" dirty="0"/>
              <a:t>Information systems (IS) are structured arrangements of hardware, software, data, people, and procedures designed to collect, process, and distribute information. They support decision-making, coordination, control, and analysis across different levels of an organisation.</a:t>
            </a:r>
          </a:p>
          <a:p>
            <a:r>
              <a:rPr lang="en-GB" sz="2400" dirty="0"/>
              <a:t> </a:t>
            </a:r>
          </a:p>
          <a:p>
            <a:r>
              <a:rPr lang="en-GB" sz="2400" dirty="0"/>
              <a:t>From a business perspective, IS transform raw data into useful insights that guide strategy and performance improvement. By providing timely and accurate information, organisations can respond faster to market changes, customer demands, and internal challenges.</a:t>
            </a:r>
          </a:p>
          <a:p>
            <a:endParaRPr lang="en-GB" dirty="0"/>
          </a:p>
        </p:txBody>
      </p:sp>
    </p:spTree>
    <p:extLst>
      <p:ext uri="{BB962C8B-B14F-4D97-AF65-F5344CB8AC3E}">
        <p14:creationId xmlns:p14="http://schemas.microsoft.com/office/powerpoint/2010/main" val="497607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BEF4-310C-89ED-F549-9D41FAA1B8DB}"/>
              </a:ext>
            </a:extLst>
          </p:cNvPr>
          <p:cNvSpPr>
            <a:spLocks noGrp="1"/>
          </p:cNvSpPr>
          <p:nvPr>
            <p:ph type="title"/>
          </p:nvPr>
        </p:nvSpPr>
        <p:spPr>
          <a:xfrm>
            <a:off x="581192" y="929955"/>
            <a:ext cx="11029616" cy="988332"/>
          </a:xfrm>
        </p:spPr>
        <p:txBody>
          <a:bodyPr/>
          <a:lstStyle/>
          <a:p>
            <a:r>
              <a:rPr lang="en-GB" b="1" dirty="0"/>
              <a:t>Types of Information Systems</a:t>
            </a:r>
            <a:br>
              <a:rPr lang="en-GB" b="1" dirty="0"/>
            </a:br>
            <a:endParaRPr lang="en-GB" dirty="0"/>
          </a:p>
        </p:txBody>
      </p:sp>
      <p:sp>
        <p:nvSpPr>
          <p:cNvPr id="5" name="TextBox 4">
            <a:extLst>
              <a:ext uri="{FF2B5EF4-FFF2-40B4-BE49-F238E27FC236}">
                <a16:creationId xmlns:a16="http://schemas.microsoft.com/office/drawing/2014/main" id="{01CAD96E-0834-7D86-AD93-6A387D0BE6C1}"/>
              </a:ext>
            </a:extLst>
          </p:cNvPr>
          <p:cNvSpPr txBox="1"/>
          <p:nvPr/>
        </p:nvSpPr>
        <p:spPr>
          <a:xfrm>
            <a:off x="687977" y="2307771"/>
            <a:ext cx="9213669" cy="3816429"/>
          </a:xfrm>
          <a:prstGeom prst="rect">
            <a:avLst/>
          </a:prstGeom>
          <a:noFill/>
        </p:spPr>
        <p:txBody>
          <a:bodyPr wrap="square" rtlCol="0">
            <a:spAutoFit/>
          </a:bodyPr>
          <a:lstStyle/>
          <a:p>
            <a:r>
              <a:rPr lang="en-GB" sz="2800" dirty="0"/>
              <a:t>Common categories of information systems include:</a:t>
            </a:r>
          </a:p>
          <a:p>
            <a:endParaRPr lang="en-GB" sz="2800" dirty="0"/>
          </a:p>
          <a:p>
            <a:pPr lvl="0"/>
            <a:r>
              <a:rPr lang="en-GB" sz="2800" dirty="0"/>
              <a:t>Transaction Processing Systems (TPS)</a:t>
            </a:r>
          </a:p>
          <a:p>
            <a:pPr lvl="0"/>
            <a:r>
              <a:rPr lang="en-GB" sz="2800" dirty="0"/>
              <a:t>Management Information Systems (MIS)</a:t>
            </a:r>
          </a:p>
          <a:p>
            <a:pPr lvl="0"/>
            <a:r>
              <a:rPr lang="en-GB" sz="2800" dirty="0"/>
              <a:t>Decision Support Systems (DSS)</a:t>
            </a:r>
          </a:p>
          <a:p>
            <a:pPr lvl="0"/>
            <a:r>
              <a:rPr lang="en-GB" sz="2800" dirty="0"/>
              <a:t>Enterprise Resource Planning (ERP)</a:t>
            </a:r>
          </a:p>
          <a:p>
            <a:pPr lvl="0"/>
            <a:r>
              <a:rPr lang="en-GB" sz="2800" dirty="0"/>
              <a:t>Customer Relationship Management (CRM)</a:t>
            </a:r>
          </a:p>
          <a:p>
            <a:pPr lvl="0"/>
            <a:r>
              <a:rPr lang="en-GB" sz="2800" dirty="0"/>
              <a:t>Knowledge Management Systems (KMS)</a:t>
            </a:r>
          </a:p>
          <a:p>
            <a:endParaRPr lang="en-GB" dirty="0"/>
          </a:p>
        </p:txBody>
      </p:sp>
    </p:spTree>
    <p:extLst>
      <p:ext uri="{BB962C8B-B14F-4D97-AF65-F5344CB8AC3E}">
        <p14:creationId xmlns:p14="http://schemas.microsoft.com/office/powerpoint/2010/main" val="382823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909C8-691C-337F-CEA7-EC4EE163B5A6}"/>
              </a:ext>
            </a:extLst>
          </p:cNvPr>
          <p:cNvSpPr>
            <a:spLocks noGrp="1"/>
          </p:cNvSpPr>
          <p:nvPr>
            <p:ph type="title"/>
          </p:nvPr>
        </p:nvSpPr>
        <p:spPr>
          <a:xfrm>
            <a:off x="581192" y="860286"/>
            <a:ext cx="11029616" cy="988332"/>
          </a:xfrm>
        </p:spPr>
        <p:txBody>
          <a:bodyPr/>
          <a:lstStyle/>
          <a:p>
            <a:r>
              <a:rPr lang="en-GB" b="1" dirty="0"/>
              <a:t>Enterprise Resource Planning (ERP)</a:t>
            </a:r>
            <a:br>
              <a:rPr lang="en-GB" b="1" dirty="0"/>
            </a:br>
            <a:endParaRPr lang="en-GB" dirty="0"/>
          </a:p>
        </p:txBody>
      </p:sp>
      <p:sp>
        <p:nvSpPr>
          <p:cNvPr id="5" name="TextBox 4">
            <a:extLst>
              <a:ext uri="{FF2B5EF4-FFF2-40B4-BE49-F238E27FC236}">
                <a16:creationId xmlns:a16="http://schemas.microsoft.com/office/drawing/2014/main" id="{ED872576-064C-F52C-6DD2-1A4AC5638547}"/>
              </a:ext>
            </a:extLst>
          </p:cNvPr>
          <p:cNvSpPr txBox="1"/>
          <p:nvPr/>
        </p:nvSpPr>
        <p:spPr>
          <a:xfrm>
            <a:off x="581192" y="2412274"/>
            <a:ext cx="10583197" cy="2831544"/>
          </a:xfrm>
          <a:prstGeom prst="rect">
            <a:avLst/>
          </a:prstGeom>
          <a:noFill/>
        </p:spPr>
        <p:txBody>
          <a:bodyPr wrap="square" rtlCol="0">
            <a:spAutoFit/>
          </a:bodyPr>
          <a:lstStyle/>
          <a:p>
            <a:r>
              <a:rPr lang="en-GB" sz="2000" dirty="0"/>
              <a:t>ERP systems unify all major organisational functions such as finance, human resources, supply chain, and production into a single integrated platform. This integration reduces duplication, improves accuracy, and provides real-time visibility across departments.</a:t>
            </a:r>
          </a:p>
          <a:p>
            <a:r>
              <a:rPr lang="en-GB" sz="2000" dirty="0"/>
              <a:t> </a:t>
            </a:r>
          </a:p>
          <a:p>
            <a:r>
              <a:rPr lang="en-GB" sz="2000" dirty="0"/>
              <a:t>ERP software like SAP or Oracle enables decision-makers to monitor processes instantly and make informed adjustments. However, ERP systems are complex to implement and require significant investment in both time and money. Proper staff training and phased implementation are crucial for success.</a:t>
            </a:r>
          </a:p>
          <a:p>
            <a:endParaRPr lang="en-GB" dirty="0"/>
          </a:p>
        </p:txBody>
      </p:sp>
    </p:spTree>
    <p:extLst>
      <p:ext uri="{BB962C8B-B14F-4D97-AF65-F5344CB8AC3E}">
        <p14:creationId xmlns:p14="http://schemas.microsoft.com/office/powerpoint/2010/main" val="1150475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0B552-B370-E3C0-04F4-3F053CF884D8}"/>
              </a:ext>
            </a:extLst>
          </p:cNvPr>
          <p:cNvSpPr>
            <a:spLocks noGrp="1"/>
          </p:cNvSpPr>
          <p:nvPr>
            <p:ph type="title"/>
          </p:nvPr>
        </p:nvSpPr>
        <p:spPr>
          <a:xfrm>
            <a:off x="581192" y="868995"/>
            <a:ext cx="11029616" cy="988332"/>
          </a:xfrm>
        </p:spPr>
        <p:txBody>
          <a:bodyPr/>
          <a:lstStyle/>
          <a:p>
            <a:r>
              <a:rPr lang="en-GB" b="1" dirty="0"/>
              <a:t>Customer Relationship Management (CRM)</a:t>
            </a:r>
            <a:br>
              <a:rPr lang="en-GB" b="1" dirty="0"/>
            </a:br>
            <a:endParaRPr lang="en-GB" dirty="0"/>
          </a:p>
        </p:txBody>
      </p:sp>
      <p:sp>
        <p:nvSpPr>
          <p:cNvPr id="5" name="TextBox 4">
            <a:extLst>
              <a:ext uri="{FF2B5EF4-FFF2-40B4-BE49-F238E27FC236}">
                <a16:creationId xmlns:a16="http://schemas.microsoft.com/office/drawing/2014/main" id="{02F2DD04-239E-4372-874B-15806EA866C4}"/>
              </a:ext>
            </a:extLst>
          </p:cNvPr>
          <p:cNvSpPr txBox="1"/>
          <p:nvPr/>
        </p:nvSpPr>
        <p:spPr>
          <a:xfrm>
            <a:off x="418011" y="2360023"/>
            <a:ext cx="9544595" cy="3693319"/>
          </a:xfrm>
          <a:prstGeom prst="rect">
            <a:avLst/>
          </a:prstGeom>
          <a:noFill/>
        </p:spPr>
        <p:txBody>
          <a:bodyPr wrap="square" rtlCol="0">
            <a:spAutoFit/>
          </a:bodyPr>
          <a:lstStyle/>
          <a:p>
            <a:r>
              <a:rPr lang="en-GB" sz="2400" dirty="0"/>
              <a:t>CRM systems manage interactions with existing and potential customers, supporting marketing, sales, and customer service activities. They centralise customer data such as preferences, feedback, and purchase history to create a holistic view of each client.</a:t>
            </a:r>
          </a:p>
          <a:p>
            <a:r>
              <a:rPr lang="en-GB" sz="2400" dirty="0"/>
              <a:t> </a:t>
            </a:r>
          </a:p>
          <a:p>
            <a:r>
              <a:rPr lang="en-GB" sz="2400" dirty="0"/>
              <a:t>Systems like Salesforce and HubSpot enable personalisation, targeted marketing campaigns, and improved after-sales service. A well-implemented CRM can boost loyalty and profitability. However, poor data management or inadequate user training can lead to errors or misuse.</a:t>
            </a:r>
          </a:p>
          <a:p>
            <a:endParaRPr lang="en-GB" dirty="0"/>
          </a:p>
        </p:txBody>
      </p:sp>
    </p:spTree>
    <p:extLst>
      <p:ext uri="{BB962C8B-B14F-4D97-AF65-F5344CB8AC3E}">
        <p14:creationId xmlns:p14="http://schemas.microsoft.com/office/powerpoint/2010/main" val="3544549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46958-2A09-6960-EC0D-EFDD2B1B0E1C}"/>
              </a:ext>
            </a:extLst>
          </p:cNvPr>
          <p:cNvSpPr>
            <a:spLocks noGrp="1"/>
          </p:cNvSpPr>
          <p:nvPr>
            <p:ph type="title"/>
          </p:nvPr>
        </p:nvSpPr>
        <p:spPr>
          <a:xfrm>
            <a:off x="581193" y="929955"/>
            <a:ext cx="11029616" cy="988332"/>
          </a:xfrm>
        </p:spPr>
        <p:txBody>
          <a:bodyPr/>
          <a:lstStyle/>
          <a:p>
            <a:r>
              <a:rPr lang="en-GB" b="1" dirty="0"/>
              <a:t>Decision Support System (DSS)</a:t>
            </a:r>
            <a:br>
              <a:rPr lang="en-GB" b="1" dirty="0"/>
            </a:br>
            <a:endParaRPr lang="en-GB" dirty="0"/>
          </a:p>
        </p:txBody>
      </p:sp>
      <p:sp>
        <p:nvSpPr>
          <p:cNvPr id="5" name="TextBox 4">
            <a:extLst>
              <a:ext uri="{FF2B5EF4-FFF2-40B4-BE49-F238E27FC236}">
                <a16:creationId xmlns:a16="http://schemas.microsoft.com/office/drawing/2014/main" id="{2E98AEAE-03F6-7670-5A4D-3D4F274EEBAA}"/>
              </a:ext>
            </a:extLst>
          </p:cNvPr>
          <p:cNvSpPr txBox="1"/>
          <p:nvPr/>
        </p:nvSpPr>
        <p:spPr>
          <a:xfrm>
            <a:off x="581192" y="2464526"/>
            <a:ext cx="9808133" cy="3323987"/>
          </a:xfrm>
          <a:prstGeom prst="rect">
            <a:avLst/>
          </a:prstGeom>
          <a:noFill/>
        </p:spPr>
        <p:txBody>
          <a:bodyPr wrap="square" rtlCol="0">
            <a:spAutoFit/>
          </a:bodyPr>
          <a:lstStyle/>
          <a:p>
            <a:r>
              <a:rPr lang="en-GB" sz="2400" dirty="0"/>
              <a:t>DSS are computer-based tools that help managers make semi-structured decisions. They combine internal and external data, apply analytical models, and generate forecasts or simulations.</a:t>
            </a:r>
          </a:p>
          <a:p>
            <a:r>
              <a:rPr lang="en-GB" sz="2400" dirty="0"/>
              <a:t> </a:t>
            </a:r>
          </a:p>
          <a:p>
            <a:r>
              <a:rPr lang="en-GB" sz="2400" dirty="0"/>
              <a:t>For example, Power BI and Tableau allow managers to visualise performance trends, compare scenarios, and identify future opportunities. DSS enhances the quality of decision-making, but its effectiveness depends heavily on data reliability and analytical skill</a:t>
            </a:r>
            <a:r>
              <a:rPr lang="en-GB" dirty="0"/>
              <a:t>.</a:t>
            </a:r>
          </a:p>
          <a:p>
            <a:endParaRPr lang="en-GB" dirty="0"/>
          </a:p>
        </p:txBody>
      </p:sp>
    </p:spTree>
    <p:extLst>
      <p:ext uri="{BB962C8B-B14F-4D97-AF65-F5344CB8AC3E}">
        <p14:creationId xmlns:p14="http://schemas.microsoft.com/office/powerpoint/2010/main" val="1668054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B8F5B-048E-1579-7186-3C3C77EB7F8C}"/>
              </a:ext>
            </a:extLst>
          </p:cNvPr>
          <p:cNvSpPr>
            <a:spLocks noGrp="1"/>
          </p:cNvSpPr>
          <p:nvPr>
            <p:ph type="title"/>
          </p:nvPr>
        </p:nvSpPr>
        <p:spPr>
          <a:xfrm>
            <a:off x="581192" y="903830"/>
            <a:ext cx="11029616" cy="988332"/>
          </a:xfrm>
        </p:spPr>
        <p:txBody>
          <a:bodyPr/>
          <a:lstStyle/>
          <a:p>
            <a:r>
              <a:rPr lang="en-GB" b="1" dirty="0"/>
              <a:t>Comparison of ERP, CRM and DSS</a:t>
            </a:r>
            <a:br>
              <a:rPr lang="en-GB" b="1" dirty="0"/>
            </a:br>
            <a:endParaRPr lang="en-GB" dirty="0"/>
          </a:p>
        </p:txBody>
      </p:sp>
      <p:graphicFrame>
        <p:nvGraphicFramePr>
          <p:cNvPr id="6" name="Table 5">
            <a:extLst>
              <a:ext uri="{FF2B5EF4-FFF2-40B4-BE49-F238E27FC236}">
                <a16:creationId xmlns:a16="http://schemas.microsoft.com/office/drawing/2014/main" id="{BB43EBC1-BEA9-B5BD-951E-B7586F69D69E}"/>
              </a:ext>
            </a:extLst>
          </p:cNvPr>
          <p:cNvGraphicFramePr>
            <a:graphicFrameLocks noGrp="1"/>
          </p:cNvGraphicFramePr>
          <p:nvPr>
            <p:extLst>
              <p:ext uri="{D42A27DB-BD31-4B8C-83A1-F6EECF244321}">
                <p14:modId xmlns:p14="http://schemas.microsoft.com/office/powerpoint/2010/main" val="2722535047"/>
              </p:ext>
            </p:extLst>
          </p:nvPr>
        </p:nvGraphicFramePr>
        <p:xfrm>
          <a:off x="43376" y="2525670"/>
          <a:ext cx="11567432" cy="3428500"/>
        </p:xfrm>
        <a:graphic>
          <a:graphicData uri="http://schemas.openxmlformats.org/drawingml/2006/table">
            <a:tbl>
              <a:tblPr firstRow="1" firstCol="1" bandRow="1">
                <a:tableStyleId>{5C22544A-7EE6-4342-B048-85BDC9FD1C3A}</a:tableStyleId>
              </a:tblPr>
              <a:tblGrid>
                <a:gridCol w="2891858">
                  <a:extLst>
                    <a:ext uri="{9D8B030D-6E8A-4147-A177-3AD203B41FA5}">
                      <a16:colId xmlns:a16="http://schemas.microsoft.com/office/drawing/2014/main" val="2727324219"/>
                    </a:ext>
                  </a:extLst>
                </a:gridCol>
                <a:gridCol w="2891858">
                  <a:extLst>
                    <a:ext uri="{9D8B030D-6E8A-4147-A177-3AD203B41FA5}">
                      <a16:colId xmlns:a16="http://schemas.microsoft.com/office/drawing/2014/main" val="245957635"/>
                    </a:ext>
                  </a:extLst>
                </a:gridCol>
                <a:gridCol w="2891858">
                  <a:extLst>
                    <a:ext uri="{9D8B030D-6E8A-4147-A177-3AD203B41FA5}">
                      <a16:colId xmlns:a16="http://schemas.microsoft.com/office/drawing/2014/main" val="3365550675"/>
                    </a:ext>
                  </a:extLst>
                </a:gridCol>
                <a:gridCol w="2891858">
                  <a:extLst>
                    <a:ext uri="{9D8B030D-6E8A-4147-A177-3AD203B41FA5}">
                      <a16:colId xmlns:a16="http://schemas.microsoft.com/office/drawing/2014/main" val="533150948"/>
                    </a:ext>
                  </a:extLst>
                </a:gridCol>
              </a:tblGrid>
              <a:tr h="685700">
                <a:tc>
                  <a:txBody>
                    <a:bodyPr/>
                    <a:lstStyle/>
                    <a:p>
                      <a:pPr algn="ctr">
                        <a:buNone/>
                      </a:pPr>
                      <a:r>
                        <a:rPr lang="en-GB" sz="1100" kern="100">
                          <a:effectLst/>
                        </a:rPr>
                        <a:t>Feature</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lgn="ctr">
                        <a:buNone/>
                      </a:pPr>
                      <a:r>
                        <a:rPr lang="en-GB" sz="1100" kern="100">
                          <a:effectLst/>
                        </a:rPr>
                        <a:t>ERP</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lgn="ctr">
                        <a:buNone/>
                      </a:pPr>
                      <a:r>
                        <a:rPr lang="en-GB" sz="1100" kern="100">
                          <a:effectLst/>
                        </a:rPr>
                        <a:t>CRM</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lgn="ctr">
                        <a:buNone/>
                      </a:pPr>
                      <a:r>
                        <a:rPr lang="en-GB" sz="1100" kern="100">
                          <a:effectLst/>
                        </a:rPr>
                        <a:t>DSS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extLst>
                  <a:ext uri="{0D108BD9-81ED-4DB2-BD59-A6C34878D82A}">
                    <a16:rowId xmlns:a16="http://schemas.microsoft.com/office/drawing/2014/main" val="523460968"/>
                  </a:ext>
                </a:extLst>
              </a:tr>
              <a:tr h="685700">
                <a:tc>
                  <a:txBody>
                    <a:bodyPr/>
                    <a:lstStyle/>
                    <a:p>
                      <a:pPr>
                        <a:buNone/>
                      </a:pPr>
                      <a:r>
                        <a:rPr lang="en-GB" sz="1100" kern="100">
                          <a:effectLst/>
                        </a:rPr>
                        <a:t>Focus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Integrates internal operations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Manages customer relationships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Provides analytical insight</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extLst>
                  <a:ext uri="{0D108BD9-81ED-4DB2-BD59-A6C34878D82A}">
                    <a16:rowId xmlns:a16="http://schemas.microsoft.com/office/drawing/2014/main" val="1091663879"/>
                  </a:ext>
                </a:extLst>
              </a:tr>
              <a:tr h="685700">
                <a:tc>
                  <a:txBody>
                    <a:bodyPr/>
                    <a:lstStyle/>
                    <a:p>
                      <a:pPr>
                        <a:buNone/>
                      </a:pPr>
                      <a:r>
                        <a:rPr lang="en-GB" sz="1100" kern="100">
                          <a:effectLst/>
                        </a:rPr>
                        <a:t>Benefits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Efficiency, accuracy</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Customer loyalty, marketing</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Strategic decision-making</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extLst>
                  <a:ext uri="{0D108BD9-81ED-4DB2-BD59-A6C34878D82A}">
                    <a16:rowId xmlns:a16="http://schemas.microsoft.com/office/drawing/2014/main" val="4255165900"/>
                  </a:ext>
                </a:extLst>
              </a:tr>
              <a:tr h="685700">
                <a:tc>
                  <a:txBody>
                    <a:bodyPr/>
                    <a:lstStyle/>
                    <a:p>
                      <a:pPr>
                        <a:buNone/>
                      </a:pPr>
                      <a:r>
                        <a:rPr lang="en-GB" sz="1100" kern="100">
                          <a:effectLst/>
                        </a:rPr>
                        <a:t>Limitations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High cost, complexity</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Data privacy risks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Data dependence</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extLst>
                  <a:ext uri="{0D108BD9-81ED-4DB2-BD59-A6C34878D82A}">
                    <a16:rowId xmlns:a16="http://schemas.microsoft.com/office/drawing/2014/main" val="3222396564"/>
                  </a:ext>
                </a:extLst>
              </a:tr>
              <a:tr h="685700">
                <a:tc>
                  <a:txBody>
                    <a:bodyPr/>
                    <a:lstStyle/>
                    <a:p>
                      <a:pPr>
                        <a:buNone/>
                      </a:pPr>
                      <a:r>
                        <a:rPr lang="en-GB" sz="1100" kern="100">
                          <a:effectLst/>
                        </a:rPr>
                        <a:t>Key Users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All departments</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a:effectLst/>
                        </a:rPr>
                        <a:t>Sales &amp; marketing</a:t>
                      </a:r>
                      <a:endParaRPr lang="en-GB" sz="1100" kern="10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tc>
                  <a:txBody>
                    <a:bodyPr/>
                    <a:lstStyle/>
                    <a:p>
                      <a:pPr>
                        <a:buNone/>
                      </a:pPr>
                      <a:r>
                        <a:rPr lang="en-GB" sz="1100" kern="100" dirty="0">
                          <a:effectLst/>
                        </a:rPr>
                        <a:t>Managers</a:t>
                      </a:r>
                      <a:endParaRPr lang="en-GB" sz="1100" kern="100" dirty="0">
                        <a:effectLst/>
                        <a:latin typeface="Aptos" panose="020B0004020202020204" pitchFamily="34" charset="0"/>
                        <a:ea typeface="Aptos" panose="020B0004020202020204" pitchFamily="34" charset="0"/>
                        <a:cs typeface="Aptos" panose="020B0004020202020204" pitchFamily="34" charset="0"/>
                      </a:endParaRPr>
                    </a:p>
                  </a:txBody>
                  <a:tcPr marL="9525" marR="9525" marT="9525" marB="9525" anchor="ctr"/>
                </a:tc>
                <a:extLst>
                  <a:ext uri="{0D108BD9-81ED-4DB2-BD59-A6C34878D82A}">
                    <a16:rowId xmlns:a16="http://schemas.microsoft.com/office/drawing/2014/main" val="3777156634"/>
                  </a:ext>
                </a:extLst>
              </a:tr>
            </a:tbl>
          </a:graphicData>
        </a:graphic>
      </p:graphicFrame>
      <p:sp>
        <p:nvSpPr>
          <p:cNvPr id="7" name="Rectangle 1">
            <a:extLst>
              <a:ext uri="{FF2B5EF4-FFF2-40B4-BE49-F238E27FC236}">
                <a16:creationId xmlns:a16="http://schemas.microsoft.com/office/drawing/2014/main" id="{55B2C91A-4A33-5041-451F-3031CA61B535}"/>
              </a:ext>
            </a:extLst>
          </p:cNvPr>
          <p:cNvSpPr>
            <a:spLocks noChangeArrowheads="1"/>
          </p:cNvSpPr>
          <p:nvPr/>
        </p:nvSpPr>
        <p:spPr bwMode="auto">
          <a:xfrm>
            <a:off x="43377" y="2525670"/>
            <a:ext cx="12786109" cy="1679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259235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0B308-31D6-74A9-BB14-9C8A384FAB48}"/>
              </a:ext>
            </a:extLst>
          </p:cNvPr>
          <p:cNvSpPr>
            <a:spLocks noGrp="1"/>
          </p:cNvSpPr>
          <p:nvPr>
            <p:ph type="title"/>
          </p:nvPr>
        </p:nvSpPr>
        <p:spPr>
          <a:xfrm>
            <a:off x="581192" y="990915"/>
            <a:ext cx="11029616" cy="988332"/>
          </a:xfrm>
        </p:spPr>
        <p:txBody>
          <a:bodyPr>
            <a:normAutofit fontScale="90000"/>
          </a:bodyPr>
          <a:lstStyle/>
          <a:p>
            <a:r>
              <a:rPr lang="en-GB" b="1" dirty="0"/>
              <a:t>Ethical Considerations: Data Privacy and Security</a:t>
            </a:r>
            <a:br>
              <a:rPr lang="en-GB" b="1" dirty="0"/>
            </a:br>
            <a:endParaRPr lang="en-GB" dirty="0"/>
          </a:p>
        </p:txBody>
      </p:sp>
      <p:sp>
        <p:nvSpPr>
          <p:cNvPr id="5" name="TextBox 4">
            <a:extLst>
              <a:ext uri="{FF2B5EF4-FFF2-40B4-BE49-F238E27FC236}">
                <a16:creationId xmlns:a16="http://schemas.microsoft.com/office/drawing/2014/main" id="{F7CC871C-1E3C-A8A5-FAAC-50F7995C5560}"/>
              </a:ext>
            </a:extLst>
          </p:cNvPr>
          <p:cNvSpPr txBox="1"/>
          <p:nvPr/>
        </p:nvSpPr>
        <p:spPr>
          <a:xfrm>
            <a:off x="581192" y="2342606"/>
            <a:ext cx="11029616" cy="3323987"/>
          </a:xfrm>
          <a:prstGeom prst="rect">
            <a:avLst/>
          </a:prstGeom>
          <a:noFill/>
        </p:spPr>
        <p:txBody>
          <a:bodyPr wrap="square" rtlCol="0">
            <a:spAutoFit/>
          </a:bodyPr>
          <a:lstStyle/>
          <a:p>
            <a:r>
              <a:rPr lang="en-GB" sz="2400" dirty="0"/>
              <a:t>Modern IS store vast amounts of sensitive information, creating risks related to privacy and data protection. The General Data Protection Regulation (GDPR, 2018) requires organisations to manage data responsibly, obtain consent, and safeguard personal information.</a:t>
            </a:r>
          </a:p>
          <a:p>
            <a:r>
              <a:rPr lang="en-GB" sz="2400" dirty="0"/>
              <a:t> </a:t>
            </a:r>
          </a:p>
          <a:p>
            <a:r>
              <a:rPr lang="en-GB" sz="2400" dirty="0"/>
              <a:t>Security breaches or cyberattacks can harm customers and damage reputations. Businesses must invest in encryption, firewalls, and employee training to prevent misuse and ensure compliance.</a:t>
            </a:r>
          </a:p>
          <a:p>
            <a:endParaRPr lang="en-GB" dirty="0"/>
          </a:p>
        </p:txBody>
      </p:sp>
    </p:spTree>
    <p:extLst>
      <p:ext uri="{BB962C8B-B14F-4D97-AF65-F5344CB8AC3E}">
        <p14:creationId xmlns:p14="http://schemas.microsoft.com/office/powerpoint/2010/main" val="2590450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10040-3F55-4A5F-CB46-0F8FFEB64CCC}"/>
              </a:ext>
            </a:extLst>
          </p:cNvPr>
          <p:cNvSpPr>
            <a:spLocks noGrp="1"/>
          </p:cNvSpPr>
          <p:nvPr>
            <p:ph type="title"/>
          </p:nvPr>
        </p:nvSpPr>
        <p:spPr>
          <a:xfrm>
            <a:off x="581192" y="929955"/>
            <a:ext cx="11029616" cy="988332"/>
          </a:xfrm>
        </p:spPr>
        <p:txBody>
          <a:bodyPr/>
          <a:lstStyle/>
          <a:p>
            <a:r>
              <a:rPr lang="en-GB" b="1" dirty="0"/>
              <a:t>Ethical Issues in AI and Monitoring</a:t>
            </a:r>
            <a:br>
              <a:rPr lang="en-GB" b="1" dirty="0"/>
            </a:br>
            <a:endParaRPr lang="en-GB" dirty="0"/>
          </a:p>
        </p:txBody>
      </p:sp>
      <p:sp>
        <p:nvSpPr>
          <p:cNvPr id="5" name="TextBox 4">
            <a:extLst>
              <a:ext uri="{FF2B5EF4-FFF2-40B4-BE49-F238E27FC236}">
                <a16:creationId xmlns:a16="http://schemas.microsoft.com/office/drawing/2014/main" id="{C066210D-B7C9-3730-4147-51AE7376F559}"/>
              </a:ext>
            </a:extLst>
          </p:cNvPr>
          <p:cNvSpPr txBox="1"/>
          <p:nvPr/>
        </p:nvSpPr>
        <p:spPr>
          <a:xfrm>
            <a:off x="581192" y="2516777"/>
            <a:ext cx="9041779" cy="3323987"/>
          </a:xfrm>
          <a:prstGeom prst="rect">
            <a:avLst/>
          </a:prstGeom>
          <a:noFill/>
        </p:spPr>
        <p:txBody>
          <a:bodyPr wrap="square" rtlCol="0">
            <a:spAutoFit/>
          </a:bodyPr>
          <a:lstStyle/>
          <a:p>
            <a:r>
              <a:rPr lang="en-GB" sz="2400" dirty="0"/>
              <a:t>The increasing use of artificial intelligence in IS presents challenges such as bias, transparency, and employee privacy. AI systems may produce biased outcomes if trained on unbalanced data. Additionally, monitoring tools can cross ethical boundaries by invading staff privacy.</a:t>
            </a:r>
          </a:p>
          <a:p>
            <a:r>
              <a:rPr lang="en-GB" sz="2400" dirty="0"/>
              <a:t> </a:t>
            </a:r>
          </a:p>
          <a:p>
            <a:r>
              <a:rPr lang="en-GB" sz="2400" dirty="0"/>
              <a:t>Organisations must establish AI ethics policies, ensure transparency in algorithmic decisions, and communicate openly with employees about monitoring practices.</a:t>
            </a:r>
          </a:p>
          <a:p>
            <a:endParaRPr lang="en-GB" dirty="0"/>
          </a:p>
        </p:txBody>
      </p:sp>
    </p:spTree>
    <p:extLst>
      <p:ext uri="{BB962C8B-B14F-4D97-AF65-F5344CB8AC3E}">
        <p14:creationId xmlns:p14="http://schemas.microsoft.com/office/powerpoint/2010/main" val="1819133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9E8BA-4104-1335-6AEA-15BCB376DC4E}"/>
              </a:ext>
            </a:extLst>
          </p:cNvPr>
          <p:cNvSpPr>
            <a:spLocks noGrp="1"/>
          </p:cNvSpPr>
          <p:nvPr>
            <p:ph type="title"/>
          </p:nvPr>
        </p:nvSpPr>
        <p:spPr>
          <a:xfrm>
            <a:off x="581192" y="982207"/>
            <a:ext cx="11029616" cy="988332"/>
          </a:xfrm>
        </p:spPr>
        <p:txBody>
          <a:bodyPr/>
          <a:lstStyle/>
          <a:p>
            <a:r>
              <a:rPr lang="en-GB" b="1" dirty="0"/>
              <a:t>Case Study 1: Amazon (ERP Integration)</a:t>
            </a:r>
            <a:br>
              <a:rPr lang="en-GB" b="1" dirty="0"/>
            </a:br>
            <a:endParaRPr lang="en-GB" dirty="0"/>
          </a:p>
        </p:txBody>
      </p:sp>
      <p:sp>
        <p:nvSpPr>
          <p:cNvPr id="5" name="TextBox 4">
            <a:extLst>
              <a:ext uri="{FF2B5EF4-FFF2-40B4-BE49-F238E27FC236}">
                <a16:creationId xmlns:a16="http://schemas.microsoft.com/office/drawing/2014/main" id="{BA0BE0C8-2AF4-7F7C-402F-415F0DF9D0DF}"/>
              </a:ext>
            </a:extLst>
          </p:cNvPr>
          <p:cNvSpPr txBox="1"/>
          <p:nvPr/>
        </p:nvSpPr>
        <p:spPr>
          <a:xfrm>
            <a:off x="722811" y="2490651"/>
            <a:ext cx="8908869" cy="3323987"/>
          </a:xfrm>
          <a:prstGeom prst="rect">
            <a:avLst/>
          </a:prstGeom>
          <a:noFill/>
        </p:spPr>
        <p:txBody>
          <a:bodyPr wrap="square" rtlCol="0">
            <a:spAutoFit/>
          </a:bodyPr>
          <a:lstStyle/>
          <a:p>
            <a:r>
              <a:rPr lang="en-GB" sz="2400" dirty="0"/>
              <a:t>Amazon uses SAP ERP to coordinate its vast logistics network. The system integrates inventory, procurement, and delivery data to ensure seamless operations worldwide. Real-time insights allow Amazon to manage stock efficiently and reduce delivery delays.</a:t>
            </a:r>
          </a:p>
          <a:p>
            <a:r>
              <a:rPr lang="en-GB" sz="2400" dirty="0"/>
              <a:t> </a:t>
            </a:r>
          </a:p>
          <a:p>
            <a:r>
              <a:rPr lang="en-GB" sz="2400" dirty="0"/>
              <a:t>This ERP-driven integration has helped Amazon scale globally while maintaining consistent service quality. However, it requires ongoing investment and technical expertise.</a:t>
            </a:r>
          </a:p>
          <a:p>
            <a:endParaRPr lang="en-GB" dirty="0"/>
          </a:p>
        </p:txBody>
      </p:sp>
    </p:spTree>
    <p:extLst>
      <p:ext uri="{BB962C8B-B14F-4D97-AF65-F5344CB8AC3E}">
        <p14:creationId xmlns:p14="http://schemas.microsoft.com/office/powerpoint/2010/main" val="3722786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DB47A-CE74-0C97-49A3-F53B85B247F8}"/>
              </a:ext>
            </a:extLst>
          </p:cNvPr>
          <p:cNvSpPr>
            <a:spLocks noGrp="1"/>
          </p:cNvSpPr>
          <p:nvPr>
            <p:ph type="title"/>
          </p:nvPr>
        </p:nvSpPr>
        <p:spPr>
          <a:xfrm>
            <a:off x="581192" y="912538"/>
            <a:ext cx="11029616" cy="988332"/>
          </a:xfrm>
        </p:spPr>
        <p:txBody>
          <a:bodyPr/>
          <a:lstStyle/>
          <a:p>
            <a:r>
              <a:rPr lang="en-GB" b="1" dirty="0"/>
              <a:t>Case Study 2: Tesco (CRM for Customer Loyalty)</a:t>
            </a:r>
            <a:br>
              <a:rPr lang="en-GB" b="1" dirty="0"/>
            </a:br>
            <a:endParaRPr lang="en-GB" dirty="0"/>
          </a:p>
        </p:txBody>
      </p:sp>
      <p:sp>
        <p:nvSpPr>
          <p:cNvPr id="5" name="TextBox 4">
            <a:extLst>
              <a:ext uri="{FF2B5EF4-FFF2-40B4-BE49-F238E27FC236}">
                <a16:creationId xmlns:a16="http://schemas.microsoft.com/office/drawing/2014/main" id="{F15991F1-28EE-1AE8-E3CA-34114625FE83}"/>
              </a:ext>
            </a:extLst>
          </p:cNvPr>
          <p:cNvSpPr txBox="1"/>
          <p:nvPr/>
        </p:nvSpPr>
        <p:spPr>
          <a:xfrm>
            <a:off x="496389" y="2603863"/>
            <a:ext cx="9579428" cy="2954655"/>
          </a:xfrm>
          <a:prstGeom prst="rect">
            <a:avLst/>
          </a:prstGeom>
          <a:noFill/>
        </p:spPr>
        <p:txBody>
          <a:bodyPr wrap="square" rtlCol="0">
            <a:spAutoFit/>
          </a:bodyPr>
          <a:lstStyle/>
          <a:p>
            <a:r>
              <a:rPr lang="en-GB" sz="2400" dirty="0"/>
              <a:t>Tesco employs a CRM system linked to its Clubcard programme, collecting customer data on purchasing habits. This data is used to personalise offers, improve stock planning, and design marketing campaigns.</a:t>
            </a:r>
          </a:p>
          <a:p>
            <a:r>
              <a:rPr lang="en-GB" sz="2400" dirty="0"/>
              <a:t> </a:t>
            </a:r>
          </a:p>
          <a:p>
            <a:r>
              <a:rPr lang="en-GB" sz="2400" dirty="0"/>
              <a:t>While this system has strengthened customer loyalty and increased sales, it also raises privacy concerns. Tesco must comply with GDPR and ensure transparent data use to maintain consumer trust.</a:t>
            </a:r>
          </a:p>
          <a:p>
            <a:endParaRPr lang="en-GB" dirty="0"/>
          </a:p>
        </p:txBody>
      </p:sp>
    </p:spTree>
    <p:extLst>
      <p:ext uri="{BB962C8B-B14F-4D97-AF65-F5344CB8AC3E}">
        <p14:creationId xmlns:p14="http://schemas.microsoft.com/office/powerpoint/2010/main" val="4052377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ED78-A249-34B0-7D6C-1ABDAE720675}"/>
              </a:ext>
            </a:extLst>
          </p:cNvPr>
          <p:cNvSpPr>
            <a:spLocks noGrp="1"/>
          </p:cNvSpPr>
          <p:nvPr>
            <p:ph type="title"/>
          </p:nvPr>
        </p:nvSpPr>
        <p:spPr>
          <a:xfrm>
            <a:off x="581192" y="929955"/>
            <a:ext cx="11029616" cy="988332"/>
          </a:xfrm>
        </p:spPr>
        <p:txBody>
          <a:bodyPr/>
          <a:lstStyle/>
          <a:p>
            <a:r>
              <a:rPr lang="en-GB" b="1" dirty="0"/>
              <a:t>Case Study 3: Netflix (DSS and AI Analytics)</a:t>
            </a:r>
            <a:br>
              <a:rPr lang="en-GB" b="1" dirty="0"/>
            </a:br>
            <a:endParaRPr lang="en-GB" dirty="0"/>
          </a:p>
        </p:txBody>
      </p:sp>
      <p:sp>
        <p:nvSpPr>
          <p:cNvPr id="5" name="TextBox 4">
            <a:extLst>
              <a:ext uri="{FF2B5EF4-FFF2-40B4-BE49-F238E27FC236}">
                <a16:creationId xmlns:a16="http://schemas.microsoft.com/office/drawing/2014/main" id="{8DC63AAA-FEEF-334F-F044-D2C41FC492A2}"/>
              </a:ext>
            </a:extLst>
          </p:cNvPr>
          <p:cNvSpPr txBox="1"/>
          <p:nvPr/>
        </p:nvSpPr>
        <p:spPr>
          <a:xfrm>
            <a:off x="896983" y="2647406"/>
            <a:ext cx="9170126" cy="2954655"/>
          </a:xfrm>
          <a:prstGeom prst="rect">
            <a:avLst/>
          </a:prstGeom>
          <a:noFill/>
        </p:spPr>
        <p:txBody>
          <a:bodyPr wrap="square" rtlCol="0">
            <a:spAutoFit/>
          </a:bodyPr>
          <a:lstStyle/>
          <a:p>
            <a:r>
              <a:rPr lang="en-GB" sz="2400" dirty="0"/>
              <a:t>Netflix’s DSS combines big data and AI to analyse viewing habits, predict trends, and recommend content. This has significantly improved user engagement and reduced subscription cancellations.</a:t>
            </a:r>
          </a:p>
          <a:p>
            <a:r>
              <a:rPr lang="en-GB" sz="2400" dirty="0"/>
              <a:t> </a:t>
            </a:r>
          </a:p>
          <a:p>
            <a:r>
              <a:rPr lang="en-GB" sz="2400" dirty="0"/>
              <a:t>However, algorithmic bias and data dependency pose ethical risks. Netflix must regularly review its algorithms to ensure fairness and data accuracy.</a:t>
            </a:r>
          </a:p>
          <a:p>
            <a:endParaRPr lang="en-GB" dirty="0"/>
          </a:p>
        </p:txBody>
      </p:sp>
    </p:spTree>
    <p:extLst>
      <p:ext uri="{BB962C8B-B14F-4D97-AF65-F5344CB8AC3E}">
        <p14:creationId xmlns:p14="http://schemas.microsoft.com/office/powerpoint/2010/main" val="3073811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194F8-C34B-AD09-D16F-C4EEDCDB1D3B}"/>
              </a:ext>
            </a:extLst>
          </p:cNvPr>
          <p:cNvSpPr>
            <a:spLocks noGrp="1"/>
          </p:cNvSpPr>
          <p:nvPr>
            <p:ph type="title"/>
          </p:nvPr>
        </p:nvSpPr>
        <p:spPr>
          <a:xfrm>
            <a:off x="581192" y="868995"/>
            <a:ext cx="11029616" cy="988332"/>
          </a:xfrm>
        </p:spPr>
        <p:txBody>
          <a:bodyPr/>
          <a:lstStyle/>
          <a:p>
            <a:r>
              <a:rPr lang="en-GB" b="1" dirty="0"/>
              <a:t>Recommendations</a:t>
            </a:r>
            <a:br>
              <a:rPr lang="en-GB" b="1" dirty="0"/>
            </a:br>
            <a:endParaRPr lang="en-GB" dirty="0"/>
          </a:p>
        </p:txBody>
      </p:sp>
      <p:sp>
        <p:nvSpPr>
          <p:cNvPr id="5" name="TextBox 4">
            <a:extLst>
              <a:ext uri="{FF2B5EF4-FFF2-40B4-BE49-F238E27FC236}">
                <a16:creationId xmlns:a16="http://schemas.microsoft.com/office/drawing/2014/main" id="{AFB0BA32-BE8E-C557-D4C6-ED889705BBCE}"/>
              </a:ext>
            </a:extLst>
          </p:cNvPr>
          <p:cNvSpPr txBox="1"/>
          <p:nvPr/>
        </p:nvSpPr>
        <p:spPr>
          <a:xfrm>
            <a:off x="670560" y="2508069"/>
            <a:ext cx="9553303" cy="3693319"/>
          </a:xfrm>
          <a:prstGeom prst="rect">
            <a:avLst/>
          </a:prstGeom>
          <a:noFill/>
        </p:spPr>
        <p:txBody>
          <a:bodyPr wrap="square" rtlCol="0">
            <a:spAutoFit/>
          </a:bodyPr>
          <a:lstStyle/>
          <a:p>
            <a:pPr lvl="0"/>
            <a:r>
              <a:rPr lang="en-GB" sz="2400" dirty="0"/>
              <a:t>Adopt an integrated IS approach combining ERP, CRM, and DSS for synergy between operations, customers, and strategy.</a:t>
            </a:r>
          </a:p>
          <a:p>
            <a:pPr lvl="0"/>
            <a:endParaRPr lang="en-GB" sz="2400" dirty="0"/>
          </a:p>
          <a:p>
            <a:pPr lvl="0"/>
            <a:r>
              <a:rPr lang="en-GB" sz="2400" dirty="0"/>
              <a:t>Provide employee training to ensure smooth adoption and ethical awareness.</a:t>
            </a:r>
          </a:p>
          <a:p>
            <a:pPr lvl="0"/>
            <a:endParaRPr lang="en-GB" sz="2400" dirty="0"/>
          </a:p>
          <a:p>
            <a:pPr lvl="0"/>
            <a:r>
              <a:rPr lang="en-GB" sz="2400" dirty="0"/>
              <a:t>Strengthen cybersecurity frameworks and audit systems regularly.</a:t>
            </a:r>
          </a:p>
          <a:p>
            <a:pPr lvl="0"/>
            <a:endParaRPr lang="en-GB" sz="2400" dirty="0"/>
          </a:p>
          <a:p>
            <a:pPr lvl="0"/>
            <a:r>
              <a:rPr lang="en-GB" sz="2400" dirty="0"/>
              <a:t>Implement AI ethics policies and transparency measures.</a:t>
            </a:r>
          </a:p>
          <a:p>
            <a:endParaRPr lang="en-GB" dirty="0"/>
          </a:p>
        </p:txBody>
      </p:sp>
    </p:spTree>
    <p:extLst>
      <p:ext uri="{BB962C8B-B14F-4D97-AF65-F5344CB8AC3E}">
        <p14:creationId xmlns:p14="http://schemas.microsoft.com/office/powerpoint/2010/main" val="835841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6FDFB-B248-1306-1224-CD83E16E9D75}"/>
              </a:ext>
            </a:extLst>
          </p:cNvPr>
          <p:cNvSpPr>
            <a:spLocks noGrp="1"/>
          </p:cNvSpPr>
          <p:nvPr>
            <p:ph type="title"/>
          </p:nvPr>
        </p:nvSpPr>
        <p:spPr>
          <a:xfrm>
            <a:off x="581192" y="1147669"/>
            <a:ext cx="11029616" cy="988332"/>
          </a:xfrm>
        </p:spPr>
        <p:txBody>
          <a:bodyPr/>
          <a:lstStyle/>
          <a:p>
            <a:r>
              <a:rPr lang="en-GB" b="1" dirty="0"/>
              <a:t>Conclusion</a:t>
            </a:r>
            <a:br>
              <a:rPr lang="en-GB" b="1" dirty="0"/>
            </a:br>
            <a:endParaRPr lang="en-GB" dirty="0"/>
          </a:p>
        </p:txBody>
      </p:sp>
      <p:sp>
        <p:nvSpPr>
          <p:cNvPr id="5" name="TextBox 4">
            <a:extLst>
              <a:ext uri="{FF2B5EF4-FFF2-40B4-BE49-F238E27FC236}">
                <a16:creationId xmlns:a16="http://schemas.microsoft.com/office/drawing/2014/main" id="{7257BD06-84AA-1C9C-33A1-05575B84E5F3}"/>
              </a:ext>
            </a:extLst>
          </p:cNvPr>
          <p:cNvSpPr txBox="1"/>
          <p:nvPr/>
        </p:nvSpPr>
        <p:spPr>
          <a:xfrm>
            <a:off x="581192" y="2516777"/>
            <a:ext cx="9808134" cy="3662541"/>
          </a:xfrm>
          <a:prstGeom prst="rect">
            <a:avLst/>
          </a:prstGeom>
          <a:noFill/>
        </p:spPr>
        <p:txBody>
          <a:bodyPr wrap="square" rtlCol="0">
            <a:spAutoFit/>
          </a:bodyPr>
          <a:lstStyle/>
          <a:p>
            <a:r>
              <a:rPr lang="en-GB" dirty="0"/>
              <a:t> </a:t>
            </a:r>
            <a:endParaRPr lang="en-GB" sz="2800" dirty="0"/>
          </a:p>
          <a:p>
            <a:r>
              <a:rPr lang="en-GB" sz="2800" dirty="0"/>
              <a:t>Information systems are vital tools for organisational performance and competitiveness. ERP, CRM, and DSS each contribute unique advantages but work best when integrated.</a:t>
            </a:r>
          </a:p>
          <a:p>
            <a:r>
              <a:rPr lang="en-GB" sz="2800" dirty="0"/>
              <a:t> </a:t>
            </a:r>
          </a:p>
          <a:p>
            <a:r>
              <a:rPr lang="en-GB" sz="2800" dirty="0"/>
              <a:t>Ethical use of data and AI is essential for sustainability and public trust. Modern businesses must therefore adopt a balanced approach—embracing digital transformation responsibly.</a:t>
            </a:r>
          </a:p>
          <a:p>
            <a:endParaRPr lang="en-GB" dirty="0"/>
          </a:p>
        </p:txBody>
      </p:sp>
    </p:spTree>
    <p:extLst>
      <p:ext uri="{BB962C8B-B14F-4D97-AF65-F5344CB8AC3E}">
        <p14:creationId xmlns:p14="http://schemas.microsoft.com/office/powerpoint/2010/main" val="2287925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CAE22-E494-903E-E08E-55BCF25B88D0}"/>
              </a:ext>
            </a:extLst>
          </p:cNvPr>
          <p:cNvSpPr>
            <a:spLocks noGrp="1"/>
          </p:cNvSpPr>
          <p:nvPr>
            <p:ph type="title"/>
          </p:nvPr>
        </p:nvSpPr>
        <p:spPr>
          <a:xfrm>
            <a:off x="581192" y="886413"/>
            <a:ext cx="11029616" cy="988332"/>
          </a:xfrm>
        </p:spPr>
        <p:txBody>
          <a:bodyPr/>
          <a:lstStyle/>
          <a:p>
            <a:r>
              <a:rPr lang="en-GB" b="1" dirty="0"/>
              <a:t>References </a:t>
            </a:r>
            <a:br>
              <a:rPr lang="en-GB" b="1" dirty="0"/>
            </a:br>
            <a:endParaRPr lang="en-GB" dirty="0"/>
          </a:p>
        </p:txBody>
      </p:sp>
      <p:sp>
        <p:nvSpPr>
          <p:cNvPr id="5" name="TextBox 4">
            <a:extLst>
              <a:ext uri="{FF2B5EF4-FFF2-40B4-BE49-F238E27FC236}">
                <a16:creationId xmlns:a16="http://schemas.microsoft.com/office/drawing/2014/main" id="{ED2B5E83-F75E-3368-7B06-EF381B49F2CE}"/>
              </a:ext>
            </a:extLst>
          </p:cNvPr>
          <p:cNvSpPr txBox="1"/>
          <p:nvPr/>
        </p:nvSpPr>
        <p:spPr>
          <a:xfrm>
            <a:off x="398133" y="2077752"/>
            <a:ext cx="10853058" cy="3693319"/>
          </a:xfrm>
          <a:prstGeom prst="rect">
            <a:avLst/>
          </a:prstGeom>
          <a:noFill/>
        </p:spPr>
        <p:txBody>
          <a:bodyPr wrap="square" rtlCol="0">
            <a:spAutoFit/>
          </a:bodyPr>
          <a:lstStyle/>
          <a:p>
            <a:pPr lvl="0"/>
            <a:r>
              <a:rPr lang="en-GB" sz="2400" dirty="0"/>
              <a:t>Laudon, K. &amp; Laudon, J. (2022) Management Information Systems: Managing the Digital Firm. Pearson.</a:t>
            </a:r>
          </a:p>
          <a:p>
            <a:pPr lvl="0"/>
            <a:r>
              <a:rPr lang="en-GB" sz="2400" dirty="0"/>
              <a:t>Chaffey, D. (2023) Digital Business and E-Commerce Management. Pearson.</a:t>
            </a:r>
          </a:p>
          <a:p>
            <a:pPr lvl="0"/>
            <a:r>
              <a:rPr lang="en-GB" sz="2400" dirty="0"/>
              <a:t>Turban, E. et al. (2022) Information Technology for Management. Wiley.</a:t>
            </a:r>
          </a:p>
          <a:p>
            <a:pPr lvl="0"/>
            <a:r>
              <a:rPr lang="en-GB" sz="2400" dirty="0"/>
              <a:t>European Commission (2018) General Data Protection Regulation (GDPR).</a:t>
            </a:r>
          </a:p>
          <a:p>
            <a:pPr lvl="0"/>
            <a:r>
              <a:rPr lang="en-GB" sz="2400" dirty="0"/>
              <a:t>SAP (2023) ERP Integration in Global Business. SAP Whitepaper.</a:t>
            </a:r>
          </a:p>
          <a:p>
            <a:pPr lvl="0"/>
            <a:r>
              <a:rPr lang="en-GB" sz="2400" dirty="0"/>
              <a:t>Salesforce (2023) CRM and Customer Experience Report.</a:t>
            </a:r>
          </a:p>
          <a:p>
            <a:pPr lvl="0"/>
            <a:r>
              <a:rPr lang="en-GB" sz="2400" dirty="0"/>
              <a:t>Netflix (2024) AI Analytics for Customer Retention.</a:t>
            </a:r>
          </a:p>
          <a:p>
            <a:pPr lvl="0"/>
            <a:r>
              <a:rPr lang="en-GB" sz="2400" dirty="0"/>
              <a:t>Tesco PLC (2023) Data Responsibility Policy.</a:t>
            </a:r>
          </a:p>
          <a:p>
            <a:endParaRPr lang="en-GB" dirty="0"/>
          </a:p>
        </p:txBody>
      </p:sp>
    </p:spTree>
    <p:extLst>
      <p:ext uri="{BB962C8B-B14F-4D97-AF65-F5344CB8AC3E}">
        <p14:creationId xmlns:p14="http://schemas.microsoft.com/office/powerpoint/2010/main" val="25053669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0CF3B2-1F0F-4FC5-8002-3E4869ABAD55}">
  <ds:schemaRefs>
    <ds:schemaRef ds:uri="http://schemas.microsoft.com/sharepoint/v3/contenttype/forms"/>
  </ds:schemaRefs>
</ds:datastoreItem>
</file>

<file path=customXml/itemProps2.xml><?xml version="1.0" encoding="utf-8"?>
<ds:datastoreItem xmlns:ds="http://schemas.openxmlformats.org/officeDocument/2006/customXml" ds:itemID="{1EBC12AA-1C15-4500-BC9C-8EE83A441DE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F69AFF4-BB30-4BA0-AD22-82CC3C432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Tech Dividend design</Template>
  <TotalTime>0</TotalTime>
  <Words>1100</Words>
  <Application>Microsoft Office PowerPoint</Application>
  <PresentationFormat>Widescreen</PresentationFormat>
  <Paragraphs>101</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Calibri</vt:lpstr>
      <vt:lpstr>Gill Sans MT</vt:lpstr>
      <vt:lpstr>Wingdings 2</vt:lpstr>
      <vt:lpstr>Dividend</vt:lpstr>
      <vt:lpstr>PowerPoint Presentation</vt:lpstr>
      <vt:lpstr>PowerPoint Presentation</vt:lpstr>
      <vt:lpstr>What Are Information Systems?</vt:lpstr>
      <vt:lpstr>Types of Information Systems </vt:lpstr>
      <vt:lpstr>Enterprise Resource Planning (ERP) </vt:lpstr>
      <vt:lpstr>Customer Relationship Management (CRM) </vt:lpstr>
      <vt:lpstr>Decision Support System (DSS) </vt:lpstr>
      <vt:lpstr>Comparison of ERP, CRM and DSS </vt:lpstr>
      <vt:lpstr>Ethical Considerations: Data Privacy and Security </vt:lpstr>
      <vt:lpstr>Ethical Issues in AI and Monitoring </vt:lpstr>
      <vt:lpstr>Case Study 1: Amazon (ERP Integration) </vt:lpstr>
      <vt:lpstr>Case Study 2: Tesco (CRM for Customer Loyalty) </vt:lpstr>
      <vt:lpstr>Case Study 3: Netflix (DSS and AI Analytics) </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Dunnion, Melissa : Customer and Colleague Support</dc:creator>
  <cp:lastModifiedBy>Dunnion, Melissa : Customer and Colleague Support</cp:lastModifiedBy>
  <cp:revision>1</cp:revision>
  <dcterms:created xsi:type="dcterms:W3CDTF">2025-10-13T08:24:49Z</dcterms:created>
  <dcterms:modified xsi:type="dcterms:W3CDTF">2025-10-13T09:15:26Z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c754cbb2-29ed-4ffe-af90-a08465e0dd2c_Enabled">
    <vt:lpwstr>true</vt:lpwstr>
  </property>
  <property fmtid="{D5CDD505-2E9C-101B-9397-08002B2CF9AE}" pid="4" name="MSIP_Label_c754cbb2-29ed-4ffe-af90-a08465e0dd2c_SetDate">
    <vt:lpwstr>2025-10-13T09:15:25Z</vt:lpwstr>
  </property>
  <property fmtid="{D5CDD505-2E9C-101B-9397-08002B2CF9AE}" pid="5" name="MSIP_Label_c754cbb2-29ed-4ffe-af90-a08465e0dd2c_Method">
    <vt:lpwstr>Privileged</vt:lpwstr>
  </property>
  <property fmtid="{D5CDD505-2E9C-101B-9397-08002B2CF9AE}" pid="6" name="MSIP_Label_c754cbb2-29ed-4ffe-af90-a08465e0dd2c_Name">
    <vt:lpwstr>Unrestricted</vt:lpwstr>
  </property>
  <property fmtid="{D5CDD505-2E9C-101B-9397-08002B2CF9AE}" pid="7" name="MSIP_Label_c754cbb2-29ed-4ffe-af90-a08465e0dd2c_SiteId">
    <vt:lpwstr>c4b62f1d-01e0-4107-a0cc-5ac886858b23</vt:lpwstr>
  </property>
  <property fmtid="{D5CDD505-2E9C-101B-9397-08002B2CF9AE}" pid="8" name="MSIP_Label_c754cbb2-29ed-4ffe-af90-a08465e0dd2c_ActionId">
    <vt:lpwstr>e6ae5688-aea6-458b-aadb-acfbfcc1717a</vt:lpwstr>
  </property>
  <property fmtid="{D5CDD505-2E9C-101B-9397-08002B2CF9AE}" pid="9" name="MSIP_Label_c754cbb2-29ed-4ffe-af90-a08465e0dd2c_ContentBits">
    <vt:lpwstr>0</vt:lpwstr>
  </property>
  <property fmtid="{D5CDD505-2E9C-101B-9397-08002B2CF9AE}" pid="10" name="MSIP_Label_c754cbb2-29ed-4ffe-af90-a08465e0dd2c_Tag">
    <vt:lpwstr>10, 0, 1, 1</vt:lpwstr>
  </property>
</Properties>
</file>