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vml" ContentType="application/vnd.openxmlformats-officedocument.vmlDrawin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84" r:id="rId1"/>
  </p:sldMasterIdLst>
  <p:notesMasterIdLst>
    <p:notesMasterId r:id="rId20"/>
  </p:notesMasterIdLst>
  <p:sldIdLst>
    <p:sldId id="256" r:id="rId2"/>
    <p:sldId id="266" r:id="rId3"/>
    <p:sldId id="265" r:id="rId4"/>
    <p:sldId id="269" r:id="rId5"/>
    <p:sldId id="271" r:id="rId6"/>
    <p:sldId id="273" r:id="rId7"/>
    <p:sldId id="272" r:id="rId8"/>
    <p:sldId id="261" r:id="rId9"/>
    <p:sldId id="257" r:id="rId10"/>
    <p:sldId id="275" r:id="rId11"/>
    <p:sldId id="276" r:id="rId12"/>
    <p:sldId id="260" r:id="rId13"/>
    <p:sldId id="274" r:id="rId14"/>
    <p:sldId id="267" r:id="rId15"/>
    <p:sldId id="277" r:id="rId16"/>
    <p:sldId id="280" r:id="rId17"/>
    <p:sldId id="279" r:id="rId18"/>
    <p:sldId id="263" r:id="rId19"/>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useTimings="0">
    <p:present/>
    <p:sldAll/>
    <p:penClr>
      <a:schemeClr val="tx1"/>
    </p:penClr>
    <p:extLst>
      <p:ext uri="{EC167BDD-8182-4AB7-AECC-EB403E3ABB37}">
        <p14:laserClr xmlns:p14="http://schemas.microsoft.com/office/powerpoint/2010/main">
          <a:srgbClr val="00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10" autoAdjust="0"/>
    <p:restoredTop sz="94745" autoAdjust="0"/>
  </p:normalViewPr>
  <p:slideViewPr>
    <p:cSldViewPr>
      <p:cViewPr varScale="1">
        <p:scale>
          <a:sx n="70" d="100"/>
          <a:sy n="70" d="100"/>
        </p:scale>
        <p:origin x="516" y="72"/>
      </p:cViewPr>
      <p:guideLst>
        <p:guide orient="horz" pos="2160"/>
        <p:guide pos="2880"/>
      </p:guideLst>
    </p:cSldViewPr>
  </p:slideViewPr>
  <p:outlineViewPr>
    <p:cViewPr>
      <p:scale>
        <a:sx n="33" d="100"/>
        <a:sy n="33" d="100"/>
      </p:scale>
      <p:origin x="144" y="0"/>
    </p:cViewPr>
  </p:outlin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presProps" Target="pres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notesMaster" Target="notesMasters/notesMaster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viewProps" Target="viewProps.xml"/></Relationships>
</file>

<file path=ppt/drawings/_rels/vmlDrawing1.vml.rels><?xml version="1.0" encoding="UTF-8" standalone="yes"?>
<Relationships xmlns="http://schemas.openxmlformats.org/package/2006/relationships"><Relationship Id="rId1" Type="http://schemas.openxmlformats.org/officeDocument/2006/relationships/image" Target="../media/image3.png"/></Relationships>
</file>

<file path=ppt/drawings/_rels/vmlDrawing2.vml.rels><?xml version="1.0" encoding="UTF-8" standalone="yes"?>
<Relationships xmlns="http://schemas.openxmlformats.org/package/2006/relationships"><Relationship Id="rId1" Type="http://schemas.openxmlformats.org/officeDocument/2006/relationships/image" Target="../media/image4.png"/></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DC442611-CD15-084E-B40B-F841A34613B8}" type="datetimeFigureOut">
              <a:rPr lang="en-US" smtClean="0"/>
              <a:t>1/5/2018</a:t>
            </a:fld>
            <a:endParaRPr lang="en-US"/>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normAutofit/>
          </a:body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ECBFEBE6-A127-3946-9E3D-DFDC4DFC252E}" type="slidenum">
              <a:rPr lang="en-US" smtClean="0"/>
              <a:t>‹#›</a:t>
            </a:fld>
            <a:endParaRPr lang="en-US"/>
          </a:p>
        </p:txBody>
      </p:sp>
    </p:spTree>
    <p:extLst>
      <p:ext uri="{BB962C8B-B14F-4D97-AF65-F5344CB8AC3E}">
        <p14:creationId xmlns:p14="http://schemas.microsoft.com/office/powerpoint/2010/main" val="1286311685"/>
      </p:ext>
    </p:extLst>
  </p:cSld>
  <p:clrMap bg1="lt1" tx1="dk1" bg2="lt2" tx2="dk2" accent1="accent1" accent2="accent2" accent3="accent3" accent4="accent4" accent5="accent5" accent6="accent6" hlink="hlink" folHlink="folHlink"/>
  <p:notesStyle>
    <a:lvl1pPr marL="0" algn="l" defTabSz="457200" rtl="0" eaLnBrk="1" latinLnBrk="0" hangingPunct="1">
      <a:defRPr sz="1200" kern="1200">
        <a:solidFill>
          <a:schemeClr val="tx1"/>
        </a:solidFill>
        <a:latin typeface="+mn-lt"/>
        <a:ea typeface="+mn-ea"/>
        <a:cs typeface="+mn-cs"/>
      </a:defRPr>
    </a:lvl1pPr>
    <a:lvl2pPr marL="457200" algn="l" defTabSz="457200" rtl="0" eaLnBrk="1" latinLnBrk="0" hangingPunct="1">
      <a:defRPr sz="1200" kern="1200">
        <a:solidFill>
          <a:schemeClr val="tx1"/>
        </a:solidFill>
        <a:latin typeface="+mn-lt"/>
        <a:ea typeface="+mn-ea"/>
        <a:cs typeface="+mn-cs"/>
      </a:defRPr>
    </a:lvl2pPr>
    <a:lvl3pPr marL="914400" algn="l" defTabSz="457200" rtl="0" eaLnBrk="1" latinLnBrk="0" hangingPunct="1">
      <a:defRPr sz="1200" kern="1200">
        <a:solidFill>
          <a:schemeClr val="tx1"/>
        </a:solidFill>
        <a:latin typeface="+mn-lt"/>
        <a:ea typeface="+mn-ea"/>
        <a:cs typeface="+mn-cs"/>
      </a:defRPr>
    </a:lvl3pPr>
    <a:lvl4pPr marL="1371600" algn="l" defTabSz="457200" rtl="0" eaLnBrk="1" latinLnBrk="0" hangingPunct="1">
      <a:defRPr sz="1200" kern="1200">
        <a:solidFill>
          <a:schemeClr val="tx1"/>
        </a:solidFill>
        <a:latin typeface="+mn-lt"/>
        <a:ea typeface="+mn-ea"/>
        <a:cs typeface="+mn-cs"/>
      </a:defRPr>
    </a:lvl4pPr>
    <a:lvl5pPr marL="1828800" algn="l" defTabSz="457200" rtl="0" eaLnBrk="1" latinLnBrk="0" hangingPunct="1">
      <a:defRPr sz="1200" kern="1200">
        <a:solidFill>
          <a:schemeClr val="tx1"/>
        </a:solidFill>
        <a:latin typeface="+mn-lt"/>
        <a:ea typeface="+mn-ea"/>
        <a:cs typeface="+mn-cs"/>
      </a:defRPr>
    </a:lvl5pPr>
    <a:lvl6pPr marL="2286000" algn="l" defTabSz="457200" rtl="0" eaLnBrk="1" latinLnBrk="0" hangingPunct="1">
      <a:defRPr sz="1200" kern="1200">
        <a:solidFill>
          <a:schemeClr val="tx1"/>
        </a:solidFill>
        <a:latin typeface="+mn-lt"/>
        <a:ea typeface="+mn-ea"/>
        <a:cs typeface="+mn-cs"/>
      </a:defRPr>
    </a:lvl6pPr>
    <a:lvl7pPr marL="2743200" algn="l" defTabSz="457200" rtl="0" eaLnBrk="1" latinLnBrk="0" hangingPunct="1">
      <a:defRPr sz="1200" kern="1200">
        <a:solidFill>
          <a:schemeClr val="tx1"/>
        </a:solidFill>
        <a:latin typeface="+mn-lt"/>
        <a:ea typeface="+mn-ea"/>
        <a:cs typeface="+mn-cs"/>
      </a:defRPr>
    </a:lvl7pPr>
    <a:lvl8pPr marL="3200400" algn="l" defTabSz="457200" rtl="0" eaLnBrk="1" latinLnBrk="0" hangingPunct="1">
      <a:defRPr sz="1200" kern="1200">
        <a:solidFill>
          <a:schemeClr val="tx1"/>
        </a:solidFill>
        <a:latin typeface="+mn-lt"/>
        <a:ea typeface="+mn-ea"/>
        <a:cs typeface="+mn-cs"/>
      </a:defRPr>
    </a:lvl8pPr>
    <a:lvl9pPr marL="3657600" algn="l" defTabSz="4572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US" dirty="0" smtClean="0"/>
              <a:t>Handout available for students</a:t>
            </a:r>
            <a:endParaRPr lang="en-US" dirty="0"/>
          </a:p>
        </p:txBody>
      </p:sp>
      <p:sp>
        <p:nvSpPr>
          <p:cNvPr id="4" name="Slide Number Placeholder 3"/>
          <p:cNvSpPr>
            <a:spLocks noGrp="1"/>
          </p:cNvSpPr>
          <p:nvPr>
            <p:ph type="sldNum" sz="quarter" idx="10"/>
          </p:nvPr>
        </p:nvSpPr>
        <p:spPr/>
        <p:txBody>
          <a:bodyPr/>
          <a:lstStyle/>
          <a:p>
            <a:fld id="{ECBFEBE6-A127-3946-9E3D-DFDC4DFC252E}" type="slidenum">
              <a:rPr lang="en-US" smtClean="0"/>
              <a:t>4</a:t>
            </a:fld>
            <a:endParaRPr lang="en-US"/>
          </a:p>
        </p:txBody>
      </p:sp>
    </p:spTree>
    <p:extLst>
      <p:ext uri="{BB962C8B-B14F-4D97-AF65-F5344CB8AC3E}">
        <p14:creationId xmlns:p14="http://schemas.microsoft.com/office/powerpoint/2010/main" val="144643337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US" dirty="0" smtClean="0"/>
              <a:t>Complete the consent form in the first week and get</a:t>
            </a:r>
            <a:r>
              <a:rPr lang="en-US" baseline="0" dirty="0" smtClean="0"/>
              <a:t> into a routine of completing the personal register and ‘lessons planned and taught’ form every day. Ask your mentor to sign the forms every week (as part of the End of Week Review).</a:t>
            </a:r>
            <a:endParaRPr lang="en-US" dirty="0"/>
          </a:p>
        </p:txBody>
      </p:sp>
      <p:sp>
        <p:nvSpPr>
          <p:cNvPr id="4" name="Slide Number Placeholder 3"/>
          <p:cNvSpPr>
            <a:spLocks noGrp="1"/>
          </p:cNvSpPr>
          <p:nvPr>
            <p:ph type="sldNum" sz="quarter" idx="10"/>
          </p:nvPr>
        </p:nvSpPr>
        <p:spPr/>
        <p:txBody>
          <a:bodyPr/>
          <a:lstStyle/>
          <a:p>
            <a:fld id="{ECBFEBE6-A127-3946-9E3D-DFDC4DFC252E}" type="slidenum">
              <a:rPr lang="en-US" smtClean="0"/>
              <a:t>5</a:t>
            </a:fld>
            <a:endParaRPr lang="en-US"/>
          </a:p>
        </p:txBody>
      </p:sp>
    </p:spTree>
    <p:extLst>
      <p:ext uri="{BB962C8B-B14F-4D97-AF65-F5344CB8AC3E}">
        <p14:creationId xmlns:p14="http://schemas.microsoft.com/office/powerpoint/2010/main" val="171725187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US" dirty="0" smtClean="0"/>
              <a:t>The mentor</a:t>
            </a:r>
            <a:r>
              <a:rPr lang="en-US" baseline="0" dirty="0" smtClean="0"/>
              <a:t> should provide you with the class’s mid term plan and will many will suggest which parts of the plan you will be responsible for. Put the mid term plan in your file.</a:t>
            </a:r>
            <a:endParaRPr lang="en-US" dirty="0"/>
          </a:p>
        </p:txBody>
      </p:sp>
      <p:sp>
        <p:nvSpPr>
          <p:cNvPr id="4" name="Slide Number Placeholder 3"/>
          <p:cNvSpPr>
            <a:spLocks noGrp="1"/>
          </p:cNvSpPr>
          <p:nvPr>
            <p:ph type="sldNum" sz="quarter" idx="10"/>
          </p:nvPr>
        </p:nvSpPr>
        <p:spPr/>
        <p:txBody>
          <a:bodyPr/>
          <a:lstStyle/>
          <a:p>
            <a:fld id="{ECBFEBE6-A127-3946-9E3D-DFDC4DFC252E}" type="slidenum">
              <a:rPr lang="en-US" smtClean="0"/>
              <a:t>8</a:t>
            </a:fld>
            <a:endParaRPr lang="en-US"/>
          </a:p>
        </p:txBody>
      </p:sp>
    </p:spTree>
    <p:extLst>
      <p:ext uri="{BB962C8B-B14F-4D97-AF65-F5344CB8AC3E}">
        <p14:creationId xmlns:p14="http://schemas.microsoft.com/office/powerpoint/2010/main" val="3194081756"/>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dirty="0"/>
          </a:p>
        </p:txBody>
      </p:sp>
      <p:sp>
        <p:nvSpPr>
          <p:cNvPr id="4" name="Slide Number Placeholder 3"/>
          <p:cNvSpPr>
            <a:spLocks noGrp="1"/>
          </p:cNvSpPr>
          <p:nvPr>
            <p:ph type="sldNum" sz="quarter" idx="10"/>
          </p:nvPr>
        </p:nvSpPr>
        <p:spPr/>
        <p:txBody>
          <a:bodyPr/>
          <a:lstStyle/>
          <a:p>
            <a:fld id="{ECBFEBE6-A127-3946-9E3D-DFDC4DFC252E}" type="slidenum">
              <a:rPr lang="en-US" smtClean="0"/>
              <a:t>9</a:t>
            </a:fld>
            <a:endParaRPr lang="en-US"/>
          </a:p>
        </p:txBody>
      </p:sp>
    </p:spTree>
    <p:extLst>
      <p:ext uri="{BB962C8B-B14F-4D97-AF65-F5344CB8AC3E}">
        <p14:creationId xmlns:p14="http://schemas.microsoft.com/office/powerpoint/2010/main" val="3345419938"/>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GB" smtClean="0"/>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smtClean="0"/>
              <a:t>Click to edit Master subtitle style</a:t>
            </a:r>
            <a:endParaRPr lang="en-GB"/>
          </a:p>
        </p:txBody>
      </p:sp>
      <p:sp>
        <p:nvSpPr>
          <p:cNvPr id="4" name="Date Placeholder 3"/>
          <p:cNvSpPr>
            <a:spLocks noGrp="1"/>
          </p:cNvSpPr>
          <p:nvPr>
            <p:ph type="dt" sz="half" idx="10"/>
          </p:nvPr>
        </p:nvSpPr>
        <p:spPr>
          <a:xfrm>
            <a:off x="395536" y="6525344"/>
            <a:ext cx="971128" cy="218522"/>
          </a:xfrm>
        </p:spPr>
        <p:txBody>
          <a:bodyPr/>
          <a:lstStyle/>
          <a:p>
            <a:pPr defTabSz="457200"/>
            <a:fld id="{BEF6C14C-94F8-AF47-AA18-0E5BEA2CEA87}" type="datetimeFigureOut">
              <a:rPr lang="en-US" smtClean="0">
                <a:solidFill>
                  <a:srgbClr val="000000"/>
                </a:solidFill>
              </a:rPr>
              <a:pPr defTabSz="457200"/>
              <a:t>1/5/2018</a:t>
            </a:fld>
            <a:endParaRPr lang="en-US">
              <a:solidFill>
                <a:srgbClr val="000000"/>
              </a:solidFill>
            </a:endParaRPr>
          </a:p>
        </p:txBody>
      </p:sp>
      <p:sp>
        <p:nvSpPr>
          <p:cNvPr id="5" name="Footer Placeholder 4"/>
          <p:cNvSpPr>
            <a:spLocks noGrp="1"/>
          </p:cNvSpPr>
          <p:nvPr>
            <p:ph type="ftr" sz="quarter" idx="11"/>
          </p:nvPr>
        </p:nvSpPr>
        <p:spPr>
          <a:xfrm>
            <a:off x="4139952" y="6381328"/>
            <a:ext cx="2895600" cy="365125"/>
          </a:xfrm>
          <a:prstGeom prst="rect">
            <a:avLst/>
          </a:prstGeom>
        </p:spPr>
        <p:txBody>
          <a:bodyPr/>
          <a:lstStyle/>
          <a:p>
            <a:pPr defTabSz="457200"/>
            <a:endParaRPr lang="en-US">
              <a:solidFill>
                <a:srgbClr val="000000"/>
              </a:solidFill>
            </a:endParaRPr>
          </a:p>
        </p:txBody>
      </p:sp>
      <p:sp>
        <p:nvSpPr>
          <p:cNvPr id="6" name="Slide Number Placeholder 5"/>
          <p:cNvSpPr>
            <a:spLocks noGrp="1"/>
          </p:cNvSpPr>
          <p:nvPr>
            <p:ph type="sldNum" sz="quarter" idx="12"/>
          </p:nvPr>
        </p:nvSpPr>
        <p:spPr/>
        <p:txBody>
          <a:bodyPr/>
          <a:lstStyle/>
          <a:p>
            <a:pPr defTabSz="457200"/>
            <a:fld id="{515C96CD-4F26-4641-BB0F-2DEA4EBAC9E0}" type="slidenum">
              <a:rPr lang="en-US" smtClean="0">
                <a:solidFill>
                  <a:srgbClr val="000000"/>
                </a:solidFill>
              </a:rPr>
              <a:pPr defTabSz="457200"/>
              <a:t>‹#›</a:t>
            </a:fld>
            <a:endParaRPr lang="en-US">
              <a:solidFill>
                <a:srgbClr val="000000"/>
              </a:solidFill>
            </a:endParaRPr>
          </a:p>
        </p:txBody>
      </p:sp>
    </p:spTree>
    <p:extLst>
      <p:ext uri="{BB962C8B-B14F-4D97-AF65-F5344CB8AC3E}">
        <p14:creationId xmlns:p14="http://schemas.microsoft.com/office/powerpoint/2010/main" val="75880645"/>
      </p:ext>
    </p:extLst>
  </p:cSld>
  <p:clrMapOvr>
    <a:masterClrMapping/>
  </p:clrMapOvr>
  <p:transition/>
  <p:timing>
    <p:tnLst>
      <p:par>
        <p:cTn id="1" dur="indefinite" restart="never" nodeType="tmRoot"/>
      </p:par>
    </p:tnLst>
  </p:timing>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GB"/>
          </a:p>
        </p:txBody>
      </p:sp>
      <p:sp>
        <p:nvSpPr>
          <p:cNvPr id="4" name="Date Placeholder 3"/>
          <p:cNvSpPr>
            <a:spLocks noGrp="1"/>
          </p:cNvSpPr>
          <p:nvPr>
            <p:ph type="dt" sz="half" idx="10"/>
          </p:nvPr>
        </p:nvSpPr>
        <p:spPr/>
        <p:txBody>
          <a:bodyPr/>
          <a:lstStyle/>
          <a:p>
            <a:pPr defTabSz="457200"/>
            <a:fld id="{BEF6C14C-94F8-AF47-AA18-0E5BEA2CEA87}" type="datetimeFigureOut">
              <a:rPr lang="en-US" smtClean="0">
                <a:solidFill>
                  <a:srgbClr val="000000"/>
                </a:solidFill>
              </a:rPr>
              <a:pPr defTabSz="457200"/>
              <a:t>1/5/2018</a:t>
            </a:fld>
            <a:endParaRPr lang="en-US">
              <a:solidFill>
                <a:srgbClr val="000000"/>
              </a:solidFill>
            </a:endParaRPr>
          </a:p>
        </p:txBody>
      </p:sp>
      <p:sp>
        <p:nvSpPr>
          <p:cNvPr id="5" name="Footer Placeholder 4"/>
          <p:cNvSpPr>
            <a:spLocks noGrp="1"/>
          </p:cNvSpPr>
          <p:nvPr>
            <p:ph type="ftr" sz="quarter" idx="11"/>
          </p:nvPr>
        </p:nvSpPr>
        <p:spPr>
          <a:xfrm>
            <a:off x="3131840" y="6461780"/>
            <a:ext cx="2895600" cy="365125"/>
          </a:xfrm>
          <a:prstGeom prst="rect">
            <a:avLst/>
          </a:prstGeom>
        </p:spPr>
        <p:txBody>
          <a:bodyPr/>
          <a:lstStyle/>
          <a:p>
            <a:pPr defTabSz="457200"/>
            <a:endParaRPr lang="en-US">
              <a:solidFill>
                <a:srgbClr val="000000"/>
              </a:solidFill>
            </a:endParaRPr>
          </a:p>
        </p:txBody>
      </p:sp>
      <p:sp>
        <p:nvSpPr>
          <p:cNvPr id="6" name="Slide Number Placeholder 5"/>
          <p:cNvSpPr>
            <a:spLocks noGrp="1"/>
          </p:cNvSpPr>
          <p:nvPr>
            <p:ph type="sldNum" sz="quarter" idx="12"/>
          </p:nvPr>
        </p:nvSpPr>
        <p:spPr/>
        <p:txBody>
          <a:bodyPr/>
          <a:lstStyle/>
          <a:p>
            <a:pPr defTabSz="457200"/>
            <a:fld id="{515C96CD-4F26-4641-BB0F-2DEA4EBAC9E0}" type="slidenum">
              <a:rPr lang="en-US" smtClean="0">
                <a:solidFill>
                  <a:srgbClr val="000000"/>
                </a:solidFill>
              </a:rPr>
              <a:pPr defTabSz="457200"/>
              <a:t>‹#›</a:t>
            </a:fld>
            <a:endParaRPr lang="en-US">
              <a:solidFill>
                <a:srgbClr val="000000"/>
              </a:solidFill>
            </a:endParaRPr>
          </a:p>
        </p:txBody>
      </p:sp>
    </p:spTree>
    <p:extLst>
      <p:ext uri="{BB962C8B-B14F-4D97-AF65-F5344CB8AC3E}">
        <p14:creationId xmlns:p14="http://schemas.microsoft.com/office/powerpoint/2010/main" val="1861903015"/>
      </p:ext>
    </p:extLst>
  </p:cSld>
  <p:clrMapOvr>
    <a:masterClrMapping/>
  </p:clrMapOvr>
  <p:transition/>
  <p:timing>
    <p:tnLst>
      <p:par>
        <p:cTn id="1" dur="indefinite" restart="never" nodeType="tmRoot"/>
      </p:par>
    </p:tnLst>
  </p:timing>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GB" smtClean="0"/>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smtClean="0"/>
              <a:t>Click to edit Master text styles</a:t>
            </a:r>
          </a:p>
        </p:txBody>
      </p:sp>
      <p:sp>
        <p:nvSpPr>
          <p:cNvPr id="4" name="Date Placeholder 3"/>
          <p:cNvSpPr>
            <a:spLocks noGrp="1"/>
          </p:cNvSpPr>
          <p:nvPr>
            <p:ph type="dt" sz="half" idx="10"/>
          </p:nvPr>
        </p:nvSpPr>
        <p:spPr/>
        <p:txBody>
          <a:bodyPr/>
          <a:lstStyle/>
          <a:p>
            <a:pPr defTabSz="457200"/>
            <a:fld id="{BEF6C14C-94F8-AF47-AA18-0E5BEA2CEA87}" type="datetimeFigureOut">
              <a:rPr lang="en-US" smtClean="0">
                <a:solidFill>
                  <a:srgbClr val="000000"/>
                </a:solidFill>
              </a:rPr>
              <a:pPr defTabSz="457200"/>
              <a:t>1/5/2018</a:t>
            </a:fld>
            <a:endParaRPr lang="en-US">
              <a:solidFill>
                <a:srgbClr val="000000"/>
              </a:solidFill>
            </a:endParaRPr>
          </a:p>
        </p:txBody>
      </p:sp>
      <p:sp>
        <p:nvSpPr>
          <p:cNvPr id="6" name="Slide Number Placeholder 5"/>
          <p:cNvSpPr>
            <a:spLocks noGrp="1"/>
          </p:cNvSpPr>
          <p:nvPr>
            <p:ph type="sldNum" sz="quarter" idx="12"/>
          </p:nvPr>
        </p:nvSpPr>
        <p:spPr/>
        <p:txBody>
          <a:bodyPr/>
          <a:lstStyle/>
          <a:p>
            <a:pPr defTabSz="457200"/>
            <a:fld id="{515C96CD-4F26-4641-BB0F-2DEA4EBAC9E0}" type="slidenum">
              <a:rPr lang="en-US" smtClean="0">
                <a:solidFill>
                  <a:srgbClr val="000000"/>
                </a:solidFill>
              </a:rPr>
              <a:pPr defTabSz="457200"/>
              <a:t>‹#›</a:t>
            </a:fld>
            <a:endParaRPr lang="en-US">
              <a:solidFill>
                <a:srgbClr val="000000"/>
              </a:solidFill>
            </a:endParaRPr>
          </a:p>
        </p:txBody>
      </p:sp>
    </p:spTree>
    <p:extLst>
      <p:ext uri="{BB962C8B-B14F-4D97-AF65-F5344CB8AC3E}">
        <p14:creationId xmlns:p14="http://schemas.microsoft.com/office/powerpoint/2010/main" val="2181350662"/>
      </p:ext>
    </p:extLst>
  </p:cSld>
  <p:clrMapOvr>
    <a:masterClrMapping/>
  </p:clrMapOvr>
  <p:transition/>
  <p:timing>
    <p:tnLst>
      <p:par>
        <p:cTn id="1" dur="indefinite" restart="never" nodeType="tmRoot"/>
      </p:par>
    </p:tnLst>
  </p:timing>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GB"/>
          </a:p>
        </p:txBody>
      </p:sp>
      <p:sp>
        <p:nvSpPr>
          <p:cNvPr id="5" name="Date Placeholder 4"/>
          <p:cNvSpPr>
            <a:spLocks noGrp="1"/>
          </p:cNvSpPr>
          <p:nvPr>
            <p:ph type="dt" sz="half" idx="10"/>
          </p:nvPr>
        </p:nvSpPr>
        <p:spPr/>
        <p:txBody>
          <a:bodyPr/>
          <a:lstStyle/>
          <a:p>
            <a:pPr defTabSz="457200"/>
            <a:fld id="{BEF6C14C-94F8-AF47-AA18-0E5BEA2CEA87}" type="datetimeFigureOut">
              <a:rPr lang="en-US" smtClean="0">
                <a:solidFill>
                  <a:srgbClr val="000000"/>
                </a:solidFill>
              </a:rPr>
              <a:pPr defTabSz="457200"/>
              <a:t>1/5/2018</a:t>
            </a:fld>
            <a:endParaRPr lang="en-US">
              <a:solidFill>
                <a:srgbClr val="000000"/>
              </a:solidFill>
            </a:endParaRPr>
          </a:p>
        </p:txBody>
      </p:sp>
      <p:sp>
        <p:nvSpPr>
          <p:cNvPr id="7" name="Slide Number Placeholder 6"/>
          <p:cNvSpPr>
            <a:spLocks noGrp="1"/>
          </p:cNvSpPr>
          <p:nvPr>
            <p:ph type="sldNum" sz="quarter" idx="12"/>
          </p:nvPr>
        </p:nvSpPr>
        <p:spPr/>
        <p:txBody>
          <a:bodyPr/>
          <a:lstStyle/>
          <a:p>
            <a:pPr defTabSz="457200"/>
            <a:fld id="{515C96CD-4F26-4641-BB0F-2DEA4EBAC9E0}" type="slidenum">
              <a:rPr lang="en-US" smtClean="0">
                <a:solidFill>
                  <a:srgbClr val="000000"/>
                </a:solidFill>
              </a:rPr>
              <a:pPr defTabSz="457200"/>
              <a:t>‹#›</a:t>
            </a:fld>
            <a:endParaRPr lang="en-US">
              <a:solidFill>
                <a:srgbClr val="000000"/>
              </a:solidFill>
            </a:endParaRPr>
          </a:p>
        </p:txBody>
      </p:sp>
    </p:spTree>
    <p:extLst>
      <p:ext uri="{BB962C8B-B14F-4D97-AF65-F5344CB8AC3E}">
        <p14:creationId xmlns:p14="http://schemas.microsoft.com/office/powerpoint/2010/main" val="2408740811"/>
      </p:ext>
    </p:extLst>
  </p:cSld>
  <p:clrMapOvr>
    <a:masterClrMapping/>
  </p:clrMapOvr>
  <p:transition/>
  <p:timing>
    <p:tnLst>
      <p:par>
        <p:cTn id="1" dur="indefinite" restart="never" nodeType="tmRoot"/>
      </p:par>
    </p:tnLst>
  </p:timing>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GB" smtClean="0"/>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smtClean="0"/>
              <a:t>Click to 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smtClean="0"/>
              <a:t>Click to 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GB"/>
          </a:p>
        </p:txBody>
      </p:sp>
      <p:sp>
        <p:nvSpPr>
          <p:cNvPr id="7" name="Date Placeholder 6"/>
          <p:cNvSpPr>
            <a:spLocks noGrp="1"/>
          </p:cNvSpPr>
          <p:nvPr>
            <p:ph type="dt" sz="half" idx="10"/>
          </p:nvPr>
        </p:nvSpPr>
        <p:spPr/>
        <p:txBody>
          <a:bodyPr/>
          <a:lstStyle/>
          <a:p>
            <a:pPr defTabSz="457200"/>
            <a:fld id="{BEF6C14C-94F8-AF47-AA18-0E5BEA2CEA87}" type="datetimeFigureOut">
              <a:rPr lang="en-US" smtClean="0">
                <a:solidFill>
                  <a:srgbClr val="000000"/>
                </a:solidFill>
              </a:rPr>
              <a:pPr defTabSz="457200"/>
              <a:t>1/5/2018</a:t>
            </a:fld>
            <a:endParaRPr lang="en-US">
              <a:solidFill>
                <a:srgbClr val="000000"/>
              </a:solidFill>
            </a:endParaRPr>
          </a:p>
        </p:txBody>
      </p:sp>
      <p:sp>
        <p:nvSpPr>
          <p:cNvPr id="9" name="Slide Number Placeholder 8"/>
          <p:cNvSpPr>
            <a:spLocks noGrp="1"/>
          </p:cNvSpPr>
          <p:nvPr>
            <p:ph type="sldNum" sz="quarter" idx="12"/>
          </p:nvPr>
        </p:nvSpPr>
        <p:spPr/>
        <p:txBody>
          <a:bodyPr/>
          <a:lstStyle/>
          <a:p>
            <a:pPr defTabSz="457200"/>
            <a:fld id="{515C96CD-4F26-4641-BB0F-2DEA4EBAC9E0}" type="slidenum">
              <a:rPr lang="en-US" smtClean="0">
                <a:solidFill>
                  <a:srgbClr val="000000"/>
                </a:solidFill>
              </a:rPr>
              <a:pPr defTabSz="457200"/>
              <a:t>‹#›</a:t>
            </a:fld>
            <a:endParaRPr lang="en-US">
              <a:solidFill>
                <a:srgbClr val="000000"/>
              </a:solidFill>
            </a:endParaRPr>
          </a:p>
        </p:txBody>
      </p:sp>
    </p:spTree>
    <p:extLst>
      <p:ext uri="{BB962C8B-B14F-4D97-AF65-F5344CB8AC3E}">
        <p14:creationId xmlns:p14="http://schemas.microsoft.com/office/powerpoint/2010/main" val="3044404830"/>
      </p:ext>
    </p:extLst>
  </p:cSld>
  <p:clrMapOvr>
    <a:masterClrMapping/>
  </p:clrMapOvr>
  <p:transition/>
  <p:timing>
    <p:tnLst>
      <p:par>
        <p:cTn id="1" dur="indefinite" restart="never" nodeType="tmRoot"/>
      </p:par>
    </p:tnLst>
  </p:timing>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Click to edit Master title style</a:t>
            </a:r>
            <a:endParaRPr lang="en-GB"/>
          </a:p>
        </p:txBody>
      </p:sp>
      <p:sp>
        <p:nvSpPr>
          <p:cNvPr id="3" name="Date Placeholder 2"/>
          <p:cNvSpPr>
            <a:spLocks noGrp="1"/>
          </p:cNvSpPr>
          <p:nvPr>
            <p:ph type="dt" sz="half" idx="10"/>
          </p:nvPr>
        </p:nvSpPr>
        <p:spPr/>
        <p:txBody>
          <a:bodyPr/>
          <a:lstStyle/>
          <a:p>
            <a:pPr defTabSz="457200"/>
            <a:fld id="{BEF6C14C-94F8-AF47-AA18-0E5BEA2CEA87}" type="datetimeFigureOut">
              <a:rPr lang="en-US" smtClean="0">
                <a:solidFill>
                  <a:srgbClr val="000000"/>
                </a:solidFill>
              </a:rPr>
              <a:pPr defTabSz="457200"/>
              <a:t>1/5/2018</a:t>
            </a:fld>
            <a:endParaRPr lang="en-US">
              <a:solidFill>
                <a:srgbClr val="000000"/>
              </a:solidFill>
            </a:endParaRPr>
          </a:p>
        </p:txBody>
      </p:sp>
      <p:sp>
        <p:nvSpPr>
          <p:cNvPr id="5" name="Slide Number Placeholder 4"/>
          <p:cNvSpPr>
            <a:spLocks noGrp="1"/>
          </p:cNvSpPr>
          <p:nvPr>
            <p:ph type="sldNum" sz="quarter" idx="12"/>
          </p:nvPr>
        </p:nvSpPr>
        <p:spPr/>
        <p:txBody>
          <a:bodyPr/>
          <a:lstStyle/>
          <a:p>
            <a:pPr defTabSz="457200"/>
            <a:fld id="{515C96CD-4F26-4641-BB0F-2DEA4EBAC9E0}" type="slidenum">
              <a:rPr lang="en-US" smtClean="0">
                <a:solidFill>
                  <a:srgbClr val="000000"/>
                </a:solidFill>
              </a:rPr>
              <a:pPr defTabSz="457200"/>
              <a:t>‹#›</a:t>
            </a:fld>
            <a:endParaRPr lang="en-US">
              <a:solidFill>
                <a:srgbClr val="000000"/>
              </a:solidFill>
            </a:endParaRPr>
          </a:p>
        </p:txBody>
      </p:sp>
    </p:spTree>
    <p:extLst>
      <p:ext uri="{BB962C8B-B14F-4D97-AF65-F5344CB8AC3E}">
        <p14:creationId xmlns:p14="http://schemas.microsoft.com/office/powerpoint/2010/main" val="1293505104"/>
      </p:ext>
    </p:extLst>
  </p:cSld>
  <p:clrMapOvr>
    <a:masterClrMapping/>
  </p:clrMapOvr>
  <p:transition/>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pPr defTabSz="457200"/>
            <a:fld id="{BEF6C14C-94F8-AF47-AA18-0E5BEA2CEA87}" type="datetimeFigureOut">
              <a:rPr lang="en-US" smtClean="0">
                <a:solidFill>
                  <a:srgbClr val="000000"/>
                </a:solidFill>
              </a:rPr>
              <a:pPr defTabSz="457200"/>
              <a:t>1/5/2018</a:t>
            </a:fld>
            <a:endParaRPr lang="en-US">
              <a:solidFill>
                <a:srgbClr val="000000"/>
              </a:solidFill>
            </a:endParaRPr>
          </a:p>
        </p:txBody>
      </p:sp>
      <p:sp>
        <p:nvSpPr>
          <p:cNvPr id="4" name="Slide Number Placeholder 3"/>
          <p:cNvSpPr>
            <a:spLocks noGrp="1"/>
          </p:cNvSpPr>
          <p:nvPr>
            <p:ph type="sldNum" sz="quarter" idx="12"/>
          </p:nvPr>
        </p:nvSpPr>
        <p:spPr/>
        <p:txBody>
          <a:bodyPr/>
          <a:lstStyle/>
          <a:p>
            <a:pPr defTabSz="457200"/>
            <a:fld id="{515C96CD-4F26-4641-BB0F-2DEA4EBAC9E0}" type="slidenum">
              <a:rPr lang="en-US" smtClean="0">
                <a:solidFill>
                  <a:srgbClr val="000000"/>
                </a:solidFill>
              </a:rPr>
              <a:pPr defTabSz="457200"/>
              <a:t>‹#›</a:t>
            </a:fld>
            <a:endParaRPr lang="en-US">
              <a:solidFill>
                <a:srgbClr val="000000"/>
              </a:solidFill>
            </a:endParaRPr>
          </a:p>
        </p:txBody>
      </p:sp>
    </p:spTree>
    <p:extLst>
      <p:ext uri="{BB962C8B-B14F-4D97-AF65-F5344CB8AC3E}">
        <p14:creationId xmlns:p14="http://schemas.microsoft.com/office/powerpoint/2010/main" val="231099650"/>
      </p:ext>
    </p:extLst>
  </p:cSld>
  <p:clrMapOvr>
    <a:masterClrMapping/>
  </p:clrMapOvr>
  <p:transition/>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GB" smtClean="0"/>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smtClean="0"/>
              <a:t>Click to edit Master text styles</a:t>
            </a:r>
          </a:p>
        </p:txBody>
      </p:sp>
      <p:sp>
        <p:nvSpPr>
          <p:cNvPr id="5" name="Date Placeholder 4"/>
          <p:cNvSpPr>
            <a:spLocks noGrp="1"/>
          </p:cNvSpPr>
          <p:nvPr>
            <p:ph type="dt" sz="half" idx="10"/>
          </p:nvPr>
        </p:nvSpPr>
        <p:spPr/>
        <p:txBody>
          <a:bodyPr/>
          <a:lstStyle/>
          <a:p>
            <a:pPr defTabSz="457200"/>
            <a:fld id="{BEF6C14C-94F8-AF47-AA18-0E5BEA2CEA87}" type="datetimeFigureOut">
              <a:rPr lang="en-US" smtClean="0">
                <a:solidFill>
                  <a:srgbClr val="000000"/>
                </a:solidFill>
              </a:rPr>
              <a:pPr defTabSz="457200"/>
              <a:t>1/5/2018</a:t>
            </a:fld>
            <a:endParaRPr lang="en-US">
              <a:solidFill>
                <a:srgbClr val="000000"/>
              </a:solidFill>
            </a:endParaRPr>
          </a:p>
        </p:txBody>
      </p:sp>
      <p:sp>
        <p:nvSpPr>
          <p:cNvPr id="7" name="Slide Number Placeholder 6"/>
          <p:cNvSpPr>
            <a:spLocks noGrp="1"/>
          </p:cNvSpPr>
          <p:nvPr>
            <p:ph type="sldNum" sz="quarter" idx="12"/>
          </p:nvPr>
        </p:nvSpPr>
        <p:spPr/>
        <p:txBody>
          <a:bodyPr/>
          <a:lstStyle/>
          <a:p>
            <a:pPr defTabSz="457200"/>
            <a:fld id="{515C96CD-4F26-4641-BB0F-2DEA4EBAC9E0}" type="slidenum">
              <a:rPr lang="en-US" smtClean="0">
                <a:solidFill>
                  <a:srgbClr val="000000"/>
                </a:solidFill>
              </a:rPr>
              <a:pPr defTabSz="457200"/>
              <a:t>‹#›</a:t>
            </a:fld>
            <a:endParaRPr lang="en-US">
              <a:solidFill>
                <a:srgbClr val="000000"/>
              </a:solidFill>
            </a:endParaRPr>
          </a:p>
        </p:txBody>
      </p:sp>
    </p:spTree>
    <p:extLst>
      <p:ext uri="{BB962C8B-B14F-4D97-AF65-F5344CB8AC3E}">
        <p14:creationId xmlns:p14="http://schemas.microsoft.com/office/powerpoint/2010/main" val="2403223369"/>
      </p:ext>
    </p:extLst>
  </p:cSld>
  <p:clrMapOvr>
    <a:masterClrMapping/>
  </p:clrMapOvr>
  <p:transition/>
  <p:timing>
    <p:tnLst>
      <p:par>
        <p:cTn id="1" dur="indefinite" restart="never" nodeType="tmRoot"/>
      </p:par>
    </p:tnLst>
  </p:timing>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GB" smtClean="0"/>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smtClean="0"/>
              <a:t>Click icon to add picture</a:t>
            </a:r>
            <a:endParaRPr lang="en-GB"/>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smtClean="0"/>
              <a:t>Click to edit Master text styles</a:t>
            </a:r>
          </a:p>
        </p:txBody>
      </p:sp>
      <p:sp>
        <p:nvSpPr>
          <p:cNvPr id="5" name="Date Placeholder 4"/>
          <p:cNvSpPr>
            <a:spLocks noGrp="1"/>
          </p:cNvSpPr>
          <p:nvPr>
            <p:ph type="dt" sz="half" idx="10"/>
          </p:nvPr>
        </p:nvSpPr>
        <p:spPr/>
        <p:txBody>
          <a:bodyPr/>
          <a:lstStyle/>
          <a:p>
            <a:pPr defTabSz="457200"/>
            <a:fld id="{BEF6C14C-94F8-AF47-AA18-0E5BEA2CEA87}" type="datetimeFigureOut">
              <a:rPr lang="en-US" smtClean="0">
                <a:solidFill>
                  <a:srgbClr val="000000"/>
                </a:solidFill>
              </a:rPr>
              <a:pPr defTabSz="457200"/>
              <a:t>1/5/2018</a:t>
            </a:fld>
            <a:endParaRPr lang="en-US">
              <a:solidFill>
                <a:srgbClr val="000000"/>
              </a:solidFill>
            </a:endParaRPr>
          </a:p>
        </p:txBody>
      </p:sp>
      <p:sp>
        <p:nvSpPr>
          <p:cNvPr id="7" name="Slide Number Placeholder 6"/>
          <p:cNvSpPr>
            <a:spLocks noGrp="1"/>
          </p:cNvSpPr>
          <p:nvPr>
            <p:ph type="sldNum" sz="quarter" idx="12"/>
          </p:nvPr>
        </p:nvSpPr>
        <p:spPr/>
        <p:txBody>
          <a:bodyPr/>
          <a:lstStyle/>
          <a:p>
            <a:pPr defTabSz="457200"/>
            <a:fld id="{515C96CD-4F26-4641-BB0F-2DEA4EBAC9E0}" type="slidenum">
              <a:rPr lang="en-US" smtClean="0">
                <a:solidFill>
                  <a:srgbClr val="000000"/>
                </a:solidFill>
              </a:rPr>
              <a:pPr defTabSz="457200"/>
              <a:t>‹#›</a:t>
            </a:fld>
            <a:endParaRPr lang="en-US">
              <a:solidFill>
                <a:srgbClr val="000000"/>
              </a:solidFill>
            </a:endParaRPr>
          </a:p>
        </p:txBody>
      </p:sp>
    </p:spTree>
    <p:extLst>
      <p:ext uri="{BB962C8B-B14F-4D97-AF65-F5344CB8AC3E}">
        <p14:creationId xmlns:p14="http://schemas.microsoft.com/office/powerpoint/2010/main" val="2536763344"/>
      </p:ext>
    </p:extLst>
  </p:cSld>
  <p:clrMapOvr>
    <a:masterClrMapping/>
  </p:clrMapOvr>
  <p:transition/>
  <p:timing>
    <p:tnLst>
      <p:par>
        <p:cTn id="1" dur="indefinite" restart="never" nodeType="tmRoot"/>
      </p:par>
    </p:tnLst>
  </p:timing>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GB"/>
          </a:p>
        </p:txBody>
      </p:sp>
      <p:sp>
        <p:nvSpPr>
          <p:cNvPr id="4" name="Date Placeholder 3"/>
          <p:cNvSpPr>
            <a:spLocks noGrp="1"/>
          </p:cNvSpPr>
          <p:nvPr>
            <p:ph type="dt" sz="half" idx="10"/>
          </p:nvPr>
        </p:nvSpPr>
        <p:spPr/>
        <p:txBody>
          <a:bodyPr/>
          <a:lstStyle/>
          <a:p>
            <a:pPr defTabSz="457200"/>
            <a:fld id="{BEF6C14C-94F8-AF47-AA18-0E5BEA2CEA87}" type="datetimeFigureOut">
              <a:rPr lang="en-US" smtClean="0">
                <a:solidFill>
                  <a:srgbClr val="000000"/>
                </a:solidFill>
              </a:rPr>
              <a:pPr defTabSz="457200"/>
              <a:t>1/5/2018</a:t>
            </a:fld>
            <a:endParaRPr lang="en-US">
              <a:solidFill>
                <a:srgbClr val="000000"/>
              </a:solidFill>
            </a:endParaRPr>
          </a:p>
        </p:txBody>
      </p:sp>
      <p:sp>
        <p:nvSpPr>
          <p:cNvPr id="6" name="Slide Number Placeholder 5"/>
          <p:cNvSpPr>
            <a:spLocks noGrp="1"/>
          </p:cNvSpPr>
          <p:nvPr>
            <p:ph type="sldNum" sz="quarter" idx="12"/>
          </p:nvPr>
        </p:nvSpPr>
        <p:spPr/>
        <p:txBody>
          <a:bodyPr/>
          <a:lstStyle/>
          <a:p>
            <a:pPr defTabSz="457200"/>
            <a:fld id="{515C96CD-4F26-4641-BB0F-2DEA4EBAC9E0}" type="slidenum">
              <a:rPr lang="en-US" smtClean="0">
                <a:solidFill>
                  <a:srgbClr val="000000"/>
                </a:solidFill>
              </a:rPr>
              <a:pPr defTabSz="457200"/>
              <a:t>‹#›</a:t>
            </a:fld>
            <a:endParaRPr lang="en-US">
              <a:solidFill>
                <a:srgbClr val="000000"/>
              </a:solidFill>
            </a:endParaRPr>
          </a:p>
        </p:txBody>
      </p:sp>
    </p:spTree>
    <p:extLst>
      <p:ext uri="{BB962C8B-B14F-4D97-AF65-F5344CB8AC3E}">
        <p14:creationId xmlns:p14="http://schemas.microsoft.com/office/powerpoint/2010/main" val="2885291963"/>
      </p:ext>
    </p:extLst>
  </p:cSld>
  <p:clrMapOvr>
    <a:masterClrMapping/>
  </p:clrMapOvr>
  <p:transition/>
  <p:timing>
    <p:tnLst>
      <p:par>
        <p:cTn id="1" dur="indefinite" restart="never" nodeType="tmRoot"/>
      </p:par>
    </p:tnLst>
  </p:timing>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GB" smtClean="0"/>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GB"/>
          </a:p>
        </p:txBody>
      </p:sp>
      <p:sp>
        <p:nvSpPr>
          <p:cNvPr id="4" name="Date Placeholder 3"/>
          <p:cNvSpPr>
            <a:spLocks noGrp="1"/>
          </p:cNvSpPr>
          <p:nvPr>
            <p:ph type="dt" sz="half" idx="10"/>
          </p:nvPr>
        </p:nvSpPr>
        <p:spPr/>
        <p:txBody>
          <a:bodyPr/>
          <a:lstStyle/>
          <a:p>
            <a:pPr defTabSz="457200"/>
            <a:fld id="{BEF6C14C-94F8-AF47-AA18-0E5BEA2CEA87}" type="datetimeFigureOut">
              <a:rPr lang="en-US" smtClean="0">
                <a:solidFill>
                  <a:srgbClr val="000000"/>
                </a:solidFill>
              </a:rPr>
              <a:pPr defTabSz="457200"/>
              <a:t>1/5/2018</a:t>
            </a:fld>
            <a:endParaRPr lang="en-US">
              <a:solidFill>
                <a:srgbClr val="000000"/>
              </a:solidFill>
            </a:endParaRPr>
          </a:p>
        </p:txBody>
      </p:sp>
      <p:sp>
        <p:nvSpPr>
          <p:cNvPr id="6" name="Slide Number Placeholder 5"/>
          <p:cNvSpPr>
            <a:spLocks noGrp="1"/>
          </p:cNvSpPr>
          <p:nvPr>
            <p:ph type="sldNum" sz="quarter" idx="12"/>
          </p:nvPr>
        </p:nvSpPr>
        <p:spPr/>
        <p:txBody>
          <a:bodyPr/>
          <a:lstStyle/>
          <a:p>
            <a:pPr defTabSz="457200"/>
            <a:fld id="{515C96CD-4F26-4641-BB0F-2DEA4EBAC9E0}" type="slidenum">
              <a:rPr lang="en-US" smtClean="0">
                <a:solidFill>
                  <a:srgbClr val="000000"/>
                </a:solidFill>
              </a:rPr>
              <a:pPr defTabSz="457200"/>
              <a:t>‹#›</a:t>
            </a:fld>
            <a:endParaRPr lang="en-US">
              <a:solidFill>
                <a:srgbClr val="000000"/>
              </a:solidFill>
            </a:endParaRPr>
          </a:p>
        </p:txBody>
      </p:sp>
    </p:spTree>
    <p:extLst>
      <p:ext uri="{BB962C8B-B14F-4D97-AF65-F5344CB8AC3E}">
        <p14:creationId xmlns:p14="http://schemas.microsoft.com/office/powerpoint/2010/main" val="2691687140"/>
      </p:ext>
    </p:extLst>
  </p:cSld>
  <p:clrMapOvr>
    <a:masterClrMapping/>
  </p:clrMapOvr>
  <p:transition/>
  <p:timing>
    <p:tnLst>
      <p:par>
        <p:cTn id="1" dur="indefinite" restart="never" nodeType="tmRoot"/>
      </p:par>
    </p:tnLst>
  </p:timing>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GB" smtClean="0"/>
              <a:t>Click to edit Master title style</a:t>
            </a:r>
            <a:endParaRPr lang="en-GB"/>
          </a:p>
        </p:txBody>
      </p:sp>
      <p:sp>
        <p:nvSpPr>
          <p:cNvPr id="3" name="Text Placeholder 2"/>
          <p:cNvSpPr>
            <a:spLocks noGrp="1"/>
          </p:cNvSpPr>
          <p:nvPr>
            <p:ph type="body" idx="1"/>
          </p:nvPr>
        </p:nvSpPr>
        <p:spPr>
          <a:xfrm>
            <a:off x="457200" y="1600201"/>
            <a:ext cx="8229600" cy="3917032"/>
          </a:xfrm>
          <a:prstGeom prst="rect">
            <a:avLst/>
          </a:prstGeom>
        </p:spPr>
        <p:txBody>
          <a:bodyPr vert="horz" lIns="91440" tIns="45720" rIns="91440" bIns="45720" rtlCol="0">
            <a:normAutofit/>
          </a:body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GB" dirty="0"/>
          </a:p>
        </p:txBody>
      </p:sp>
      <p:sp>
        <p:nvSpPr>
          <p:cNvPr id="4" name="Date Placeholder 3"/>
          <p:cNvSpPr>
            <a:spLocks noGrp="1"/>
          </p:cNvSpPr>
          <p:nvPr>
            <p:ph type="dt" sz="half" idx="2"/>
          </p:nvPr>
        </p:nvSpPr>
        <p:spPr>
          <a:xfrm>
            <a:off x="251520" y="6525344"/>
            <a:ext cx="971128"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pPr defTabSz="457200"/>
            <a:fld id="{BEF6C14C-94F8-AF47-AA18-0E5BEA2CEA87}" type="datetimeFigureOut">
              <a:rPr lang="en-US" smtClean="0">
                <a:solidFill>
                  <a:srgbClr val="000000"/>
                </a:solidFill>
              </a:rPr>
              <a:pPr defTabSz="457200"/>
              <a:t>1/5/2018</a:t>
            </a:fld>
            <a:endParaRPr lang="en-US">
              <a:solidFill>
                <a:srgbClr val="000000"/>
              </a:solidFill>
            </a:endParaRPr>
          </a:p>
        </p:txBody>
      </p:sp>
      <p:sp>
        <p:nvSpPr>
          <p:cNvPr id="6" name="Slide Number Placeholder 5"/>
          <p:cNvSpPr>
            <a:spLocks noGrp="1"/>
          </p:cNvSpPr>
          <p:nvPr>
            <p:ph type="sldNum" sz="quarter" idx="4"/>
          </p:nvPr>
        </p:nvSpPr>
        <p:spPr>
          <a:xfrm>
            <a:off x="7956376" y="6380972"/>
            <a:ext cx="730424" cy="340503"/>
          </a:xfrm>
          <a:prstGeom prst="rect">
            <a:avLst/>
          </a:prstGeom>
        </p:spPr>
        <p:txBody>
          <a:bodyPr vert="horz" lIns="91440" tIns="45720" rIns="91440" bIns="45720" rtlCol="0" anchor="ctr"/>
          <a:lstStyle>
            <a:lvl1pPr algn="r">
              <a:defRPr sz="1200">
                <a:solidFill>
                  <a:schemeClr val="tx1">
                    <a:tint val="75000"/>
                  </a:schemeClr>
                </a:solidFill>
              </a:defRPr>
            </a:lvl1pPr>
          </a:lstStyle>
          <a:p>
            <a:pPr defTabSz="457200"/>
            <a:fld id="{515C96CD-4F26-4641-BB0F-2DEA4EBAC9E0}" type="slidenum">
              <a:rPr lang="en-US" smtClean="0">
                <a:solidFill>
                  <a:srgbClr val="000000"/>
                </a:solidFill>
              </a:rPr>
              <a:pPr defTabSz="457200"/>
              <a:t>‹#›</a:t>
            </a:fld>
            <a:endParaRPr lang="en-US">
              <a:solidFill>
                <a:srgbClr val="000000"/>
              </a:solidFill>
            </a:endParaRPr>
          </a:p>
        </p:txBody>
      </p:sp>
    </p:spTree>
    <p:extLst>
      <p:ext uri="{BB962C8B-B14F-4D97-AF65-F5344CB8AC3E}">
        <p14:creationId xmlns:p14="http://schemas.microsoft.com/office/powerpoint/2010/main" val="637017333"/>
      </p:ext>
    </p:extLst>
  </p:cSld>
  <p:clrMap bg1="lt1" tx1="dk1" bg2="lt2" tx2="dk2" accent1="accent1" accent2="accent2" accent3="accent3" accent4="accent4" accent5="accent5" accent6="accent6" hlink="hlink" folHlink="folHlink"/>
  <p:sldLayoutIdLst>
    <p:sldLayoutId id="2147483685" r:id="rId1"/>
    <p:sldLayoutId id="2147483686" r:id="rId2"/>
    <p:sldLayoutId id="2147483687" r:id="rId3"/>
    <p:sldLayoutId id="2147483688" r:id="rId4"/>
    <p:sldLayoutId id="2147483689" r:id="rId5"/>
    <p:sldLayoutId id="2147483690" r:id="rId6"/>
    <p:sldLayoutId id="2147483691" r:id="rId7"/>
    <p:sldLayoutId id="2147483692" r:id="rId8"/>
    <p:sldLayoutId id="2147483693" r:id="rId9"/>
    <p:sldLayoutId id="2147483694" r:id="rId10"/>
    <p:sldLayoutId id="2147483695" r:id="rId11"/>
  </p:sldLayoutIdLst>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3">
                                            <p:txEl>
                                              <p:pRg st="1" end="1"/>
                                            </p:txEl>
                                          </p:spTgt>
                                        </p:tgtEl>
                                        <p:attrNameLst>
                                          <p:attrName>style.visibility</p:attrName>
                                        </p:attrNameLst>
                                      </p:cBhvr>
                                      <p:to>
                                        <p:strVal val="visible"/>
                                      </p:to>
                                    </p:set>
                                  </p:childTnLst>
                                </p:cTn>
                              </p:par>
                              <p:par>
                                <p:cTn id="9" presetID="1" presetClass="entr" presetSubtype="0" fill="hold" grpId="0" nodeType="with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par>
                                <p:cTn id="11" presetID="1" presetClass="entr" presetSubtype="0" fill="hold" grpId="0" nodeType="withEffect">
                                  <p:stCondLst>
                                    <p:cond delay="0"/>
                                  </p:stCondLst>
                                  <p:childTnLst>
                                    <p:set>
                                      <p:cBhvr>
                                        <p:cTn id="12" dur="1" fill="hold">
                                          <p:stCondLst>
                                            <p:cond delay="0"/>
                                          </p:stCondLst>
                                        </p:cTn>
                                        <p:tgtEl>
                                          <p:spTgt spid="3">
                                            <p:txEl>
                                              <p:pRg st="3" end="3"/>
                                            </p:txEl>
                                          </p:spTgt>
                                        </p:tgtEl>
                                        <p:attrNameLst>
                                          <p:attrName>style.visibility</p:attrName>
                                        </p:attrNameLst>
                                      </p:cBhvr>
                                      <p:to>
                                        <p:strVal val="visible"/>
                                      </p:to>
                                    </p:set>
                                  </p:childTnLst>
                                </p:cTn>
                              </p:par>
                              <p:par>
                                <p:cTn id="13" presetID="1" presetClass="entr" presetSubtype="0" fill="hold" grpId="0" nodeType="with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5.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5.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5.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1.xml.rels><?xml version="1.0" encoding="UTF-8" standalone="yes"?>
<Relationships xmlns="http://schemas.openxmlformats.org/package/2006/relationships"><Relationship Id="rId3" Type="http://schemas.openxmlformats.org/officeDocument/2006/relationships/oleObject" Target="!OLE_LINK2" TargetMode="External"/><Relationship Id="rId2" Type="http://schemas.openxmlformats.org/officeDocument/2006/relationships/slideLayout" Target="../slideLayouts/slideLayout7.xml"/><Relationship Id="rId1" Type="http://schemas.openxmlformats.org/officeDocument/2006/relationships/vmlDrawing" Target="../drawings/vmlDrawing1.vml"/><Relationship Id="rId4" Type="http://schemas.openxmlformats.org/officeDocument/2006/relationships/image" Target="../media/image3.png"/></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3.xml.rels><?xml version="1.0" encoding="UTF-8" standalone="yes"?>
<Relationships xmlns="http://schemas.openxmlformats.org/package/2006/relationships"><Relationship Id="rId3" Type="http://schemas.openxmlformats.org/officeDocument/2006/relationships/oleObject" Target="VERBATIM%20HD:CatharineBleasdale:VERBATIM%20HD:PTEStudentDocumentsPack1617:BA2PTE(1617)EnglishPack:1.Evaluation&amp;Assessment:C4EndofWeekReviewForm(2014).doc!OLE_LINK1" TargetMode="External"/><Relationship Id="rId2" Type="http://schemas.openxmlformats.org/officeDocument/2006/relationships/slideLayout" Target="../slideLayouts/slideLayout7.xml"/><Relationship Id="rId1" Type="http://schemas.openxmlformats.org/officeDocument/2006/relationships/vmlDrawing" Target="../drawings/vmlDrawing2.vml"/><Relationship Id="rId4" Type="http://schemas.openxmlformats.org/officeDocument/2006/relationships/image" Target="../media/image4.png"/></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smtClean="0"/>
              <a:t>PAP1 </a:t>
            </a:r>
            <a:br>
              <a:rPr lang="en-GB" dirty="0" smtClean="0"/>
            </a:br>
            <a:r>
              <a:rPr lang="en-GB" dirty="0" smtClean="0"/>
              <a:t>PTE1</a:t>
            </a:r>
            <a:endParaRPr lang="en-GB" dirty="0"/>
          </a:p>
        </p:txBody>
      </p:sp>
      <p:sp>
        <p:nvSpPr>
          <p:cNvPr id="3" name="Subtitle 2"/>
          <p:cNvSpPr>
            <a:spLocks noGrp="1"/>
          </p:cNvSpPr>
          <p:nvPr>
            <p:ph type="subTitle" idx="1"/>
          </p:nvPr>
        </p:nvSpPr>
        <p:spPr/>
        <p:txBody>
          <a:bodyPr/>
          <a:lstStyle/>
          <a:p>
            <a:r>
              <a:rPr lang="en-GB" dirty="0" err="1"/>
              <a:t>Disgwyliadau</a:t>
            </a:r>
            <a:r>
              <a:rPr lang="en-GB" dirty="0"/>
              <a:t>/Expectations</a:t>
            </a:r>
          </a:p>
        </p:txBody>
      </p:sp>
    </p:spTree>
    <p:extLst>
      <p:ext uri="{BB962C8B-B14F-4D97-AF65-F5344CB8AC3E}">
        <p14:creationId xmlns:p14="http://schemas.microsoft.com/office/powerpoint/2010/main" val="3250425229"/>
      </p:ext>
    </p:extLst>
  </p:cSld>
  <p:clrMapOvr>
    <a:masterClrMapping/>
  </p:clrMapOvr>
  <p:transition/>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err="1" smtClean="0"/>
              <a:t>Dyddiadau</a:t>
            </a:r>
            <a:r>
              <a:rPr lang="en-GB" dirty="0" smtClean="0"/>
              <a:t>/Dates</a:t>
            </a:r>
            <a:endParaRPr lang="en-GB" dirty="0"/>
          </a:p>
        </p:txBody>
      </p:sp>
      <p:sp>
        <p:nvSpPr>
          <p:cNvPr id="3" name="Content Placeholder 2"/>
          <p:cNvSpPr>
            <a:spLocks noGrp="1"/>
          </p:cNvSpPr>
          <p:nvPr>
            <p:ph idx="1"/>
          </p:nvPr>
        </p:nvSpPr>
        <p:spPr/>
        <p:txBody>
          <a:bodyPr>
            <a:normAutofit lnSpcReduction="10000"/>
          </a:bodyPr>
          <a:lstStyle/>
          <a:p>
            <a:r>
              <a:rPr lang="en-GB" dirty="0" err="1" smtClean="0"/>
              <a:t>Wythnos</a:t>
            </a:r>
            <a:r>
              <a:rPr lang="en-GB" dirty="0" smtClean="0"/>
              <a:t> </a:t>
            </a:r>
            <a:r>
              <a:rPr lang="en-GB" dirty="0" err="1" smtClean="0"/>
              <a:t>paratoi</a:t>
            </a:r>
            <a:r>
              <a:rPr lang="en-GB" dirty="0" smtClean="0"/>
              <a:t>/</a:t>
            </a:r>
            <a:r>
              <a:rPr lang="en-GB" i="1" dirty="0" smtClean="0"/>
              <a:t>Preparation week</a:t>
            </a:r>
          </a:p>
          <a:p>
            <a:r>
              <a:rPr lang="en-GB" dirty="0" smtClean="0"/>
              <a:t>10.01.18 </a:t>
            </a:r>
            <a:r>
              <a:rPr lang="mr-IN" dirty="0" smtClean="0"/>
              <a:t>–</a:t>
            </a:r>
            <a:r>
              <a:rPr lang="en-GB" dirty="0" smtClean="0"/>
              <a:t> 16.01.18</a:t>
            </a:r>
          </a:p>
          <a:p>
            <a:r>
              <a:rPr lang="en-US" dirty="0" err="1" smtClean="0"/>
              <a:t>Addysgu</a:t>
            </a:r>
            <a:r>
              <a:rPr lang="en-US" dirty="0" smtClean="0"/>
              <a:t>/</a:t>
            </a:r>
            <a:r>
              <a:rPr lang="en-US" i="1" dirty="0" smtClean="0"/>
              <a:t>Teaching</a:t>
            </a:r>
            <a:r>
              <a:rPr lang="en-US" dirty="0" smtClean="0"/>
              <a:t>: 18.01.18 </a:t>
            </a:r>
            <a:r>
              <a:rPr lang="mr-IN" dirty="0" smtClean="0"/>
              <a:t>–</a:t>
            </a:r>
            <a:r>
              <a:rPr lang="en-US" dirty="0" smtClean="0"/>
              <a:t> 16.02.18</a:t>
            </a:r>
          </a:p>
          <a:p>
            <a:pPr marL="0" indent="0">
              <a:buNone/>
            </a:pPr>
            <a:endParaRPr lang="en-US" dirty="0" smtClean="0"/>
          </a:p>
          <a:p>
            <a:r>
              <a:rPr lang="en-US" dirty="0" err="1" smtClean="0"/>
              <a:t>Presenoldeb</a:t>
            </a:r>
            <a:r>
              <a:rPr lang="en-US" dirty="0" smtClean="0"/>
              <a:t>/</a:t>
            </a:r>
            <a:r>
              <a:rPr lang="en-US" i="1" dirty="0" smtClean="0"/>
              <a:t>Attendance</a:t>
            </a:r>
            <a:r>
              <a:rPr lang="en-US" dirty="0" smtClean="0"/>
              <a:t> </a:t>
            </a:r>
          </a:p>
          <a:p>
            <a:r>
              <a:rPr lang="en-GB" dirty="0" smtClean="0"/>
              <a:t>DBS – </a:t>
            </a:r>
            <a:r>
              <a:rPr lang="en-GB" dirty="0" err="1" smtClean="0"/>
              <a:t>tystysgrif</a:t>
            </a:r>
            <a:r>
              <a:rPr lang="en-GB" dirty="0" smtClean="0"/>
              <a:t> </a:t>
            </a:r>
            <a:r>
              <a:rPr lang="en-GB" dirty="0" err="1" smtClean="0"/>
              <a:t>yn</a:t>
            </a:r>
            <a:r>
              <a:rPr lang="en-GB" dirty="0" smtClean="0"/>
              <a:t> </a:t>
            </a:r>
            <a:r>
              <a:rPr lang="en-GB" dirty="0" err="1" smtClean="0"/>
              <a:t>eich</a:t>
            </a:r>
            <a:r>
              <a:rPr lang="en-GB" dirty="0" smtClean="0"/>
              <a:t> </a:t>
            </a:r>
            <a:r>
              <a:rPr lang="en-GB" dirty="0" err="1" smtClean="0"/>
              <a:t>ffeil</a:t>
            </a:r>
            <a:r>
              <a:rPr lang="en-GB" dirty="0" smtClean="0"/>
              <a:t>/</a:t>
            </a:r>
            <a:r>
              <a:rPr lang="en-GB" i="1" dirty="0" smtClean="0"/>
              <a:t>certificate in file</a:t>
            </a:r>
            <a:endParaRPr lang="en-US" dirty="0"/>
          </a:p>
          <a:p>
            <a:pPr marL="0" indent="0">
              <a:buNone/>
            </a:pPr>
            <a:endParaRPr lang="en-GB" i="1" dirty="0"/>
          </a:p>
        </p:txBody>
      </p:sp>
    </p:spTree>
    <p:extLst>
      <p:ext uri="{BB962C8B-B14F-4D97-AF65-F5344CB8AC3E}">
        <p14:creationId xmlns:p14="http://schemas.microsoft.com/office/powerpoint/2010/main" val="3484157636"/>
      </p:ext>
    </p:extLst>
  </p:cSld>
  <p:clrMapOvr>
    <a:masterClrMapping/>
  </p:clrMapOvr>
  <p:transition/>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err="1" smtClean="0"/>
              <a:t>Gwirio</a:t>
            </a:r>
            <a:r>
              <a:rPr lang="en-GB" dirty="0" smtClean="0"/>
              <a:t> </a:t>
            </a:r>
            <a:r>
              <a:rPr lang="en-GB" dirty="0" err="1" smtClean="0"/>
              <a:t>Ffeiliau</a:t>
            </a:r>
            <a:r>
              <a:rPr lang="en-GB" dirty="0" smtClean="0"/>
              <a:t> * Checking Files</a:t>
            </a:r>
            <a:endParaRPr lang="en-GB" dirty="0"/>
          </a:p>
        </p:txBody>
      </p:sp>
      <p:sp>
        <p:nvSpPr>
          <p:cNvPr id="3" name="Content Placeholder 2"/>
          <p:cNvSpPr>
            <a:spLocks noGrp="1"/>
          </p:cNvSpPr>
          <p:nvPr>
            <p:ph idx="1"/>
          </p:nvPr>
        </p:nvSpPr>
        <p:spPr/>
        <p:txBody>
          <a:bodyPr>
            <a:normAutofit/>
          </a:bodyPr>
          <a:lstStyle/>
          <a:p>
            <a:r>
              <a:rPr lang="en-GB" dirty="0" err="1" smtClean="0"/>
              <a:t>Cysylltiad</a:t>
            </a:r>
            <a:r>
              <a:rPr lang="en-GB" dirty="0" smtClean="0"/>
              <a:t> </a:t>
            </a:r>
            <a:r>
              <a:rPr lang="en-GB" dirty="0" err="1" smtClean="0"/>
              <a:t>gyda’ch</a:t>
            </a:r>
            <a:r>
              <a:rPr lang="en-GB" dirty="0" smtClean="0"/>
              <a:t> </a:t>
            </a:r>
            <a:r>
              <a:rPr lang="en-GB" dirty="0" err="1" smtClean="0"/>
              <a:t>tiwtor</a:t>
            </a:r>
            <a:endParaRPr lang="en-GB" dirty="0" smtClean="0"/>
          </a:p>
          <a:p>
            <a:pPr marL="0" indent="0">
              <a:buNone/>
            </a:pPr>
            <a:r>
              <a:rPr lang="en-GB" dirty="0" smtClean="0"/>
              <a:t>   ‘</a:t>
            </a:r>
            <a:r>
              <a:rPr lang="en-GB" i="1" dirty="0" smtClean="0"/>
              <a:t>Check In’ with your tutor</a:t>
            </a:r>
          </a:p>
          <a:p>
            <a:pPr marL="0" indent="0">
              <a:buNone/>
            </a:pPr>
            <a:endParaRPr lang="en-GB" i="1" dirty="0" smtClean="0"/>
          </a:p>
          <a:p>
            <a:r>
              <a:rPr lang="en-GB" dirty="0" err="1" smtClean="0"/>
              <a:t>Ffeiliau</a:t>
            </a:r>
            <a:r>
              <a:rPr lang="en-GB" dirty="0" smtClean="0"/>
              <a:t> PAP1 </a:t>
            </a:r>
            <a:r>
              <a:rPr lang="en-GB" dirty="0" err="1" smtClean="0"/>
              <a:t>Rhan</a:t>
            </a:r>
            <a:r>
              <a:rPr lang="en-GB" dirty="0" smtClean="0"/>
              <a:t> 2 </a:t>
            </a:r>
          </a:p>
          <a:p>
            <a:pPr marL="0" indent="0">
              <a:buNone/>
            </a:pPr>
            <a:r>
              <a:rPr lang="en-GB" dirty="0" smtClean="0"/>
              <a:t>   </a:t>
            </a:r>
            <a:r>
              <a:rPr lang="en-GB" i="1" dirty="0" smtClean="0"/>
              <a:t>PTE1 Part 2 files</a:t>
            </a:r>
          </a:p>
          <a:p>
            <a:pPr marL="0" indent="0">
              <a:buNone/>
            </a:pPr>
            <a:endParaRPr lang="en-GB" i="1" dirty="0"/>
          </a:p>
          <a:p>
            <a:pPr marL="0" indent="0">
              <a:buNone/>
            </a:pPr>
            <a:endParaRPr lang="en-GB" i="1" dirty="0"/>
          </a:p>
        </p:txBody>
      </p:sp>
    </p:spTree>
    <p:extLst>
      <p:ext uri="{BB962C8B-B14F-4D97-AF65-F5344CB8AC3E}">
        <p14:creationId xmlns:p14="http://schemas.microsoft.com/office/powerpoint/2010/main" val="276791844"/>
      </p:ext>
    </p:extLst>
  </p:cSld>
  <p:clrMapOvr>
    <a:masterClrMapping/>
  </p:clrMapOvr>
  <p:transition/>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199" y="116632"/>
            <a:ext cx="8229600" cy="1143000"/>
          </a:xfrm>
        </p:spPr>
        <p:txBody>
          <a:bodyPr>
            <a:normAutofit fontScale="90000"/>
          </a:bodyPr>
          <a:lstStyle/>
          <a:p>
            <a:r>
              <a:rPr lang="en-US" dirty="0" err="1" smtClean="0"/>
              <a:t>Cynnwys</a:t>
            </a:r>
            <a:r>
              <a:rPr lang="en-US" dirty="0" smtClean="0"/>
              <a:t> y </a:t>
            </a:r>
            <a:r>
              <a:rPr lang="en-US" dirty="0" err="1" smtClean="0"/>
              <a:t>Ffeil</a:t>
            </a:r>
            <a:r>
              <a:rPr lang="en-US" dirty="0"/>
              <a:t/>
            </a:r>
            <a:br>
              <a:rPr lang="en-US" dirty="0"/>
            </a:br>
            <a:r>
              <a:rPr lang="en-US" dirty="0" smtClean="0"/>
              <a:t>File Contents</a:t>
            </a:r>
            <a:endParaRPr lang="en-US" dirty="0"/>
          </a:p>
        </p:txBody>
      </p:sp>
      <p:sp>
        <p:nvSpPr>
          <p:cNvPr id="6" name="Text Placeholder 5"/>
          <p:cNvSpPr>
            <a:spLocks noGrp="1"/>
          </p:cNvSpPr>
          <p:nvPr>
            <p:ph type="body" idx="1"/>
          </p:nvPr>
        </p:nvSpPr>
        <p:spPr>
          <a:xfrm>
            <a:off x="460715" y="1340767"/>
            <a:ext cx="4040188" cy="449185"/>
          </a:xfrm>
        </p:spPr>
        <p:txBody>
          <a:bodyPr>
            <a:normAutofit fontScale="32500" lnSpcReduction="20000"/>
          </a:bodyPr>
          <a:lstStyle/>
          <a:p>
            <a:endParaRPr lang="en-US" dirty="0" smtClean="0"/>
          </a:p>
          <a:p>
            <a:endParaRPr lang="en-US" dirty="0"/>
          </a:p>
          <a:p>
            <a:r>
              <a:rPr lang="en-US" dirty="0" err="1" smtClean="0"/>
              <a:t>Adranau</a:t>
            </a:r>
            <a:endParaRPr lang="en-US" dirty="0"/>
          </a:p>
        </p:txBody>
      </p:sp>
      <p:sp>
        <p:nvSpPr>
          <p:cNvPr id="5" name="Content Placeholder 4"/>
          <p:cNvSpPr>
            <a:spLocks noGrp="1"/>
          </p:cNvSpPr>
          <p:nvPr>
            <p:ph sz="half" idx="2"/>
          </p:nvPr>
        </p:nvSpPr>
        <p:spPr>
          <a:xfrm>
            <a:off x="460715" y="1371600"/>
            <a:ext cx="4040188" cy="4145633"/>
          </a:xfrm>
        </p:spPr>
        <p:txBody>
          <a:bodyPr>
            <a:noAutofit/>
          </a:bodyPr>
          <a:lstStyle/>
          <a:p>
            <a:pPr>
              <a:buNone/>
            </a:pPr>
            <a:r>
              <a:rPr lang="en-US" b="1" dirty="0" err="1" smtClean="0"/>
              <a:t>Adranau</a:t>
            </a:r>
            <a:endParaRPr lang="en-US" b="1" dirty="0" smtClean="0"/>
          </a:p>
          <a:p>
            <a:pPr>
              <a:buNone/>
            </a:pPr>
            <a:r>
              <a:rPr lang="en-US" sz="1900" dirty="0" smtClean="0"/>
              <a:t>1: </a:t>
            </a:r>
            <a:r>
              <a:rPr lang="cy-GB" sz="1900" dirty="0"/>
              <a:t>Gwybodaeth gyffredinol</a:t>
            </a:r>
            <a:r>
              <a:rPr lang="cy-GB" sz="1900" dirty="0" smtClean="0"/>
              <a:t> </a:t>
            </a:r>
          </a:p>
          <a:p>
            <a:pPr>
              <a:buNone/>
            </a:pPr>
            <a:r>
              <a:rPr lang="cy-GB" sz="1900" dirty="0" smtClean="0"/>
              <a:t>2: </a:t>
            </a:r>
            <a:r>
              <a:rPr lang="cy-GB" sz="1900" dirty="0"/>
              <a:t>Cyd-destun yr ysgol</a:t>
            </a:r>
            <a:r>
              <a:rPr lang="cy-GB" sz="1900" dirty="0" smtClean="0"/>
              <a:t> </a:t>
            </a:r>
          </a:p>
          <a:p>
            <a:pPr>
              <a:buNone/>
            </a:pPr>
            <a:r>
              <a:rPr lang="cy-GB" sz="1900" dirty="0" smtClean="0"/>
              <a:t>3: </a:t>
            </a:r>
            <a:r>
              <a:rPr lang="cy-GB" sz="1900" dirty="0"/>
              <a:t>Cynllunio hirdymor a thymor canolig ar gyfer y lleoliad</a:t>
            </a:r>
            <a:r>
              <a:rPr lang="cy-GB" sz="1900" dirty="0" smtClean="0"/>
              <a:t> </a:t>
            </a:r>
          </a:p>
          <a:p>
            <a:pPr>
              <a:buNone/>
            </a:pPr>
            <a:r>
              <a:rPr lang="cy-GB" sz="1900" dirty="0" smtClean="0"/>
              <a:t>4: </a:t>
            </a:r>
            <a:r>
              <a:rPr lang="cy-GB" sz="1900" dirty="0"/>
              <a:t>Amserlenni byrdymor wythnosol</a:t>
            </a:r>
            <a:r>
              <a:rPr lang="cy-GB" sz="1900" dirty="0" smtClean="0"/>
              <a:t> </a:t>
            </a:r>
          </a:p>
          <a:p>
            <a:pPr>
              <a:buNone/>
            </a:pPr>
            <a:r>
              <a:rPr lang="cy-GB" sz="1900" dirty="0" smtClean="0"/>
              <a:t>5: </a:t>
            </a:r>
            <a:r>
              <a:rPr lang="cy-GB" sz="1900" dirty="0"/>
              <a:t>Cynlluniau a gwerthusiadau dyddiol</a:t>
            </a:r>
            <a:r>
              <a:rPr lang="en-GB" sz="1900" dirty="0" smtClean="0"/>
              <a:t> </a:t>
            </a:r>
          </a:p>
          <a:p>
            <a:pPr>
              <a:buNone/>
            </a:pPr>
            <a:r>
              <a:rPr lang="en-GB" sz="1900" dirty="0" smtClean="0"/>
              <a:t>6: </a:t>
            </a:r>
            <a:r>
              <a:rPr lang="cy-GB" sz="1900" dirty="0"/>
              <a:t>Adolygiadau diwedd wythnos</a:t>
            </a:r>
            <a:r>
              <a:rPr lang="cy-GB" sz="1900" dirty="0" smtClean="0"/>
              <a:t> </a:t>
            </a:r>
          </a:p>
          <a:p>
            <a:pPr>
              <a:buNone/>
            </a:pPr>
            <a:r>
              <a:rPr lang="cy-GB" sz="1900" dirty="0" smtClean="0"/>
              <a:t>7: </a:t>
            </a:r>
            <a:r>
              <a:rPr lang="cy-GB" sz="1900" dirty="0"/>
              <a:t>Asesu’r dysgu ac Asesu ar gyfer dysgu</a:t>
            </a:r>
            <a:r>
              <a:rPr lang="en-GB" sz="1900" dirty="0" smtClean="0"/>
              <a:t> </a:t>
            </a:r>
          </a:p>
          <a:p>
            <a:pPr>
              <a:buNone/>
            </a:pPr>
            <a:r>
              <a:rPr lang="en-GB" sz="1900" dirty="0" smtClean="0"/>
              <a:t>8: </a:t>
            </a:r>
            <a:r>
              <a:rPr lang="cy-GB" sz="1900" dirty="0"/>
              <a:t>Deunydd ychwanegol a gwaith ar y gweill</a:t>
            </a:r>
            <a:r>
              <a:rPr lang="en-GB" sz="1900" dirty="0" smtClean="0"/>
              <a:t> </a:t>
            </a:r>
            <a:endParaRPr lang="en-US" sz="1900" dirty="0"/>
          </a:p>
        </p:txBody>
      </p:sp>
      <p:sp>
        <p:nvSpPr>
          <p:cNvPr id="8" name="Content Placeholder 7"/>
          <p:cNvSpPr>
            <a:spLocks noGrp="1"/>
          </p:cNvSpPr>
          <p:nvPr>
            <p:ph sz="quarter" idx="4"/>
          </p:nvPr>
        </p:nvSpPr>
        <p:spPr>
          <a:xfrm>
            <a:off x="4495800" y="1447800"/>
            <a:ext cx="4041775" cy="3951288"/>
          </a:xfrm>
        </p:spPr>
        <p:txBody>
          <a:bodyPr>
            <a:normAutofit/>
          </a:bodyPr>
          <a:lstStyle/>
          <a:p>
            <a:pPr>
              <a:buNone/>
            </a:pPr>
            <a:r>
              <a:rPr lang="en-US" b="1" dirty="0" smtClean="0"/>
              <a:t>Sections</a:t>
            </a:r>
            <a:endParaRPr lang="en-US" sz="1800" dirty="0" smtClean="0"/>
          </a:p>
          <a:p>
            <a:pPr>
              <a:buNone/>
            </a:pPr>
            <a:r>
              <a:rPr lang="en-US" sz="1900" dirty="0" smtClean="0"/>
              <a:t>1: General Information</a:t>
            </a:r>
          </a:p>
          <a:p>
            <a:pPr>
              <a:buNone/>
            </a:pPr>
            <a:r>
              <a:rPr lang="en-US" sz="1900" dirty="0" smtClean="0"/>
              <a:t>2: The School Context</a:t>
            </a:r>
            <a:r>
              <a:rPr lang="en-GB" sz="1900" dirty="0" smtClean="0"/>
              <a:t> </a:t>
            </a:r>
          </a:p>
          <a:p>
            <a:pPr>
              <a:buNone/>
            </a:pPr>
            <a:r>
              <a:rPr lang="en-GB" sz="1900" dirty="0" smtClean="0"/>
              <a:t>3: </a:t>
            </a:r>
            <a:r>
              <a:rPr lang="en-US" sz="1900" dirty="0" smtClean="0"/>
              <a:t>Mid </a:t>
            </a:r>
            <a:r>
              <a:rPr lang="en-US" sz="1900" dirty="0"/>
              <a:t>term planning for the placement</a:t>
            </a:r>
            <a:r>
              <a:rPr lang="en-GB" sz="1900" dirty="0" smtClean="0"/>
              <a:t> </a:t>
            </a:r>
          </a:p>
          <a:p>
            <a:pPr>
              <a:buNone/>
            </a:pPr>
            <a:r>
              <a:rPr lang="en-GB" sz="1900" dirty="0" smtClean="0"/>
              <a:t>4: Weekly timetables</a:t>
            </a:r>
          </a:p>
          <a:p>
            <a:pPr>
              <a:buNone/>
            </a:pPr>
            <a:r>
              <a:rPr lang="en-GB" sz="1900" dirty="0" smtClean="0"/>
              <a:t>5: Daily plans &amp; evaluations</a:t>
            </a:r>
          </a:p>
          <a:p>
            <a:pPr>
              <a:buNone/>
            </a:pPr>
            <a:r>
              <a:rPr lang="en-GB" sz="1900" dirty="0" smtClean="0"/>
              <a:t>6: End of Week Reviews</a:t>
            </a:r>
          </a:p>
          <a:p>
            <a:pPr>
              <a:buNone/>
            </a:pPr>
            <a:r>
              <a:rPr lang="en-GB" sz="1900" dirty="0" smtClean="0"/>
              <a:t>7: Assessment of &amp; for learning</a:t>
            </a:r>
          </a:p>
          <a:p>
            <a:pPr>
              <a:buNone/>
            </a:pPr>
            <a:r>
              <a:rPr lang="en-GB" sz="1900" dirty="0" smtClean="0"/>
              <a:t>8: Supplementary materials</a:t>
            </a:r>
            <a:endParaRPr lang="en-US" sz="1900" dirty="0" smtClean="0"/>
          </a:p>
          <a:p>
            <a:pPr>
              <a:buNone/>
            </a:pPr>
            <a:endParaRPr lang="en-US" dirty="0" smtClean="0"/>
          </a:p>
        </p:txBody>
      </p:sp>
    </p:spTree>
    <p:extLst>
      <p:ext uri="{BB962C8B-B14F-4D97-AF65-F5344CB8AC3E}">
        <p14:creationId xmlns:p14="http://schemas.microsoft.com/office/powerpoint/2010/main" val="2652866284"/>
      </p:ext>
    </p:extLst>
  </p:cSld>
  <p:clrMapOvr>
    <a:masterClrMapping/>
  </p:clrMapOvr>
  <p:transition/>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cy-GB" dirty="0"/>
              <a:t>T</a:t>
            </a:r>
            <a:r>
              <a:rPr lang="cy-GB" dirty="0" smtClean="0"/>
              <a:t>asgau Gweinyddol</a:t>
            </a:r>
            <a:br>
              <a:rPr lang="cy-GB" dirty="0" smtClean="0"/>
            </a:br>
            <a:r>
              <a:rPr lang="cy-GB" dirty="0" smtClean="0"/>
              <a:t>Administrative Tasks</a:t>
            </a:r>
            <a:endParaRPr lang="en-US" dirty="0"/>
          </a:p>
        </p:txBody>
      </p:sp>
      <p:sp>
        <p:nvSpPr>
          <p:cNvPr id="3" name="Content Placeholder 2"/>
          <p:cNvSpPr>
            <a:spLocks noGrp="1"/>
          </p:cNvSpPr>
          <p:nvPr>
            <p:ph idx="1"/>
          </p:nvPr>
        </p:nvSpPr>
        <p:spPr/>
        <p:txBody>
          <a:bodyPr>
            <a:normAutofit/>
          </a:bodyPr>
          <a:lstStyle/>
          <a:p>
            <a:r>
              <a:rPr lang="en-US" dirty="0" err="1" smtClean="0"/>
              <a:t>Ffurflen</a:t>
            </a:r>
            <a:r>
              <a:rPr lang="en-US" dirty="0" smtClean="0"/>
              <a:t> </a:t>
            </a:r>
            <a:r>
              <a:rPr lang="en-US" dirty="0" err="1" smtClean="0"/>
              <a:t>Gydsynio</a:t>
            </a:r>
            <a:r>
              <a:rPr lang="en-US" dirty="0" smtClean="0"/>
              <a:t> </a:t>
            </a:r>
            <a:r>
              <a:rPr lang="en-US" i="1" dirty="0"/>
              <a:t>*</a:t>
            </a:r>
            <a:r>
              <a:rPr lang="en-US" i="1" dirty="0" smtClean="0"/>
              <a:t> Consent Form</a:t>
            </a:r>
            <a:endParaRPr lang="cy-GB" dirty="0" smtClean="0"/>
          </a:p>
          <a:p>
            <a:r>
              <a:rPr lang="cy-GB" dirty="0" smtClean="0"/>
              <a:t>Cofrestr personol </a:t>
            </a:r>
            <a:r>
              <a:rPr lang="cy-GB" dirty="0"/>
              <a:t>*</a:t>
            </a:r>
            <a:r>
              <a:rPr lang="cy-GB" dirty="0" smtClean="0"/>
              <a:t> </a:t>
            </a:r>
            <a:r>
              <a:rPr lang="cy-GB" i="1" dirty="0" smtClean="0"/>
              <a:t>Personal register</a:t>
            </a:r>
          </a:p>
          <a:p>
            <a:r>
              <a:rPr lang="en-US" dirty="0" err="1" smtClean="0"/>
              <a:t>Gwersi</a:t>
            </a:r>
            <a:r>
              <a:rPr lang="en-US" dirty="0" smtClean="0"/>
              <a:t>/</a:t>
            </a:r>
            <a:r>
              <a:rPr lang="en-US" dirty="0" err="1" smtClean="0"/>
              <a:t>sesiynau</a:t>
            </a:r>
            <a:r>
              <a:rPr lang="en-US" dirty="0" smtClean="0"/>
              <a:t> a </a:t>
            </a:r>
            <a:r>
              <a:rPr lang="en-US" dirty="0" err="1" smtClean="0"/>
              <a:t>gynlluniwyd</a:t>
            </a:r>
            <a:r>
              <a:rPr lang="en-US" dirty="0" smtClean="0"/>
              <a:t> ac </a:t>
            </a:r>
            <a:r>
              <a:rPr lang="en-US" dirty="0" err="1" smtClean="0"/>
              <a:t>addysgwyd</a:t>
            </a:r>
            <a:r>
              <a:rPr lang="en-GB" dirty="0" smtClean="0"/>
              <a:t> * </a:t>
            </a:r>
            <a:r>
              <a:rPr lang="en-US" i="1" dirty="0" smtClean="0"/>
              <a:t>Lessons/sessions planned &amp; taught</a:t>
            </a:r>
          </a:p>
        </p:txBody>
      </p:sp>
    </p:spTree>
    <p:extLst>
      <p:ext uri="{BB962C8B-B14F-4D97-AF65-F5344CB8AC3E}">
        <p14:creationId xmlns:p14="http://schemas.microsoft.com/office/powerpoint/2010/main" val="2865326433"/>
      </p:ext>
    </p:extLst>
  </p:cSld>
  <p:clrMapOvr>
    <a:masterClrMapping/>
  </p:clrMapOvr>
  <p:transition/>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dirty="0" err="1" smtClean="0"/>
              <a:t>Cynllun</a:t>
            </a:r>
            <a:r>
              <a:rPr lang="en-US" dirty="0" smtClean="0"/>
              <a:t> </a:t>
            </a:r>
            <a:r>
              <a:rPr lang="en-US" dirty="0" err="1" smtClean="0"/>
              <a:t>Gweithredu</a:t>
            </a:r>
            <a:r>
              <a:rPr lang="en-US" dirty="0" smtClean="0"/>
              <a:t/>
            </a:r>
            <a:br>
              <a:rPr lang="en-US" dirty="0" smtClean="0"/>
            </a:br>
            <a:r>
              <a:rPr lang="en-US" dirty="0" smtClean="0"/>
              <a:t>Action Plan</a:t>
            </a:r>
            <a:endParaRPr lang="en-US" dirty="0"/>
          </a:p>
        </p:txBody>
      </p:sp>
      <p:sp>
        <p:nvSpPr>
          <p:cNvPr id="3" name="Content Placeholder 2"/>
          <p:cNvSpPr>
            <a:spLocks noGrp="1"/>
          </p:cNvSpPr>
          <p:nvPr>
            <p:ph sz="half" idx="1"/>
          </p:nvPr>
        </p:nvSpPr>
        <p:spPr/>
        <p:txBody>
          <a:bodyPr/>
          <a:lstStyle/>
          <a:p>
            <a:r>
              <a:rPr lang="en-US" sz="2600" dirty="0" err="1" smtClean="0"/>
              <a:t>Cwblhewch</a:t>
            </a:r>
            <a:r>
              <a:rPr lang="en-US" sz="2600" dirty="0" smtClean="0"/>
              <a:t> </a:t>
            </a:r>
            <a:r>
              <a:rPr lang="en-US" sz="2600" dirty="0" err="1" smtClean="0"/>
              <a:t>eich</a:t>
            </a:r>
            <a:r>
              <a:rPr lang="en-US" sz="2600" dirty="0" smtClean="0"/>
              <a:t> </a:t>
            </a:r>
            <a:r>
              <a:rPr lang="en-US" sz="2600" dirty="0" err="1" smtClean="0"/>
              <a:t>cynllun</a:t>
            </a:r>
            <a:r>
              <a:rPr lang="en-US" sz="2600" dirty="0" smtClean="0"/>
              <a:t> </a:t>
            </a:r>
            <a:r>
              <a:rPr lang="en-US" sz="2600" dirty="0" err="1" smtClean="0"/>
              <a:t>wythnos</a:t>
            </a:r>
            <a:r>
              <a:rPr lang="en-US" sz="2600" dirty="0" smtClean="0"/>
              <a:t> </a:t>
            </a:r>
            <a:r>
              <a:rPr lang="en-US" sz="2600" dirty="0" err="1" smtClean="0"/>
              <a:t>yma</a:t>
            </a:r>
            <a:r>
              <a:rPr lang="en-US" sz="2600" dirty="0" smtClean="0"/>
              <a:t>: </a:t>
            </a:r>
            <a:r>
              <a:rPr lang="en-US" sz="2600" dirty="0" err="1" smtClean="0"/>
              <a:t>Rhan</a:t>
            </a:r>
            <a:r>
              <a:rPr lang="en-US" sz="2600" dirty="0" smtClean="0"/>
              <a:t> 1 </a:t>
            </a:r>
            <a:r>
              <a:rPr lang="en-US" sz="2600" dirty="0" err="1" smtClean="0"/>
              <a:t>i</a:t>
            </a:r>
            <a:r>
              <a:rPr lang="en-US" sz="2600" dirty="0" smtClean="0"/>
              <a:t> </a:t>
            </a:r>
            <a:r>
              <a:rPr lang="en-US" sz="2600" dirty="0" err="1" smtClean="0"/>
              <a:t>Rhan</a:t>
            </a:r>
            <a:r>
              <a:rPr lang="en-US" sz="2600" dirty="0" smtClean="0"/>
              <a:t> 2</a:t>
            </a:r>
          </a:p>
          <a:p>
            <a:r>
              <a:rPr lang="en-US" sz="2600" dirty="0" err="1" smtClean="0"/>
              <a:t>Rhowch</a:t>
            </a:r>
            <a:r>
              <a:rPr lang="en-US" sz="2600" dirty="0" smtClean="0"/>
              <a:t> </a:t>
            </a:r>
            <a:r>
              <a:rPr lang="en-US" sz="2600" dirty="0" err="1" smtClean="0"/>
              <a:t>eich</a:t>
            </a:r>
            <a:r>
              <a:rPr lang="en-US" sz="2600" dirty="0" smtClean="0"/>
              <a:t> </a:t>
            </a:r>
            <a:r>
              <a:rPr lang="en-US" sz="2600" dirty="0" err="1" smtClean="0"/>
              <a:t>cynllun</a:t>
            </a:r>
            <a:r>
              <a:rPr lang="en-US" sz="2600" dirty="0" smtClean="0"/>
              <a:t> </a:t>
            </a:r>
            <a:r>
              <a:rPr lang="en-US" sz="2600" dirty="0" err="1" smtClean="0"/>
              <a:t>yn</a:t>
            </a:r>
            <a:r>
              <a:rPr lang="en-US" sz="2600" dirty="0" smtClean="0"/>
              <a:t> </a:t>
            </a:r>
            <a:r>
              <a:rPr lang="en-US" sz="2600" dirty="0" err="1" smtClean="0"/>
              <a:t>eich</a:t>
            </a:r>
            <a:r>
              <a:rPr lang="en-US" sz="2600" dirty="0" smtClean="0"/>
              <a:t> </a:t>
            </a:r>
            <a:r>
              <a:rPr lang="en-US" sz="2600" dirty="0" err="1" smtClean="0"/>
              <a:t>ffeil</a:t>
            </a:r>
            <a:r>
              <a:rPr lang="en-US" sz="2600" dirty="0" smtClean="0"/>
              <a:t> PAP.</a:t>
            </a:r>
          </a:p>
          <a:p>
            <a:r>
              <a:rPr lang="en-US" sz="2600" dirty="0" smtClean="0"/>
              <a:t>Os </a:t>
            </a:r>
            <a:r>
              <a:rPr lang="en-US" sz="2600" dirty="0" err="1" smtClean="0"/>
              <a:t>oes</a:t>
            </a:r>
            <a:r>
              <a:rPr lang="en-US" sz="2600" dirty="0" smtClean="0"/>
              <a:t> </a:t>
            </a:r>
            <a:r>
              <a:rPr lang="en-US" sz="2600" dirty="0" err="1" smtClean="0"/>
              <a:t>cyfle</a:t>
            </a:r>
            <a:r>
              <a:rPr lang="en-US" sz="2600" dirty="0" smtClean="0"/>
              <a:t>, </a:t>
            </a:r>
            <a:r>
              <a:rPr lang="en-US" sz="2600" dirty="0" err="1" smtClean="0"/>
              <a:t>rhannwch</a:t>
            </a:r>
            <a:r>
              <a:rPr lang="en-US" sz="2600" dirty="0" smtClean="0"/>
              <a:t> y </a:t>
            </a:r>
            <a:r>
              <a:rPr lang="en-US" sz="2600" dirty="0" err="1" smtClean="0"/>
              <a:t>cynllun</a:t>
            </a:r>
            <a:r>
              <a:rPr lang="en-US" sz="2600" dirty="0" smtClean="0"/>
              <a:t> </a:t>
            </a:r>
            <a:r>
              <a:rPr lang="en-US" sz="2600" dirty="0" err="1" smtClean="0"/>
              <a:t>gyda’ch</a:t>
            </a:r>
            <a:r>
              <a:rPr lang="en-US" sz="2600" dirty="0" smtClean="0"/>
              <a:t> mentor/</a:t>
            </a:r>
            <a:r>
              <a:rPr lang="en-US" sz="2600" dirty="0" err="1" smtClean="0"/>
              <a:t>uwch</a:t>
            </a:r>
            <a:r>
              <a:rPr lang="en-US" sz="2600" dirty="0" smtClean="0"/>
              <a:t> </a:t>
            </a:r>
            <a:r>
              <a:rPr lang="en-US" sz="2600" dirty="0" err="1" smtClean="0"/>
              <a:t>fentor</a:t>
            </a:r>
            <a:r>
              <a:rPr lang="en-US" sz="2600" dirty="0" smtClean="0"/>
              <a:t>.</a:t>
            </a:r>
          </a:p>
          <a:p>
            <a:pPr>
              <a:buNone/>
            </a:pPr>
            <a:endParaRPr lang="en-US" dirty="0"/>
          </a:p>
        </p:txBody>
      </p:sp>
      <p:sp>
        <p:nvSpPr>
          <p:cNvPr id="4" name="Content Placeholder 3"/>
          <p:cNvSpPr>
            <a:spLocks noGrp="1"/>
          </p:cNvSpPr>
          <p:nvPr>
            <p:ph sz="half" idx="2"/>
          </p:nvPr>
        </p:nvSpPr>
        <p:spPr/>
        <p:txBody>
          <a:bodyPr/>
          <a:lstStyle/>
          <a:p>
            <a:r>
              <a:rPr lang="en-US" dirty="0" smtClean="0"/>
              <a:t>Complete your plan this week: Part 1 to Part 2.</a:t>
            </a:r>
          </a:p>
          <a:p>
            <a:r>
              <a:rPr lang="en-US" dirty="0" smtClean="0"/>
              <a:t>Place it in your PTE file.</a:t>
            </a:r>
          </a:p>
          <a:p>
            <a:r>
              <a:rPr lang="en-US" dirty="0" smtClean="0"/>
              <a:t>Share it with your mentor/senior mentor.</a:t>
            </a:r>
            <a:endParaRPr lang="en-US" dirty="0"/>
          </a:p>
        </p:txBody>
      </p:sp>
    </p:spTree>
    <p:extLst>
      <p:ext uri="{BB962C8B-B14F-4D97-AF65-F5344CB8AC3E}">
        <p14:creationId xmlns:p14="http://schemas.microsoft.com/office/powerpoint/2010/main" val="912100007"/>
      </p:ext>
    </p:extLst>
  </p:cSld>
  <p:clrMapOvr>
    <a:masterClrMapping/>
  </p:clrMapOvr>
  <p:transition/>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cy-GB" dirty="0" smtClean="0"/>
              <a:t>Llwyth Gwaith</a:t>
            </a:r>
            <a:br>
              <a:rPr lang="cy-GB" dirty="0" smtClean="0"/>
            </a:br>
            <a:r>
              <a:rPr lang="cy-GB" dirty="0" smtClean="0"/>
              <a:t>Workload</a:t>
            </a:r>
            <a:endParaRPr lang="en-US" dirty="0"/>
          </a:p>
        </p:txBody>
      </p:sp>
      <p:sp>
        <p:nvSpPr>
          <p:cNvPr id="4" name="Content Placeholder 3"/>
          <p:cNvSpPr>
            <a:spLocks noGrp="1"/>
          </p:cNvSpPr>
          <p:nvPr>
            <p:ph sz="half" idx="1"/>
          </p:nvPr>
        </p:nvSpPr>
        <p:spPr/>
        <p:txBody>
          <a:bodyPr>
            <a:normAutofit fontScale="25000" lnSpcReduction="20000"/>
          </a:bodyPr>
          <a:lstStyle/>
          <a:p>
            <a:pPr lvl="0"/>
            <a:r>
              <a:rPr lang="cy-GB" sz="8000" dirty="0" smtClean="0"/>
              <a:t>Cynlluniwch </a:t>
            </a:r>
            <a:r>
              <a:rPr lang="cy-GB" sz="8000" dirty="0"/>
              <a:t>a chyflwyno dwy wers bob </a:t>
            </a:r>
            <a:r>
              <a:rPr lang="cy-GB" sz="8000" dirty="0" smtClean="0"/>
              <a:t>dydd (amrywiaeth </a:t>
            </a:r>
            <a:r>
              <a:rPr lang="cy-GB" sz="8000" dirty="0"/>
              <a:t>o bynciau/meysydd </a:t>
            </a:r>
            <a:r>
              <a:rPr lang="cy-GB" sz="8000" dirty="0" smtClean="0"/>
              <a:t>dysgu)</a:t>
            </a:r>
            <a:endParaRPr lang="en-GB" sz="8000" dirty="0" smtClean="0"/>
          </a:p>
          <a:p>
            <a:pPr lvl="0"/>
            <a:r>
              <a:rPr lang="cy-GB" sz="8000" dirty="0"/>
              <a:t>Wrth i</a:t>
            </a:r>
            <a:r>
              <a:rPr lang="cy-GB" sz="8000" dirty="0" smtClean="0"/>
              <a:t> chi </a:t>
            </a:r>
            <a:r>
              <a:rPr lang="cy-GB" sz="8000" dirty="0"/>
              <a:t>fagu hyder, </a:t>
            </a:r>
            <a:r>
              <a:rPr lang="cy-GB" sz="8000" dirty="0" smtClean="0"/>
              <a:t>gallech </a:t>
            </a:r>
            <a:r>
              <a:rPr lang="cy-GB" sz="8000" dirty="0"/>
              <a:t>fod yn gyfrifol am sesiynau llawn (boreau neu brynhawniau</a:t>
            </a:r>
            <a:r>
              <a:rPr lang="cy-GB" sz="8000" dirty="0" smtClean="0"/>
              <a:t>)</a:t>
            </a:r>
            <a:endParaRPr lang="en-GB" sz="8000" dirty="0" smtClean="0"/>
          </a:p>
          <a:p>
            <a:pPr lvl="0"/>
            <a:r>
              <a:rPr lang="cy-GB" sz="8000" dirty="0"/>
              <a:t>Ar gyfer pob bloc, erbyn </a:t>
            </a:r>
            <a:r>
              <a:rPr lang="cy-GB" sz="8000" dirty="0" smtClean="0"/>
              <a:t>Wythnos 4</a:t>
            </a:r>
            <a:r>
              <a:rPr lang="cy-GB" sz="8000" dirty="0"/>
              <a:t>,</a:t>
            </a:r>
            <a:r>
              <a:rPr lang="cy-GB" sz="8000" dirty="0" smtClean="0"/>
              <a:t> cynlluniwch </a:t>
            </a:r>
            <a:r>
              <a:rPr lang="cy-GB" sz="8000" dirty="0"/>
              <a:t>a </a:t>
            </a:r>
            <a:r>
              <a:rPr lang="cy-GB" sz="8000" dirty="0" smtClean="0"/>
              <a:t>pharatoiwch </a:t>
            </a:r>
            <a:r>
              <a:rPr lang="cy-GB" sz="8000" dirty="0"/>
              <a:t>at ddiwrnod llawn o addysgu, gan gynnwys cyfrifoldebau estynedig </a:t>
            </a:r>
            <a:r>
              <a:rPr lang="cy-GB" sz="8000" dirty="0" smtClean="0"/>
              <a:t>athro</a:t>
            </a:r>
            <a:endParaRPr lang="en-GB" sz="8000" dirty="0" smtClean="0"/>
          </a:p>
          <a:p>
            <a:pPr lvl="0"/>
            <a:r>
              <a:rPr lang="cy-GB" sz="8000" dirty="0"/>
              <a:t>Ar gyfer pob bloc, erbyn Wythnos 5,</a:t>
            </a:r>
            <a:r>
              <a:rPr lang="cy-GB" sz="8000" dirty="0" smtClean="0"/>
              <a:t> addysgiwch </a:t>
            </a:r>
            <a:r>
              <a:rPr lang="cy-GB" sz="8000" dirty="0"/>
              <a:t>2 ddiwrnod llawn.</a:t>
            </a:r>
            <a:endParaRPr lang="en-GB" sz="8000" dirty="0" smtClean="0"/>
          </a:p>
          <a:p>
            <a:pPr>
              <a:buNone/>
            </a:pPr>
            <a:endParaRPr lang="en-US" dirty="0"/>
          </a:p>
        </p:txBody>
      </p:sp>
      <p:sp>
        <p:nvSpPr>
          <p:cNvPr id="5" name="Content Placeholder 4"/>
          <p:cNvSpPr>
            <a:spLocks noGrp="1"/>
          </p:cNvSpPr>
          <p:nvPr>
            <p:ph sz="half" idx="2"/>
          </p:nvPr>
        </p:nvSpPr>
        <p:spPr/>
        <p:txBody>
          <a:bodyPr>
            <a:normAutofit fontScale="25000" lnSpcReduction="20000"/>
          </a:bodyPr>
          <a:lstStyle/>
          <a:p>
            <a:pPr lvl="0"/>
            <a:r>
              <a:rPr lang="en-US" sz="8000" dirty="0" smtClean="0"/>
              <a:t>Plan </a:t>
            </a:r>
            <a:r>
              <a:rPr lang="en-US" sz="8000" dirty="0"/>
              <a:t>and deliver two lessons every </a:t>
            </a:r>
            <a:r>
              <a:rPr lang="en-US" sz="8000" dirty="0" smtClean="0"/>
              <a:t>day (variety </a:t>
            </a:r>
            <a:r>
              <a:rPr lang="en-US" sz="8000" dirty="0"/>
              <a:t>of subjects/areas of </a:t>
            </a:r>
            <a:r>
              <a:rPr lang="en-US" sz="8000" dirty="0" smtClean="0"/>
              <a:t>learning) </a:t>
            </a:r>
            <a:endParaRPr lang="en-GB" sz="8000" dirty="0" smtClean="0"/>
          </a:p>
          <a:p>
            <a:pPr lvl="0"/>
            <a:r>
              <a:rPr lang="en-US" sz="8000" dirty="0"/>
              <a:t>As</a:t>
            </a:r>
            <a:r>
              <a:rPr lang="en-US" sz="8000" dirty="0" smtClean="0"/>
              <a:t> you </a:t>
            </a:r>
            <a:r>
              <a:rPr lang="en-US" sz="8000" dirty="0"/>
              <a:t>gain confidence,</a:t>
            </a:r>
            <a:r>
              <a:rPr lang="en-US" sz="8000" dirty="0" smtClean="0"/>
              <a:t> you </a:t>
            </a:r>
            <a:r>
              <a:rPr lang="en-US" sz="8000" dirty="0"/>
              <a:t>could be responsible for whole sessions (mornings or afternoons</a:t>
            </a:r>
            <a:r>
              <a:rPr lang="en-US" sz="8000" dirty="0" smtClean="0"/>
              <a:t>)</a:t>
            </a:r>
            <a:endParaRPr lang="en-GB" sz="8000" dirty="0" smtClean="0"/>
          </a:p>
          <a:p>
            <a:pPr lvl="0"/>
            <a:r>
              <a:rPr lang="en-US" sz="8000" dirty="0"/>
              <a:t>For each block, by Week 4,</a:t>
            </a:r>
            <a:r>
              <a:rPr lang="en-US" sz="8000" dirty="0" smtClean="0"/>
              <a:t> plan </a:t>
            </a:r>
            <a:r>
              <a:rPr lang="en-US" sz="8000" dirty="0"/>
              <a:t>and prepare for a whole day’s teaching, including wider teacher </a:t>
            </a:r>
            <a:r>
              <a:rPr lang="en-US" sz="8000" dirty="0" smtClean="0"/>
              <a:t>responsibilities</a:t>
            </a:r>
            <a:endParaRPr lang="en-GB" sz="8000" dirty="0" smtClean="0"/>
          </a:p>
          <a:p>
            <a:pPr lvl="0"/>
            <a:r>
              <a:rPr lang="en-US" sz="8000" dirty="0"/>
              <a:t>For each block, by Week 5,</a:t>
            </a:r>
            <a:r>
              <a:rPr lang="en-US" sz="8000" dirty="0" smtClean="0"/>
              <a:t> teach </a:t>
            </a:r>
            <a:r>
              <a:rPr lang="en-US" sz="8000" dirty="0"/>
              <a:t>2 full days.</a:t>
            </a:r>
            <a:endParaRPr lang="en-GB" sz="8000" dirty="0" smtClean="0"/>
          </a:p>
          <a:p>
            <a:pPr>
              <a:buNone/>
            </a:pPr>
            <a:endParaRPr lang="en-US" dirty="0"/>
          </a:p>
        </p:txBody>
      </p:sp>
    </p:spTree>
    <p:extLst>
      <p:ext uri="{BB962C8B-B14F-4D97-AF65-F5344CB8AC3E}">
        <p14:creationId xmlns:p14="http://schemas.microsoft.com/office/powerpoint/2010/main" val="3776620620"/>
      </p:ext>
    </p:extLst>
  </p:cSld>
  <p:clrMapOvr>
    <a:masterClrMapping/>
  </p:clrMapOvr>
  <p:transition/>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err="1" smtClean="0"/>
              <a:t>Disgwyliadau</a:t>
            </a:r>
            <a:r>
              <a:rPr lang="en-GB" dirty="0"/>
              <a:t/>
            </a:r>
            <a:br>
              <a:rPr lang="en-GB" dirty="0"/>
            </a:br>
            <a:r>
              <a:rPr lang="en-GB" dirty="0" smtClean="0"/>
              <a:t>Expectations</a:t>
            </a:r>
            <a:endParaRPr lang="en-GB" dirty="0"/>
          </a:p>
        </p:txBody>
      </p:sp>
      <p:sp>
        <p:nvSpPr>
          <p:cNvPr id="3" name="Text Placeholder 2"/>
          <p:cNvSpPr>
            <a:spLocks noGrp="1"/>
          </p:cNvSpPr>
          <p:nvPr>
            <p:ph type="body" idx="1"/>
          </p:nvPr>
        </p:nvSpPr>
        <p:spPr/>
        <p:txBody>
          <a:bodyPr/>
          <a:lstStyle/>
          <a:p>
            <a:r>
              <a:rPr lang="en-GB" dirty="0" err="1" smtClean="0"/>
              <a:t>Cynllunio</a:t>
            </a:r>
            <a:endParaRPr lang="en-GB" dirty="0"/>
          </a:p>
        </p:txBody>
      </p:sp>
      <p:sp>
        <p:nvSpPr>
          <p:cNvPr id="4" name="Content Placeholder 3"/>
          <p:cNvSpPr>
            <a:spLocks noGrp="1"/>
          </p:cNvSpPr>
          <p:nvPr>
            <p:ph sz="half" idx="2"/>
          </p:nvPr>
        </p:nvSpPr>
        <p:spPr/>
        <p:txBody>
          <a:bodyPr/>
          <a:lstStyle/>
          <a:p>
            <a:r>
              <a:rPr lang="en-GB" dirty="0" err="1" smtClean="0"/>
              <a:t>Cynlluniau</a:t>
            </a:r>
            <a:r>
              <a:rPr lang="en-GB" dirty="0" smtClean="0"/>
              <a:t> </a:t>
            </a:r>
            <a:r>
              <a:rPr lang="en-GB" dirty="0" err="1" smtClean="0"/>
              <a:t>tymor</a:t>
            </a:r>
            <a:r>
              <a:rPr lang="en-GB" dirty="0" smtClean="0"/>
              <a:t> </a:t>
            </a:r>
            <a:r>
              <a:rPr lang="en-GB" dirty="0" err="1" smtClean="0"/>
              <a:t>canolig</a:t>
            </a:r>
            <a:r>
              <a:rPr lang="en-GB" dirty="0" smtClean="0"/>
              <a:t> (</a:t>
            </a:r>
            <a:r>
              <a:rPr lang="en-GB" dirty="0" err="1" smtClean="0"/>
              <a:t>yr</a:t>
            </a:r>
            <a:r>
              <a:rPr lang="en-GB" dirty="0" smtClean="0"/>
              <a:t> </a:t>
            </a:r>
            <a:r>
              <a:rPr lang="en-GB" dirty="0" err="1" smtClean="0"/>
              <a:t>ysgol</a:t>
            </a:r>
            <a:r>
              <a:rPr lang="en-GB" dirty="0" smtClean="0"/>
              <a:t>)</a:t>
            </a:r>
          </a:p>
          <a:p>
            <a:r>
              <a:rPr lang="en-GB" dirty="0" err="1" smtClean="0"/>
              <a:t>Cynlluniau</a:t>
            </a:r>
            <a:r>
              <a:rPr lang="en-GB" dirty="0" smtClean="0"/>
              <a:t> </a:t>
            </a:r>
            <a:r>
              <a:rPr lang="en-GB" dirty="0" err="1" smtClean="0"/>
              <a:t>sesiynau</a:t>
            </a:r>
            <a:r>
              <a:rPr lang="en-GB" dirty="0" smtClean="0"/>
              <a:t>/</a:t>
            </a:r>
            <a:r>
              <a:rPr lang="en-GB" dirty="0" err="1" smtClean="0"/>
              <a:t>gwersi</a:t>
            </a:r>
            <a:r>
              <a:rPr lang="en-GB" dirty="0" smtClean="0"/>
              <a:t> (</a:t>
            </a:r>
            <a:r>
              <a:rPr lang="en-GB" dirty="0" err="1" smtClean="0"/>
              <a:t>profforma’r</a:t>
            </a:r>
            <a:r>
              <a:rPr lang="en-GB" dirty="0" smtClean="0"/>
              <a:t> </a:t>
            </a:r>
            <a:r>
              <a:rPr lang="en-GB" dirty="0" err="1" smtClean="0"/>
              <a:t>brifysgol</a:t>
            </a:r>
            <a:r>
              <a:rPr lang="en-GB" dirty="0" smtClean="0"/>
              <a:t>)</a:t>
            </a:r>
            <a:endParaRPr lang="en-GB" dirty="0"/>
          </a:p>
        </p:txBody>
      </p:sp>
      <p:sp>
        <p:nvSpPr>
          <p:cNvPr id="5" name="Text Placeholder 4"/>
          <p:cNvSpPr>
            <a:spLocks noGrp="1"/>
          </p:cNvSpPr>
          <p:nvPr>
            <p:ph type="body" sz="quarter" idx="3"/>
          </p:nvPr>
        </p:nvSpPr>
        <p:spPr/>
        <p:txBody>
          <a:bodyPr/>
          <a:lstStyle/>
          <a:p>
            <a:r>
              <a:rPr lang="en-GB" dirty="0" smtClean="0"/>
              <a:t>Planning</a:t>
            </a:r>
            <a:endParaRPr lang="en-GB" dirty="0"/>
          </a:p>
        </p:txBody>
      </p:sp>
      <p:sp>
        <p:nvSpPr>
          <p:cNvPr id="6" name="Content Placeholder 5"/>
          <p:cNvSpPr>
            <a:spLocks noGrp="1"/>
          </p:cNvSpPr>
          <p:nvPr>
            <p:ph sz="quarter" idx="4"/>
          </p:nvPr>
        </p:nvSpPr>
        <p:spPr/>
        <p:txBody>
          <a:bodyPr/>
          <a:lstStyle/>
          <a:p>
            <a:r>
              <a:rPr lang="en-GB" dirty="0" smtClean="0"/>
              <a:t>Mid term planning (school’s)</a:t>
            </a:r>
          </a:p>
          <a:p>
            <a:r>
              <a:rPr lang="en-GB" dirty="0" smtClean="0"/>
              <a:t>Session/lesson plans (university </a:t>
            </a:r>
            <a:r>
              <a:rPr lang="en-GB" dirty="0" err="1" smtClean="0"/>
              <a:t>proforma</a:t>
            </a:r>
            <a:r>
              <a:rPr lang="en-GB" dirty="0" smtClean="0"/>
              <a:t>)</a:t>
            </a:r>
            <a:endParaRPr lang="en-GB" dirty="0"/>
          </a:p>
        </p:txBody>
      </p:sp>
    </p:spTree>
    <p:extLst>
      <p:ext uri="{BB962C8B-B14F-4D97-AF65-F5344CB8AC3E}">
        <p14:creationId xmlns:p14="http://schemas.microsoft.com/office/powerpoint/2010/main" val="439569006"/>
      </p:ext>
    </p:extLst>
  </p:cSld>
  <p:clrMapOvr>
    <a:masterClrMapping/>
  </p:clrMapOvr>
  <p:transition/>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normAutofit fontScale="90000"/>
          </a:bodyPr>
          <a:lstStyle/>
          <a:p>
            <a:r>
              <a:rPr lang="en-GB" dirty="0" err="1" smtClean="0"/>
              <a:t>Disgwyliadau</a:t>
            </a:r>
            <a:r>
              <a:rPr lang="en-GB" dirty="0"/>
              <a:t/>
            </a:r>
            <a:br>
              <a:rPr lang="en-GB" dirty="0"/>
            </a:br>
            <a:r>
              <a:rPr lang="en-GB" dirty="0" smtClean="0"/>
              <a:t>Expectations</a:t>
            </a:r>
            <a:endParaRPr lang="en-GB" dirty="0"/>
          </a:p>
        </p:txBody>
      </p:sp>
      <p:sp>
        <p:nvSpPr>
          <p:cNvPr id="5" name="Text Placeholder 4"/>
          <p:cNvSpPr>
            <a:spLocks noGrp="1"/>
          </p:cNvSpPr>
          <p:nvPr>
            <p:ph type="body" idx="1"/>
          </p:nvPr>
        </p:nvSpPr>
        <p:spPr/>
        <p:txBody>
          <a:bodyPr/>
          <a:lstStyle/>
          <a:p>
            <a:r>
              <a:rPr lang="en-GB" sz="2000" dirty="0" err="1" smtClean="0"/>
              <a:t>Monitro</a:t>
            </a:r>
            <a:r>
              <a:rPr lang="en-GB" sz="2000" dirty="0" smtClean="0"/>
              <a:t> ac </a:t>
            </a:r>
            <a:r>
              <a:rPr lang="en-GB" sz="2000" dirty="0" err="1" smtClean="0"/>
              <a:t>Asesu</a:t>
            </a:r>
            <a:endParaRPr lang="en-GB" sz="2000" dirty="0"/>
          </a:p>
        </p:txBody>
      </p:sp>
      <p:sp>
        <p:nvSpPr>
          <p:cNvPr id="6" name="Content Placeholder 5"/>
          <p:cNvSpPr>
            <a:spLocks noGrp="1"/>
          </p:cNvSpPr>
          <p:nvPr>
            <p:ph sz="half" idx="2"/>
          </p:nvPr>
        </p:nvSpPr>
        <p:spPr/>
        <p:txBody>
          <a:bodyPr/>
          <a:lstStyle/>
          <a:p>
            <a:r>
              <a:rPr lang="en-GB" dirty="0" err="1"/>
              <a:t>Cofnod</a:t>
            </a:r>
            <a:r>
              <a:rPr lang="en-GB" dirty="0"/>
              <a:t> </a:t>
            </a:r>
            <a:r>
              <a:rPr lang="en-GB" dirty="0" err="1"/>
              <a:t>tracio</a:t>
            </a:r>
            <a:r>
              <a:rPr lang="en-GB" dirty="0"/>
              <a:t> </a:t>
            </a:r>
            <a:endParaRPr lang="en-GB" dirty="0" smtClean="0"/>
          </a:p>
          <a:p>
            <a:r>
              <a:rPr lang="en-GB" dirty="0" err="1" smtClean="0"/>
              <a:t>Nodiadau</a:t>
            </a:r>
            <a:r>
              <a:rPr lang="en-GB" dirty="0" smtClean="0"/>
              <a:t> </a:t>
            </a:r>
            <a:r>
              <a:rPr lang="en-GB" dirty="0" err="1" smtClean="0"/>
              <a:t>arsylwi</a:t>
            </a:r>
            <a:r>
              <a:rPr lang="en-GB" dirty="0" smtClean="0"/>
              <a:t> – </a:t>
            </a:r>
          </a:p>
          <a:p>
            <a:pPr marL="0" indent="0">
              <a:buNone/>
            </a:pPr>
            <a:r>
              <a:rPr lang="en-GB" b="1" dirty="0"/>
              <a:t>	</a:t>
            </a:r>
            <a:r>
              <a:rPr lang="en-GB" b="1" dirty="0" err="1" smtClean="0"/>
              <a:t>pob</a:t>
            </a:r>
            <a:r>
              <a:rPr lang="en-GB" b="1" dirty="0" smtClean="0"/>
              <a:t> </a:t>
            </a:r>
            <a:r>
              <a:rPr lang="en-GB" dirty="0" err="1" smtClean="0"/>
              <a:t>disgybl</a:t>
            </a:r>
            <a:endParaRPr lang="en-GB" dirty="0" smtClean="0"/>
          </a:p>
          <a:p>
            <a:r>
              <a:rPr lang="en-GB" dirty="0" err="1" smtClean="0"/>
              <a:t>Cofnod</a:t>
            </a:r>
            <a:r>
              <a:rPr lang="en-GB" dirty="0" smtClean="0"/>
              <a:t> </a:t>
            </a:r>
            <a:r>
              <a:rPr lang="en-GB" dirty="0" err="1" smtClean="0"/>
              <a:t>darllen</a:t>
            </a:r>
            <a:r>
              <a:rPr lang="en-GB" dirty="0" smtClean="0"/>
              <a:t> (3 </a:t>
            </a:r>
            <a:r>
              <a:rPr lang="en-GB" dirty="0" err="1" smtClean="0"/>
              <a:t>disgybl</a:t>
            </a:r>
            <a:r>
              <a:rPr lang="en-GB" dirty="0" smtClean="0"/>
              <a:t>)</a:t>
            </a:r>
          </a:p>
          <a:p>
            <a:r>
              <a:rPr lang="en-GB" dirty="0" err="1" smtClean="0"/>
              <a:t>Portffolios</a:t>
            </a:r>
            <a:r>
              <a:rPr lang="en-GB" dirty="0" smtClean="0"/>
              <a:t> (3 </a:t>
            </a:r>
            <a:r>
              <a:rPr lang="en-GB" dirty="0" err="1" smtClean="0"/>
              <a:t>disgybl</a:t>
            </a:r>
            <a:r>
              <a:rPr lang="en-GB" dirty="0" smtClean="0"/>
              <a:t>)</a:t>
            </a:r>
          </a:p>
          <a:p>
            <a:r>
              <a:rPr lang="en-GB" dirty="0" err="1" smtClean="0"/>
              <a:t>Proffiliau</a:t>
            </a:r>
            <a:r>
              <a:rPr lang="en-GB" dirty="0" smtClean="0"/>
              <a:t> (3 </a:t>
            </a:r>
            <a:r>
              <a:rPr lang="en-GB" dirty="0" err="1" smtClean="0"/>
              <a:t>disgybl</a:t>
            </a:r>
            <a:r>
              <a:rPr lang="en-GB" dirty="0" smtClean="0"/>
              <a:t>)</a:t>
            </a:r>
            <a:endParaRPr lang="en-GB" dirty="0"/>
          </a:p>
          <a:p>
            <a:r>
              <a:rPr lang="en-GB" dirty="0" err="1" smtClean="0"/>
              <a:t>Arddangosfa</a:t>
            </a:r>
            <a:r>
              <a:rPr lang="en-GB" dirty="0" smtClean="0"/>
              <a:t>/</a:t>
            </a:r>
            <a:r>
              <a:rPr lang="en-GB" dirty="0" err="1" smtClean="0"/>
              <a:t>Taith</a:t>
            </a:r>
            <a:r>
              <a:rPr lang="en-GB" dirty="0" smtClean="0"/>
              <a:t> </a:t>
            </a:r>
            <a:r>
              <a:rPr lang="en-GB" dirty="0" err="1" smtClean="0"/>
              <a:t>Dysgu</a:t>
            </a:r>
            <a:endParaRPr lang="en-GB" dirty="0"/>
          </a:p>
          <a:p>
            <a:endParaRPr lang="en-GB" dirty="0"/>
          </a:p>
        </p:txBody>
      </p:sp>
      <p:sp>
        <p:nvSpPr>
          <p:cNvPr id="7" name="Text Placeholder 6"/>
          <p:cNvSpPr>
            <a:spLocks noGrp="1"/>
          </p:cNvSpPr>
          <p:nvPr>
            <p:ph type="body" sz="quarter" idx="3"/>
          </p:nvPr>
        </p:nvSpPr>
        <p:spPr/>
        <p:txBody>
          <a:bodyPr/>
          <a:lstStyle/>
          <a:p>
            <a:r>
              <a:rPr lang="en-GB" sz="2000" dirty="0" smtClean="0"/>
              <a:t>Monitoring and Assessment</a:t>
            </a:r>
            <a:endParaRPr lang="en-GB" sz="2000" dirty="0"/>
          </a:p>
        </p:txBody>
      </p:sp>
      <p:sp>
        <p:nvSpPr>
          <p:cNvPr id="8" name="Content Placeholder 7"/>
          <p:cNvSpPr>
            <a:spLocks noGrp="1"/>
          </p:cNvSpPr>
          <p:nvPr>
            <p:ph sz="quarter" idx="4"/>
          </p:nvPr>
        </p:nvSpPr>
        <p:spPr/>
        <p:txBody>
          <a:bodyPr>
            <a:normAutofit lnSpcReduction="10000"/>
          </a:bodyPr>
          <a:lstStyle/>
          <a:p>
            <a:r>
              <a:rPr lang="en-GB" dirty="0" smtClean="0"/>
              <a:t>Tracking record </a:t>
            </a:r>
          </a:p>
          <a:p>
            <a:r>
              <a:rPr lang="en-GB" dirty="0" smtClean="0"/>
              <a:t>Observational notes – </a:t>
            </a:r>
          </a:p>
          <a:p>
            <a:pPr marL="0" indent="0">
              <a:buNone/>
            </a:pPr>
            <a:r>
              <a:rPr lang="en-GB" b="1" dirty="0"/>
              <a:t>	</a:t>
            </a:r>
            <a:r>
              <a:rPr lang="en-GB" b="1" dirty="0" smtClean="0"/>
              <a:t>all </a:t>
            </a:r>
            <a:r>
              <a:rPr lang="en-GB" dirty="0" smtClean="0"/>
              <a:t>pupils</a:t>
            </a:r>
          </a:p>
          <a:p>
            <a:r>
              <a:rPr lang="en-GB" dirty="0" smtClean="0"/>
              <a:t>Reading record (3 pupils)</a:t>
            </a:r>
          </a:p>
          <a:p>
            <a:r>
              <a:rPr lang="en-GB" dirty="0" smtClean="0"/>
              <a:t>Portfolio of evidence (3 pupils)</a:t>
            </a:r>
          </a:p>
          <a:p>
            <a:r>
              <a:rPr lang="en-GB" dirty="0" smtClean="0"/>
              <a:t>Profiles (3 pupils)</a:t>
            </a:r>
            <a:endParaRPr lang="en-GB" dirty="0"/>
          </a:p>
          <a:p>
            <a:r>
              <a:rPr lang="en-GB" dirty="0" smtClean="0"/>
              <a:t>Display/Learning Journey</a:t>
            </a:r>
            <a:endParaRPr lang="en-GB" dirty="0"/>
          </a:p>
        </p:txBody>
      </p:sp>
    </p:spTree>
    <p:extLst>
      <p:ext uri="{BB962C8B-B14F-4D97-AF65-F5344CB8AC3E}">
        <p14:creationId xmlns:p14="http://schemas.microsoft.com/office/powerpoint/2010/main" val="1112801657"/>
      </p:ext>
    </p:extLst>
  </p:cSld>
  <p:clrMapOvr>
    <a:masterClrMapping/>
  </p:clrMapOvr>
  <p:transition/>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itle 8"/>
          <p:cNvSpPr>
            <a:spLocks noGrp="1"/>
          </p:cNvSpPr>
          <p:nvPr>
            <p:ph type="title"/>
          </p:nvPr>
        </p:nvSpPr>
        <p:spPr/>
        <p:txBody>
          <a:bodyPr>
            <a:normAutofit fontScale="90000"/>
          </a:bodyPr>
          <a:lstStyle/>
          <a:p>
            <a:r>
              <a:rPr lang="en-US" dirty="0" err="1" smtClean="0"/>
              <a:t>Cofnod</a:t>
            </a:r>
            <a:r>
              <a:rPr lang="en-US" dirty="0" smtClean="0"/>
              <a:t> </a:t>
            </a:r>
            <a:r>
              <a:rPr lang="en-US" dirty="0" err="1" smtClean="0"/>
              <a:t>Tracio</a:t>
            </a:r>
            <a:r>
              <a:rPr lang="en-US" dirty="0" smtClean="0"/>
              <a:t> * Tracking Record</a:t>
            </a:r>
            <a:endParaRPr lang="en-US" dirty="0"/>
          </a:p>
        </p:txBody>
      </p:sp>
      <p:sp>
        <p:nvSpPr>
          <p:cNvPr id="10" name="Content Placeholder 9"/>
          <p:cNvSpPr>
            <a:spLocks noGrp="1"/>
          </p:cNvSpPr>
          <p:nvPr>
            <p:ph sz="half" idx="1"/>
          </p:nvPr>
        </p:nvSpPr>
        <p:spPr/>
        <p:txBody>
          <a:bodyPr>
            <a:noAutofit/>
          </a:bodyPr>
          <a:lstStyle/>
          <a:p>
            <a:r>
              <a:rPr lang="cy-GB" sz="1400" dirty="0" smtClean="0"/>
              <a:t>Cwblhewch gofnod olrhain ar gyfer POB dysgwr. Os ydych yn addysgu gwahanol grwpiau ar gyfer gwahanol feysydd cwricwlaidd, efallai y byddwch yn paratoi cofnodion ar gyfer pob grŵp.</a:t>
            </a:r>
          </a:p>
          <a:p>
            <a:r>
              <a:rPr lang="cy-GB" sz="1400" dirty="0" smtClean="0"/>
              <a:t>Ystyriwch y lliw 'goleuadau traffig' mwyaf priodol ar gyfer ymateb pob dysgwr i'r dasg. </a:t>
            </a:r>
            <a:br>
              <a:rPr lang="cy-GB" sz="1400" dirty="0" smtClean="0"/>
            </a:br>
            <a:r>
              <a:rPr lang="cy-GB" sz="1400" dirty="0" smtClean="0"/>
              <a:t>Os yw'n berthnasol, gwneud sylw i gefnogi'r lliw 'goleuadau traffig' (ee yr elfen ysgrifenedig y dasg yn rhy anodd). </a:t>
            </a:r>
            <a:br>
              <a:rPr lang="cy-GB" sz="1400" dirty="0" smtClean="0"/>
            </a:br>
            <a:r>
              <a:rPr lang="cy-GB" sz="1400" dirty="0" smtClean="0"/>
              <a:t>Defnyddiwch y cofnod i nodi PATRYMAU mewn ymateb i weithgareddau, yn grŵp cyfan ac unigol. </a:t>
            </a:r>
          </a:p>
          <a:p>
            <a:r>
              <a:rPr lang="cy-GB" sz="1400" dirty="0" smtClean="0"/>
              <a:t>Defnyddiwch y wybodaeth i gefnogi cynllunio ar gyfer gweithgareddau yn y dyfodol (ee os yw plentyn yn dangos yn gyson fel 'coch', yn ystyried sut y gallwch wneud y dasg yn fwy priodol ar ei gyfer).</a:t>
            </a:r>
            <a:endParaRPr lang="en-GB" sz="1400" dirty="0" smtClean="0"/>
          </a:p>
        </p:txBody>
      </p:sp>
      <p:sp>
        <p:nvSpPr>
          <p:cNvPr id="11" name="Content Placeholder 10"/>
          <p:cNvSpPr>
            <a:spLocks noGrp="1"/>
          </p:cNvSpPr>
          <p:nvPr>
            <p:ph sz="half" idx="2"/>
          </p:nvPr>
        </p:nvSpPr>
        <p:spPr/>
        <p:txBody>
          <a:bodyPr>
            <a:normAutofit fontScale="47500" lnSpcReduction="20000"/>
          </a:bodyPr>
          <a:lstStyle/>
          <a:p>
            <a:r>
              <a:rPr lang="en-GB" sz="2909" dirty="0" smtClean="0"/>
              <a:t>Complete tracking record for ALL learners. </a:t>
            </a:r>
            <a:r>
              <a:rPr lang="en-GB" sz="2909" i="1" dirty="0" smtClean="0"/>
              <a:t>If you are teaching different groups for different curricular areas, you may prepare records for each group.</a:t>
            </a:r>
          </a:p>
          <a:p>
            <a:r>
              <a:rPr lang="en-GB" sz="2909" dirty="0" smtClean="0"/>
              <a:t>Consider the most appropriate ‘traffic light’ colour for each learner’s response to the task.</a:t>
            </a:r>
          </a:p>
          <a:p>
            <a:pPr lvl="0"/>
            <a:r>
              <a:rPr lang="en-GB" sz="2909" dirty="0" smtClean="0"/>
              <a:t>If it is relevant, make a comment to support the ‘traffic light’ colour (e.g. the written element of the task was too difficult).</a:t>
            </a:r>
          </a:p>
          <a:p>
            <a:r>
              <a:rPr lang="en-GB" sz="2909" dirty="0" smtClean="0"/>
              <a:t>Use the record to identify PATTERNS in response to activities, both whole group and individual. </a:t>
            </a:r>
            <a:r>
              <a:rPr lang="en-GB" sz="2909" i="1" dirty="0" smtClean="0"/>
              <a:t>Use the information to support planning for future activities (e.g. if a child constantly shows as ‘red’, consider how you can make the task more appropriate for him).</a:t>
            </a:r>
          </a:p>
          <a:p>
            <a:pPr>
              <a:buNone/>
            </a:pPr>
            <a:endParaRPr lang="en-US" dirty="0"/>
          </a:p>
        </p:txBody>
      </p:sp>
    </p:spTree>
  </p:cSld>
  <p:clrMapOvr>
    <a:masterClrMapping/>
  </p:clrMapOvr>
  <p:transition/>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35842" name="Object 2"/>
          <p:cNvGraphicFramePr>
            <a:graphicFrameLocks noChangeAspect="1"/>
          </p:cNvGraphicFramePr>
          <p:nvPr/>
        </p:nvGraphicFramePr>
        <p:xfrm>
          <a:off x="947252" y="762000"/>
          <a:ext cx="7434748" cy="4480955"/>
        </p:xfrm>
        <a:graphic>
          <a:graphicData uri="http://schemas.openxmlformats.org/presentationml/2006/ole">
            <mc:AlternateContent xmlns:mc="http://schemas.openxmlformats.org/markup-compatibility/2006">
              <mc:Choice xmlns:v="urn:schemas-microsoft-com:vml" Requires="v">
                <p:oleObj spid="_x0000_s35849" name="Document" r:id="rId3" imgW="9613900" imgH="4445000" progId="Word.Document.12">
                  <p:link updateAutomatic="1"/>
                </p:oleObj>
              </mc:Choice>
              <mc:Fallback>
                <p:oleObj name="Document" r:id="rId3" imgW="9613900" imgH="4445000" progId="Word.Document.12">
                  <p:link updateAutomatic="1"/>
                  <p:pic>
                    <p:nvPicPr>
                      <p:cNvPr id="0" name="Picture 2"/>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947252" y="762000"/>
                        <a:ext cx="7434748" cy="448095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oleObj>
              </mc:Fallback>
            </mc:AlternateContent>
          </a:graphicData>
        </a:graphic>
      </p:graphicFrame>
    </p:spTree>
  </p:cSld>
  <p:clrMapOvr>
    <a:masterClrMapping/>
  </p:clrMapOvr>
  <p:transition/>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85800" y="228600"/>
            <a:ext cx="7772400" cy="1143000"/>
          </a:xfrm>
        </p:spPr>
        <p:txBody>
          <a:bodyPr>
            <a:noAutofit/>
          </a:bodyPr>
          <a:lstStyle/>
          <a:p>
            <a:r>
              <a:rPr lang="en-GB" dirty="0" smtClean="0"/>
              <a:t/>
            </a:r>
            <a:br>
              <a:rPr lang="en-GB" dirty="0" smtClean="0"/>
            </a:br>
            <a:r>
              <a:rPr lang="en-GB" dirty="0" err="1" smtClean="0"/>
              <a:t>Disgwyliadau</a:t>
            </a:r>
            <a:r>
              <a:rPr lang="en-GB" dirty="0" smtClean="0"/>
              <a:t/>
            </a:r>
            <a:br>
              <a:rPr lang="en-GB" dirty="0" smtClean="0"/>
            </a:br>
            <a:r>
              <a:rPr lang="en-GB" dirty="0" smtClean="0"/>
              <a:t>Expectations</a:t>
            </a:r>
            <a:br>
              <a:rPr lang="en-GB" dirty="0" smtClean="0"/>
            </a:br>
            <a:endParaRPr lang="en-US" dirty="0"/>
          </a:p>
        </p:txBody>
      </p:sp>
      <p:sp>
        <p:nvSpPr>
          <p:cNvPr id="3" name="Content Placeholder 2"/>
          <p:cNvSpPr>
            <a:spLocks noGrp="1"/>
          </p:cNvSpPr>
          <p:nvPr>
            <p:ph sz="half" idx="1"/>
          </p:nvPr>
        </p:nvSpPr>
        <p:spPr>
          <a:xfrm>
            <a:off x="4716016" y="1556792"/>
            <a:ext cx="4254500" cy="4114800"/>
          </a:xfrm>
        </p:spPr>
        <p:txBody>
          <a:bodyPr/>
          <a:lstStyle/>
          <a:p>
            <a:pPr>
              <a:buNone/>
            </a:pPr>
            <a:r>
              <a:rPr lang="en-GB" sz="2400" b="1" dirty="0" smtClean="0"/>
              <a:t>Reflection</a:t>
            </a:r>
            <a:endParaRPr lang="en-US" sz="2400" b="1" dirty="0" smtClean="0"/>
          </a:p>
          <a:p>
            <a:r>
              <a:rPr lang="en-US" sz="2400" dirty="0" smtClean="0"/>
              <a:t>Complete 1 ARC per day.</a:t>
            </a:r>
          </a:p>
          <a:p>
            <a:r>
              <a:rPr lang="en-US" sz="2400" dirty="0" smtClean="0"/>
              <a:t>Link to personal targets (plans).</a:t>
            </a:r>
          </a:p>
          <a:p>
            <a:r>
              <a:rPr lang="en-US" sz="2400" dirty="0" smtClean="0"/>
              <a:t>Use these to form the basis of the End of Week Review.</a:t>
            </a:r>
          </a:p>
        </p:txBody>
      </p:sp>
      <p:sp>
        <p:nvSpPr>
          <p:cNvPr id="4" name="Content Placeholder 3"/>
          <p:cNvSpPr>
            <a:spLocks noGrp="1"/>
          </p:cNvSpPr>
          <p:nvPr>
            <p:ph sz="half" idx="2"/>
          </p:nvPr>
        </p:nvSpPr>
        <p:spPr>
          <a:xfrm>
            <a:off x="395536" y="1556792"/>
            <a:ext cx="4100264" cy="4114800"/>
          </a:xfrm>
        </p:spPr>
        <p:txBody>
          <a:bodyPr/>
          <a:lstStyle/>
          <a:p>
            <a:pPr>
              <a:buNone/>
            </a:pPr>
            <a:r>
              <a:rPr lang="en-GB" sz="2400" b="1" dirty="0" err="1" smtClean="0"/>
              <a:t>Adfyfyrio</a:t>
            </a:r>
            <a:endParaRPr lang="en-GB" sz="2400" b="1" dirty="0" smtClean="0"/>
          </a:p>
          <a:p>
            <a:r>
              <a:rPr lang="en-GB" sz="2400" dirty="0" err="1" smtClean="0"/>
              <a:t>Cwblhewch</a:t>
            </a:r>
            <a:r>
              <a:rPr lang="en-GB" sz="2400" dirty="0" smtClean="0"/>
              <a:t> 1 </a:t>
            </a:r>
            <a:r>
              <a:rPr lang="en-GB" sz="2400" dirty="0" err="1" smtClean="0"/>
              <a:t>ffurflen</a:t>
            </a:r>
            <a:r>
              <a:rPr lang="en-GB" sz="2400" dirty="0" smtClean="0"/>
              <a:t> BWA </a:t>
            </a:r>
            <a:r>
              <a:rPr lang="en-GB" sz="2400" dirty="0" err="1" smtClean="0"/>
              <a:t>pob</a:t>
            </a:r>
            <a:r>
              <a:rPr lang="en-GB" sz="2400" dirty="0" smtClean="0"/>
              <a:t> </a:t>
            </a:r>
            <a:r>
              <a:rPr lang="en-GB" sz="2400" dirty="0" err="1" smtClean="0"/>
              <a:t>dydd</a:t>
            </a:r>
            <a:r>
              <a:rPr lang="en-GB" sz="2400" dirty="0" smtClean="0"/>
              <a:t>.</a:t>
            </a:r>
          </a:p>
          <a:p>
            <a:r>
              <a:rPr lang="en-GB" sz="2400" dirty="0" err="1" smtClean="0"/>
              <a:t>Gnewch</a:t>
            </a:r>
            <a:r>
              <a:rPr lang="en-GB" sz="2400" dirty="0" smtClean="0"/>
              <a:t> </a:t>
            </a:r>
            <a:r>
              <a:rPr lang="en-GB" sz="2400" dirty="0" err="1" smtClean="0"/>
              <a:t>linc</a:t>
            </a:r>
            <a:r>
              <a:rPr lang="en-GB" sz="2400" dirty="0" smtClean="0"/>
              <a:t> </a:t>
            </a:r>
            <a:r>
              <a:rPr lang="en-GB" sz="2400" dirty="0" err="1" smtClean="0"/>
              <a:t>i</a:t>
            </a:r>
            <a:r>
              <a:rPr lang="en-GB" sz="2400" dirty="0" smtClean="0"/>
              <a:t> </a:t>
            </a:r>
            <a:r>
              <a:rPr lang="en-GB" sz="2400" dirty="0" err="1" smtClean="0"/>
              <a:t>dargedau</a:t>
            </a:r>
            <a:r>
              <a:rPr lang="en-GB" sz="2400" dirty="0" smtClean="0"/>
              <a:t> </a:t>
            </a:r>
            <a:r>
              <a:rPr lang="en-GB" sz="2400" dirty="0" err="1" smtClean="0"/>
              <a:t>personol</a:t>
            </a:r>
            <a:r>
              <a:rPr lang="en-GB" sz="2400" dirty="0" smtClean="0"/>
              <a:t> (</a:t>
            </a:r>
            <a:r>
              <a:rPr lang="en-GB" sz="2400" dirty="0" err="1" smtClean="0"/>
              <a:t>cynlluniau</a:t>
            </a:r>
            <a:r>
              <a:rPr lang="en-GB" sz="2400" dirty="0" smtClean="0"/>
              <a:t>).</a:t>
            </a:r>
          </a:p>
          <a:p>
            <a:r>
              <a:rPr lang="en-GB" sz="2400" dirty="0" err="1" smtClean="0"/>
              <a:t>Defnyddiwch</a:t>
            </a:r>
            <a:r>
              <a:rPr lang="en-GB" sz="2400" dirty="0" smtClean="0"/>
              <a:t> </a:t>
            </a:r>
            <a:r>
              <a:rPr lang="en-GB" sz="2400" dirty="0" err="1" smtClean="0"/>
              <a:t>y</a:t>
            </a:r>
            <a:r>
              <a:rPr lang="en-GB" sz="2400" dirty="0" smtClean="0"/>
              <a:t> </a:t>
            </a:r>
            <a:r>
              <a:rPr lang="en-GB" sz="2400" dirty="0" err="1" smtClean="0"/>
              <a:t>rhain</a:t>
            </a:r>
            <a:r>
              <a:rPr lang="en-GB" sz="2400" dirty="0" smtClean="0"/>
              <a:t> </a:t>
            </a:r>
            <a:r>
              <a:rPr lang="en-GB" sz="2400" dirty="0" err="1" smtClean="0"/>
              <a:t>fel</a:t>
            </a:r>
            <a:r>
              <a:rPr lang="en-GB" sz="2400" dirty="0" smtClean="0"/>
              <a:t> sail </a:t>
            </a:r>
            <a:r>
              <a:rPr lang="en-GB" sz="2400" dirty="0" err="1" smtClean="0"/>
              <a:t>i’r</a:t>
            </a:r>
            <a:r>
              <a:rPr lang="en-GB" sz="2400" dirty="0" smtClean="0"/>
              <a:t> </a:t>
            </a:r>
            <a:r>
              <a:rPr lang="en-GB" sz="2400" dirty="0" err="1" smtClean="0"/>
              <a:t>Adolygiad</a:t>
            </a:r>
            <a:r>
              <a:rPr lang="en-GB" sz="2400" dirty="0" smtClean="0"/>
              <a:t> </a:t>
            </a:r>
            <a:r>
              <a:rPr lang="en-GB" sz="2400" dirty="0" err="1" smtClean="0"/>
              <a:t>Diwedd</a:t>
            </a:r>
            <a:r>
              <a:rPr lang="en-GB" sz="2400" dirty="0" smtClean="0"/>
              <a:t> yr </a:t>
            </a:r>
            <a:r>
              <a:rPr lang="en-GB" sz="2400" dirty="0" err="1" smtClean="0"/>
              <a:t>Wythnos</a:t>
            </a:r>
            <a:r>
              <a:rPr lang="en-GB" sz="2400" dirty="0" smtClean="0"/>
              <a:t> </a:t>
            </a:r>
          </a:p>
          <a:p>
            <a:pPr>
              <a:buNone/>
            </a:pPr>
            <a:endParaRPr lang="en-US" dirty="0"/>
          </a:p>
        </p:txBody>
      </p:sp>
    </p:spTree>
    <p:extLst>
      <p:ext uri="{BB962C8B-B14F-4D97-AF65-F5344CB8AC3E}">
        <p14:creationId xmlns:p14="http://schemas.microsoft.com/office/powerpoint/2010/main" val="3493509476"/>
      </p:ext>
    </p:extLst>
  </p:cSld>
  <p:clrMapOvr>
    <a:masterClrMapping/>
  </p:clrMapOvr>
  <p:transition/>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28674" name="Object 2"/>
          <p:cNvGraphicFramePr>
            <a:graphicFrameLocks noChangeAspect="1"/>
          </p:cNvGraphicFramePr>
          <p:nvPr/>
        </p:nvGraphicFramePr>
        <p:xfrm>
          <a:off x="1828800" y="411170"/>
          <a:ext cx="5562600" cy="5049830"/>
        </p:xfrm>
        <a:graphic>
          <a:graphicData uri="http://schemas.openxmlformats.org/presentationml/2006/ole">
            <mc:AlternateContent xmlns:mc="http://schemas.openxmlformats.org/markup-compatibility/2006">
              <mc:Choice xmlns:v="urn:schemas-microsoft-com:vml" Requires="v">
                <p:oleObj spid="_x0000_s28681" name="Document" r:id="rId3" imgW="6477000" imgH="6934200" progId="Word.Document.12">
                  <p:link updateAutomatic="1"/>
                </p:oleObj>
              </mc:Choice>
              <mc:Fallback>
                <p:oleObj name="Document" r:id="rId3" imgW="6477000" imgH="6934200" progId="Word.Document.12">
                  <p:link updateAutomatic="1"/>
                  <p:pic>
                    <p:nvPicPr>
                      <p:cNvPr id="0" name="Picture 2"/>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828800" y="411170"/>
                        <a:ext cx="5562600" cy="504983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oleObj>
              </mc:Fallback>
            </mc:AlternateContent>
          </a:graphicData>
        </a:graphic>
      </p:graphicFrame>
    </p:spTree>
  </p:cSld>
  <p:clrMapOvr>
    <a:masterClrMapping/>
  </p:clrMapOvr>
  <p:transition/>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sz="4000" dirty="0" err="1" smtClean="0"/>
              <a:t>Asesiadau</a:t>
            </a:r>
            <a:r>
              <a:rPr lang="en-GB" sz="4000" dirty="0" smtClean="0"/>
              <a:t> </a:t>
            </a:r>
            <a:r>
              <a:rPr lang="en-GB" sz="4000" dirty="0" err="1" smtClean="0"/>
              <a:t>Ffurfiannol</a:t>
            </a:r>
            <a:r>
              <a:rPr lang="en-GB" sz="4000" dirty="0"/>
              <a:t/>
            </a:r>
            <a:br>
              <a:rPr lang="en-GB" sz="4000" dirty="0"/>
            </a:br>
            <a:r>
              <a:rPr lang="en-GB" sz="4000" dirty="0" smtClean="0"/>
              <a:t>Formative Assessments</a:t>
            </a:r>
            <a:endParaRPr lang="en-GB" sz="4000" dirty="0"/>
          </a:p>
        </p:txBody>
      </p:sp>
      <p:sp>
        <p:nvSpPr>
          <p:cNvPr id="3" name="Content Placeholder 2"/>
          <p:cNvSpPr>
            <a:spLocks noGrp="1"/>
          </p:cNvSpPr>
          <p:nvPr>
            <p:ph sz="half" idx="1"/>
          </p:nvPr>
        </p:nvSpPr>
        <p:spPr/>
        <p:txBody>
          <a:bodyPr/>
          <a:lstStyle/>
          <a:p>
            <a:r>
              <a:rPr lang="en-GB" dirty="0" err="1" smtClean="0"/>
              <a:t>Ysgol</a:t>
            </a:r>
            <a:r>
              <a:rPr lang="en-GB" dirty="0" smtClean="0"/>
              <a:t> – 2 </a:t>
            </a:r>
            <a:r>
              <a:rPr lang="en-GB" dirty="0" err="1" smtClean="0"/>
              <a:t>pob</a:t>
            </a:r>
            <a:r>
              <a:rPr lang="en-GB" dirty="0" smtClean="0"/>
              <a:t> </a:t>
            </a:r>
            <a:r>
              <a:rPr lang="en-GB" dirty="0" err="1" smtClean="0"/>
              <a:t>cyfnod</a:t>
            </a:r>
            <a:endParaRPr lang="en-GB" dirty="0" smtClean="0"/>
          </a:p>
          <a:p>
            <a:r>
              <a:rPr lang="en-GB" dirty="0" err="1" smtClean="0"/>
              <a:t>Tiwtor</a:t>
            </a:r>
            <a:r>
              <a:rPr lang="en-GB" dirty="0" smtClean="0"/>
              <a:t> PAP – 1 </a:t>
            </a:r>
            <a:r>
              <a:rPr lang="en-GB" dirty="0" err="1" smtClean="0"/>
              <a:t>pob</a:t>
            </a:r>
            <a:r>
              <a:rPr lang="en-GB" dirty="0"/>
              <a:t> </a:t>
            </a:r>
            <a:r>
              <a:rPr lang="en-GB" dirty="0" err="1" smtClean="0"/>
              <a:t>cyfnod</a:t>
            </a:r>
            <a:endParaRPr lang="en-GB" dirty="0" smtClean="0"/>
          </a:p>
          <a:p>
            <a:r>
              <a:rPr lang="en-GB" dirty="0" err="1" smtClean="0"/>
              <a:t>Cyfamswm</a:t>
            </a:r>
            <a:r>
              <a:rPr lang="en-GB" dirty="0" smtClean="0"/>
              <a:t> = 6</a:t>
            </a:r>
          </a:p>
          <a:p>
            <a:r>
              <a:rPr lang="en-GB" dirty="0" err="1" smtClean="0"/>
              <a:t>Ar</a:t>
            </a:r>
            <a:r>
              <a:rPr lang="en-GB" dirty="0" smtClean="0"/>
              <a:t> </a:t>
            </a:r>
            <a:r>
              <a:rPr lang="en-GB" dirty="0" err="1" smtClean="0"/>
              <a:t>gael</a:t>
            </a:r>
            <a:r>
              <a:rPr lang="en-GB" dirty="0" smtClean="0"/>
              <a:t> </a:t>
            </a:r>
            <a:r>
              <a:rPr lang="en-GB" dirty="0" err="1" smtClean="0"/>
              <a:t>ar</a:t>
            </a:r>
            <a:r>
              <a:rPr lang="en-GB" dirty="0" smtClean="0"/>
              <a:t> </a:t>
            </a:r>
            <a:r>
              <a:rPr lang="en-GB" dirty="0" err="1" smtClean="0"/>
              <a:t>wefan</a:t>
            </a:r>
            <a:r>
              <a:rPr lang="en-GB" dirty="0" smtClean="0"/>
              <a:t> CAADOC</a:t>
            </a:r>
          </a:p>
          <a:p>
            <a:r>
              <a:rPr lang="en-GB" dirty="0" err="1" smtClean="0"/>
              <a:t>swwcte.ac.uk</a:t>
            </a:r>
            <a:r>
              <a:rPr lang="en-GB" dirty="0" smtClean="0"/>
              <a:t> </a:t>
            </a:r>
          </a:p>
          <a:p>
            <a:pPr>
              <a:buNone/>
            </a:pPr>
            <a:endParaRPr lang="en-GB" dirty="0"/>
          </a:p>
        </p:txBody>
      </p:sp>
      <p:sp>
        <p:nvSpPr>
          <p:cNvPr id="4" name="Content Placeholder 3"/>
          <p:cNvSpPr>
            <a:spLocks noGrp="1"/>
          </p:cNvSpPr>
          <p:nvPr>
            <p:ph sz="half" idx="2"/>
          </p:nvPr>
        </p:nvSpPr>
        <p:spPr/>
        <p:txBody>
          <a:bodyPr/>
          <a:lstStyle/>
          <a:p>
            <a:r>
              <a:rPr lang="en-GB" dirty="0" smtClean="0"/>
              <a:t>School – 2 per phase </a:t>
            </a:r>
          </a:p>
          <a:p>
            <a:r>
              <a:rPr lang="en-GB" dirty="0" smtClean="0"/>
              <a:t>PTE tutor – 1 per phase</a:t>
            </a:r>
          </a:p>
          <a:p>
            <a:r>
              <a:rPr lang="en-GB" dirty="0" smtClean="0"/>
              <a:t>Total = 6</a:t>
            </a:r>
          </a:p>
          <a:p>
            <a:r>
              <a:rPr lang="en-GB" dirty="0" smtClean="0"/>
              <a:t>Available on SWWCTE website</a:t>
            </a:r>
          </a:p>
          <a:p>
            <a:r>
              <a:rPr lang="en-GB" dirty="0" err="1" smtClean="0"/>
              <a:t>swwcte.ac.uk</a:t>
            </a:r>
            <a:r>
              <a:rPr lang="en-GB" dirty="0" smtClean="0"/>
              <a:t> </a:t>
            </a:r>
            <a:endParaRPr lang="en-GB" dirty="0"/>
          </a:p>
        </p:txBody>
      </p:sp>
    </p:spTree>
    <p:extLst>
      <p:ext uri="{BB962C8B-B14F-4D97-AF65-F5344CB8AC3E}">
        <p14:creationId xmlns:p14="http://schemas.microsoft.com/office/powerpoint/2010/main" val="3816675029"/>
      </p:ext>
    </p:extLst>
  </p:cSld>
  <p:clrMapOvr>
    <a:masterClrMapping/>
  </p:clrMapOvr>
  <p:transition/>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err="1" smtClean="0"/>
              <a:t>Awdit</a:t>
            </a:r>
            <a:r>
              <a:rPr lang="en-US" dirty="0" smtClean="0"/>
              <a:t> PAP * PTE Audit</a:t>
            </a:r>
            <a:endParaRPr lang="en-US" dirty="0"/>
          </a:p>
        </p:txBody>
      </p:sp>
      <p:sp>
        <p:nvSpPr>
          <p:cNvPr id="3" name="Content Placeholder 2"/>
          <p:cNvSpPr>
            <a:spLocks noGrp="1"/>
          </p:cNvSpPr>
          <p:nvPr>
            <p:ph sz="half" idx="1"/>
          </p:nvPr>
        </p:nvSpPr>
        <p:spPr/>
        <p:txBody>
          <a:bodyPr>
            <a:normAutofit lnSpcReduction="10000"/>
          </a:bodyPr>
          <a:lstStyle/>
          <a:p>
            <a:r>
              <a:rPr lang="en-US" dirty="0"/>
              <a:t>•</a:t>
            </a:r>
            <a:r>
              <a:rPr lang="en-US" dirty="0" err="1"/>
              <a:t>Ffurflen</a:t>
            </a:r>
            <a:r>
              <a:rPr lang="en-US" dirty="0"/>
              <a:t> C19 (</a:t>
            </a:r>
            <a:r>
              <a:rPr lang="en-US" dirty="0" err="1"/>
              <a:t>Adran</a:t>
            </a:r>
            <a:r>
              <a:rPr lang="en-US" dirty="0"/>
              <a:t>: </a:t>
            </a:r>
            <a:r>
              <a:rPr lang="en-US" dirty="0" err="1"/>
              <a:t>Dogfennau</a:t>
            </a:r>
            <a:r>
              <a:rPr lang="en-US" dirty="0"/>
              <a:t> </a:t>
            </a:r>
            <a:r>
              <a:rPr lang="en-US" dirty="0" err="1"/>
              <a:t>i’w</a:t>
            </a:r>
            <a:r>
              <a:rPr lang="en-US" dirty="0"/>
              <a:t> </a:t>
            </a:r>
            <a:r>
              <a:rPr lang="en-US" dirty="0" err="1"/>
              <a:t>dychwelyd</a:t>
            </a:r>
            <a:r>
              <a:rPr lang="en-US" dirty="0"/>
              <a:t>)</a:t>
            </a:r>
          </a:p>
          <a:p>
            <a:r>
              <a:rPr lang="en-US" dirty="0"/>
              <a:t>•</a:t>
            </a:r>
            <a:r>
              <a:rPr lang="en-US" dirty="0" err="1"/>
              <a:t>Cwblhewch</a:t>
            </a:r>
            <a:r>
              <a:rPr lang="en-US" dirty="0"/>
              <a:t> </a:t>
            </a:r>
            <a:r>
              <a:rPr lang="en-US" dirty="0" err="1"/>
              <a:t>yr</a:t>
            </a:r>
            <a:r>
              <a:rPr lang="en-US" dirty="0"/>
              <a:t> </a:t>
            </a:r>
            <a:r>
              <a:rPr lang="en-US" dirty="0" err="1"/>
              <a:t>adran</a:t>
            </a:r>
            <a:r>
              <a:rPr lang="en-US" dirty="0"/>
              <a:t>/au </a:t>
            </a:r>
            <a:r>
              <a:rPr lang="en-US" dirty="0" err="1"/>
              <a:t>berthnasol</a:t>
            </a:r>
            <a:r>
              <a:rPr lang="en-US" dirty="0"/>
              <a:t> </a:t>
            </a:r>
            <a:r>
              <a:rPr lang="en-US" dirty="0" err="1"/>
              <a:t>ar</a:t>
            </a:r>
            <a:r>
              <a:rPr lang="en-US" dirty="0"/>
              <a:t> </a:t>
            </a:r>
            <a:r>
              <a:rPr lang="en-US" dirty="0" err="1"/>
              <a:t>ôl</a:t>
            </a:r>
            <a:r>
              <a:rPr lang="en-US" dirty="0"/>
              <a:t> </a:t>
            </a:r>
            <a:r>
              <a:rPr lang="en-US" dirty="0" err="1"/>
              <a:t>Rhan</a:t>
            </a:r>
            <a:r>
              <a:rPr lang="en-US" dirty="0"/>
              <a:t> 1</a:t>
            </a:r>
          </a:p>
          <a:p>
            <a:r>
              <a:rPr lang="en-US" dirty="0"/>
              <a:t>•</a:t>
            </a:r>
            <a:r>
              <a:rPr lang="en-US" dirty="0" err="1"/>
              <a:t>Defnyddiwch</a:t>
            </a:r>
            <a:r>
              <a:rPr lang="en-US" dirty="0"/>
              <a:t> </a:t>
            </a:r>
            <a:r>
              <a:rPr lang="en-US" dirty="0" err="1"/>
              <a:t>yr</a:t>
            </a:r>
            <a:r>
              <a:rPr lang="en-US" dirty="0"/>
              <a:t> </a:t>
            </a:r>
            <a:r>
              <a:rPr lang="en-US" dirty="0" err="1"/>
              <a:t>awdit</a:t>
            </a:r>
            <a:r>
              <a:rPr lang="en-US" dirty="0"/>
              <a:t> </a:t>
            </a:r>
            <a:r>
              <a:rPr lang="en-US" dirty="0" err="1"/>
              <a:t>i</a:t>
            </a:r>
            <a:r>
              <a:rPr lang="en-US" dirty="0"/>
              <a:t> </a:t>
            </a:r>
            <a:r>
              <a:rPr lang="en-US" dirty="0" err="1"/>
              <a:t>ddangos</a:t>
            </a:r>
            <a:r>
              <a:rPr lang="en-US" dirty="0"/>
              <a:t> y ‘</a:t>
            </a:r>
            <a:r>
              <a:rPr lang="en-US" dirty="0" err="1"/>
              <a:t>bylchau</a:t>
            </a:r>
            <a:r>
              <a:rPr lang="en-US" dirty="0"/>
              <a:t>’ </a:t>
            </a:r>
            <a:r>
              <a:rPr lang="en-US" dirty="0" err="1"/>
              <a:t>cyn</a:t>
            </a:r>
            <a:r>
              <a:rPr lang="en-US"/>
              <a:t> PAP2</a:t>
            </a:r>
          </a:p>
          <a:p>
            <a:endParaRPr lang="en-US" dirty="0"/>
          </a:p>
        </p:txBody>
      </p:sp>
      <p:sp>
        <p:nvSpPr>
          <p:cNvPr id="4" name="Content Placeholder 3"/>
          <p:cNvSpPr>
            <a:spLocks noGrp="1"/>
          </p:cNvSpPr>
          <p:nvPr>
            <p:ph sz="half" idx="2"/>
          </p:nvPr>
        </p:nvSpPr>
        <p:spPr/>
        <p:txBody>
          <a:bodyPr>
            <a:normAutofit lnSpcReduction="10000"/>
          </a:bodyPr>
          <a:lstStyle/>
          <a:p>
            <a:pPr>
              <a:spcBef>
                <a:spcPts val="0"/>
              </a:spcBef>
            </a:pPr>
            <a:r>
              <a:rPr lang="en-US" dirty="0" smtClean="0"/>
              <a:t>Form C19 (Documents to return)</a:t>
            </a:r>
          </a:p>
          <a:p>
            <a:pPr>
              <a:spcBef>
                <a:spcPts val="0"/>
              </a:spcBef>
            </a:pPr>
            <a:r>
              <a:rPr lang="en-US" dirty="0" smtClean="0"/>
              <a:t>Complete the appropriate section/s after Part 1</a:t>
            </a:r>
          </a:p>
          <a:p>
            <a:pPr>
              <a:spcBef>
                <a:spcPts val="0"/>
              </a:spcBef>
            </a:pPr>
            <a:r>
              <a:rPr lang="en-US" dirty="0" smtClean="0"/>
              <a:t>Use to highlight ‘gaps’ ahead of PTE2</a:t>
            </a:r>
            <a:endParaRPr lang="en-US" dirty="0"/>
          </a:p>
        </p:txBody>
      </p:sp>
    </p:spTree>
    <p:extLst>
      <p:ext uri="{BB962C8B-B14F-4D97-AF65-F5344CB8AC3E}">
        <p14:creationId xmlns:p14="http://schemas.microsoft.com/office/powerpoint/2010/main" val="134148689"/>
      </p:ext>
    </p:extLst>
  </p:cSld>
  <p:clrMapOvr>
    <a:masterClrMapping/>
  </p:clrMapOvr>
  <p:transition/>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2" name="Table 1"/>
          <p:cNvGraphicFramePr>
            <a:graphicFrameLocks noGrp="1"/>
          </p:cNvGraphicFramePr>
          <p:nvPr>
            <p:extLst>
              <p:ext uri="{D42A27DB-BD31-4B8C-83A1-F6EECF244321}">
                <p14:modId xmlns:p14="http://schemas.microsoft.com/office/powerpoint/2010/main" val="760714852"/>
              </p:ext>
            </p:extLst>
          </p:nvPr>
        </p:nvGraphicFramePr>
        <p:xfrm>
          <a:off x="899593" y="1024231"/>
          <a:ext cx="7416824" cy="4609480"/>
        </p:xfrm>
        <a:graphic>
          <a:graphicData uri="http://schemas.openxmlformats.org/drawingml/2006/table">
            <a:tbl>
              <a:tblPr>
                <a:tableStyleId>{5C22544A-7EE6-4342-B048-85BDC9FD1C3A}</a:tableStyleId>
              </a:tblPr>
              <a:tblGrid>
                <a:gridCol w="3763854"/>
                <a:gridCol w="3652970"/>
              </a:tblGrid>
              <a:tr h="37915">
                <a:tc gridSpan="2">
                  <a:txBody>
                    <a:bodyPr/>
                    <a:lstStyle/>
                    <a:p>
                      <a:pPr marL="0" marR="0" algn="ctr">
                        <a:lnSpc>
                          <a:spcPct val="115000"/>
                        </a:lnSpc>
                        <a:spcBef>
                          <a:spcPts val="1000"/>
                        </a:spcBef>
                        <a:spcAft>
                          <a:spcPts val="0"/>
                        </a:spcAft>
                      </a:pPr>
                      <a:r>
                        <a:rPr lang="en-GB" sz="200">
                          <a:effectLst/>
                        </a:rPr>
                        <a:t>Foundation Phase</a:t>
                      </a:r>
                      <a:endParaRPr lang="en-GB" sz="200" b="1">
                        <a:solidFill>
                          <a:srgbClr val="4F81BD"/>
                        </a:solidFill>
                        <a:effectLst/>
                        <a:latin typeface="Calibri" charset="0"/>
                        <a:ea typeface="MS Gothic" charset="-128"/>
                      </a:endParaRPr>
                    </a:p>
                  </a:txBody>
                  <a:tcPr marL="16480" marR="16480" marT="0" marB="0"/>
                </a:tc>
                <a:tc hMerge="1">
                  <a:txBody>
                    <a:bodyPr/>
                    <a:lstStyle/>
                    <a:p>
                      <a:endParaRPr lang="en-US"/>
                    </a:p>
                  </a:txBody>
                  <a:tcPr/>
                </a:tc>
              </a:tr>
              <a:tr h="102905">
                <a:tc>
                  <a:txBody>
                    <a:bodyPr/>
                    <a:lstStyle/>
                    <a:p>
                      <a:pPr marL="0" marR="0">
                        <a:spcBef>
                          <a:spcPts val="1200"/>
                        </a:spcBef>
                        <a:spcAft>
                          <a:spcPts val="300"/>
                        </a:spcAft>
                        <a:tabLst>
                          <a:tab pos="3093720" algn="ctr"/>
                        </a:tabLst>
                      </a:pPr>
                      <a:r>
                        <a:rPr lang="x-none" sz="300">
                          <a:effectLst/>
                        </a:rPr>
                        <a:t>Areas of Learning</a:t>
                      </a:r>
                      <a:r>
                        <a:rPr lang="en-GB" sz="300">
                          <a:effectLst/>
                        </a:rPr>
                        <a:t> and prompts</a:t>
                      </a:r>
                      <a:endParaRPr lang="en-GB" sz="200" b="1">
                        <a:effectLst/>
                        <a:latin typeface="Calibri" charset="0"/>
                        <a:ea typeface="Times New Roman" charset="0"/>
                      </a:endParaRPr>
                    </a:p>
                  </a:txBody>
                  <a:tcPr marL="16480" marR="16480" marT="0" marB="0"/>
                </a:tc>
                <a:tc>
                  <a:txBody>
                    <a:bodyPr/>
                    <a:lstStyle/>
                    <a:p>
                      <a:pPr marL="0" marR="0" algn="just">
                        <a:spcBef>
                          <a:spcPts val="0"/>
                        </a:spcBef>
                        <a:spcAft>
                          <a:spcPts val="0"/>
                        </a:spcAft>
                        <a:tabLst>
                          <a:tab pos="3093720" algn="ctr"/>
                        </a:tabLst>
                      </a:pPr>
                      <a:r>
                        <a:rPr lang="en-GB" sz="300">
                          <a:effectLst/>
                        </a:rPr>
                        <a:t> </a:t>
                      </a:r>
                    </a:p>
                    <a:p>
                      <a:pPr marL="0" marR="0" algn="just">
                        <a:spcBef>
                          <a:spcPts val="0"/>
                        </a:spcBef>
                        <a:spcAft>
                          <a:spcPts val="0"/>
                        </a:spcAft>
                        <a:tabLst>
                          <a:tab pos="3093720" algn="ctr"/>
                        </a:tabLst>
                      </a:pPr>
                      <a:r>
                        <a:rPr lang="en-GB" sz="300">
                          <a:effectLst/>
                        </a:rPr>
                        <a:t>Trainee Comments</a:t>
                      </a:r>
                      <a:endParaRPr lang="en-GB" sz="300">
                        <a:effectLst/>
                        <a:latin typeface="Times New Roman" charset="0"/>
                        <a:ea typeface="Times New Roman" charset="0"/>
                      </a:endParaRPr>
                    </a:p>
                  </a:txBody>
                  <a:tcPr marL="16480" marR="16480" marT="0" marB="0"/>
                </a:tc>
              </a:tr>
              <a:tr h="1073382">
                <a:tc>
                  <a:txBody>
                    <a:bodyPr/>
                    <a:lstStyle/>
                    <a:p>
                      <a:pPr marL="0" marR="0">
                        <a:lnSpc>
                          <a:spcPct val="115000"/>
                        </a:lnSpc>
                        <a:spcBef>
                          <a:spcPts val="1000"/>
                        </a:spcBef>
                        <a:spcAft>
                          <a:spcPts val="0"/>
                        </a:spcAft>
                      </a:pPr>
                      <a:r>
                        <a:rPr lang="en-GB" sz="900" dirty="0">
                          <a:effectLst/>
                        </a:rPr>
                        <a:t>Language, Literacy and Communication Skills</a:t>
                      </a:r>
                      <a:endParaRPr lang="en-GB" sz="800" dirty="0">
                        <a:effectLst/>
                      </a:endParaRPr>
                    </a:p>
                    <a:p>
                      <a:pPr marL="342900" lvl="0" indent="-342900" algn="just">
                        <a:buFont typeface="Symbol" charset="2"/>
                        <a:buChar char=""/>
                        <a:tabLst>
                          <a:tab pos="-914400" algn="l"/>
                        </a:tabLst>
                      </a:pPr>
                      <a:r>
                        <a:rPr lang="en-GB" sz="900" dirty="0">
                          <a:effectLst/>
                        </a:rPr>
                        <a:t>How many language activities/lessons have you planned and taught?</a:t>
                      </a:r>
                      <a:endParaRPr lang="en-GB" sz="800" dirty="0">
                        <a:effectLst/>
                      </a:endParaRPr>
                    </a:p>
                    <a:p>
                      <a:pPr marL="342900" lvl="0" indent="-342900" algn="just">
                        <a:buFont typeface="Symbol" charset="2"/>
                        <a:buChar char=""/>
                        <a:tabLst>
                          <a:tab pos="-914400" algn="l"/>
                        </a:tabLst>
                      </a:pPr>
                      <a:r>
                        <a:rPr lang="en-GB" sz="900" dirty="0">
                          <a:effectLst/>
                        </a:rPr>
                        <a:t>What have you learned from the directed tasks?</a:t>
                      </a:r>
                      <a:endParaRPr lang="en-GB" sz="800" dirty="0">
                        <a:effectLst/>
                      </a:endParaRPr>
                    </a:p>
                    <a:p>
                      <a:pPr marL="342900" lvl="0" indent="-342900" algn="just">
                        <a:buFont typeface="Symbol" charset="2"/>
                        <a:buChar char=""/>
                        <a:tabLst>
                          <a:tab pos="-914400" algn="l"/>
                        </a:tabLst>
                      </a:pPr>
                      <a:r>
                        <a:rPr lang="en-GB" sz="900" dirty="0">
                          <a:effectLst/>
                        </a:rPr>
                        <a:t>What progress have you made in the teaching of Reading?</a:t>
                      </a:r>
                      <a:endParaRPr lang="en-GB" sz="800" dirty="0">
                        <a:effectLst/>
                      </a:endParaRPr>
                    </a:p>
                    <a:p>
                      <a:pPr marL="342900" lvl="0" indent="-342900" algn="just">
                        <a:buFont typeface="Symbol" charset="2"/>
                        <a:buChar char=""/>
                        <a:tabLst>
                          <a:tab pos="-914400" algn="l"/>
                        </a:tabLst>
                      </a:pPr>
                      <a:r>
                        <a:rPr lang="en-GB" sz="900" dirty="0">
                          <a:effectLst/>
                        </a:rPr>
                        <a:t>What are the implications for you and the pupils in future teaching and learning experiences?</a:t>
                      </a:r>
                      <a:endParaRPr lang="en-GB" sz="800" dirty="0">
                        <a:effectLst/>
                      </a:endParaRPr>
                    </a:p>
                    <a:p>
                      <a:pPr marL="342900" lvl="0" indent="-342900" algn="just">
                        <a:buFont typeface="Symbol" charset="2"/>
                        <a:buChar char=""/>
                        <a:tabLst>
                          <a:tab pos="-914400" algn="l"/>
                        </a:tabLst>
                      </a:pPr>
                      <a:r>
                        <a:rPr lang="en-GB" sz="900" dirty="0">
                          <a:effectLst/>
                        </a:rPr>
                        <a:t>What have you learnt about language teaching and learning from these experiences?</a:t>
                      </a:r>
                      <a:endParaRPr lang="en-GB" sz="800" dirty="0">
                        <a:effectLst/>
                        <a:latin typeface="Calibri" charset="0"/>
                      </a:endParaRPr>
                    </a:p>
                  </a:txBody>
                  <a:tcPr marL="16480" marR="16480" marT="0" marB="0"/>
                </a:tc>
                <a:tc>
                  <a:txBody>
                    <a:bodyPr/>
                    <a:lstStyle/>
                    <a:p>
                      <a:pPr marL="0" marR="0" algn="just">
                        <a:spcBef>
                          <a:spcPts val="0"/>
                        </a:spcBef>
                        <a:spcAft>
                          <a:spcPts val="0"/>
                        </a:spcAft>
                        <a:tabLst>
                          <a:tab pos="3093720" algn="ctr"/>
                        </a:tabLst>
                      </a:pPr>
                      <a:r>
                        <a:rPr lang="en-GB" sz="300">
                          <a:effectLst/>
                        </a:rPr>
                        <a:t> </a:t>
                      </a:r>
                      <a:endParaRPr lang="en-GB" sz="300">
                        <a:effectLst/>
                        <a:latin typeface="Times New Roman" charset="0"/>
                        <a:ea typeface="Times New Roman" charset="0"/>
                      </a:endParaRPr>
                    </a:p>
                  </a:txBody>
                  <a:tcPr marL="16480" marR="16480" marT="0" marB="0"/>
                </a:tc>
              </a:tr>
              <a:tr h="295576">
                <a:tc>
                  <a:txBody>
                    <a:bodyPr/>
                    <a:lstStyle/>
                    <a:p>
                      <a:pPr marL="0" marR="0">
                        <a:lnSpc>
                          <a:spcPct val="115000"/>
                        </a:lnSpc>
                        <a:spcBef>
                          <a:spcPts val="1000"/>
                        </a:spcBef>
                        <a:spcAft>
                          <a:spcPts val="0"/>
                        </a:spcAft>
                      </a:pPr>
                      <a:r>
                        <a:rPr lang="en-GB" sz="300">
                          <a:effectLst/>
                        </a:rPr>
                        <a:t>Mathematical development</a:t>
                      </a:r>
                      <a:endParaRPr lang="en-GB" sz="200">
                        <a:effectLst/>
                      </a:endParaRPr>
                    </a:p>
                    <a:p>
                      <a:pPr marL="342900" lvl="0" indent="-342900" algn="just">
                        <a:buFont typeface="Symbol" charset="2"/>
                        <a:buChar char=""/>
                        <a:tabLst>
                          <a:tab pos="-914400" algn="l"/>
                        </a:tabLst>
                      </a:pPr>
                      <a:r>
                        <a:rPr lang="en-GB" sz="300">
                          <a:effectLst/>
                        </a:rPr>
                        <a:t>How many mathematics activities/lessons have you planned and taught?</a:t>
                      </a:r>
                      <a:endParaRPr lang="en-GB" sz="200">
                        <a:effectLst/>
                      </a:endParaRPr>
                    </a:p>
                    <a:p>
                      <a:pPr marL="342900" lvl="0" indent="-342900" algn="just">
                        <a:buFont typeface="Symbol" charset="2"/>
                        <a:buChar char=""/>
                        <a:tabLst>
                          <a:tab pos="-914400" algn="l"/>
                        </a:tabLst>
                      </a:pPr>
                      <a:r>
                        <a:rPr lang="en-GB" sz="300">
                          <a:effectLst/>
                        </a:rPr>
                        <a:t>What was the outcome of the directed tasks in mathematics?</a:t>
                      </a:r>
                      <a:endParaRPr lang="en-GB" sz="200">
                        <a:effectLst/>
                      </a:endParaRPr>
                    </a:p>
                    <a:p>
                      <a:pPr marL="342900" lvl="0" indent="-342900" algn="just">
                        <a:buFont typeface="Symbol" charset="2"/>
                        <a:buChar char=""/>
                        <a:tabLst>
                          <a:tab pos="-914400" algn="l"/>
                        </a:tabLst>
                      </a:pPr>
                      <a:r>
                        <a:rPr lang="en-GB" sz="300">
                          <a:effectLst/>
                        </a:rPr>
                        <a:t>What are the implications for you and the pupils in future teaching and learning experiences?</a:t>
                      </a:r>
                      <a:endParaRPr lang="en-GB" sz="200">
                        <a:effectLst/>
                        <a:latin typeface="Calibri" charset="0"/>
                      </a:endParaRPr>
                    </a:p>
                  </a:txBody>
                  <a:tcPr marL="16480" marR="16480" marT="0" marB="0"/>
                </a:tc>
                <a:tc>
                  <a:txBody>
                    <a:bodyPr/>
                    <a:lstStyle/>
                    <a:p>
                      <a:pPr marL="0" marR="0" algn="just">
                        <a:spcBef>
                          <a:spcPts val="0"/>
                        </a:spcBef>
                        <a:spcAft>
                          <a:spcPts val="0"/>
                        </a:spcAft>
                        <a:tabLst>
                          <a:tab pos="3093720" algn="ctr"/>
                        </a:tabLst>
                      </a:pPr>
                      <a:r>
                        <a:rPr lang="en-GB" sz="300">
                          <a:effectLst/>
                        </a:rPr>
                        <a:t> </a:t>
                      </a:r>
                      <a:endParaRPr lang="en-GB" sz="300">
                        <a:effectLst/>
                        <a:latin typeface="Times New Roman" charset="0"/>
                        <a:ea typeface="Times New Roman" charset="0"/>
                      </a:endParaRPr>
                    </a:p>
                  </a:txBody>
                  <a:tcPr marL="16480" marR="16480" marT="0" marB="0"/>
                </a:tc>
              </a:tr>
              <a:tr h="223042">
                <a:tc>
                  <a:txBody>
                    <a:bodyPr/>
                    <a:lstStyle/>
                    <a:p>
                      <a:pPr marL="0" marR="0">
                        <a:lnSpc>
                          <a:spcPct val="115000"/>
                        </a:lnSpc>
                        <a:spcBef>
                          <a:spcPts val="1000"/>
                        </a:spcBef>
                        <a:spcAft>
                          <a:spcPts val="0"/>
                        </a:spcAft>
                      </a:pPr>
                      <a:r>
                        <a:rPr lang="en-GB" sz="300">
                          <a:effectLst/>
                        </a:rPr>
                        <a:t>Knowledge and Understanding of the World </a:t>
                      </a:r>
                      <a:endParaRPr lang="en-GB" sz="200">
                        <a:effectLst/>
                      </a:endParaRPr>
                    </a:p>
                    <a:p>
                      <a:pPr marL="342900" lvl="0" indent="-342900" algn="just">
                        <a:buFont typeface="Symbol" charset="2"/>
                        <a:buChar char=""/>
                        <a:tabLst>
                          <a:tab pos="-914400" algn="l"/>
                        </a:tabLst>
                      </a:pPr>
                      <a:r>
                        <a:rPr lang="en-GB" sz="300">
                          <a:effectLst/>
                        </a:rPr>
                        <a:t>How many activities/lessons have you planned and taught?</a:t>
                      </a:r>
                      <a:endParaRPr lang="en-GB" sz="200">
                        <a:effectLst/>
                      </a:endParaRPr>
                    </a:p>
                    <a:p>
                      <a:pPr marL="342900" lvl="0" indent="-342900" algn="just">
                        <a:buFont typeface="Symbol" charset="2"/>
                        <a:buChar char=""/>
                        <a:tabLst>
                          <a:tab pos="-914400" algn="l"/>
                        </a:tabLst>
                      </a:pPr>
                      <a:r>
                        <a:rPr lang="en-GB" sz="300">
                          <a:effectLst/>
                        </a:rPr>
                        <a:t>What are the implications for you and the pupils in future teaching and learning experiences?</a:t>
                      </a:r>
                      <a:endParaRPr lang="en-GB" sz="200">
                        <a:effectLst/>
                        <a:latin typeface="Calibri" charset="0"/>
                      </a:endParaRPr>
                    </a:p>
                  </a:txBody>
                  <a:tcPr marL="16480" marR="16480" marT="0" marB="0"/>
                </a:tc>
                <a:tc>
                  <a:txBody>
                    <a:bodyPr/>
                    <a:lstStyle/>
                    <a:p>
                      <a:pPr marL="0" marR="0" algn="just">
                        <a:spcBef>
                          <a:spcPts val="0"/>
                        </a:spcBef>
                        <a:spcAft>
                          <a:spcPts val="0"/>
                        </a:spcAft>
                        <a:tabLst>
                          <a:tab pos="3093720" algn="ctr"/>
                        </a:tabLst>
                      </a:pPr>
                      <a:r>
                        <a:rPr lang="en-GB" sz="300">
                          <a:effectLst/>
                        </a:rPr>
                        <a:t> </a:t>
                      </a:r>
                      <a:endParaRPr lang="en-GB" sz="300">
                        <a:effectLst/>
                        <a:latin typeface="Times New Roman" charset="0"/>
                        <a:ea typeface="Times New Roman" charset="0"/>
                      </a:endParaRPr>
                    </a:p>
                  </a:txBody>
                  <a:tcPr marL="16480" marR="16480" marT="0" marB="0"/>
                </a:tc>
              </a:tr>
              <a:tr h="223042">
                <a:tc>
                  <a:txBody>
                    <a:bodyPr/>
                    <a:lstStyle/>
                    <a:p>
                      <a:pPr marL="0" marR="0">
                        <a:lnSpc>
                          <a:spcPct val="115000"/>
                        </a:lnSpc>
                        <a:spcBef>
                          <a:spcPts val="1000"/>
                        </a:spcBef>
                        <a:spcAft>
                          <a:spcPts val="0"/>
                        </a:spcAft>
                      </a:pPr>
                      <a:r>
                        <a:rPr lang="en-GB" sz="300">
                          <a:effectLst/>
                        </a:rPr>
                        <a:t>Personal and Social Development</a:t>
                      </a:r>
                      <a:endParaRPr lang="en-GB" sz="200">
                        <a:effectLst/>
                      </a:endParaRPr>
                    </a:p>
                    <a:p>
                      <a:pPr marL="342900" lvl="0" indent="-342900" algn="just">
                        <a:buFont typeface="Symbol" charset="2"/>
                        <a:buChar char=""/>
                        <a:tabLst>
                          <a:tab pos="-914400" algn="l"/>
                        </a:tabLst>
                      </a:pPr>
                      <a:r>
                        <a:rPr lang="en-GB" sz="300">
                          <a:effectLst/>
                        </a:rPr>
                        <a:t>How many activities/lessons have you planned and taught?</a:t>
                      </a:r>
                      <a:endParaRPr lang="en-GB" sz="200">
                        <a:effectLst/>
                      </a:endParaRPr>
                    </a:p>
                    <a:p>
                      <a:pPr marL="342900" lvl="0" indent="-342900" algn="just">
                        <a:buFont typeface="Symbol" charset="2"/>
                        <a:buChar char=""/>
                        <a:tabLst>
                          <a:tab pos="-914400" algn="l"/>
                        </a:tabLst>
                      </a:pPr>
                      <a:r>
                        <a:rPr lang="en-GB" sz="300">
                          <a:effectLst/>
                        </a:rPr>
                        <a:t>What are the implications for you and the pupils in future teaching and learning experiences?</a:t>
                      </a:r>
                      <a:endParaRPr lang="en-GB" sz="200">
                        <a:effectLst/>
                        <a:latin typeface="Calibri" charset="0"/>
                      </a:endParaRPr>
                    </a:p>
                  </a:txBody>
                  <a:tcPr marL="16480" marR="16480" marT="0" marB="0"/>
                </a:tc>
                <a:tc>
                  <a:txBody>
                    <a:bodyPr/>
                    <a:lstStyle/>
                    <a:p>
                      <a:pPr marL="0" marR="0" algn="just">
                        <a:spcBef>
                          <a:spcPts val="0"/>
                        </a:spcBef>
                        <a:spcAft>
                          <a:spcPts val="0"/>
                        </a:spcAft>
                        <a:tabLst>
                          <a:tab pos="3093720" algn="ctr"/>
                        </a:tabLst>
                      </a:pPr>
                      <a:r>
                        <a:rPr lang="en-GB" sz="300">
                          <a:effectLst/>
                        </a:rPr>
                        <a:t> </a:t>
                      </a:r>
                      <a:endParaRPr lang="en-GB" sz="300">
                        <a:effectLst/>
                        <a:latin typeface="Times New Roman" charset="0"/>
                        <a:ea typeface="Times New Roman" charset="0"/>
                      </a:endParaRPr>
                    </a:p>
                  </a:txBody>
                  <a:tcPr marL="16480" marR="16480" marT="0" marB="0"/>
                </a:tc>
              </a:tr>
              <a:tr h="223042">
                <a:tc>
                  <a:txBody>
                    <a:bodyPr/>
                    <a:lstStyle/>
                    <a:p>
                      <a:pPr marL="0" marR="0">
                        <a:lnSpc>
                          <a:spcPct val="115000"/>
                        </a:lnSpc>
                        <a:spcBef>
                          <a:spcPts val="1000"/>
                        </a:spcBef>
                        <a:spcAft>
                          <a:spcPts val="0"/>
                        </a:spcAft>
                      </a:pPr>
                      <a:r>
                        <a:rPr lang="en-GB" sz="300">
                          <a:effectLst/>
                        </a:rPr>
                        <a:t>Physical Development</a:t>
                      </a:r>
                      <a:endParaRPr lang="en-GB" sz="200">
                        <a:effectLst/>
                      </a:endParaRPr>
                    </a:p>
                    <a:p>
                      <a:pPr marL="342900" lvl="0" indent="-342900" algn="just">
                        <a:buFont typeface="Symbol" charset="2"/>
                        <a:buChar char=""/>
                        <a:tabLst>
                          <a:tab pos="-914400" algn="l"/>
                        </a:tabLst>
                      </a:pPr>
                      <a:r>
                        <a:rPr lang="en-GB" sz="300">
                          <a:effectLst/>
                        </a:rPr>
                        <a:t>How many activities/lessons have you planned and taught?</a:t>
                      </a:r>
                      <a:endParaRPr lang="en-GB" sz="200">
                        <a:effectLst/>
                      </a:endParaRPr>
                    </a:p>
                    <a:p>
                      <a:pPr marL="342900" lvl="0" indent="-342900" algn="just">
                        <a:buFont typeface="Symbol" charset="2"/>
                        <a:buChar char=""/>
                        <a:tabLst>
                          <a:tab pos="-914400" algn="l"/>
                        </a:tabLst>
                      </a:pPr>
                      <a:r>
                        <a:rPr lang="en-GB" sz="300">
                          <a:effectLst/>
                        </a:rPr>
                        <a:t>What are the implications for you and the pupils in future teaching and learning experiences?</a:t>
                      </a:r>
                      <a:endParaRPr lang="en-GB" sz="200">
                        <a:effectLst/>
                        <a:latin typeface="Calibri" charset="0"/>
                      </a:endParaRPr>
                    </a:p>
                  </a:txBody>
                  <a:tcPr marL="16480" marR="16480" marT="0" marB="0"/>
                </a:tc>
                <a:tc>
                  <a:txBody>
                    <a:bodyPr/>
                    <a:lstStyle/>
                    <a:p>
                      <a:pPr marL="0" marR="0" algn="just">
                        <a:spcBef>
                          <a:spcPts val="0"/>
                        </a:spcBef>
                        <a:spcAft>
                          <a:spcPts val="0"/>
                        </a:spcAft>
                        <a:tabLst>
                          <a:tab pos="3093720" algn="ctr"/>
                        </a:tabLst>
                      </a:pPr>
                      <a:r>
                        <a:rPr lang="en-GB" sz="300">
                          <a:effectLst/>
                        </a:rPr>
                        <a:t> </a:t>
                      </a:r>
                      <a:endParaRPr lang="en-GB" sz="300">
                        <a:effectLst/>
                        <a:latin typeface="Times New Roman" charset="0"/>
                        <a:ea typeface="Times New Roman" charset="0"/>
                      </a:endParaRPr>
                    </a:p>
                  </a:txBody>
                  <a:tcPr marL="16480" marR="16480" marT="0" marB="0"/>
                </a:tc>
              </a:tr>
              <a:tr h="223042">
                <a:tc>
                  <a:txBody>
                    <a:bodyPr/>
                    <a:lstStyle/>
                    <a:p>
                      <a:pPr marL="0" marR="0">
                        <a:lnSpc>
                          <a:spcPct val="115000"/>
                        </a:lnSpc>
                        <a:spcBef>
                          <a:spcPts val="1000"/>
                        </a:spcBef>
                        <a:spcAft>
                          <a:spcPts val="0"/>
                        </a:spcAft>
                      </a:pPr>
                      <a:r>
                        <a:rPr lang="en-GB" sz="300">
                          <a:effectLst/>
                        </a:rPr>
                        <a:t>Creative Development</a:t>
                      </a:r>
                      <a:endParaRPr lang="en-GB" sz="200">
                        <a:effectLst/>
                      </a:endParaRPr>
                    </a:p>
                    <a:p>
                      <a:pPr marL="342900" lvl="0" indent="-342900" algn="just">
                        <a:buFont typeface="Symbol" charset="2"/>
                        <a:buChar char=""/>
                        <a:tabLst>
                          <a:tab pos="-914400" algn="l"/>
                        </a:tabLst>
                      </a:pPr>
                      <a:r>
                        <a:rPr lang="en-GB" sz="300">
                          <a:effectLst/>
                        </a:rPr>
                        <a:t>How many activities/lessons have you planned and taught?</a:t>
                      </a:r>
                      <a:endParaRPr lang="en-GB" sz="200">
                        <a:effectLst/>
                      </a:endParaRPr>
                    </a:p>
                    <a:p>
                      <a:pPr marL="342900" lvl="0" indent="-342900" algn="just">
                        <a:buFont typeface="Symbol" charset="2"/>
                        <a:buChar char=""/>
                        <a:tabLst>
                          <a:tab pos="-914400" algn="l"/>
                        </a:tabLst>
                      </a:pPr>
                      <a:r>
                        <a:rPr lang="en-GB" sz="300">
                          <a:effectLst/>
                        </a:rPr>
                        <a:t>What are the implications for you and the pupils in future teaching and learning experiences?</a:t>
                      </a:r>
                      <a:endParaRPr lang="en-GB" sz="200">
                        <a:effectLst/>
                        <a:latin typeface="Calibri" charset="0"/>
                      </a:endParaRPr>
                    </a:p>
                  </a:txBody>
                  <a:tcPr marL="16480" marR="16480" marT="0" marB="0"/>
                </a:tc>
                <a:tc>
                  <a:txBody>
                    <a:bodyPr/>
                    <a:lstStyle/>
                    <a:p>
                      <a:pPr marL="0" marR="0" algn="just">
                        <a:spcBef>
                          <a:spcPts val="0"/>
                        </a:spcBef>
                        <a:spcAft>
                          <a:spcPts val="0"/>
                        </a:spcAft>
                        <a:tabLst>
                          <a:tab pos="3093720" algn="ctr"/>
                        </a:tabLst>
                      </a:pPr>
                      <a:r>
                        <a:rPr lang="en-GB" sz="300">
                          <a:effectLst/>
                        </a:rPr>
                        <a:t> </a:t>
                      </a:r>
                      <a:endParaRPr lang="en-GB" sz="300">
                        <a:effectLst/>
                        <a:latin typeface="Times New Roman" charset="0"/>
                        <a:ea typeface="Times New Roman" charset="0"/>
                      </a:endParaRPr>
                    </a:p>
                  </a:txBody>
                  <a:tcPr marL="16480" marR="16480" marT="0" marB="0"/>
                </a:tc>
              </a:tr>
              <a:tr h="259308">
                <a:tc>
                  <a:txBody>
                    <a:bodyPr/>
                    <a:lstStyle/>
                    <a:p>
                      <a:pPr marL="0" marR="0">
                        <a:lnSpc>
                          <a:spcPct val="115000"/>
                        </a:lnSpc>
                        <a:spcBef>
                          <a:spcPts val="1000"/>
                        </a:spcBef>
                        <a:spcAft>
                          <a:spcPts val="0"/>
                        </a:spcAft>
                      </a:pPr>
                      <a:r>
                        <a:rPr lang="en-GB" sz="300">
                          <a:effectLst/>
                        </a:rPr>
                        <a:t>Welsh Language Development</a:t>
                      </a:r>
                      <a:endParaRPr lang="en-GB" sz="200">
                        <a:effectLst/>
                      </a:endParaRPr>
                    </a:p>
                    <a:p>
                      <a:pPr marL="342900" lvl="0" indent="-342900" algn="just">
                        <a:buFont typeface="Symbol" charset="2"/>
                        <a:buChar char=""/>
                        <a:tabLst>
                          <a:tab pos="-914400" algn="l"/>
                        </a:tabLst>
                      </a:pPr>
                      <a:r>
                        <a:rPr lang="en-GB" sz="300">
                          <a:effectLst/>
                        </a:rPr>
                        <a:t>How many activities/lessons have you planned and taught?</a:t>
                      </a:r>
                      <a:endParaRPr lang="en-GB" sz="200">
                        <a:effectLst/>
                      </a:endParaRPr>
                    </a:p>
                    <a:p>
                      <a:pPr marL="0" marR="0" algn="just">
                        <a:spcBef>
                          <a:spcPts val="0"/>
                        </a:spcBef>
                        <a:spcAft>
                          <a:spcPts val="0"/>
                        </a:spcAft>
                        <a:tabLst>
                          <a:tab pos="-914400" algn="l"/>
                        </a:tabLst>
                      </a:pPr>
                      <a:r>
                        <a:rPr lang="en-GB" sz="300">
                          <a:effectLst/>
                        </a:rPr>
                        <a:t> </a:t>
                      </a:r>
                    </a:p>
                    <a:p>
                      <a:pPr marL="342900" lvl="0" indent="-342900" algn="just">
                        <a:buFont typeface="Symbol" charset="2"/>
                        <a:buChar char=""/>
                        <a:tabLst>
                          <a:tab pos="-914400" algn="l"/>
                        </a:tabLst>
                      </a:pPr>
                      <a:r>
                        <a:rPr lang="en-GB" sz="300">
                          <a:effectLst/>
                        </a:rPr>
                        <a:t>What are the implications for you and the pupils in future teaching and learning experiences?</a:t>
                      </a:r>
                      <a:endParaRPr lang="en-GB" sz="200">
                        <a:effectLst/>
                        <a:latin typeface="Calibri" charset="0"/>
                      </a:endParaRPr>
                    </a:p>
                  </a:txBody>
                  <a:tcPr marL="16480" marR="16480" marT="0" marB="0"/>
                </a:tc>
                <a:tc>
                  <a:txBody>
                    <a:bodyPr/>
                    <a:lstStyle/>
                    <a:p>
                      <a:pPr marL="0" marR="0" algn="just">
                        <a:spcBef>
                          <a:spcPts val="0"/>
                        </a:spcBef>
                        <a:spcAft>
                          <a:spcPts val="0"/>
                        </a:spcAft>
                        <a:tabLst>
                          <a:tab pos="3093720" algn="ctr"/>
                        </a:tabLst>
                      </a:pPr>
                      <a:r>
                        <a:rPr lang="en-GB" sz="300">
                          <a:effectLst/>
                        </a:rPr>
                        <a:t> </a:t>
                      </a:r>
                      <a:endParaRPr lang="en-GB" sz="300">
                        <a:effectLst/>
                        <a:latin typeface="Times New Roman" charset="0"/>
                        <a:ea typeface="Times New Roman" charset="0"/>
                      </a:endParaRPr>
                    </a:p>
                  </a:txBody>
                  <a:tcPr marL="16480" marR="16480" marT="0" marB="0"/>
                </a:tc>
              </a:tr>
              <a:tr h="102905">
                <a:tc>
                  <a:txBody>
                    <a:bodyPr/>
                    <a:lstStyle/>
                    <a:p>
                      <a:pPr marL="0" marR="0">
                        <a:spcBef>
                          <a:spcPts val="1200"/>
                        </a:spcBef>
                        <a:spcAft>
                          <a:spcPts val="300"/>
                        </a:spcAft>
                        <a:tabLst>
                          <a:tab pos="3093720" algn="ctr"/>
                        </a:tabLst>
                      </a:pPr>
                      <a:r>
                        <a:rPr lang="en-GB" sz="300">
                          <a:effectLst/>
                        </a:rPr>
                        <a:t>Organisational strategies</a:t>
                      </a:r>
                      <a:endParaRPr lang="en-GB" sz="200" b="1">
                        <a:effectLst/>
                        <a:latin typeface="Calibri" charset="0"/>
                        <a:ea typeface="Times New Roman" charset="0"/>
                      </a:endParaRPr>
                    </a:p>
                  </a:txBody>
                  <a:tcPr marL="16480" marR="16480" marT="0" marB="0"/>
                </a:tc>
                <a:tc>
                  <a:txBody>
                    <a:bodyPr/>
                    <a:lstStyle/>
                    <a:p>
                      <a:pPr marL="0" marR="0">
                        <a:spcBef>
                          <a:spcPts val="0"/>
                        </a:spcBef>
                        <a:spcAft>
                          <a:spcPts val="0"/>
                        </a:spcAft>
                        <a:tabLst>
                          <a:tab pos="3093720" algn="ctr"/>
                        </a:tabLst>
                      </a:pPr>
                      <a:r>
                        <a:rPr lang="en-GB" sz="300">
                          <a:effectLst/>
                        </a:rPr>
                        <a:t> </a:t>
                      </a:r>
                    </a:p>
                    <a:p>
                      <a:pPr marL="0" marR="0">
                        <a:spcBef>
                          <a:spcPts val="0"/>
                        </a:spcBef>
                        <a:spcAft>
                          <a:spcPts val="0"/>
                        </a:spcAft>
                        <a:tabLst>
                          <a:tab pos="3093720" algn="ctr"/>
                        </a:tabLst>
                      </a:pPr>
                      <a:r>
                        <a:rPr lang="en-GB" sz="300">
                          <a:effectLst/>
                        </a:rPr>
                        <a:t>Comments</a:t>
                      </a:r>
                      <a:endParaRPr lang="en-GB" sz="300">
                        <a:effectLst/>
                        <a:latin typeface="Times New Roman" charset="0"/>
                        <a:ea typeface="Times New Roman" charset="0"/>
                      </a:endParaRPr>
                    </a:p>
                  </a:txBody>
                  <a:tcPr marL="16480" marR="16480" marT="0" marB="0"/>
                </a:tc>
              </a:tr>
              <a:tr h="360170">
                <a:tc>
                  <a:txBody>
                    <a:bodyPr/>
                    <a:lstStyle/>
                    <a:p>
                      <a:pPr marL="0" marR="0" algn="just">
                        <a:spcBef>
                          <a:spcPts val="0"/>
                        </a:spcBef>
                        <a:spcAft>
                          <a:spcPts val="0"/>
                        </a:spcAft>
                        <a:tabLst>
                          <a:tab pos="3093720" algn="ctr"/>
                        </a:tabLst>
                      </a:pPr>
                      <a:r>
                        <a:rPr lang="en-GB" sz="300">
                          <a:effectLst/>
                        </a:rPr>
                        <a:t> </a:t>
                      </a:r>
                    </a:p>
                    <a:p>
                      <a:pPr marL="0" marR="0" algn="just">
                        <a:spcBef>
                          <a:spcPts val="0"/>
                        </a:spcBef>
                        <a:spcAft>
                          <a:spcPts val="0"/>
                        </a:spcAft>
                        <a:tabLst>
                          <a:tab pos="3093720" algn="ctr"/>
                        </a:tabLst>
                      </a:pPr>
                      <a:r>
                        <a:rPr lang="en-GB" sz="300">
                          <a:effectLst/>
                        </a:rPr>
                        <a:t>I have had experience of these organisational strategies: </a:t>
                      </a:r>
                    </a:p>
                    <a:p>
                      <a:pPr marL="21590" marR="0" algn="just">
                        <a:spcBef>
                          <a:spcPts val="0"/>
                        </a:spcBef>
                        <a:spcAft>
                          <a:spcPts val="0"/>
                        </a:spcAft>
                        <a:tabLst>
                          <a:tab pos="3093720" algn="ctr"/>
                        </a:tabLst>
                      </a:pPr>
                      <a:r>
                        <a:rPr lang="en-GB" sz="300">
                          <a:effectLst/>
                        </a:rPr>
                        <a:t>Whole class</a:t>
                      </a:r>
                    </a:p>
                    <a:p>
                      <a:pPr marL="21590" marR="0" algn="just">
                        <a:spcBef>
                          <a:spcPts val="0"/>
                        </a:spcBef>
                        <a:spcAft>
                          <a:spcPts val="0"/>
                        </a:spcAft>
                        <a:tabLst>
                          <a:tab pos="3093720" algn="ctr"/>
                        </a:tabLst>
                      </a:pPr>
                      <a:r>
                        <a:rPr lang="en-GB" sz="300">
                          <a:effectLst/>
                        </a:rPr>
                        <a:t>Group</a:t>
                      </a:r>
                    </a:p>
                    <a:p>
                      <a:pPr marL="21590" marR="0" algn="just">
                        <a:spcBef>
                          <a:spcPts val="0"/>
                        </a:spcBef>
                        <a:spcAft>
                          <a:spcPts val="0"/>
                        </a:spcAft>
                        <a:tabLst>
                          <a:tab pos="3093720" algn="ctr"/>
                        </a:tabLst>
                      </a:pPr>
                      <a:r>
                        <a:rPr lang="en-GB" sz="300">
                          <a:effectLst/>
                        </a:rPr>
                        <a:t>Pairs</a:t>
                      </a:r>
                    </a:p>
                    <a:p>
                      <a:pPr marL="21590" marR="0" algn="just">
                        <a:spcBef>
                          <a:spcPts val="0"/>
                        </a:spcBef>
                        <a:spcAft>
                          <a:spcPts val="0"/>
                        </a:spcAft>
                        <a:tabLst>
                          <a:tab pos="3093720" algn="ctr"/>
                        </a:tabLst>
                      </a:pPr>
                      <a:r>
                        <a:rPr lang="en-GB" sz="300">
                          <a:effectLst/>
                        </a:rPr>
                        <a:t>Individual</a:t>
                      </a:r>
                    </a:p>
                    <a:p>
                      <a:pPr marL="0" marR="0" algn="just">
                        <a:spcBef>
                          <a:spcPts val="0"/>
                        </a:spcBef>
                        <a:spcAft>
                          <a:spcPts val="0"/>
                        </a:spcAft>
                        <a:tabLst>
                          <a:tab pos="3093720" algn="ctr"/>
                        </a:tabLst>
                      </a:pPr>
                      <a:r>
                        <a:rPr lang="en-GB" sz="300">
                          <a:effectLst/>
                        </a:rPr>
                        <a:t> </a:t>
                      </a:r>
                      <a:endParaRPr lang="en-GB" sz="300">
                        <a:effectLst/>
                        <a:latin typeface="Times New Roman" charset="0"/>
                        <a:ea typeface="Times New Roman" charset="0"/>
                      </a:endParaRPr>
                    </a:p>
                  </a:txBody>
                  <a:tcPr marL="16480" marR="16480" marT="0" marB="0"/>
                </a:tc>
                <a:tc>
                  <a:txBody>
                    <a:bodyPr/>
                    <a:lstStyle/>
                    <a:p>
                      <a:pPr marL="0" marR="0" algn="just">
                        <a:spcBef>
                          <a:spcPts val="0"/>
                        </a:spcBef>
                        <a:spcAft>
                          <a:spcPts val="0"/>
                        </a:spcAft>
                        <a:tabLst>
                          <a:tab pos="3093720" algn="ctr"/>
                        </a:tabLst>
                      </a:pPr>
                      <a:r>
                        <a:rPr lang="en-GB" sz="300">
                          <a:effectLst/>
                        </a:rPr>
                        <a:t> </a:t>
                      </a:r>
                      <a:endParaRPr lang="en-GB" sz="300">
                        <a:effectLst/>
                        <a:latin typeface="Times New Roman" charset="0"/>
                        <a:ea typeface="Times New Roman" charset="0"/>
                      </a:endParaRPr>
                    </a:p>
                  </a:txBody>
                  <a:tcPr marL="16480" marR="16480" marT="0" marB="0"/>
                </a:tc>
              </a:tr>
              <a:tr h="308717">
                <a:tc>
                  <a:txBody>
                    <a:bodyPr/>
                    <a:lstStyle/>
                    <a:p>
                      <a:pPr marL="0" marR="0" algn="just">
                        <a:spcBef>
                          <a:spcPts val="0"/>
                        </a:spcBef>
                        <a:spcAft>
                          <a:spcPts val="0"/>
                        </a:spcAft>
                        <a:tabLst>
                          <a:tab pos="3093720" algn="ctr"/>
                        </a:tabLst>
                      </a:pPr>
                      <a:r>
                        <a:rPr lang="en-GB" sz="300">
                          <a:effectLst/>
                        </a:rPr>
                        <a:t> </a:t>
                      </a:r>
                    </a:p>
                    <a:p>
                      <a:pPr marL="0" marR="0" algn="just">
                        <a:spcBef>
                          <a:spcPts val="0"/>
                        </a:spcBef>
                        <a:spcAft>
                          <a:spcPts val="0"/>
                        </a:spcAft>
                        <a:tabLst>
                          <a:tab pos="3093720" algn="ctr"/>
                        </a:tabLst>
                      </a:pPr>
                      <a:r>
                        <a:rPr lang="en-GB" sz="300">
                          <a:effectLst/>
                        </a:rPr>
                        <a:t>I have had experience of:</a:t>
                      </a:r>
                    </a:p>
                    <a:p>
                      <a:pPr marL="21590" marR="0" algn="just">
                        <a:spcBef>
                          <a:spcPts val="0"/>
                        </a:spcBef>
                        <a:spcAft>
                          <a:spcPts val="0"/>
                        </a:spcAft>
                        <a:tabLst>
                          <a:tab pos="3093720" algn="ctr"/>
                        </a:tabLst>
                      </a:pPr>
                      <a:r>
                        <a:rPr lang="en-GB" sz="300">
                          <a:effectLst/>
                        </a:rPr>
                        <a:t>Homework</a:t>
                      </a:r>
                    </a:p>
                    <a:p>
                      <a:pPr marL="21590" marR="0" algn="just">
                        <a:spcBef>
                          <a:spcPts val="0"/>
                        </a:spcBef>
                        <a:spcAft>
                          <a:spcPts val="0"/>
                        </a:spcAft>
                        <a:tabLst>
                          <a:tab pos="3093720" algn="ctr"/>
                        </a:tabLst>
                      </a:pPr>
                      <a:r>
                        <a:rPr lang="en-GB" sz="300">
                          <a:effectLst/>
                        </a:rPr>
                        <a:t>Setting (KS2) – please give details of how organised.</a:t>
                      </a:r>
                    </a:p>
                    <a:p>
                      <a:pPr marL="21590" marR="0" algn="just">
                        <a:spcBef>
                          <a:spcPts val="0"/>
                        </a:spcBef>
                        <a:spcAft>
                          <a:spcPts val="0"/>
                        </a:spcAft>
                        <a:tabLst>
                          <a:tab pos="3093720" algn="ctr"/>
                        </a:tabLst>
                      </a:pPr>
                      <a:r>
                        <a:rPr lang="en-GB" sz="300">
                          <a:effectLst/>
                        </a:rPr>
                        <a:t>Working with parents/LSAs/Support staff in the classroom (details)</a:t>
                      </a:r>
                    </a:p>
                    <a:p>
                      <a:pPr marL="0" marR="0" algn="just">
                        <a:spcBef>
                          <a:spcPts val="0"/>
                        </a:spcBef>
                        <a:spcAft>
                          <a:spcPts val="0"/>
                        </a:spcAft>
                        <a:tabLst>
                          <a:tab pos="3093720" algn="ctr"/>
                        </a:tabLst>
                      </a:pPr>
                      <a:r>
                        <a:rPr lang="en-GB" sz="300">
                          <a:effectLst/>
                        </a:rPr>
                        <a:t> </a:t>
                      </a:r>
                      <a:endParaRPr lang="en-GB" sz="300">
                        <a:effectLst/>
                        <a:latin typeface="Times New Roman" charset="0"/>
                        <a:ea typeface="Times New Roman" charset="0"/>
                      </a:endParaRPr>
                    </a:p>
                  </a:txBody>
                  <a:tcPr marL="16480" marR="16480" marT="0" marB="0"/>
                </a:tc>
                <a:tc>
                  <a:txBody>
                    <a:bodyPr/>
                    <a:lstStyle/>
                    <a:p>
                      <a:pPr marL="0" marR="0" algn="just">
                        <a:spcBef>
                          <a:spcPts val="0"/>
                        </a:spcBef>
                        <a:spcAft>
                          <a:spcPts val="0"/>
                        </a:spcAft>
                        <a:tabLst>
                          <a:tab pos="3093720" algn="ctr"/>
                        </a:tabLst>
                      </a:pPr>
                      <a:r>
                        <a:rPr lang="en-GB" sz="300">
                          <a:effectLst/>
                        </a:rPr>
                        <a:t> </a:t>
                      </a:r>
                      <a:endParaRPr lang="en-GB" sz="300">
                        <a:effectLst/>
                        <a:latin typeface="Times New Roman" charset="0"/>
                        <a:ea typeface="Times New Roman" charset="0"/>
                      </a:endParaRPr>
                    </a:p>
                  </a:txBody>
                  <a:tcPr marL="16480" marR="16480" marT="0" marB="0"/>
                </a:tc>
              </a:tr>
              <a:tr h="463075">
                <a:tc>
                  <a:txBody>
                    <a:bodyPr/>
                    <a:lstStyle/>
                    <a:p>
                      <a:pPr marL="0" marR="0" algn="just">
                        <a:spcBef>
                          <a:spcPts val="0"/>
                        </a:spcBef>
                        <a:spcAft>
                          <a:spcPts val="0"/>
                        </a:spcAft>
                        <a:tabLst>
                          <a:tab pos="3093720" algn="ctr"/>
                        </a:tabLst>
                      </a:pPr>
                      <a:r>
                        <a:rPr lang="en-GB" sz="300">
                          <a:effectLst/>
                        </a:rPr>
                        <a:t> </a:t>
                      </a:r>
                    </a:p>
                    <a:p>
                      <a:pPr marL="0" marR="0" algn="just">
                        <a:spcBef>
                          <a:spcPts val="0"/>
                        </a:spcBef>
                        <a:spcAft>
                          <a:spcPts val="0"/>
                        </a:spcAft>
                        <a:tabLst>
                          <a:tab pos="3093720" algn="ctr"/>
                        </a:tabLst>
                      </a:pPr>
                      <a:r>
                        <a:rPr lang="en-GB" sz="300">
                          <a:effectLst/>
                        </a:rPr>
                        <a:t>I have contributed to the overall life of the school in the following ways:</a:t>
                      </a:r>
                    </a:p>
                    <a:p>
                      <a:pPr marL="21590" marR="0" algn="just">
                        <a:spcBef>
                          <a:spcPts val="0"/>
                        </a:spcBef>
                        <a:spcAft>
                          <a:spcPts val="0"/>
                        </a:spcAft>
                        <a:tabLst>
                          <a:tab pos="3093720" algn="ctr"/>
                        </a:tabLst>
                      </a:pPr>
                      <a:r>
                        <a:rPr lang="en-GB" sz="300">
                          <a:effectLst/>
                        </a:rPr>
                        <a:t>Assemblies</a:t>
                      </a:r>
                    </a:p>
                    <a:p>
                      <a:pPr marL="21590" marR="0" algn="just">
                        <a:spcBef>
                          <a:spcPts val="0"/>
                        </a:spcBef>
                        <a:spcAft>
                          <a:spcPts val="0"/>
                        </a:spcAft>
                        <a:tabLst>
                          <a:tab pos="3093720" algn="ctr"/>
                        </a:tabLst>
                      </a:pPr>
                      <a:r>
                        <a:rPr lang="en-GB" sz="300">
                          <a:effectLst/>
                        </a:rPr>
                        <a:t>Playground duty</a:t>
                      </a:r>
                    </a:p>
                    <a:p>
                      <a:pPr marL="21590" marR="0" algn="just">
                        <a:spcBef>
                          <a:spcPts val="0"/>
                        </a:spcBef>
                        <a:spcAft>
                          <a:spcPts val="0"/>
                        </a:spcAft>
                        <a:tabLst>
                          <a:tab pos="3093720" algn="ctr"/>
                        </a:tabLst>
                      </a:pPr>
                      <a:r>
                        <a:rPr lang="en-GB" sz="300">
                          <a:effectLst/>
                        </a:rPr>
                        <a:t>Extra-curricular activities</a:t>
                      </a:r>
                    </a:p>
                    <a:p>
                      <a:pPr marL="21590" marR="0" algn="just">
                        <a:spcBef>
                          <a:spcPts val="0"/>
                        </a:spcBef>
                        <a:spcAft>
                          <a:spcPts val="0"/>
                        </a:spcAft>
                        <a:tabLst>
                          <a:tab pos="3093720" algn="ctr"/>
                        </a:tabLst>
                      </a:pPr>
                      <a:r>
                        <a:rPr lang="en-GB" sz="300">
                          <a:effectLst/>
                        </a:rPr>
                        <a:t>Parent’s meetings</a:t>
                      </a:r>
                    </a:p>
                    <a:p>
                      <a:pPr marL="21590" marR="0" algn="just">
                        <a:spcBef>
                          <a:spcPts val="0"/>
                        </a:spcBef>
                        <a:spcAft>
                          <a:spcPts val="0"/>
                        </a:spcAft>
                        <a:tabLst>
                          <a:tab pos="3093720" algn="ctr"/>
                        </a:tabLst>
                      </a:pPr>
                      <a:r>
                        <a:rPr lang="en-GB" sz="300">
                          <a:effectLst/>
                        </a:rPr>
                        <a:t>INSET</a:t>
                      </a:r>
                    </a:p>
                    <a:p>
                      <a:pPr marL="21590" marR="0" algn="just">
                        <a:spcBef>
                          <a:spcPts val="0"/>
                        </a:spcBef>
                        <a:spcAft>
                          <a:spcPts val="0"/>
                        </a:spcAft>
                        <a:tabLst>
                          <a:tab pos="3093720" algn="ctr"/>
                        </a:tabLst>
                      </a:pPr>
                      <a:r>
                        <a:rPr lang="en-GB" sz="300">
                          <a:effectLst/>
                        </a:rPr>
                        <a:t>Staff meetings </a:t>
                      </a:r>
                    </a:p>
                    <a:p>
                      <a:pPr marL="0" marR="0" algn="just">
                        <a:spcBef>
                          <a:spcPts val="0"/>
                        </a:spcBef>
                        <a:spcAft>
                          <a:spcPts val="0"/>
                        </a:spcAft>
                        <a:tabLst>
                          <a:tab pos="3093720" algn="ctr"/>
                        </a:tabLst>
                      </a:pPr>
                      <a:r>
                        <a:rPr lang="en-GB" sz="300">
                          <a:effectLst/>
                        </a:rPr>
                        <a:t> </a:t>
                      </a:r>
                      <a:endParaRPr lang="en-GB" sz="300">
                        <a:effectLst/>
                        <a:latin typeface="Times New Roman" charset="0"/>
                        <a:ea typeface="Times New Roman" charset="0"/>
                      </a:endParaRPr>
                    </a:p>
                  </a:txBody>
                  <a:tcPr marL="16480" marR="16480" marT="0" marB="0"/>
                </a:tc>
                <a:tc>
                  <a:txBody>
                    <a:bodyPr/>
                    <a:lstStyle/>
                    <a:p>
                      <a:pPr marL="0" marR="0" algn="just">
                        <a:spcBef>
                          <a:spcPts val="0"/>
                        </a:spcBef>
                        <a:spcAft>
                          <a:spcPts val="0"/>
                        </a:spcAft>
                        <a:tabLst>
                          <a:tab pos="3093720" algn="ctr"/>
                        </a:tabLst>
                      </a:pPr>
                      <a:r>
                        <a:rPr lang="en-GB" sz="300">
                          <a:effectLst/>
                        </a:rPr>
                        <a:t> </a:t>
                      </a:r>
                      <a:endParaRPr lang="en-GB" sz="300">
                        <a:effectLst/>
                        <a:latin typeface="Times New Roman" charset="0"/>
                        <a:ea typeface="Times New Roman" charset="0"/>
                      </a:endParaRPr>
                    </a:p>
                  </a:txBody>
                  <a:tcPr marL="16480" marR="16480" marT="0" marB="0"/>
                </a:tc>
              </a:tr>
              <a:tr h="308717">
                <a:tc>
                  <a:txBody>
                    <a:bodyPr/>
                    <a:lstStyle/>
                    <a:p>
                      <a:pPr marL="0" marR="0" algn="just">
                        <a:spcBef>
                          <a:spcPts val="0"/>
                        </a:spcBef>
                        <a:spcAft>
                          <a:spcPts val="0"/>
                        </a:spcAft>
                        <a:tabLst>
                          <a:tab pos="3093720" algn="ctr"/>
                        </a:tabLst>
                      </a:pPr>
                      <a:r>
                        <a:rPr lang="en-GB" sz="300">
                          <a:effectLst/>
                        </a:rPr>
                        <a:t> </a:t>
                      </a:r>
                    </a:p>
                    <a:p>
                      <a:pPr marL="21590" marR="0" algn="just">
                        <a:spcBef>
                          <a:spcPts val="0"/>
                        </a:spcBef>
                        <a:spcAft>
                          <a:spcPts val="0"/>
                        </a:spcAft>
                        <a:tabLst>
                          <a:tab pos="3093720" algn="ctr"/>
                        </a:tabLst>
                      </a:pPr>
                      <a:r>
                        <a:rPr lang="en-GB" sz="300">
                          <a:effectLst/>
                        </a:rPr>
                        <a:t>Continuous provision</a:t>
                      </a:r>
                    </a:p>
                    <a:p>
                      <a:pPr marL="21590" marR="0" algn="just">
                        <a:spcBef>
                          <a:spcPts val="0"/>
                        </a:spcBef>
                        <a:spcAft>
                          <a:spcPts val="0"/>
                        </a:spcAft>
                        <a:tabLst>
                          <a:tab pos="3093720" algn="ctr"/>
                        </a:tabLst>
                      </a:pPr>
                      <a:r>
                        <a:rPr lang="en-GB" sz="300">
                          <a:effectLst/>
                        </a:rPr>
                        <a:t>Enhanced provision</a:t>
                      </a:r>
                    </a:p>
                    <a:p>
                      <a:pPr marL="21590" marR="0" algn="just">
                        <a:spcBef>
                          <a:spcPts val="0"/>
                        </a:spcBef>
                        <a:spcAft>
                          <a:spcPts val="0"/>
                        </a:spcAft>
                        <a:tabLst>
                          <a:tab pos="3093720" algn="ctr"/>
                        </a:tabLst>
                      </a:pPr>
                      <a:r>
                        <a:rPr lang="en-GB" sz="300">
                          <a:effectLst/>
                        </a:rPr>
                        <a:t>Focus activities</a:t>
                      </a:r>
                    </a:p>
                    <a:p>
                      <a:pPr marL="21590" marR="0" algn="just">
                        <a:spcBef>
                          <a:spcPts val="0"/>
                        </a:spcBef>
                        <a:spcAft>
                          <a:spcPts val="0"/>
                        </a:spcAft>
                        <a:tabLst>
                          <a:tab pos="3093720" algn="ctr"/>
                        </a:tabLst>
                      </a:pPr>
                      <a:r>
                        <a:rPr lang="en-GB" sz="300">
                          <a:effectLst/>
                        </a:rPr>
                        <a:t>Managing support staff </a:t>
                      </a:r>
                    </a:p>
                    <a:p>
                      <a:pPr marL="0" marR="0" algn="just">
                        <a:spcBef>
                          <a:spcPts val="0"/>
                        </a:spcBef>
                        <a:spcAft>
                          <a:spcPts val="0"/>
                        </a:spcAft>
                        <a:tabLst>
                          <a:tab pos="3093720" algn="ctr"/>
                        </a:tabLst>
                      </a:pPr>
                      <a:r>
                        <a:rPr lang="en-GB" sz="300">
                          <a:effectLst/>
                        </a:rPr>
                        <a:t> </a:t>
                      </a:r>
                      <a:endParaRPr lang="en-GB" sz="300">
                        <a:effectLst/>
                        <a:latin typeface="Times New Roman" charset="0"/>
                        <a:ea typeface="Times New Roman" charset="0"/>
                      </a:endParaRPr>
                    </a:p>
                  </a:txBody>
                  <a:tcPr marL="16480" marR="16480" marT="0" marB="0"/>
                </a:tc>
                <a:tc>
                  <a:txBody>
                    <a:bodyPr/>
                    <a:lstStyle/>
                    <a:p>
                      <a:pPr marL="0" marR="0" algn="just">
                        <a:spcBef>
                          <a:spcPts val="0"/>
                        </a:spcBef>
                        <a:spcAft>
                          <a:spcPts val="0"/>
                        </a:spcAft>
                        <a:tabLst>
                          <a:tab pos="3093720" algn="ctr"/>
                        </a:tabLst>
                      </a:pPr>
                      <a:r>
                        <a:rPr lang="en-GB" sz="300">
                          <a:effectLst/>
                        </a:rPr>
                        <a:t> </a:t>
                      </a:r>
                      <a:endParaRPr lang="en-GB" sz="300">
                        <a:effectLst/>
                        <a:latin typeface="Times New Roman" charset="0"/>
                        <a:ea typeface="Times New Roman" charset="0"/>
                      </a:endParaRPr>
                    </a:p>
                  </a:txBody>
                  <a:tcPr marL="16480" marR="16480" marT="0" marB="0"/>
                </a:tc>
              </a:tr>
              <a:tr h="360170">
                <a:tc>
                  <a:txBody>
                    <a:bodyPr/>
                    <a:lstStyle/>
                    <a:p>
                      <a:pPr marL="0" marR="0" algn="just">
                        <a:spcBef>
                          <a:spcPts val="0"/>
                        </a:spcBef>
                        <a:spcAft>
                          <a:spcPts val="0"/>
                        </a:spcAft>
                        <a:tabLst>
                          <a:tab pos="3093720" algn="ctr"/>
                        </a:tabLst>
                      </a:pPr>
                      <a:r>
                        <a:rPr lang="en-GB" sz="300" dirty="0">
                          <a:effectLst/>
                        </a:rPr>
                        <a:t>have gained assessment experienced of: </a:t>
                      </a:r>
                    </a:p>
                    <a:p>
                      <a:pPr marL="0" marR="0" algn="just">
                        <a:spcBef>
                          <a:spcPts val="0"/>
                        </a:spcBef>
                        <a:spcAft>
                          <a:spcPts val="0"/>
                        </a:spcAft>
                        <a:tabLst>
                          <a:tab pos="3093720" algn="ctr"/>
                        </a:tabLst>
                      </a:pPr>
                      <a:r>
                        <a:rPr lang="en-GB" sz="300" dirty="0">
                          <a:effectLst/>
                        </a:rPr>
                        <a:t> </a:t>
                      </a:r>
                    </a:p>
                    <a:p>
                      <a:pPr marL="21590" marR="0" algn="just">
                        <a:spcBef>
                          <a:spcPts val="0"/>
                        </a:spcBef>
                        <a:spcAft>
                          <a:spcPts val="0"/>
                        </a:spcAft>
                        <a:tabLst>
                          <a:tab pos="3093720" algn="ctr"/>
                        </a:tabLst>
                      </a:pPr>
                      <a:r>
                        <a:rPr lang="en-GB" sz="300" dirty="0">
                          <a:effectLst/>
                        </a:rPr>
                        <a:t>Whole-school data </a:t>
                      </a:r>
                    </a:p>
                    <a:p>
                      <a:pPr marL="21590" marR="0" algn="just">
                        <a:spcBef>
                          <a:spcPts val="0"/>
                        </a:spcBef>
                        <a:spcAft>
                          <a:spcPts val="0"/>
                        </a:spcAft>
                        <a:tabLst>
                          <a:tab pos="3093720" algn="ctr"/>
                        </a:tabLst>
                      </a:pPr>
                      <a:r>
                        <a:rPr lang="en-GB" sz="300" dirty="0">
                          <a:effectLst/>
                        </a:rPr>
                        <a:t>Tracking</a:t>
                      </a:r>
                    </a:p>
                    <a:p>
                      <a:pPr marL="21590" marR="0" algn="just">
                        <a:spcBef>
                          <a:spcPts val="0"/>
                        </a:spcBef>
                        <a:spcAft>
                          <a:spcPts val="0"/>
                        </a:spcAft>
                        <a:tabLst>
                          <a:tab pos="3093720" algn="ctr"/>
                        </a:tabLst>
                      </a:pPr>
                      <a:r>
                        <a:rPr lang="en-GB" sz="300" dirty="0">
                          <a:effectLst/>
                        </a:rPr>
                        <a:t>On entry assessments</a:t>
                      </a:r>
                    </a:p>
                    <a:p>
                      <a:pPr marL="21590" marR="0" algn="just">
                        <a:spcBef>
                          <a:spcPts val="0"/>
                        </a:spcBef>
                        <a:spcAft>
                          <a:spcPts val="0"/>
                        </a:spcAft>
                        <a:tabLst>
                          <a:tab pos="3093720" algn="ctr"/>
                        </a:tabLst>
                      </a:pPr>
                      <a:r>
                        <a:rPr lang="en-GB" sz="300" dirty="0">
                          <a:effectLst/>
                        </a:rPr>
                        <a:t>Marking</a:t>
                      </a:r>
                    </a:p>
                    <a:p>
                      <a:pPr marL="0" marR="0" algn="just">
                        <a:spcBef>
                          <a:spcPts val="0"/>
                        </a:spcBef>
                        <a:spcAft>
                          <a:spcPts val="0"/>
                        </a:spcAft>
                        <a:tabLst>
                          <a:tab pos="3093720" algn="ctr"/>
                        </a:tabLst>
                      </a:pPr>
                      <a:r>
                        <a:rPr lang="en-GB" sz="300" dirty="0">
                          <a:effectLst/>
                        </a:rPr>
                        <a:t> </a:t>
                      </a:r>
                      <a:endParaRPr lang="en-GB" sz="300" dirty="0">
                        <a:effectLst/>
                        <a:latin typeface="Times New Roman" charset="0"/>
                        <a:ea typeface="Times New Roman" charset="0"/>
                      </a:endParaRPr>
                    </a:p>
                  </a:txBody>
                  <a:tcPr marL="16480" marR="16480" marT="0" marB="0"/>
                </a:tc>
                <a:tc>
                  <a:txBody>
                    <a:bodyPr/>
                    <a:lstStyle/>
                    <a:p>
                      <a:pPr marL="0" marR="0" algn="just">
                        <a:spcBef>
                          <a:spcPts val="0"/>
                        </a:spcBef>
                        <a:spcAft>
                          <a:spcPts val="0"/>
                        </a:spcAft>
                        <a:tabLst>
                          <a:tab pos="3093720" algn="ctr"/>
                        </a:tabLst>
                      </a:pPr>
                      <a:r>
                        <a:rPr lang="en-GB" sz="300" dirty="0">
                          <a:effectLst/>
                        </a:rPr>
                        <a:t> </a:t>
                      </a:r>
                      <a:endParaRPr lang="en-GB" sz="300" dirty="0">
                        <a:effectLst/>
                        <a:latin typeface="Times New Roman" charset="0"/>
                        <a:ea typeface="Times New Roman" charset="0"/>
                      </a:endParaRPr>
                    </a:p>
                  </a:txBody>
                  <a:tcPr marL="16480" marR="16480" marT="0" marB="0"/>
                </a:tc>
              </a:tr>
            </a:tbl>
          </a:graphicData>
        </a:graphic>
      </p:graphicFrame>
      <p:sp>
        <p:nvSpPr>
          <p:cNvPr id="3" name="Rectangle 1"/>
          <p:cNvSpPr>
            <a:spLocks noChangeArrowheads="1"/>
          </p:cNvSpPr>
          <p:nvPr/>
        </p:nvSpPr>
        <p:spPr bwMode="auto">
          <a:xfrm>
            <a:off x="899593" y="529781"/>
            <a:ext cx="3672407" cy="36933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vert="horz" wrap="square" lIns="91440" tIns="45720" rIns="91440" bIns="45720" numCol="1" anchor="ctr" anchorCtr="0" compatLnSpc="1">
            <a:prstTxWarp prst="textNoShape">
              <a:avLst/>
            </a:prstTxWarp>
            <a:spAutoFit/>
          </a:bodyPr>
          <a:lstStyle/>
          <a:p>
            <a:r>
              <a:rPr lang="en-US" dirty="0" err="1" smtClean="0"/>
              <a:t>Cyfnod</a:t>
            </a:r>
            <a:r>
              <a:rPr lang="en-US" dirty="0" smtClean="0"/>
              <a:t> Sylfaen * Foundation Phase</a:t>
            </a:r>
            <a:endParaRPr lang="en-US" dirty="0"/>
          </a:p>
        </p:txBody>
      </p:sp>
    </p:spTree>
    <p:extLst>
      <p:ext uri="{BB962C8B-B14F-4D97-AF65-F5344CB8AC3E}">
        <p14:creationId xmlns:p14="http://schemas.microsoft.com/office/powerpoint/2010/main" val="1129190551"/>
      </p:ext>
    </p:extLst>
  </p:cSld>
  <p:clrMapOvr>
    <a:masterClrMapping/>
  </p:clrMapOvr>
  <p:transition/>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2" name="Table 1"/>
          <p:cNvGraphicFramePr>
            <a:graphicFrameLocks noGrp="1"/>
          </p:cNvGraphicFramePr>
          <p:nvPr>
            <p:extLst>
              <p:ext uri="{D42A27DB-BD31-4B8C-83A1-F6EECF244321}">
                <p14:modId xmlns:p14="http://schemas.microsoft.com/office/powerpoint/2010/main" val="1753242834"/>
              </p:ext>
            </p:extLst>
          </p:nvPr>
        </p:nvGraphicFramePr>
        <p:xfrm>
          <a:off x="1259632" y="1196752"/>
          <a:ext cx="6984776" cy="4409512"/>
        </p:xfrm>
        <a:graphic>
          <a:graphicData uri="http://schemas.openxmlformats.org/drawingml/2006/table">
            <a:tbl>
              <a:tblPr>
                <a:tableStyleId>{5C22544A-7EE6-4342-B048-85BDC9FD1C3A}</a:tableStyleId>
              </a:tblPr>
              <a:tblGrid>
                <a:gridCol w="3435344"/>
                <a:gridCol w="3549432"/>
              </a:tblGrid>
              <a:tr h="82579">
                <a:tc>
                  <a:txBody>
                    <a:bodyPr/>
                    <a:lstStyle/>
                    <a:p>
                      <a:pPr marL="0" marR="0" algn="l">
                        <a:spcBef>
                          <a:spcPts val="0"/>
                        </a:spcBef>
                        <a:spcAft>
                          <a:spcPts val="0"/>
                        </a:spcAft>
                        <a:tabLst>
                          <a:tab pos="-914400" algn="l"/>
                        </a:tabLst>
                      </a:pPr>
                      <a:r>
                        <a:rPr lang="en-GB" sz="500">
                          <a:effectLst/>
                        </a:rPr>
                        <a:t>Core subjects</a:t>
                      </a:r>
                      <a:endParaRPr lang="en-GB" sz="500">
                        <a:effectLst/>
                        <a:latin typeface="Times New Roman" charset="0"/>
                        <a:ea typeface="Times New Roman" charset="0"/>
                      </a:endParaRPr>
                    </a:p>
                  </a:txBody>
                  <a:tcPr marL="29570" marR="29570" marT="0" marB="0"/>
                </a:tc>
                <a:tc>
                  <a:txBody>
                    <a:bodyPr/>
                    <a:lstStyle/>
                    <a:p>
                      <a:pPr marL="0" marR="0" algn="l">
                        <a:spcBef>
                          <a:spcPts val="0"/>
                        </a:spcBef>
                        <a:spcAft>
                          <a:spcPts val="0"/>
                        </a:spcAft>
                        <a:tabLst>
                          <a:tab pos="-914400" algn="l"/>
                        </a:tabLst>
                      </a:pPr>
                      <a:r>
                        <a:rPr lang="en-GB" sz="500">
                          <a:effectLst/>
                        </a:rPr>
                        <a:t>Trainee comments </a:t>
                      </a:r>
                      <a:endParaRPr lang="en-GB" sz="500">
                        <a:effectLst/>
                        <a:latin typeface="Times New Roman" charset="0"/>
                        <a:ea typeface="Times New Roman" charset="0"/>
                      </a:endParaRPr>
                    </a:p>
                  </a:txBody>
                  <a:tcPr marL="29570" marR="29570" marT="0" marB="0"/>
                </a:tc>
              </a:tr>
              <a:tr h="1178556">
                <a:tc>
                  <a:txBody>
                    <a:bodyPr/>
                    <a:lstStyle/>
                    <a:p>
                      <a:pPr marL="0" marR="0" algn="l">
                        <a:lnSpc>
                          <a:spcPct val="115000"/>
                        </a:lnSpc>
                        <a:spcBef>
                          <a:spcPts val="1000"/>
                        </a:spcBef>
                        <a:spcAft>
                          <a:spcPts val="0"/>
                        </a:spcAft>
                      </a:pPr>
                      <a:r>
                        <a:rPr lang="en-GB" sz="600" dirty="0" smtClean="0">
                          <a:effectLst/>
                        </a:rPr>
                        <a:t>ENGLISH</a:t>
                      </a:r>
                      <a:endParaRPr lang="en-GB" sz="900" dirty="0">
                        <a:effectLst/>
                      </a:endParaRPr>
                    </a:p>
                    <a:p>
                      <a:pPr marL="342900" lvl="0" indent="-342900" algn="just">
                        <a:buFont typeface="Symbol" charset="2"/>
                        <a:buChar char=""/>
                        <a:tabLst>
                          <a:tab pos="-914400" algn="l"/>
                        </a:tabLst>
                      </a:pPr>
                      <a:r>
                        <a:rPr lang="en-GB" sz="900" dirty="0">
                          <a:effectLst/>
                        </a:rPr>
                        <a:t>How many language activities/lessons have you planned and taught?</a:t>
                      </a:r>
                      <a:endParaRPr lang="en-GB" sz="800" dirty="0">
                        <a:effectLst/>
                      </a:endParaRPr>
                    </a:p>
                    <a:p>
                      <a:pPr marL="342900" lvl="0" indent="-342900" algn="just">
                        <a:buFont typeface="Symbol" charset="2"/>
                        <a:buChar char=""/>
                        <a:tabLst>
                          <a:tab pos="-914400" algn="l"/>
                        </a:tabLst>
                      </a:pPr>
                      <a:r>
                        <a:rPr lang="en-GB" sz="900" dirty="0">
                          <a:effectLst/>
                        </a:rPr>
                        <a:t>What areas of NC language have you addressed?</a:t>
                      </a:r>
                      <a:endParaRPr lang="en-GB" sz="800" dirty="0">
                        <a:effectLst/>
                      </a:endParaRPr>
                    </a:p>
                    <a:p>
                      <a:pPr marL="342900" lvl="0" indent="-342900" algn="just">
                        <a:buFont typeface="Symbol" charset="2"/>
                        <a:buChar char=""/>
                        <a:tabLst>
                          <a:tab pos="-914400" algn="l"/>
                        </a:tabLst>
                      </a:pPr>
                      <a:r>
                        <a:rPr lang="en-GB" sz="900" dirty="0">
                          <a:effectLst/>
                        </a:rPr>
                        <a:t>What have you learned from the directed tasks?</a:t>
                      </a:r>
                      <a:endParaRPr lang="en-GB" sz="800" dirty="0">
                        <a:effectLst/>
                      </a:endParaRPr>
                    </a:p>
                    <a:p>
                      <a:pPr marL="342900" lvl="0" indent="-342900" algn="just">
                        <a:buFont typeface="Symbol" charset="2"/>
                        <a:buChar char=""/>
                        <a:tabLst>
                          <a:tab pos="-914400" algn="l"/>
                        </a:tabLst>
                      </a:pPr>
                      <a:r>
                        <a:rPr lang="en-GB" sz="900" dirty="0">
                          <a:effectLst/>
                        </a:rPr>
                        <a:t>What progress have you made in the teaching of reading?</a:t>
                      </a:r>
                      <a:endParaRPr lang="en-GB" sz="800" dirty="0">
                        <a:effectLst/>
                      </a:endParaRPr>
                    </a:p>
                    <a:p>
                      <a:pPr marL="342900" lvl="0" indent="-342900" algn="just">
                        <a:buFont typeface="Symbol" charset="2"/>
                        <a:buChar char=""/>
                        <a:tabLst>
                          <a:tab pos="-914400" algn="l"/>
                        </a:tabLst>
                      </a:pPr>
                      <a:r>
                        <a:rPr lang="en-GB" sz="900" dirty="0">
                          <a:effectLst/>
                        </a:rPr>
                        <a:t>What are the implications for you and the pupils in future teaching and learning experiences?</a:t>
                      </a:r>
                      <a:endParaRPr lang="en-GB" sz="800" dirty="0">
                        <a:effectLst/>
                      </a:endParaRPr>
                    </a:p>
                    <a:p>
                      <a:pPr marL="342900" lvl="0" indent="-342900" algn="just">
                        <a:buFont typeface="Symbol" charset="2"/>
                        <a:buChar char=""/>
                        <a:tabLst>
                          <a:tab pos="-914400" algn="l"/>
                        </a:tabLst>
                      </a:pPr>
                      <a:r>
                        <a:rPr lang="en-GB" sz="900" dirty="0">
                          <a:effectLst/>
                        </a:rPr>
                        <a:t>What have you learnt about language teaching and learning from these experiences?</a:t>
                      </a:r>
                      <a:endParaRPr lang="en-GB" sz="800" dirty="0">
                        <a:effectLst/>
                        <a:latin typeface="Calibri" charset="0"/>
                      </a:endParaRPr>
                    </a:p>
                  </a:txBody>
                  <a:tcPr marL="29570" marR="29570" marT="0" marB="0"/>
                </a:tc>
                <a:tc>
                  <a:txBody>
                    <a:bodyPr/>
                    <a:lstStyle/>
                    <a:p>
                      <a:pPr marL="0" marR="0" algn="just">
                        <a:spcBef>
                          <a:spcPts val="0"/>
                        </a:spcBef>
                        <a:spcAft>
                          <a:spcPts val="0"/>
                        </a:spcAft>
                        <a:tabLst>
                          <a:tab pos="-914400" algn="l"/>
                        </a:tabLst>
                      </a:pPr>
                      <a:r>
                        <a:rPr lang="en-GB" sz="500">
                          <a:effectLst/>
                        </a:rPr>
                        <a:t> </a:t>
                      </a:r>
                      <a:endParaRPr lang="en-GB" sz="500">
                        <a:effectLst/>
                        <a:latin typeface="Times New Roman" charset="0"/>
                        <a:ea typeface="Times New Roman" charset="0"/>
                      </a:endParaRPr>
                    </a:p>
                  </a:txBody>
                  <a:tcPr marL="29570" marR="29570" marT="0" marB="0"/>
                </a:tc>
              </a:tr>
              <a:tr h="1178556">
                <a:tc>
                  <a:txBody>
                    <a:bodyPr/>
                    <a:lstStyle/>
                    <a:p>
                      <a:pPr marL="0" marR="0" algn="l">
                        <a:lnSpc>
                          <a:spcPct val="115000"/>
                        </a:lnSpc>
                        <a:spcBef>
                          <a:spcPts val="1000"/>
                        </a:spcBef>
                        <a:spcAft>
                          <a:spcPts val="0"/>
                        </a:spcAft>
                      </a:pPr>
                      <a:r>
                        <a:rPr lang="en-GB" sz="400" dirty="0">
                          <a:effectLst/>
                        </a:rPr>
                        <a:t>Welsh</a:t>
                      </a:r>
                    </a:p>
                    <a:p>
                      <a:pPr marL="342900" lvl="0" indent="-342900" algn="just">
                        <a:buFont typeface="Symbol" charset="2"/>
                        <a:buChar char=""/>
                        <a:tabLst>
                          <a:tab pos="-914400" algn="l"/>
                        </a:tabLst>
                      </a:pPr>
                      <a:r>
                        <a:rPr lang="en-GB" sz="500" dirty="0">
                          <a:effectLst/>
                        </a:rPr>
                        <a:t>How many language activities/lessons have you planned and taught?</a:t>
                      </a:r>
                      <a:endParaRPr lang="en-GB" sz="400" dirty="0">
                        <a:effectLst/>
                      </a:endParaRPr>
                    </a:p>
                    <a:p>
                      <a:pPr marL="342900" lvl="0" indent="-342900" algn="just">
                        <a:buFont typeface="Symbol" charset="2"/>
                        <a:buChar char=""/>
                        <a:tabLst>
                          <a:tab pos="-914400" algn="l"/>
                        </a:tabLst>
                      </a:pPr>
                      <a:r>
                        <a:rPr lang="en-GB" sz="500" dirty="0">
                          <a:effectLst/>
                        </a:rPr>
                        <a:t>What areas of NC language have you addressed?</a:t>
                      </a:r>
                      <a:endParaRPr lang="en-GB" sz="400" dirty="0">
                        <a:effectLst/>
                      </a:endParaRPr>
                    </a:p>
                    <a:p>
                      <a:pPr marL="342900" lvl="0" indent="-342900" algn="just">
                        <a:buFont typeface="Symbol" charset="2"/>
                        <a:buChar char=""/>
                        <a:tabLst>
                          <a:tab pos="-914400" algn="l"/>
                        </a:tabLst>
                      </a:pPr>
                      <a:r>
                        <a:rPr lang="en-GB" sz="500" dirty="0">
                          <a:effectLst/>
                        </a:rPr>
                        <a:t>What have you learned from the directed tasks?</a:t>
                      </a:r>
                      <a:endParaRPr lang="en-GB" sz="400" dirty="0">
                        <a:effectLst/>
                      </a:endParaRPr>
                    </a:p>
                    <a:p>
                      <a:pPr marL="342900" lvl="0" indent="-342900" algn="just">
                        <a:buFont typeface="Symbol" charset="2"/>
                        <a:buChar char=""/>
                        <a:tabLst>
                          <a:tab pos="-914400" algn="l"/>
                        </a:tabLst>
                      </a:pPr>
                      <a:r>
                        <a:rPr lang="en-GB" sz="500" dirty="0">
                          <a:effectLst/>
                        </a:rPr>
                        <a:t>What progress have you made in the teaching of reading?</a:t>
                      </a:r>
                      <a:endParaRPr lang="en-GB" sz="400" dirty="0">
                        <a:effectLst/>
                      </a:endParaRPr>
                    </a:p>
                    <a:p>
                      <a:pPr marL="342900" lvl="0" indent="-342900" algn="just">
                        <a:buFont typeface="Symbol" charset="2"/>
                        <a:buChar char=""/>
                        <a:tabLst>
                          <a:tab pos="-914400" algn="l"/>
                        </a:tabLst>
                      </a:pPr>
                      <a:r>
                        <a:rPr lang="en-GB" sz="500" dirty="0">
                          <a:effectLst/>
                        </a:rPr>
                        <a:t>What are the implications for you and the pupils in future teaching and learning experiences?</a:t>
                      </a:r>
                      <a:endParaRPr lang="en-GB" sz="400" dirty="0">
                        <a:effectLst/>
                      </a:endParaRPr>
                    </a:p>
                    <a:p>
                      <a:pPr marL="342900" lvl="0" indent="-342900" algn="just">
                        <a:buFont typeface="Symbol" charset="2"/>
                        <a:buChar char=""/>
                        <a:tabLst>
                          <a:tab pos="-914400" algn="l"/>
                        </a:tabLst>
                      </a:pPr>
                      <a:r>
                        <a:rPr lang="en-GB" sz="500" dirty="0">
                          <a:effectLst/>
                        </a:rPr>
                        <a:t>What have you learnt about language teaching and learning from these experiences?</a:t>
                      </a:r>
                      <a:endParaRPr lang="en-GB" sz="400" dirty="0">
                        <a:effectLst/>
                        <a:latin typeface="Calibri" charset="0"/>
                      </a:endParaRPr>
                    </a:p>
                  </a:txBody>
                  <a:tcPr marL="29570" marR="29570" marT="0" marB="0"/>
                </a:tc>
                <a:tc>
                  <a:txBody>
                    <a:bodyPr/>
                    <a:lstStyle/>
                    <a:p>
                      <a:pPr marL="0" marR="0" algn="just">
                        <a:spcBef>
                          <a:spcPts val="0"/>
                        </a:spcBef>
                        <a:spcAft>
                          <a:spcPts val="0"/>
                        </a:spcAft>
                        <a:tabLst>
                          <a:tab pos="-914400" algn="l"/>
                        </a:tabLst>
                      </a:pPr>
                      <a:r>
                        <a:rPr lang="en-GB" sz="500">
                          <a:effectLst/>
                        </a:rPr>
                        <a:t> </a:t>
                      </a:r>
                      <a:endParaRPr lang="en-GB" sz="500">
                        <a:effectLst/>
                        <a:latin typeface="Times New Roman" charset="0"/>
                        <a:ea typeface="Times New Roman" charset="0"/>
                      </a:endParaRPr>
                    </a:p>
                  </a:txBody>
                  <a:tcPr marL="29570" marR="29570" marT="0" marB="0"/>
                </a:tc>
              </a:tr>
              <a:tr h="786891">
                <a:tc>
                  <a:txBody>
                    <a:bodyPr/>
                    <a:lstStyle/>
                    <a:p>
                      <a:pPr marL="0" marR="0" algn="l">
                        <a:lnSpc>
                          <a:spcPct val="115000"/>
                        </a:lnSpc>
                        <a:spcBef>
                          <a:spcPts val="1000"/>
                        </a:spcBef>
                        <a:spcAft>
                          <a:spcPts val="0"/>
                        </a:spcAft>
                      </a:pPr>
                      <a:r>
                        <a:rPr lang="en-GB" sz="400">
                          <a:effectLst/>
                        </a:rPr>
                        <a:t>Maths </a:t>
                      </a:r>
                    </a:p>
                    <a:p>
                      <a:pPr marL="342900" lvl="0" indent="-342900" algn="just">
                        <a:buFont typeface="Symbol" charset="2"/>
                        <a:buChar char=""/>
                        <a:tabLst>
                          <a:tab pos="-914400" algn="l"/>
                        </a:tabLst>
                      </a:pPr>
                      <a:r>
                        <a:rPr lang="en-GB" sz="500">
                          <a:effectLst/>
                        </a:rPr>
                        <a:t>How many mathematics activities/lessons have you planned and taught?</a:t>
                      </a:r>
                      <a:endParaRPr lang="en-GB" sz="400">
                        <a:effectLst/>
                      </a:endParaRPr>
                    </a:p>
                    <a:p>
                      <a:pPr marL="342900" lvl="0" indent="-342900" algn="just">
                        <a:buFont typeface="Symbol" charset="2"/>
                        <a:buChar char=""/>
                        <a:tabLst>
                          <a:tab pos="-914400" algn="l"/>
                        </a:tabLst>
                      </a:pPr>
                      <a:r>
                        <a:rPr lang="en-GB" sz="500">
                          <a:effectLst/>
                        </a:rPr>
                        <a:t>What areas of National Curriculum mathematics have you addressed?</a:t>
                      </a:r>
                      <a:endParaRPr lang="en-GB" sz="400">
                        <a:effectLst/>
                      </a:endParaRPr>
                    </a:p>
                    <a:p>
                      <a:pPr marL="342900" lvl="0" indent="-342900" algn="just">
                        <a:buFont typeface="Symbol" charset="2"/>
                        <a:buChar char=""/>
                        <a:tabLst>
                          <a:tab pos="-914400" algn="l"/>
                        </a:tabLst>
                      </a:pPr>
                      <a:r>
                        <a:rPr lang="en-GB" sz="500">
                          <a:effectLst/>
                        </a:rPr>
                        <a:t>What was the outcome of the directed tasks in mathematics?</a:t>
                      </a:r>
                      <a:endParaRPr lang="en-GB" sz="400">
                        <a:effectLst/>
                      </a:endParaRPr>
                    </a:p>
                    <a:p>
                      <a:pPr marL="342900" lvl="0" indent="-342900" algn="just">
                        <a:buFont typeface="Symbol" charset="2"/>
                        <a:buChar char=""/>
                        <a:tabLst>
                          <a:tab pos="-914400" algn="l"/>
                        </a:tabLst>
                      </a:pPr>
                      <a:r>
                        <a:rPr lang="en-GB" sz="500">
                          <a:effectLst/>
                        </a:rPr>
                        <a:t>What are the implications for you and the pupils in future teaching and learning experiences?</a:t>
                      </a:r>
                      <a:endParaRPr lang="en-GB" sz="400">
                        <a:effectLst/>
                        <a:latin typeface="Calibri" charset="0"/>
                      </a:endParaRPr>
                    </a:p>
                  </a:txBody>
                  <a:tcPr marL="29570" marR="29570" marT="0" marB="0"/>
                </a:tc>
                <a:tc>
                  <a:txBody>
                    <a:bodyPr/>
                    <a:lstStyle/>
                    <a:p>
                      <a:pPr marL="0" marR="0" algn="just">
                        <a:spcBef>
                          <a:spcPts val="0"/>
                        </a:spcBef>
                        <a:spcAft>
                          <a:spcPts val="0"/>
                        </a:spcAft>
                        <a:tabLst>
                          <a:tab pos="-914400" algn="l"/>
                        </a:tabLst>
                      </a:pPr>
                      <a:r>
                        <a:rPr lang="en-GB" sz="500">
                          <a:effectLst/>
                        </a:rPr>
                        <a:t> </a:t>
                      </a:r>
                      <a:endParaRPr lang="en-GB" sz="500">
                        <a:effectLst/>
                        <a:latin typeface="Times New Roman" charset="0"/>
                        <a:ea typeface="Times New Roman" charset="0"/>
                      </a:endParaRPr>
                    </a:p>
                  </a:txBody>
                  <a:tcPr marL="29570" marR="29570" marT="0" marB="0"/>
                </a:tc>
              </a:tr>
              <a:tr h="1021890">
                <a:tc>
                  <a:txBody>
                    <a:bodyPr/>
                    <a:lstStyle/>
                    <a:p>
                      <a:pPr marL="0" marR="0" algn="l">
                        <a:lnSpc>
                          <a:spcPct val="115000"/>
                        </a:lnSpc>
                        <a:spcBef>
                          <a:spcPts val="1000"/>
                        </a:spcBef>
                        <a:spcAft>
                          <a:spcPts val="0"/>
                        </a:spcAft>
                      </a:pPr>
                      <a:r>
                        <a:rPr lang="en-GB" sz="400">
                          <a:effectLst/>
                        </a:rPr>
                        <a:t>Science </a:t>
                      </a:r>
                    </a:p>
                    <a:p>
                      <a:pPr marL="342900" lvl="0" indent="-342900" algn="just">
                        <a:buFont typeface="Symbol" charset="2"/>
                        <a:buChar char=""/>
                        <a:tabLst>
                          <a:tab pos="-914400" algn="l"/>
                        </a:tabLst>
                      </a:pPr>
                      <a:r>
                        <a:rPr lang="en-GB" sz="500">
                          <a:effectLst/>
                        </a:rPr>
                        <a:t>How many science learning experiences have you planned and taught?</a:t>
                      </a:r>
                      <a:endParaRPr lang="en-GB" sz="400">
                        <a:effectLst/>
                      </a:endParaRPr>
                    </a:p>
                    <a:p>
                      <a:pPr marL="342900" lvl="0" indent="-342900" algn="just">
                        <a:buFont typeface="Symbol" charset="2"/>
                        <a:buChar char=""/>
                        <a:tabLst>
                          <a:tab pos="-914400" algn="l"/>
                        </a:tabLst>
                      </a:pPr>
                      <a:r>
                        <a:rPr lang="en-GB" sz="500">
                          <a:effectLst/>
                        </a:rPr>
                        <a:t>What areas of NC Science have you addressed? </a:t>
                      </a:r>
                      <a:endParaRPr lang="en-GB" sz="400">
                        <a:effectLst/>
                      </a:endParaRPr>
                    </a:p>
                    <a:p>
                      <a:pPr marL="342900" lvl="0" indent="-342900" algn="just">
                        <a:buFont typeface="Symbol" charset="2"/>
                        <a:buChar char=""/>
                        <a:tabLst>
                          <a:tab pos="-914400" algn="l"/>
                        </a:tabLst>
                      </a:pPr>
                      <a:r>
                        <a:rPr lang="en-GB" sz="500">
                          <a:effectLst/>
                        </a:rPr>
                        <a:t>What was the outcome of the directed tasks in Science?</a:t>
                      </a:r>
                      <a:endParaRPr lang="en-GB" sz="400">
                        <a:effectLst/>
                      </a:endParaRPr>
                    </a:p>
                    <a:p>
                      <a:pPr marL="342900" lvl="0" indent="-342900" algn="just">
                        <a:buFont typeface="Symbol" charset="2"/>
                        <a:buChar char=""/>
                        <a:tabLst>
                          <a:tab pos="-914400" algn="l"/>
                        </a:tabLst>
                      </a:pPr>
                      <a:r>
                        <a:rPr lang="en-GB" sz="500">
                          <a:effectLst/>
                        </a:rPr>
                        <a:t>What have you learned about the teaching and learning of Science?</a:t>
                      </a:r>
                      <a:endParaRPr lang="en-GB" sz="400">
                        <a:effectLst/>
                      </a:endParaRPr>
                    </a:p>
                    <a:p>
                      <a:pPr marL="342900" lvl="0" indent="-342900" algn="just">
                        <a:buFont typeface="Symbol" charset="2"/>
                        <a:buChar char=""/>
                        <a:tabLst>
                          <a:tab pos="-914400" algn="l"/>
                        </a:tabLst>
                      </a:pPr>
                      <a:r>
                        <a:rPr lang="en-GB" sz="500">
                          <a:effectLst/>
                        </a:rPr>
                        <a:t>Have you conducted a whole investigation?</a:t>
                      </a:r>
                      <a:endParaRPr lang="en-GB" sz="400">
                        <a:effectLst/>
                      </a:endParaRPr>
                    </a:p>
                    <a:p>
                      <a:pPr marL="342900" lvl="0" indent="-342900" algn="just">
                        <a:buFont typeface="Symbol" charset="2"/>
                        <a:buChar char=""/>
                        <a:tabLst>
                          <a:tab pos="-914400" algn="l"/>
                        </a:tabLst>
                      </a:pPr>
                      <a:r>
                        <a:rPr lang="en-GB" sz="500">
                          <a:effectLst/>
                        </a:rPr>
                        <a:t>What are the implications for you and the pupils in future teaching and learning experiences?</a:t>
                      </a:r>
                      <a:endParaRPr lang="en-GB" sz="400">
                        <a:effectLst/>
                        <a:latin typeface="Calibri" charset="0"/>
                      </a:endParaRPr>
                    </a:p>
                  </a:txBody>
                  <a:tcPr marL="29570" marR="29570" marT="0" marB="0"/>
                </a:tc>
                <a:tc>
                  <a:txBody>
                    <a:bodyPr/>
                    <a:lstStyle/>
                    <a:p>
                      <a:pPr marL="0" marR="0" algn="just">
                        <a:spcBef>
                          <a:spcPts val="0"/>
                        </a:spcBef>
                        <a:spcAft>
                          <a:spcPts val="0"/>
                        </a:spcAft>
                        <a:tabLst>
                          <a:tab pos="-914400" algn="l"/>
                        </a:tabLst>
                      </a:pPr>
                      <a:r>
                        <a:rPr lang="en-GB" sz="500" dirty="0">
                          <a:effectLst/>
                        </a:rPr>
                        <a:t> </a:t>
                      </a:r>
                      <a:endParaRPr lang="en-GB" sz="500" dirty="0">
                        <a:effectLst/>
                        <a:latin typeface="Times New Roman" charset="0"/>
                        <a:ea typeface="Times New Roman" charset="0"/>
                      </a:endParaRPr>
                    </a:p>
                  </a:txBody>
                  <a:tcPr marL="29570" marR="29570" marT="0" marB="0"/>
                </a:tc>
              </a:tr>
            </a:tbl>
          </a:graphicData>
        </a:graphic>
      </p:graphicFrame>
      <p:sp>
        <p:nvSpPr>
          <p:cNvPr id="3" name="TextBox 2"/>
          <p:cNvSpPr txBox="1"/>
          <p:nvPr/>
        </p:nvSpPr>
        <p:spPr>
          <a:xfrm>
            <a:off x="1441938" y="316523"/>
            <a:ext cx="6658454" cy="646331"/>
          </a:xfrm>
          <a:prstGeom prst="rect">
            <a:avLst/>
          </a:prstGeom>
          <a:noFill/>
        </p:spPr>
        <p:txBody>
          <a:bodyPr wrap="square" rtlCol="0">
            <a:spAutoFit/>
          </a:bodyPr>
          <a:lstStyle/>
          <a:p>
            <a:r>
              <a:rPr lang="en-US" dirty="0" err="1" smtClean="0"/>
              <a:t>Cyfnod</a:t>
            </a:r>
            <a:r>
              <a:rPr lang="en-US" dirty="0" smtClean="0"/>
              <a:t> </a:t>
            </a:r>
            <a:r>
              <a:rPr lang="en-US" dirty="0" err="1" smtClean="0"/>
              <a:t>Allweddol</a:t>
            </a:r>
            <a:r>
              <a:rPr lang="en-US" dirty="0" smtClean="0"/>
              <a:t> 2</a:t>
            </a:r>
          </a:p>
          <a:p>
            <a:r>
              <a:rPr lang="en-US" dirty="0" smtClean="0"/>
              <a:t>Key Stage 2</a:t>
            </a:r>
            <a:endParaRPr lang="en-US" dirty="0"/>
          </a:p>
        </p:txBody>
      </p:sp>
    </p:spTree>
    <p:extLst>
      <p:ext uri="{BB962C8B-B14F-4D97-AF65-F5344CB8AC3E}">
        <p14:creationId xmlns:p14="http://schemas.microsoft.com/office/powerpoint/2010/main" val="1193429996"/>
      </p:ext>
    </p:extLst>
  </p:cSld>
  <p:clrMapOvr>
    <a:masterClrMapping/>
  </p:clrMapOvr>
  <p:transition/>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r>
              <a:rPr lang="en-US" sz="4000" dirty="0" err="1" smtClean="0"/>
              <a:t>Proffil</a:t>
            </a:r>
            <a:r>
              <a:rPr lang="en-US" sz="4000" dirty="0" smtClean="0"/>
              <a:t> </a:t>
            </a:r>
            <a:r>
              <a:rPr lang="en-US" sz="4000" dirty="0" err="1" smtClean="0"/>
              <a:t>Datblygiad</a:t>
            </a:r>
            <a:r>
              <a:rPr lang="en-US" sz="4000" dirty="0" smtClean="0"/>
              <a:t> </a:t>
            </a:r>
            <a:r>
              <a:rPr lang="en-US" sz="4000" dirty="0" err="1" smtClean="0"/>
              <a:t>Proffesiynol</a:t>
            </a:r>
            <a:r>
              <a:rPr lang="en-US" sz="4000" dirty="0" smtClean="0"/>
              <a:t/>
            </a:r>
            <a:br>
              <a:rPr lang="en-US" sz="4000" dirty="0" smtClean="0"/>
            </a:br>
            <a:r>
              <a:rPr lang="en-US" sz="4000" dirty="0" smtClean="0"/>
              <a:t>Professional Development Profile</a:t>
            </a:r>
            <a:endParaRPr lang="en-US" sz="4000" dirty="0"/>
          </a:p>
        </p:txBody>
      </p:sp>
      <p:sp>
        <p:nvSpPr>
          <p:cNvPr id="3" name="Content Placeholder 2"/>
          <p:cNvSpPr>
            <a:spLocks noGrp="1"/>
          </p:cNvSpPr>
          <p:nvPr>
            <p:ph idx="1"/>
          </p:nvPr>
        </p:nvSpPr>
        <p:spPr/>
        <p:txBody>
          <a:bodyPr>
            <a:normAutofit/>
          </a:bodyPr>
          <a:lstStyle/>
          <a:p>
            <a:pPr marL="0" indent="0">
              <a:buNone/>
            </a:pPr>
            <a:endParaRPr lang="en-US" sz="2400" dirty="0" smtClean="0"/>
          </a:p>
          <a:p>
            <a:r>
              <a:rPr lang="en-US" sz="2800" dirty="0" err="1" smtClean="0"/>
              <a:t>Safonau</a:t>
            </a:r>
            <a:r>
              <a:rPr lang="en-US" sz="2800" dirty="0" smtClean="0"/>
              <a:t> SAC/</a:t>
            </a:r>
            <a:r>
              <a:rPr lang="en-US" sz="2800" i="1" dirty="0" smtClean="0"/>
              <a:t>QTS standards</a:t>
            </a:r>
            <a:endParaRPr lang="en-US" sz="2800" dirty="0" smtClean="0"/>
          </a:p>
          <a:p>
            <a:r>
              <a:rPr lang="en-US" sz="2800" dirty="0" err="1" smtClean="0"/>
              <a:t>Tystiolaeth</a:t>
            </a:r>
            <a:r>
              <a:rPr lang="en-US" sz="2800" dirty="0" smtClean="0"/>
              <a:t>/</a:t>
            </a:r>
            <a:r>
              <a:rPr lang="en-US" sz="2800" i="1" dirty="0" smtClean="0"/>
              <a:t>Evidence</a:t>
            </a:r>
            <a:endParaRPr lang="en-US" sz="2800" dirty="0" smtClean="0"/>
          </a:p>
          <a:p>
            <a:r>
              <a:rPr lang="en-US" sz="2800" dirty="0" err="1" smtClean="0"/>
              <a:t>Gwaith</a:t>
            </a:r>
            <a:r>
              <a:rPr lang="en-US" sz="2800" dirty="0" smtClean="0"/>
              <a:t> </a:t>
            </a:r>
            <a:r>
              <a:rPr lang="en-US" sz="2800" dirty="0" err="1" smtClean="0"/>
              <a:t>ysgol</a:t>
            </a:r>
            <a:r>
              <a:rPr lang="en-US" sz="2800" dirty="0" smtClean="0"/>
              <a:t> a </a:t>
            </a:r>
            <a:r>
              <a:rPr lang="en-US" sz="2800" dirty="0" err="1" smtClean="0"/>
              <a:t>phrifysgol-seiliedig/</a:t>
            </a:r>
            <a:r>
              <a:rPr lang="en-US" sz="2800" i="1" dirty="0" err="1" smtClean="0"/>
              <a:t>School</a:t>
            </a:r>
            <a:r>
              <a:rPr lang="en-US" sz="2800" i="1" dirty="0" smtClean="0"/>
              <a:t>- and university-based activities</a:t>
            </a:r>
            <a:endParaRPr lang="en-US" sz="2800" i="1" dirty="0"/>
          </a:p>
        </p:txBody>
      </p:sp>
    </p:spTree>
    <p:extLst>
      <p:ext uri="{BB962C8B-B14F-4D97-AF65-F5344CB8AC3E}">
        <p14:creationId xmlns:p14="http://schemas.microsoft.com/office/powerpoint/2010/main" val="4277738780"/>
      </p:ext>
    </p:extLst>
  </p:cSld>
  <p:clrMapOvr>
    <a:masterClrMapping/>
  </p:clrMapOvr>
  <p:transition/>
  <p:timing>
    <p:tnLst>
      <p:par>
        <p:cTn id="1" dur="indefinite" restart="never" nodeType="tmRoot"/>
      </p:par>
    </p:tnLst>
  </p:timing>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docProps/app.xml><?xml version="1.0" encoding="utf-8"?>
<Properties xmlns="http://schemas.openxmlformats.org/officeDocument/2006/extended-properties" xmlns:vt="http://schemas.openxmlformats.org/officeDocument/2006/docPropsVTypes">
  <Template>PreparingForLessonObservation 2016 .pptx</Template>
  <TotalTime>350</TotalTime>
  <Words>1335</Words>
  <Application>Microsoft Office PowerPoint</Application>
  <PresentationFormat>On-screen Show (4:3)</PresentationFormat>
  <Paragraphs>243</Paragraphs>
  <Slides>18</Slides>
  <Notes>4</Notes>
  <HiddenSlides>0</HiddenSlides>
  <MMClips>0</MMClips>
  <ScaleCrop>false</ScaleCrop>
  <HeadingPairs>
    <vt:vector size="8" baseType="variant">
      <vt:variant>
        <vt:lpstr>Fonts Used</vt:lpstr>
      </vt:variant>
      <vt:variant>
        <vt:i4>6</vt:i4>
      </vt:variant>
      <vt:variant>
        <vt:lpstr>Theme</vt:lpstr>
      </vt:variant>
      <vt:variant>
        <vt:i4>1</vt:i4>
      </vt:variant>
      <vt:variant>
        <vt:lpstr>Links</vt:lpstr>
      </vt:variant>
      <vt:variant>
        <vt:i4>2</vt:i4>
      </vt:variant>
      <vt:variant>
        <vt:lpstr>Slide Titles</vt:lpstr>
      </vt:variant>
      <vt:variant>
        <vt:i4>18</vt:i4>
      </vt:variant>
    </vt:vector>
  </HeadingPairs>
  <TitlesOfParts>
    <vt:vector size="27" baseType="lpstr">
      <vt:lpstr>MS Gothic</vt:lpstr>
      <vt:lpstr>Arial</vt:lpstr>
      <vt:lpstr>Calibri</vt:lpstr>
      <vt:lpstr>Myriad Pro</vt:lpstr>
      <vt:lpstr>Symbol</vt:lpstr>
      <vt:lpstr>Times New Roman</vt:lpstr>
      <vt:lpstr>20140311PresentationUWTSDTemplate</vt:lpstr>
      <vt:lpstr>!OLE_LINK2</vt:lpstr>
      <vt:lpstr>VERBATIM HD:CatharineBleasdale:VERBATIM HD:PTEStudentDocumentsPack1617:BA2PTE(1617)EnglishPack:1.Evaluation&amp;Assessment:C4EndofWeekReviewForm(2014).doc!OLE_LINK1</vt:lpstr>
      <vt:lpstr>PAP1  PTE1</vt:lpstr>
      <vt:lpstr>Dyddiadau/Dates</vt:lpstr>
      <vt:lpstr>Gwirio Ffeiliau * Checking Files</vt:lpstr>
      <vt:lpstr>Cynnwys y Ffeil File Contents</vt:lpstr>
      <vt:lpstr>Tasgau Gweinyddol Administrative Tasks</vt:lpstr>
      <vt:lpstr>Cynllun Gweithredu Action Plan</vt:lpstr>
      <vt:lpstr>Llwyth Gwaith Workload</vt:lpstr>
      <vt:lpstr>Disgwyliadau Expectations</vt:lpstr>
      <vt:lpstr>Disgwyliadau Expectations</vt:lpstr>
      <vt:lpstr>Cofnod Tracio * Tracking Record</vt:lpstr>
      <vt:lpstr>PowerPoint Presentation</vt:lpstr>
      <vt:lpstr> Disgwyliadau Expectations </vt:lpstr>
      <vt:lpstr>PowerPoint Presentation</vt:lpstr>
      <vt:lpstr>Asesiadau Ffurfiannol Formative Assessments</vt:lpstr>
      <vt:lpstr>Awdit PAP * PTE Audit</vt:lpstr>
      <vt:lpstr>PowerPoint Presentation</vt:lpstr>
      <vt:lpstr>PowerPoint Presentation</vt:lpstr>
      <vt:lpstr>Proffil Datblygiad Proffesiynol Professional Development Profile</vt:lpstr>
    </vt:vector>
  </TitlesOfParts>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PAP1 Rhan 2 PTE1 Part 2</dc:title>
  <dc:creator>Bleasdale</dc:creator>
  <cp:lastModifiedBy>Catharine Bleasdale</cp:lastModifiedBy>
  <cp:revision>22</cp:revision>
  <dcterms:created xsi:type="dcterms:W3CDTF">2017-10-23T18:07:59Z</dcterms:created>
  <dcterms:modified xsi:type="dcterms:W3CDTF">2018-01-05T10:03:32Z</dcterms:modified>
</cp:coreProperties>
</file>