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1" r:id="rId7"/>
    <p:sldId id="266" r:id="rId8"/>
    <p:sldId id="262" r:id="rId9"/>
    <p:sldId id="263" r:id="rId10"/>
    <p:sldId id="264" r:id="rId11"/>
    <p:sldId id="260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7" d="100"/>
          <a:sy n="77" d="100"/>
        </p:scale>
        <p:origin x="268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4233-DA2D-A129-899A-7328E433BE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670560"/>
            <a:ext cx="7766936" cy="1219200"/>
          </a:xfrm>
        </p:spPr>
        <p:txBody>
          <a:bodyPr/>
          <a:lstStyle/>
          <a:p>
            <a:r>
              <a:rPr lang="en-GB" dirty="0"/>
              <a:t>People Management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0B5589-C204-5F0A-61D9-90CF9310F3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3067" y="2346960"/>
            <a:ext cx="7766936" cy="657015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Marks and Spencer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E8965103-12EB-FA1C-BD40-8D6765A6CC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313993"/>
              </p:ext>
            </p:extLst>
          </p:nvPr>
        </p:nvGraphicFramePr>
        <p:xfrm>
          <a:off x="1625600" y="5855546"/>
          <a:ext cx="6599575" cy="657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99575">
                  <a:extLst>
                    <a:ext uri="{9D8B030D-6E8A-4147-A177-3AD203B41FA5}">
                      <a16:colId xmlns:a16="http://schemas.microsoft.com/office/drawing/2014/main" val="2328185442"/>
                    </a:ext>
                  </a:extLst>
                </a:gridCol>
              </a:tblGrid>
              <a:tr h="65701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Luminita Miron  1906119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4105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627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4C2C-8A57-8D75-8484-9B85566BF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B3BEC-FF39-FC7C-D1D8-2BAD55E84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Organisational Culture</a:t>
            </a:r>
          </a:p>
          <a:p>
            <a:r>
              <a:rPr lang="en-GB" dirty="0" err="1"/>
              <a:t>Handy’s</a:t>
            </a:r>
            <a:r>
              <a:rPr lang="en-GB" dirty="0"/>
              <a:t> model of Organisational Culture</a:t>
            </a:r>
          </a:p>
          <a:p>
            <a:r>
              <a:rPr lang="en-GB" dirty="0"/>
              <a:t>Marks and Spencer Organisational Culture</a:t>
            </a:r>
          </a:p>
          <a:p>
            <a:r>
              <a:rPr lang="en-GB" dirty="0"/>
              <a:t>Cultural WEB</a:t>
            </a:r>
          </a:p>
          <a:p>
            <a:r>
              <a:rPr lang="en-GB" dirty="0"/>
              <a:t>Ethical behaviour at Marks and Spencer</a:t>
            </a:r>
          </a:p>
          <a:p>
            <a:r>
              <a:rPr lang="en-GB" dirty="0"/>
              <a:t>Unethical behaviour at Marks and Spencer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193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3111D-4361-CDAA-3258-36D950A31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014" y="660400"/>
            <a:ext cx="2787226" cy="13208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F8E29-83F1-5F12-E444-AEFA507BE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Marks and Spencer is British multinational retailer that deals with the selling of food. Clothing, beauty and home products.</a:t>
            </a:r>
          </a:p>
          <a:p>
            <a:r>
              <a:rPr lang="en-GB" dirty="0"/>
              <a:t>The presentation enables the workplace culture of Marks and Spencer.</a:t>
            </a:r>
          </a:p>
          <a:p>
            <a:r>
              <a:rPr lang="en-GB" dirty="0"/>
              <a:t>Workplace culture is a system of shared assumption, values, and believes, which governs how people behave in organisations.</a:t>
            </a:r>
          </a:p>
          <a:p>
            <a:r>
              <a:rPr lang="en-GB" dirty="0"/>
              <a:t>The presentation includes the ethical stance of the organisation.</a:t>
            </a:r>
          </a:p>
          <a:p>
            <a:r>
              <a:rPr lang="en-GB" dirty="0"/>
              <a:t>It also shed light on the ethical/unethical behaviour affecting employees in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781864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58DC1-B0AD-26DD-F19E-7487E4CF3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2B3CB-007A-3127-A6B8-6E4BEC01A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Organisational culture is complex. It helps to attract, retain and motivate staff.</a:t>
            </a:r>
          </a:p>
          <a:p>
            <a:r>
              <a:rPr lang="en-GB" dirty="0"/>
              <a:t>It is an invisible and powerful force that impacts the behaviour of the workforce of on organisation.</a:t>
            </a:r>
          </a:p>
          <a:p>
            <a:r>
              <a:rPr lang="en-GB" dirty="0"/>
              <a:t>It is influences organisational effectiveness.</a:t>
            </a:r>
          </a:p>
          <a:p>
            <a:r>
              <a:rPr lang="en-GB" dirty="0"/>
              <a:t>Every organisation has an unique culture.</a:t>
            </a:r>
          </a:p>
          <a:p>
            <a:r>
              <a:rPr lang="en-GB" dirty="0"/>
              <a:t>Different values, expectations and practices of the organisations are included in the organisational culture which guides the different team members of the organisation (</a:t>
            </a:r>
            <a:r>
              <a:rPr lang="en-GB" dirty="0" err="1"/>
              <a:t>Krasnicka</a:t>
            </a:r>
            <a:r>
              <a:rPr lang="en-GB" dirty="0"/>
              <a:t> and Wronka-Pospiech,2018).</a:t>
            </a:r>
          </a:p>
        </p:txBody>
      </p:sp>
    </p:spTree>
    <p:extLst>
      <p:ext uri="{BB962C8B-B14F-4D97-AF65-F5344CB8AC3E}">
        <p14:creationId xmlns:p14="http://schemas.microsoft.com/office/powerpoint/2010/main" val="1761319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7B898-0E2F-7FA2-A6BE-3B91BDB3C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82880"/>
            <a:ext cx="9530695" cy="1296785"/>
          </a:xfrm>
        </p:spPr>
        <p:txBody>
          <a:bodyPr/>
          <a:lstStyle/>
          <a:p>
            <a:r>
              <a:rPr lang="en-GB" dirty="0"/>
              <a:t>      </a:t>
            </a:r>
            <a:r>
              <a:rPr lang="en-GB" dirty="0" err="1"/>
              <a:t>Handy’s</a:t>
            </a:r>
            <a:r>
              <a:rPr lang="en-GB" dirty="0"/>
              <a:t>  model of organisational culture</a:t>
            </a:r>
          </a:p>
        </p:txBody>
      </p:sp>
      <p:pic>
        <p:nvPicPr>
          <p:cNvPr id="4" name="Picture 2" descr="Model of organisational culture according to Ch. Handy Source:... |  Download Scientific Diagram">
            <a:extLst>
              <a:ext uri="{FF2B5EF4-FFF2-40B4-BE49-F238E27FC236}">
                <a16:creationId xmlns:a16="http://schemas.microsoft.com/office/drawing/2014/main" id="{39B423F2-930F-C44F-83A0-44AB9C4D3E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235" y="831272"/>
            <a:ext cx="8212793" cy="521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520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12EA2-468F-45E8-12F0-DB68916C2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787466" cy="1320800"/>
          </a:xfrm>
        </p:spPr>
        <p:txBody>
          <a:bodyPr/>
          <a:lstStyle/>
          <a:p>
            <a:r>
              <a:rPr lang="en-GB" dirty="0"/>
              <a:t>    Marks and Spencer 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AECEB-B25C-DC67-1495-8DA1FA316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0094"/>
            <a:ext cx="6529801" cy="4568305"/>
          </a:xfrm>
        </p:spPr>
        <p:txBody>
          <a:bodyPr/>
          <a:lstStyle/>
          <a:p>
            <a:r>
              <a:rPr lang="en-GB" dirty="0" err="1"/>
              <a:t>Handy’s</a:t>
            </a:r>
            <a:r>
              <a:rPr lang="en-GB" dirty="0"/>
              <a:t> model of organisational culture provides an overview of the Marks and Spencer organisational culture.</a:t>
            </a:r>
          </a:p>
          <a:p>
            <a:r>
              <a:rPr lang="en-GB" dirty="0"/>
              <a:t>Marks and Spencer organisational culture is influenced by task culture.</a:t>
            </a:r>
          </a:p>
          <a:p>
            <a:r>
              <a:rPr lang="en-GB" dirty="0"/>
              <a:t>It helps to achieve their target or solve critical problems. The role culture is also promoted in the organisation.</a:t>
            </a:r>
          </a:p>
          <a:p>
            <a:r>
              <a:rPr lang="en-GB" dirty="0"/>
              <a:t>The employees have delegated their roles in accordance with their skills and 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045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7BB85-3A33-642D-244E-3F9C64C3F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Cultural WEB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A6525-5129-505F-ED95-B07615F6B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774" y="1270000"/>
            <a:ext cx="10284243" cy="5623792"/>
          </a:xfrm>
        </p:spPr>
        <p:txBody>
          <a:bodyPr/>
          <a:lstStyle/>
          <a:p>
            <a:r>
              <a:rPr lang="en-GB" dirty="0"/>
              <a:t>Cultural web understands the organisational culture of the company with help of six factors    ( </a:t>
            </a:r>
            <a:r>
              <a:rPr lang="en-GB" dirty="0" err="1"/>
              <a:t>Martela</a:t>
            </a:r>
            <a:r>
              <a:rPr lang="en-GB" dirty="0"/>
              <a:t> 2019).</a:t>
            </a:r>
          </a:p>
          <a:p>
            <a:r>
              <a:rPr lang="en-GB" dirty="0"/>
              <a:t>The six factors are : Stories , Ritual and Routines, Symbols, Organisational Structures, Control System, Power Structure</a:t>
            </a:r>
          </a:p>
          <a:p>
            <a:endParaRPr lang="en-GB" dirty="0"/>
          </a:p>
          <a:p>
            <a:r>
              <a:rPr lang="en-GB" dirty="0"/>
              <a:t>The cultural web in Marks and Spencer can be used for understanding organisational culture of it (Martinez-</a:t>
            </a:r>
            <a:r>
              <a:rPr lang="en-GB" dirty="0" err="1"/>
              <a:t>Caro,Cegarra</a:t>
            </a:r>
            <a:r>
              <a:rPr lang="en-GB" dirty="0"/>
              <a:t>-Navarro and Alfonso-Ruiz, 2020).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ultural Web | Art of change making">
            <a:extLst>
              <a:ext uri="{FF2B5EF4-FFF2-40B4-BE49-F238E27FC236}">
                <a16:creationId xmlns:a16="http://schemas.microsoft.com/office/drawing/2014/main" id="{2273E9D0-B89E-2949-7E83-DA00BF75C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828" y="3170872"/>
            <a:ext cx="3375540" cy="368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455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99802-E926-782B-9D9C-A92E789F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990666" cy="68072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Ethical behaviour  at Marks and Spencer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12C3F-178B-3D4A-21AD-C00379432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2080"/>
            <a:ext cx="10082106" cy="525272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Ethical behaviour means that the organisation complies with rules and regulation and take care of its customers treat them equally.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organisation prioritise its employees and ensures fair wage to workers.</a:t>
            </a:r>
          </a:p>
          <a:p>
            <a:r>
              <a:rPr lang="en-GB" dirty="0"/>
              <a:t>The organisation have zero tolerance for issued related to child labour, harassment and discrimination.</a:t>
            </a:r>
          </a:p>
          <a:p>
            <a:r>
              <a:rPr lang="en-GB" dirty="0"/>
              <a:t>The environment policy of the organisation also shows the ethical behaviour of the organisation.</a:t>
            </a:r>
          </a:p>
          <a:p>
            <a:r>
              <a:rPr lang="en-GB" dirty="0"/>
              <a:t>The organisation have got the ethical consumers best rating on supply chain management.</a:t>
            </a:r>
          </a:p>
          <a:p>
            <a:r>
              <a:rPr lang="en-GB" dirty="0"/>
              <a:t>Marks and Spencer is working on animal welfare as it is taking steps  toward animal welfare.</a:t>
            </a:r>
          </a:p>
        </p:txBody>
      </p:sp>
    </p:spTree>
    <p:extLst>
      <p:ext uri="{BB962C8B-B14F-4D97-AF65-F5344CB8AC3E}">
        <p14:creationId xmlns:p14="http://schemas.microsoft.com/office/powerpoint/2010/main" val="2945903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538C-3C16-5BB4-F218-937D1E27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614" y="254000"/>
            <a:ext cx="9736666" cy="1320800"/>
          </a:xfrm>
        </p:spPr>
        <p:txBody>
          <a:bodyPr/>
          <a:lstStyle/>
          <a:p>
            <a:r>
              <a:rPr lang="en-GB" dirty="0"/>
              <a:t>     Unethical behaviour at Marks and Spencer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1CEF8-C41F-90B6-68CB-AFC4047C3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094" y="1330960"/>
            <a:ext cx="9736666" cy="527304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Unethical behaviour in an organisation includes unfair treatment and inequality, violent acts and abusive language 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Differences on pay between normal staff and agency staff.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624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01B77-B3C8-F822-48DF-EAFA175F3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275146" cy="1320800"/>
          </a:xfrm>
        </p:spPr>
        <p:txBody>
          <a:bodyPr/>
          <a:lstStyle/>
          <a:p>
            <a:r>
              <a:rPr lang="en-GB" dirty="0"/>
              <a:t>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16A1D-3FD5-9484-799B-A776C06DF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80909"/>
            <a:ext cx="10122746" cy="1248091"/>
          </a:xfrm>
        </p:spPr>
        <p:txBody>
          <a:bodyPr/>
          <a:lstStyle/>
          <a:p>
            <a:r>
              <a:rPr lang="en-GB" dirty="0"/>
              <a:t>The presentation have illustrated the organisation’s culture and its related aspects. </a:t>
            </a:r>
          </a:p>
          <a:p>
            <a:r>
              <a:rPr lang="en-GB" dirty="0" err="1"/>
              <a:t>Handy’s</a:t>
            </a:r>
            <a:r>
              <a:rPr lang="en-GB" dirty="0"/>
              <a:t> model explored the organisation culture of Marks and Spencer.</a:t>
            </a:r>
          </a:p>
          <a:p>
            <a:r>
              <a:rPr lang="en-GB" dirty="0"/>
              <a:t> Ethical and unethical behaviour is part of the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289776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2F44A-D724-037F-FDDC-13B9D7D83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094" y="111761"/>
            <a:ext cx="8596668" cy="60959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FFC1C-36C0-ADBC-F50B-C70A461F4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55600"/>
            <a:ext cx="11311466" cy="639063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b="0" i="1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dirty="0"/>
              <a:t>Andersson, T., </a:t>
            </a:r>
            <a:r>
              <a:rPr lang="en-GB" dirty="0" err="1"/>
              <a:t>Cäker</a:t>
            </a:r>
            <a:r>
              <a:rPr lang="en-GB" dirty="0"/>
              <a:t>, M., </a:t>
            </a:r>
            <a:r>
              <a:rPr lang="en-GB" dirty="0" err="1"/>
              <a:t>Tengblad</a:t>
            </a:r>
            <a:r>
              <a:rPr lang="en-GB" dirty="0"/>
              <a:t>, S. and </a:t>
            </a:r>
            <a:r>
              <a:rPr lang="en-GB" dirty="0" err="1"/>
              <a:t>Wickelgren</a:t>
            </a:r>
            <a:r>
              <a:rPr lang="en-GB" dirty="0"/>
              <a:t>, M. (2019) Building traits for organizational</a:t>
            </a:r>
          </a:p>
          <a:p>
            <a:pPr marL="0" indent="0">
              <a:buNone/>
            </a:pPr>
            <a:r>
              <a:rPr lang="en-GB" dirty="0"/>
              <a:t>resilience through balancing organizational structures. Scandinavian Journal of Management, 35(1),</a:t>
            </a:r>
          </a:p>
          <a:p>
            <a:pPr marL="0" indent="0">
              <a:buNone/>
            </a:pPr>
            <a:r>
              <a:rPr lang="en-GB" dirty="0"/>
              <a:t>pp.36-45.</a:t>
            </a:r>
          </a:p>
          <a:p>
            <a:r>
              <a:rPr lang="en-GB" dirty="0" err="1"/>
              <a:t>Cacciattolo</a:t>
            </a:r>
            <a:r>
              <a:rPr lang="en-GB" dirty="0"/>
              <a:t>, K. (2014). Understanding organisational cultures. European scientific journal.</a:t>
            </a:r>
          </a:p>
          <a:p>
            <a:r>
              <a:rPr lang="en-GB" dirty="0"/>
              <a:t>De Cremer, D. and </a:t>
            </a:r>
            <a:r>
              <a:rPr lang="en-GB" dirty="0" err="1"/>
              <a:t>Vandekerckhove</a:t>
            </a:r>
            <a:r>
              <a:rPr lang="en-GB" dirty="0"/>
              <a:t>, W. (2017). Managing unethical behaviour in organizations:</a:t>
            </a:r>
          </a:p>
          <a:p>
            <a:pPr marL="0" indent="0">
              <a:buNone/>
            </a:pPr>
            <a:r>
              <a:rPr lang="en-GB" dirty="0"/>
              <a:t>The need for a behavioural business ethics approach. Journal of Management &amp;</a:t>
            </a:r>
          </a:p>
          <a:p>
            <a:pPr marL="0" indent="0">
              <a:buNone/>
            </a:pPr>
            <a:r>
              <a:rPr lang="en-GB" dirty="0"/>
              <a:t>Organization, 23(3), pp.437-455.</a:t>
            </a:r>
          </a:p>
          <a:p>
            <a:r>
              <a:rPr lang="en-GB" dirty="0" err="1"/>
              <a:t>Frosdick</a:t>
            </a:r>
            <a:r>
              <a:rPr lang="en-GB" dirty="0"/>
              <a:t>, S. (2019) " Safety cultures" in British stadia and sporting venues: understanding</a:t>
            </a:r>
          </a:p>
          <a:p>
            <a:pPr marL="0" indent="0">
              <a:buNone/>
            </a:pPr>
            <a:r>
              <a:rPr lang="en-GB" dirty="0"/>
              <a:t>cross-organizational collaboration for managing public safety in British sports grounds. In Risk</a:t>
            </a:r>
          </a:p>
          <a:p>
            <a:pPr marL="0" indent="0">
              <a:buNone/>
            </a:pPr>
            <a:r>
              <a:rPr lang="en-GB" dirty="0"/>
              <a:t>Management (pp. 283-291). Routledge.</a:t>
            </a:r>
          </a:p>
          <a:p>
            <a:r>
              <a:rPr lang="en-GB" dirty="0" err="1"/>
              <a:t>Kraśnicka</a:t>
            </a:r>
            <a:r>
              <a:rPr lang="en-GB" dirty="0"/>
              <a:t>, T., </a:t>
            </a:r>
            <a:r>
              <a:rPr lang="en-GB" dirty="0" err="1"/>
              <a:t>Głód</a:t>
            </a:r>
            <a:r>
              <a:rPr lang="en-GB" dirty="0"/>
              <a:t>, W. and </a:t>
            </a:r>
            <a:r>
              <a:rPr lang="en-GB" dirty="0" err="1"/>
              <a:t>Wronka-Pośpiech</a:t>
            </a:r>
            <a:r>
              <a:rPr lang="en-GB" dirty="0"/>
              <a:t>, M. (2018) Management innovation, pro-innovation</a:t>
            </a:r>
          </a:p>
          <a:p>
            <a:pPr marL="0" indent="0">
              <a:buNone/>
            </a:pPr>
            <a:r>
              <a:rPr lang="en-GB" dirty="0"/>
              <a:t>organisational culture and enterprise performance: testing the mediation effect. Review of</a:t>
            </a:r>
          </a:p>
          <a:p>
            <a:pPr marL="0" indent="0">
              <a:buNone/>
            </a:pPr>
            <a:r>
              <a:rPr lang="en-GB" dirty="0"/>
              <a:t>managerial science, 12(3), pp.737-769.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“M&amp;S Manchester 14 Nov Protest,”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M2 </a:t>
            </a:r>
            <a:r>
              <a:rPr lang="en-GB" b="0" i="1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Presswire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Normans Media Ltd, Coventry, 2015.</a:t>
            </a:r>
            <a:endParaRPr lang="en-GB" b="0" i="1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Martínez-Caro, E., </a:t>
            </a:r>
            <a:r>
              <a:rPr lang="en-GB" b="0" i="1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Cegarra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-Navarro, J.G. and Alfonso-Ruiz, F.J. (2020) Digital technologies and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firm performance: The role of digital organisational culture. Technological Forecasting and Social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Change, 154, p.119962.</a:t>
            </a:r>
          </a:p>
          <a:p>
            <a:r>
              <a:rPr lang="en-GB" dirty="0" err="1"/>
              <a:t>Martela</a:t>
            </a:r>
            <a:r>
              <a:rPr lang="en-GB" dirty="0"/>
              <a:t>, F. (2019) What makes self-managing organizations novel? Comparing how Weberian</a:t>
            </a:r>
          </a:p>
          <a:p>
            <a:pPr marL="0" indent="0">
              <a:buNone/>
            </a:pPr>
            <a:r>
              <a:rPr lang="en-GB" dirty="0"/>
              <a:t>bureaucracy, Mintzberg’s adhocracy, and self-organizing solve six fundamental problems of</a:t>
            </a:r>
          </a:p>
          <a:p>
            <a:pPr marL="0" indent="0">
              <a:buNone/>
            </a:pPr>
            <a:r>
              <a:rPr lang="en-GB" dirty="0"/>
              <a:t>organizing. Journal of Organization Design, 8(1), pp.1-23.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061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DD5D-32D2-A631-3B9E-663387647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128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93118-6FE7-FA0F-673E-946B9189D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44880"/>
            <a:ext cx="10163386" cy="5913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</a:t>
            </a:r>
          </a:p>
          <a:p>
            <a:pPr marL="0" indent="0">
              <a:buNone/>
            </a:pPr>
            <a:r>
              <a:rPr lang="en-GB" dirty="0"/>
              <a:t>      Jordan, D. (2022). Is Marks &amp; Spencer Ethical and Sustainable. Online available at:</a:t>
            </a:r>
          </a:p>
          <a:p>
            <a:pPr marL="0" indent="0">
              <a:buNone/>
            </a:pPr>
            <a:r>
              <a:rPr lang="en-GB" dirty="0"/>
              <a:t>https://wear-next.com/sustainable-fashion/is-marks-spencer-ethical-and-sustainable/.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dirty="0" err="1"/>
              <a:t>Serpa</a:t>
            </a:r>
            <a:r>
              <a:rPr lang="en-GB" dirty="0"/>
              <a:t>, S. (2016). An Overview of the concept of organisational culture. International business</a:t>
            </a:r>
          </a:p>
          <a:p>
            <a:pPr marL="0" indent="0">
              <a:buNone/>
            </a:pPr>
            <a:r>
              <a:rPr lang="en-GB" dirty="0"/>
              <a:t>management, 10(1), pp.51-61 </a:t>
            </a:r>
          </a:p>
          <a:p>
            <a:pPr marL="0" indent="0">
              <a:buNone/>
            </a:pPr>
            <a:r>
              <a:rPr lang="en-GB" dirty="0"/>
              <a:t>       SMITH, J. and MITCHELL, J. (2022) Shaping people practice to benefit your organisation. Studying</a:t>
            </a:r>
          </a:p>
          <a:p>
            <a:pPr marL="0" indent="0">
              <a:buNone/>
            </a:pPr>
            <a:r>
              <a:rPr lang="en-GB" dirty="0"/>
              <a:t>Human Resource Management: A Guide to the Study, Context and Practice of HR, p.89.</a:t>
            </a:r>
          </a:p>
          <a:p>
            <a:pPr marL="0" indent="0">
              <a:buNone/>
            </a:pPr>
            <a:r>
              <a:rPr lang="en-GB" dirty="0"/>
              <a:t>      Warner, J. (2012). Organizational culture diagram. Online available at:</a:t>
            </a:r>
          </a:p>
          <a:p>
            <a:pPr marL="0" indent="0">
              <a:buNone/>
            </a:pPr>
            <a:r>
              <a:rPr lang="en-GB" dirty="0"/>
              <a:t>https://blog.readytomanage.com/organizational-culture-diagram/. 2022).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https://www.google.ro/search?q=cultural+web&amp;sxsrf=ALiCzsZ1vNPdgUxBLGisJ3rB0347a5Za4w%3A166967193945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97154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448</TotalTime>
  <Words>997</Words>
  <Application>Microsoft Office PowerPoint</Application>
  <PresentationFormat>Widescreen</PresentationFormat>
  <Paragraphs>102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Source Sans Pro</vt:lpstr>
      <vt:lpstr>Trebuchet MS</vt:lpstr>
      <vt:lpstr>Wingdings 3</vt:lpstr>
      <vt:lpstr>Facet</vt:lpstr>
      <vt:lpstr>People Management</vt:lpstr>
      <vt:lpstr>Table of contents</vt:lpstr>
      <vt:lpstr>Introduction</vt:lpstr>
      <vt:lpstr>Organisational Culture</vt:lpstr>
      <vt:lpstr>      Handy’s  model of organisational culture</vt:lpstr>
      <vt:lpstr>    Marks and Spencer organisational culture</vt:lpstr>
      <vt:lpstr>                   Cultural WEB</vt:lpstr>
      <vt:lpstr>         Ethical behaviour  at Marks and Spencer                                              </vt:lpstr>
      <vt:lpstr>     Unethical behaviour at Marks and Spencer</vt:lpstr>
      <vt:lpstr>                      Conclusion</vt:lpstr>
      <vt:lpstr>References</vt:lpstr>
      <vt:lpstr>References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 Management</dc:title>
  <dc:creator>Luminita Miron (1906119)</dc:creator>
  <cp:lastModifiedBy>Luminita Miron (1906119)</cp:lastModifiedBy>
  <cp:revision>20</cp:revision>
  <dcterms:created xsi:type="dcterms:W3CDTF">2022-11-21T17:37:06Z</dcterms:created>
  <dcterms:modified xsi:type="dcterms:W3CDTF">2022-12-03T21:37:31Z</dcterms:modified>
</cp:coreProperties>
</file>