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4" r:id="rId1"/>
    <p:sldMasterId id="2147483780" r:id="rId2"/>
  </p:sldMasterIdLst>
  <p:notesMasterIdLst>
    <p:notesMasterId r:id="rId41"/>
  </p:notesMasterIdLst>
  <p:handoutMasterIdLst>
    <p:handoutMasterId r:id="rId42"/>
  </p:handoutMasterIdLst>
  <p:sldIdLst>
    <p:sldId id="392" r:id="rId3"/>
    <p:sldId id="393" r:id="rId4"/>
    <p:sldId id="323" r:id="rId5"/>
    <p:sldId id="350" r:id="rId6"/>
    <p:sldId id="401" r:id="rId7"/>
    <p:sldId id="402" r:id="rId8"/>
    <p:sldId id="403" r:id="rId9"/>
    <p:sldId id="395" r:id="rId10"/>
    <p:sldId id="394" r:id="rId11"/>
    <p:sldId id="396" r:id="rId12"/>
    <p:sldId id="366" r:id="rId13"/>
    <p:sldId id="397" r:id="rId14"/>
    <p:sldId id="367" r:id="rId15"/>
    <p:sldId id="399" r:id="rId16"/>
    <p:sldId id="388" r:id="rId17"/>
    <p:sldId id="369" r:id="rId18"/>
    <p:sldId id="370" r:id="rId19"/>
    <p:sldId id="398" r:id="rId20"/>
    <p:sldId id="385" r:id="rId21"/>
    <p:sldId id="377" r:id="rId22"/>
    <p:sldId id="371" r:id="rId23"/>
    <p:sldId id="389" r:id="rId24"/>
    <p:sldId id="390" r:id="rId25"/>
    <p:sldId id="391" r:id="rId26"/>
    <p:sldId id="372" r:id="rId27"/>
    <p:sldId id="400" r:id="rId28"/>
    <p:sldId id="380" r:id="rId29"/>
    <p:sldId id="373" r:id="rId30"/>
    <p:sldId id="384" r:id="rId31"/>
    <p:sldId id="346" r:id="rId32"/>
    <p:sldId id="381" r:id="rId33"/>
    <p:sldId id="404" r:id="rId34"/>
    <p:sldId id="405" r:id="rId35"/>
    <p:sldId id="386" r:id="rId36"/>
    <p:sldId id="383" r:id="rId37"/>
    <p:sldId id="276" r:id="rId38"/>
    <p:sldId id="277" r:id="rId39"/>
    <p:sldId id="285" r:id="rId40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Owner" initials="O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6666"/>
    <a:srgbClr val="99CCFF"/>
    <a:srgbClr val="990033"/>
    <a:srgbClr val="800080"/>
    <a:srgbClr val="6600CC"/>
    <a:srgbClr val="006699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665805-F72D-4DA3-A044-F7F617E89432}" v="25" dt="2024-11-08T13:17:18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91" autoAdjust="0"/>
    <p:restoredTop sz="77145" autoAdjust="0"/>
  </p:normalViewPr>
  <p:slideViewPr>
    <p:cSldViewPr>
      <p:cViewPr varScale="1">
        <p:scale>
          <a:sx n="86" d="100"/>
          <a:sy n="86" d="100"/>
        </p:scale>
        <p:origin x="136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182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commentAuthors" Target="commentAuthors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C66A93-F2B2-4D31-8AD3-512B34F015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CA258DC-B75F-48DB-B57F-180D1E96F6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Women are more likely than men to work as employees: 89.6% of women in employment were employees at the end of 2023 compared with 83.5% of men.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2F0ECC-A15D-4B3C-8CC0-DE21A0D8117D}" type="parTrans" cxnId="{5862DA56-4B15-427E-9CFF-2554C770B0DF}">
      <dgm:prSet/>
      <dgm:spPr/>
      <dgm:t>
        <a:bodyPr/>
        <a:lstStyle/>
        <a:p>
          <a:endParaRPr lang="en-US"/>
        </a:p>
      </dgm:t>
    </dgm:pt>
    <dgm:pt modelId="{A145BFB3-6812-45A3-AEEC-FFD97D872035}" type="sibTrans" cxnId="{5862DA56-4B15-427E-9CFF-2554C770B0DF}">
      <dgm:prSet/>
      <dgm:spPr/>
      <dgm:t>
        <a:bodyPr/>
        <a:lstStyle/>
        <a:p>
          <a:endParaRPr lang="en-US"/>
        </a:p>
      </dgm:t>
    </dgm:pt>
    <dgm:pt modelId="{2B25D6F9-FC36-445D-855C-E96265A1A2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38% of women in employment worked part-time, compared with 14% of men.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F8135B-1022-4A30-A2A4-A1C322DD5ED2}" type="parTrans" cxnId="{83CD8300-E02A-4951-899D-B4DB29E1AAA2}">
      <dgm:prSet/>
      <dgm:spPr/>
      <dgm:t>
        <a:bodyPr/>
        <a:lstStyle/>
        <a:p>
          <a:endParaRPr lang="en-US"/>
        </a:p>
      </dgm:t>
    </dgm:pt>
    <dgm:pt modelId="{19A6E976-EAA0-4869-927B-2925D4C7D222}" type="sibTrans" cxnId="{83CD8300-E02A-4951-899D-B4DB29E1AAA2}">
      <dgm:prSet/>
      <dgm:spPr/>
      <dgm:t>
        <a:bodyPr/>
        <a:lstStyle/>
        <a:p>
          <a:endParaRPr lang="en-US"/>
        </a:p>
      </dgm:t>
    </dgm:pt>
    <dgm:pt modelId="{7BC37E7E-DAE0-420C-B84F-49ACAD707AB4}" type="pres">
      <dgm:prSet presAssocID="{A8C66A93-F2B2-4D31-8AD3-512B34F01570}" presName="root" presStyleCnt="0">
        <dgm:presLayoutVars>
          <dgm:dir/>
          <dgm:resizeHandles val="exact"/>
        </dgm:presLayoutVars>
      </dgm:prSet>
      <dgm:spPr/>
    </dgm:pt>
    <dgm:pt modelId="{2B10FF1A-2096-48F4-8AC5-242CB8635155}" type="pres">
      <dgm:prSet presAssocID="{ACA258DC-B75F-48DB-B57F-180D1E96F698}" presName="compNode" presStyleCnt="0"/>
      <dgm:spPr/>
    </dgm:pt>
    <dgm:pt modelId="{C50D1DC8-5785-4A65-B95B-9DC0273493A1}" type="pres">
      <dgm:prSet presAssocID="{ACA258DC-B75F-48DB-B57F-180D1E96F698}" presName="bgRect" presStyleLbl="bgShp" presStyleIdx="0" presStyleCnt="2" custScaleY="120350"/>
      <dgm:spPr/>
    </dgm:pt>
    <dgm:pt modelId="{F82193A1-B03A-4725-999F-6E80BCFFAB91}" type="pres">
      <dgm:prSet presAssocID="{ACA258DC-B75F-48DB-B57F-180D1E96F69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468125F4-B79D-4401-8EFD-EE6DACBED2E0}" type="pres">
      <dgm:prSet presAssocID="{ACA258DC-B75F-48DB-B57F-180D1E96F698}" presName="spaceRect" presStyleCnt="0"/>
      <dgm:spPr/>
    </dgm:pt>
    <dgm:pt modelId="{AACA55FC-864F-4A74-A77A-948A1E96ECEF}" type="pres">
      <dgm:prSet presAssocID="{ACA258DC-B75F-48DB-B57F-180D1E96F698}" presName="parTx" presStyleLbl="revTx" presStyleIdx="0" presStyleCnt="2">
        <dgm:presLayoutVars>
          <dgm:chMax val="0"/>
          <dgm:chPref val="0"/>
        </dgm:presLayoutVars>
      </dgm:prSet>
      <dgm:spPr/>
    </dgm:pt>
    <dgm:pt modelId="{E0D91D68-8A65-4743-8650-EEDB97809358}" type="pres">
      <dgm:prSet presAssocID="{A145BFB3-6812-45A3-AEEC-FFD97D872035}" presName="sibTrans" presStyleCnt="0"/>
      <dgm:spPr/>
    </dgm:pt>
    <dgm:pt modelId="{C655A9F4-B33D-4FE9-8FC0-67CF4EDD57E1}" type="pres">
      <dgm:prSet presAssocID="{2B25D6F9-FC36-445D-855C-E96265A1A2DD}" presName="compNode" presStyleCnt="0"/>
      <dgm:spPr/>
    </dgm:pt>
    <dgm:pt modelId="{AD035D08-5535-4C73-8B26-A03347BC6546}" type="pres">
      <dgm:prSet presAssocID="{2B25D6F9-FC36-445D-855C-E96265A1A2DD}" presName="bgRect" presStyleLbl="bgShp" presStyleIdx="1" presStyleCnt="2"/>
      <dgm:spPr/>
    </dgm:pt>
    <dgm:pt modelId="{9F8A3EDE-FC04-4E65-8B3C-375BEC5BB738}" type="pres">
      <dgm:prSet presAssocID="{2B25D6F9-FC36-445D-855C-E96265A1A2D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8E0150B-09AD-426E-9787-028D1C89DF23}" type="pres">
      <dgm:prSet presAssocID="{2B25D6F9-FC36-445D-855C-E96265A1A2DD}" presName="spaceRect" presStyleCnt="0"/>
      <dgm:spPr/>
    </dgm:pt>
    <dgm:pt modelId="{7207FAD3-1214-4BFD-8E92-599EA77A29A0}" type="pres">
      <dgm:prSet presAssocID="{2B25D6F9-FC36-445D-855C-E96265A1A2D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3CD8300-E02A-4951-899D-B4DB29E1AAA2}" srcId="{A8C66A93-F2B2-4D31-8AD3-512B34F01570}" destId="{2B25D6F9-FC36-445D-855C-E96265A1A2DD}" srcOrd="1" destOrd="0" parTransId="{C5F8135B-1022-4A30-A2A4-A1C322DD5ED2}" sibTransId="{19A6E976-EAA0-4869-927B-2925D4C7D222}"/>
    <dgm:cxn modelId="{A77D0433-0CE1-4AB6-8926-F0481DE3F3E9}" type="presOf" srcId="{2B25D6F9-FC36-445D-855C-E96265A1A2DD}" destId="{7207FAD3-1214-4BFD-8E92-599EA77A29A0}" srcOrd="0" destOrd="0" presId="urn:microsoft.com/office/officeart/2018/2/layout/IconVerticalSolidList"/>
    <dgm:cxn modelId="{5862DA56-4B15-427E-9CFF-2554C770B0DF}" srcId="{A8C66A93-F2B2-4D31-8AD3-512B34F01570}" destId="{ACA258DC-B75F-48DB-B57F-180D1E96F698}" srcOrd="0" destOrd="0" parTransId="{E22F0ECC-A15D-4B3C-8CC0-DE21A0D8117D}" sibTransId="{A145BFB3-6812-45A3-AEEC-FFD97D872035}"/>
    <dgm:cxn modelId="{E58EE4A3-D55C-4F5D-8FA7-3F48EB020EFA}" type="presOf" srcId="{ACA258DC-B75F-48DB-B57F-180D1E96F698}" destId="{AACA55FC-864F-4A74-A77A-948A1E96ECEF}" srcOrd="0" destOrd="0" presId="urn:microsoft.com/office/officeart/2018/2/layout/IconVerticalSolidList"/>
    <dgm:cxn modelId="{EE7C1DD1-CB16-483D-B32B-09027E0135B0}" type="presOf" srcId="{A8C66A93-F2B2-4D31-8AD3-512B34F01570}" destId="{7BC37E7E-DAE0-420C-B84F-49ACAD707AB4}" srcOrd="0" destOrd="0" presId="urn:microsoft.com/office/officeart/2018/2/layout/IconVerticalSolidList"/>
    <dgm:cxn modelId="{D46003F5-519F-4B84-850D-46BA0E4E3A9E}" type="presParOf" srcId="{7BC37E7E-DAE0-420C-B84F-49ACAD707AB4}" destId="{2B10FF1A-2096-48F4-8AC5-242CB8635155}" srcOrd="0" destOrd="0" presId="urn:microsoft.com/office/officeart/2018/2/layout/IconVerticalSolidList"/>
    <dgm:cxn modelId="{82D0E85B-C57E-4DBC-AC3B-481873D9A587}" type="presParOf" srcId="{2B10FF1A-2096-48F4-8AC5-242CB8635155}" destId="{C50D1DC8-5785-4A65-B95B-9DC0273493A1}" srcOrd="0" destOrd="0" presId="urn:microsoft.com/office/officeart/2018/2/layout/IconVerticalSolidList"/>
    <dgm:cxn modelId="{28693319-9907-402F-90DF-99D5218FC70B}" type="presParOf" srcId="{2B10FF1A-2096-48F4-8AC5-242CB8635155}" destId="{F82193A1-B03A-4725-999F-6E80BCFFAB91}" srcOrd="1" destOrd="0" presId="urn:microsoft.com/office/officeart/2018/2/layout/IconVerticalSolidList"/>
    <dgm:cxn modelId="{06DE47B2-2FDD-45CF-B519-CC9D7BAD3155}" type="presParOf" srcId="{2B10FF1A-2096-48F4-8AC5-242CB8635155}" destId="{468125F4-B79D-4401-8EFD-EE6DACBED2E0}" srcOrd="2" destOrd="0" presId="urn:microsoft.com/office/officeart/2018/2/layout/IconVerticalSolidList"/>
    <dgm:cxn modelId="{8A50DAB8-27F6-4EA9-83AC-92E0DBBF9337}" type="presParOf" srcId="{2B10FF1A-2096-48F4-8AC5-242CB8635155}" destId="{AACA55FC-864F-4A74-A77A-948A1E96ECEF}" srcOrd="3" destOrd="0" presId="urn:microsoft.com/office/officeart/2018/2/layout/IconVerticalSolidList"/>
    <dgm:cxn modelId="{792C7F12-7FDE-425E-81CE-9731C930A9A0}" type="presParOf" srcId="{7BC37E7E-DAE0-420C-B84F-49ACAD707AB4}" destId="{E0D91D68-8A65-4743-8650-EEDB97809358}" srcOrd="1" destOrd="0" presId="urn:microsoft.com/office/officeart/2018/2/layout/IconVerticalSolidList"/>
    <dgm:cxn modelId="{093B1B8E-AFC1-4B79-8C31-9FFCAB3EE15E}" type="presParOf" srcId="{7BC37E7E-DAE0-420C-B84F-49ACAD707AB4}" destId="{C655A9F4-B33D-4FE9-8FC0-67CF4EDD57E1}" srcOrd="2" destOrd="0" presId="urn:microsoft.com/office/officeart/2018/2/layout/IconVerticalSolidList"/>
    <dgm:cxn modelId="{945E7A22-E0B2-4B40-8D7D-2CD6C979922D}" type="presParOf" srcId="{C655A9F4-B33D-4FE9-8FC0-67CF4EDD57E1}" destId="{AD035D08-5535-4C73-8B26-A03347BC6546}" srcOrd="0" destOrd="0" presId="urn:microsoft.com/office/officeart/2018/2/layout/IconVerticalSolidList"/>
    <dgm:cxn modelId="{C1DEEBAD-42D9-42FC-A2BE-C0820452B6AA}" type="presParOf" srcId="{C655A9F4-B33D-4FE9-8FC0-67CF4EDD57E1}" destId="{9F8A3EDE-FC04-4E65-8B3C-375BEC5BB738}" srcOrd="1" destOrd="0" presId="urn:microsoft.com/office/officeart/2018/2/layout/IconVerticalSolidList"/>
    <dgm:cxn modelId="{CDB83F14-7B64-4994-A9E2-06AE55B7679C}" type="presParOf" srcId="{C655A9F4-B33D-4FE9-8FC0-67CF4EDD57E1}" destId="{88E0150B-09AD-426E-9787-028D1C89DF23}" srcOrd="2" destOrd="0" presId="urn:microsoft.com/office/officeart/2018/2/layout/IconVerticalSolidList"/>
    <dgm:cxn modelId="{7FD0F28C-EB3F-456C-BCF1-5F93CFE2D35C}" type="presParOf" srcId="{C655A9F4-B33D-4FE9-8FC0-67CF4EDD57E1}" destId="{7207FAD3-1214-4BFD-8E92-599EA77A29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D1DC8-5785-4A65-B95B-9DC0273493A1}">
      <dsp:nvSpPr>
        <dsp:cNvPr id="0" name=""/>
        <dsp:cNvSpPr/>
      </dsp:nvSpPr>
      <dsp:spPr>
        <a:xfrm>
          <a:off x="0" y="366158"/>
          <a:ext cx="4429635" cy="22426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193A1-B03A-4725-999F-6E80BCFFAB91}">
      <dsp:nvSpPr>
        <dsp:cNvPr id="0" name=""/>
        <dsp:cNvSpPr/>
      </dsp:nvSpPr>
      <dsp:spPr>
        <a:xfrm>
          <a:off x="563691" y="975038"/>
          <a:ext cx="1024893" cy="1024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A55FC-864F-4A74-A77A-948A1E96ECEF}">
      <dsp:nvSpPr>
        <dsp:cNvPr id="0" name=""/>
        <dsp:cNvSpPr/>
      </dsp:nvSpPr>
      <dsp:spPr>
        <a:xfrm>
          <a:off x="2152276" y="555763"/>
          <a:ext cx="2277358" cy="1863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214" tIns="197214" rIns="197214" bIns="19721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Women are more likely than men to work as employees: 89.6% of women in employment were employees at the end of 2023 compared with 83.5% of men.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52276" y="555763"/>
        <a:ext cx="2277358" cy="1863443"/>
      </dsp:txXfrm>
    </dsp:sp>
    <dsp:sp modelId="{AD035D08-5535-4C73-8B26-A03347BC6546}">
      <dsp:nvSpPr>
        <dsp:cNvPr id="0" name=""/>
        <dsp:cNvSpPr/>
      </dsp:nvSpPr>
      <dsp:spPr>
        <a:xfrm>
          <a:off x="0" y="3001116"/>
          <a:ext cx="4429635" cy="1863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A3EDE-FC04-4E65-8B3C-375BEC5BB738}">
      <dsp:nvSpPr>
        <dsp:cNvPr id="0" name=""/>
        <dsp:cNvSpPr/>
      </dsp:nvSpPr>
      <dsp:spPr>
        <a:xfrm>
          <a:off x="563691" y="3420391"/>
          <a:ext cx="1024893" cy="1024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7FAD3-1214-4BFD-8E92-599EA77A29A0}">
      <dsp:nvSpPr>
        <dsp:cNvPr id="0" name=""/>
        <dsp:cNvSpPr/>
      </dsp:nvSpPr>
      <dsp:spPr>
        <a:xfrm>
          <a:off x="2152276" y="3001116"/>
          <a:ext cx="2277358" cy="1863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214" tIns="197214" rIns="197214" bIns="19721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38% of women in employment worked part-time, compared with 14% of men.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52276" y="3001116"/>
        <a:ext cx="2277358" cy="1863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32F8758A-878B-493B-8534-1B762D7D424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2051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050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427" name="Rectangle 2051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3012" name="Rectangle 205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9" name="Rectangle 205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3430" name="Rectangle 205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431" name="Rectangle 205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D4CA50BD-44D6-4336-957E-2162FCCBD4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2802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.uk/economic-services/assets/women-in-work-24.pdf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donstockexchange.com/indices/ftse-350/constituents/table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une.com/2023/06/05/fortune-500-companies-2023-women-10-percent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hecparis/2022/11/25/do-women-aspire-less-to-leadership-roles-our-research-says-so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4/09/research-how-anxiety-shapes-mens-and-womens-leadership-differently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writes.twobirds.com/post/102jaxc/beyond-the-sidelines-empowering-female-leaders-in-sport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F4E7876-E02D-40EE-8581-82AF0E33CCFE}" type="slidenum">
              <a:rPr lang="en-US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B131967-A670-46A2-BA9B-74AF22069365}" type="slidenum">
              <a:rPr lang="en-US"/>
              <a:pPr>
                <a:defRPr/>
              </a:pPr>
              <a:t>4</a:t>
            </a:fld>
            <a:endParaRPr lang="en-US" dirty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https://www.pwc.co.uk/economic-services/assets/women-in-work-24.pdf</a:t>
            </a:r>
          </a:p>
          <a:p>
            <a:r>
              <a:rPr lang="en-GB" dirty="0">
                <a:hlinkClick r:id="rId3"/>
              </a:rPr>
              <a:t>PwC Women in Work 2024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556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5D830B1-C3C3-4904-8BD0-0D50A9B8CD91}" type="slidenum">
              <a:rPr lang="en-US"/>
              <a:pPr>
                <a:defRPr/>
              </a:pPr>
              <a:t>11</a:t>
            </a:fld>
            <a:endParaRPr lang="en-US" dirty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Table - FTSE 350 FTSE constituents | London Stock Exchange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positions in 1998 – 52 in 2023 </a:t>
            </a:r>
          </a:p>
          <a:p>
            <a:r>
              <a:rPr lang="en-GB" dirty="0">
                <a:hlinkClick r:id="rId3"/>
              </a:rPr>
              <a:t>Women CEOs run 10.4% of Fortune 500 companies | Fortune</a:t>
            </a:r>
            <a:endParaRPr lang="en-GB" dirty="0"/>
          </a:p>
          <a:p>
            <a:endParaRPr lang="en-GB" dirty="0"/>
          </a:p>
          <a:p>
            <a:r>
              <a:rPr lang="en-GB" dirty="0"/>
              <a:t>Picture hyperlinked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723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9215152-70D8-47C7-A320-9A1631CA9F86}" type="slidenum">
              <a:rPr lang="en-US"/>
              <a:pPr>
                <a:defRPr/>
              </a:pPr>
              <a:t>13</a:t>
            </a:fld>
            <a:endParaRPr lang="en-US" dirty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A95FD7-6AA3-4441-A997-587E358C4DD3}" type="slidenum">
              <a:rPr lang="en-US"/>
              <a:pPr>
                <a:defRPr/>
              </a:pPr>
              <a:t>16</a:t>
            </a:fld>
            <a:endParaRPr lang="en-US" dirty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81DB0E-4C70-4F6C-9B61-8F90581382CC}" type="slidenum">
              <a:rPr lang="en-US"/>
              <a:pPr>
                <a:defRPr/>
              </a:pPr>
              <a:t>17</a:t>
            </a:fld>
            <a:endParaRPr lang="en-US" dirty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Do Women Aspire LESS To Leadership Roles? Our Research Says So</a:t>
            </a:r>
            <a:endParaRPr lang="en-GB" dirty="0"/>
          </a:p>
          <a:p>
            <a:pPr lvl="4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14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Pipeline Problem </a:t>
            </a:r>
            <a:r>
              <a:rPr lang="en-US" sz="14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 Women have less education, training, and work experience than men resulting in a dearth of qualified women. 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Pipeline is not empty but leaking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Explanation that women haven’t been in managerial positions </a:t>
            </a: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long enough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for natural career progression to occur (Heilman, 1997) ; 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not supported by research.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Division of </a:t>
            </a:r>
            <a:r>
              <a:rPr lang="en-US" sz="2000" b="1" i="1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labour</a:t>
            </a: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 Explanation that women self-select out of leadership tracks by choosing “mommy track” positions that do not funnel into leadership positions (Belkin, 2003; Ehrlich, 1989; </a:t>
            </a:r>
            <a:r>
              <a:rPr lang="en-US" sz="2000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Wadman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, 1992); 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not supported by research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(</a:t>
            </a:r>
            <a:r>
              <a:rPr lang="en-US" sz="2000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Eagly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&amp; Carli, 2004).</a:t>
            </a:r>
            <a:endParaRPr lang="en-US" sz="2000" b="1" dirty="0">
              <a:solidFill>
                <a:schemeClr val="tx1"/>
              </a:solidFill>
              <a:ea typeface="Calibri" pitchFamily="34" charset="0"/>
              <a:cs typeface="Calibri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766DA5D-967A-4E8A-881C-5F870964872B}" type="slidenum">
              <a:rPr lang="en-US"/>
              <a:pPr>
                <a:defRPr/>
              </a:pPr>
              <a:t>20</a:t>
            </a:fld>
            <a:endParaRPr lang="en-US" dirty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234B08-2B73-445B-B40A-9D3285C5C8F9}" type="slidenum">
              <a:rPr lang="en-US"/>
              <a:pPr>
                <a:defRPr/>
              </a:pPr>
              <a:t>21</a:t>
            </a:fld>
            <a:endParaRPr lang="en-US" dirty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81F118B-7116-45A2-BEAF-9653E13066D9}" type="slidenum">
              <a:rPr lang="en-US"/>
              <a:pPr>
                <a:defRPr/>
              </a:pPr>
              <a:t>25</a:t>
            </a:fld>
            <a:endParaRPr lang="en-US" dirty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Research: How Anxiety Shapes Men’s and Women’s Leadership Differently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6254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82B79FD-69E5-4277-8961-77B97B756821}" type="slidenum">
              <a:rPr lang="en-US"/>
              <a:pPr>
                <a:defRPr/>
              </a:pPr>
              <a:t>27</a:t>
            </a:fld>
            <a:endParaRPr lang="en-US" dirty="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1C2A776-DC1B-4986-9096-0197F006A965}" type="slidenum">
              <a:rPr lang="en-US"/>
              <a:pPr>
                <a:defRPr/>
              </a:pPr>
              <a:t>28</a:t>
            </a:fld>
            <a:endParaRPr lang="en-US" dirty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2EB6316-2DE6-4EA5-960B-7CD935D36B90}" type="slidenum">
              <a:rPr lang="en-US"/>
              <a:pPr>
                <a:defRPr/>
              </a:pPr>
              <a:t>30</a:t>
            </a:fld>
            <a:endParaRPr lang="en-US" dirty="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204F08-FAE0-4954-8D20-AA15346FD41F}" type="slidenum">
              <a:rPr lang="en-US"/>
              <a:pPr>
                <a:defRPr/>
              </a:pPr>
              <a:t>31</a:t>
            </a:fld>
            <a:endParaRPr lang="en-US" dirty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Beyond the </a:t>
            </a:r>
            <a:r>
              <a:rPr lang="en-GB" dirty="0" err="1">
                <a:hlinkClick r:id="rId3"/>
              </a:rPr>
              <a:t>sidelines</a:t>
            </a:r>
            <a:r>
              <a:rPr lang="en-GB" dirty="0">
                <a:hlinkClick r:id="rId3"/>
              </a:rPr>
              <a:t> – empowering female leaders in sport, Nia Lewis, Katie Lapsley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0612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5B863B-7D52-47D1-B1EE-E23BD9134A06}" type="slidenum">
              <a:rPr lang="en-US"/>
              <a:pPr>
                <a:defRPr/>
              </a:pPr>
              <a:t>35</a:t>
            </a:fld>
            <a:endParaRPr lang="en-US" dirty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7C22AC8-FC83-4150-B76C-3A89A0B12135}" type="slidenum">
              <a:rPr lang="en-US"/>
              <a:pPr>
                <a:defRPr/>
              </a:pPr>
              <a:t>36</a:t>
            </a:fld>
            <a:endParaRPr lang="en-US" dirty="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7A90E34-B177-443F-8493-BBD9BDF46CCB}" type="slidenum">
              <a:rPr lang="en-US"/>
              <a:pPr>
                <a:defRPr/>
              </a:pPr>
              <a:t>37</a:t>
            </a:fld>
            <a:endParaRPr lang="en-US" dirty="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E23B3E-E395-406A-A045-84F093D8D8FC}" type="slidenum">
              <a:rPr lang="en-US"/>
              <a:pPr>
                <a:defRPr/>
              </a:pPr>
              <a:t>38</a:t>
            </a:fld>
            <a:endParaRPr lang="en-US" dirty="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534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229600" cy="103663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84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224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592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75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9642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84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816044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40543713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9096297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43896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1325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534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828800"/>
            <a:ext cx="85344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34" r:id="rId2"/>
    <p:sldLayoutId id="2147483735" r:id="rId3"/>
    <p:sldLayoutId id="2147483736" r:id="rId4"/>
    <p:sldLayoutId id="2147483754" r:id="rId5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9D66BB5-FA43-4133-A57F-33DEFA0D4249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60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briefings.files.parliament.uk/documents/CBP-9195/CBP-9195.pdf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about-cmi/media-centre/press-releases/women-remain-underrepresented-in-senior-and-strategic-management-positions-research-show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od.com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iod.com/resources/inclusion-and-diversity/women-in-leadership-taking-stock-of-recent-developments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.uk/economic-services/assets/women-in-work-24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ckinsey.com/featured-insights/diversity-and-inclusion/women-in-the-workplace" TargetMode="External"/><Relationship Id="rId5" Type="http://schemas.openxmlformats.org/officeDocument/2006/relationships/hyperlink" Target="https://www.cityam.com/iwd-there-are-more-ftse-100-ceos-with-these-two-names-than-women/" TargetMode="External"/><Relationship Id="rId4" Type="http://schemas.openxmlformats.org/officeDocument/2006/relationships/hyperlink" Target="https://www.londonstockexchange.com/indices/ftse-350/constituents/tabl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une.com/2023/06/05/fortune-500-companies-2023-women-10-percen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weforum.org/stories/2023/06/human-capital-development-for-women-a-case-for-closing-the-global-gender-gap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bank.org/en/topic/gender/publication/unrealized-potential-the-high-cost-of-gender-inequality-in-earnings#:~:text=Globally%252C%2520women%2520account%2520for%2520only,of%2520%252423%252C620%2520per%2520person%2520globally.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eforum.org/stories/2023/06/human-capital-development-for-women-a-case-for-closing-the-global-gender-gap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C9V5fGgevw?start=433&amp;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leaqua.2016.02.005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br.org/2024/09/research-how-anxiety-shapes-mens-and-womens-leadership-differently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omeninsport.org/creating-change/policy-positions/gender-equal-leadership-in-sport-its-time-for-50-5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ediawrites.twobirds.com/post/102jaxc/beyond-the-sidelines-empowering-female-leaders-in-sport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B45E-AE36-4C96-81B2-0BF1A37D48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Gender and Leadership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275B43-AEB6-4AE1-8E4C-884D2EFAE2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67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07943-E0CC-4D64-B93C-DCA116493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EBA96-C092-49BF-8650-03C1446A0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Women and Leadership Perspective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The Glass Ceiling Turned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Evidence of the Leadership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Understanding the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Gender Differences in Leadership Styles and Effectiveness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Navigating the Labyrinth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54B5BE-647D-47F9-BCC4-01D4EF978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87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>
                <a:latin typeface="+mj-lt"/>
              </a:rPr>
              <a:t>Gender and Leadership Approach Description</a:t>
            </a:r>
            <a:endParaRPr lang="en-US" sz="3200" b="1" dirty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>
                <a:solidFill>
                  <a:srgbClr val="0070C0"/>
                </a:solidFill>
                <a:latin typeface="Arial Rounded MT Bold" pitchFamily="34" charset="0"/>
              </a:rPr>
              <a:t>Historical View</a:t>
            </a:r>
          </a:p>
          <a:p>
            <a:pPr marL="0" indent="0" eaLnBrk="1" hangingPunct="1">
              <a:lnSpc>
                <a:spcPct val="90000"/>
              </a:lnSpc>
              <a:buClr>
                <a:srgbClr val="0070C0"/>
              </a:buClr>
              <a:buNone/>
            </a:pPr>
            <a:endParaRPr lang="en-US" b="1" dirty="0">
              <a:latin typeface="+mn-lt"/>
            </a:endParaRP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800" b="1" dirty="0">
                <a:latin typeface="+mn-lt"/>
              </a:rPr>
              <a:t>Gender and Leadership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</a:rPr>
              <a:t>Researchers</a:t>
            </a:r>
            <a:r>
              <a:rPr lang="en-US" sz="2400" dirty="0">
                <a:solidFill>
                  <a:schemeClr val="tx1"/>
                </a:solidFill>
              </a:rPr>
              <a:t> ignored issues related to gender &amp; leadership until the 1970s</a:t>
            </a:r>
          </a:p>
          <a:p>
            <a:pPr lvl="1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>
                <a:solidFill>
                  <a:schemeClr val="tx1"/>
                </a:solidFill>
              </a:rPr>
              <a:t>Scholars started </a:t>
            </a:r>
            <a:r>
              <a:rPr lang="en-US" sz="2400" dirty="0">
                <a:solidFill>
                  <a:schemeClr val="tx1"/>
                </a:solidFill>
              </a:rPr>
              <a:t>by asking “Can women lead?”</a:t>
            </a:r>
          </a:p>
          <a:p>
            <a:pPr lvl="1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>
                <a:solidFill>
                  <a:schemeClr val="tx1"/>
                </a:solidFill>
              </a:rPr>
              <a:t>Changed by women in leadership </a:t>
            </a:r>
          </a:p>
          <a:p>
            <a:pPr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000" dirty="0">
                <a:solidFill>
                  <a:schemeClr val="tx1"/>
                </a:solidFill>
              </a:rPr>
              <a:t>Presence of women in corporate &amp; political leadership</a:t>
            </a:r>
          </a:p>
          <a:p>
            <a:pPr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000" dirty="0">
                <a:solidFill>
                  <a:schemeClr val="tx1"/>
                </a:solidFill>
              </a:rPr>
              <a:t>Highly effective female leaders – PepsiCo’s CEO, Avon’s CEO, General Ann Dunwoody, etc.</a:t>
            </a:r>
            <a:endParaRPr lang="en-US" sz="2000" b="1" dirty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buClr>
                <a:srgbClr val="0070C0"/>
              </a:buClr>
              <a:buNone/>
            </a:pP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4572000" y="1676400"/>
            <a:ext cx="44196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2800" dirty="0"/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>
                <a:latin typeface="+mj-lt"/>
              </a:rPr>
              <a:t>Gender and Leadership Approach Description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667000"/>
            <a:ext cx="8534400" cy="3581400"/>
          </a:xfrm>
        </p:spPr>
        <p:txBody>
          <a:bodyPr/>
          <a:lstStyle/>
          <a:p>
            <a:pPr marL="285750"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800" b="1" dirty="0">
                <a:solidFill>
                  <a:schemeClr val="tx1"/>
                </a:solidFill>
              </a:rPr>
              <a:t>Current research primary questions  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Do men and women lead differently?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Are men more effective leaders than women?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Why are women underrepresented in elite leadership roles? </a:t>
            </a: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4572000" y="1676400"/>
            <a:ext cx="44196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2800" dirty="0"/>
          </a:p>
        </p:txBody>
      </p:sp>
      <p:sp>
        <p:nvSpPr>
          <p:cNvPr id="8" name="Rectangle 7"/>
          <p:cNvSpPr/>
          <p:nvPr/>
        </p:nvSpPr>
        <p:spPr>
          <a:xfrm>
            <a:off x="381000" y="1676400"/>
            <a:ext cx="2615589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</a:rPr>
              <a:t>Historical View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9C80F-AD50-4C61-9A80-CD51E2B50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US" sz="3100" b="1" dirty="0">
                <a:latin typeface="+mj-lt"/>
              </a:rPr>
              <a:t>The Glass Ceiling Turned Labyrinth</a:t>
            </a:r>
            <a:br>
              <a:rPr lang="en-US" sz="3100" b="1" dirty="0">
                <a:latin typeface="+mj-lt"/>
              </a:rPr>
            </a:br>
            <a:br>
              <a:rPr lang="en-US" sz="3100" b="1" dirty="0">
                <a:latin typeface="+mj-lt"/>
              </a:rPr>
            </a:br>
            <a:r>
              <a:rPr lang="en-GB" sz="10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CBP-9195.pdf</a:t>
            </a:r>
            <a:r>
              <a:rPr lang="en-GB" sz="10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0B8D4-538C-475D-BDD3-042EC8977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139" y="1066801"/>
            <a:ext cx="4136068" cy="5180244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 women outnumber men in higher education  - In the UK, women make up the majority of students in higher education (HE), with 57% of students identifying as female in 2022/23: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are much more likely to go to university than men and have been for many years. They are also more likely to complete their studies and gain a first or upper second-class degree. However, after graduation, men are more likely to be in ‘highly skilled’ employment or further study just after graduation. 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Male graduate average earnings are around 9% higher than female earnings one year after graduation. This earnings gap grows substantially over their early careers and reaches 31% ten years after graduation.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are underrepresented in upper echelons of UK’s Organisations &amp; political system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FC64E1-7938-40D8-9D77-1959A6967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867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D08DA-437D-4798-A9BD-9247D0507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  <a:t>Underrepresentation in Management Roles</a:t>
            </a:r>
            <a:br>
              <a:rPr lang="en-GB" sz="3400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</a:br>
            <a:endParaRPr lang="en-GB" sz="3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87ED4-0ECD-4F81-9A68-754B43C35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057400"/>
            <a:ext cx="5433827" cy="370121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by the Chartered Management Institute (CMI) found that women remain significantly underrepresented in management and leadership positions in the UK: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Only 41% of management roles in UK workplaces are held by women.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drops to 38% for senior business leadership positions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Women make up nearly half (48%) of the UK working population, highlighting the disparity</a:t>
            </a:r>
            <a:endParaRPr lang="en-GB" sz="20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__fkGroteskNeue_598ab8"/>
            </a:endParaRP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26D5CE-F58F-41D4-B019-E2D28B3BC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465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5E09D-692B-40DC-8773-F6EF84B08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  <a:t>Impact on Business Performance</a:t>
            </a:r>
            <a:br>
              <a:rPr lang="en-GB" sz="3400" b="1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</a:br>
            <a:endParaRPr lang="en-GB" sz="34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381ED-5F42-4C14-9331-1590DACF1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1905000"/>
            <a:ext cx="5433827" cy="41148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sz="15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Gotham-Medium"/>
              <a:hlinkClick r:id="rId3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suggests that greater gender diversity in leadership can positively impact business performance: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Companies with more than 30% female executives are more likely to outperform those with lower gender balance</a:t>
            </a:r>
            <a:endParaRPr lang="en-GB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Firms in the top quartile for gender diversity on executive teams are 25% more likely to have above-average profitability</a:t>
            </a:r>
            <a:endParaRPr lang="en-GB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lnSpc>
                <a:spcPct val="90000"/>
              </a:lnSpc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findings highlight that while progress has been made in some areas, significant gender gaps persist in UK leadership roles, particularly at the highest executive levels.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Institute of Directors</a:t>
            </a:r>
            <a:r>
              <a:rPr lang="en-GB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2024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FEF80-2CF5-4FDF-B2E3-E20125F7F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17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40394D6-94BE-4D6B-802F-E122854C6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6925" y="457200"/>
            <a:ext cx="6150150" cy="5722937"/>
          </a:xfrm>
          <a:prstGeom prst="rect">
            <a:avLst/>
          </a:prstGeom>
          <a:noFill/>
        </p:spPr>
      </p:pic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5A041477-BD94-4C18-9E52-1D88072DF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52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FB8F5-1426-4B3D-B2D5-2F129BEA2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Women and the UK economy 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0531A-0E39-440C-9A26-0AC181CD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087458E-D74E-F77F-514E-6F3324D8C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6849627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9577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615810C-BF73-4A5C-36E7-5D9FC050C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62" y="252748"/>
            <a:ext cx="7680960" cy="737852"/>
          </a:xfrm>
        </p:spPr>
        <p:txBody>
          <a:bodyPr/>
          <a:lstStyle/>
          <a:p>
            <a:r>
              <a:rPr lang="en-GB" dirty="0">
                <a:hlinkClick r:id="rId3"/>
              </a:rPr>
              <a:t>PwC Women in Work 2024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1C33B7-05BF-447A-BA9D-2EFFDE38E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DE31B-B59D-4F00-855C-D0950C3C82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" y="998559"/>
            <a:ext cx="8229600" cy="2736342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5A1207-C07A-4D68-9F89-C9DE60C97A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0" y="3882115"/>
            <a:ext cx="9144000" cy="22800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56D0C3-C986-48B9-9261-3A3D8BB150D4}"/>
              </a:ext>
            </a:extLst>
          </p:cNvPr>
          <p:cNvSpPr txBox="1"/>
          <p:nvPr/>
        </p:nvSpPr>
        <p:spPr>
          <a:xfrm>
            <a:off x="762000" y="3070804"/>
            <a:ext cx="5181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latin typeface="Abadi Extra Light" panose="020B0204020104020204" pitchFamily="34" charset="0"/>
              </a:rPr>
              <a:t>Over 40 years for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ADF612-CFC0-47FB-B2D3-0A2D553FA4B5}"/>
              </a:ext>
            </a:extLst>
          </p:cNvPr>
          <p:cNvSpPr txBox="1"/>
          <p:nvPr/>
        </p:nvSpPr>
        <p:spPr>
          <a:xfrm>
            <a:off x="228600" y="4038685"/>
            <a:ext cx="2819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 UK Income band disparities </a:t>
            </a:r>
          </a:p>
        </p:txBody>
      </p:sp>
    </p:spTree>
    <p:extLst>
      <p:ext uri="{BB962C8B-B14F-4D97-AF65-F5344CB8AC3E}">
        <p14:creationId xmlns:p14="http://schemas.microsoft.com/office/powerpoint/2010/main" val="1317686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514" name="Rectangle 21513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516" name="Rectangle 21515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1518" name="Rectangle 21517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100" b="1">
                <a:latin typeface="+mj-lt"/>
              </a:rPr>
              <a:t>The Glass Ceiling Turned Labyrinth</a:t>
            </a:r>
          </a:p>
        </p:txBody>
      </p:sp>
      <p:sp>
        <p:nvSpPr>
          <p:cNvPr id="21507" name="Rectangle 2"/>
          <p:cNvSpPr>
            <a:spLocks noGrp="1" noChangeArrowheads="1"/>
          </p:cNvSpPr>
          <p:nvPr>
            <p:ph idx="1"/>
          </p:nvPr>
        </p:nvSpPr>
        <p:spPr>
          <a:xfrm>
            <a:off x="762000" y="914400"/>
            <a:ext cx="4454457" cy="4953000"/>
          </a:xfrm>
        </p:spPr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  <a:buSzPct val="110000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</a:t>
            </a:r>
          </a:p>
          <a:p>
            <a:pPr marL="3429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Only 10 FTSE 100 companies have female leaders (*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Mckinsey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report 2024) 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number of female CEOs in the FTSE 350 has only increased from 15 in 2011 to 21 in 2024</a:t>
            </a:r>
          </a:p>
          <a:p>
            <a:pPr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Table - FTSE 350 FTSE constituents | London Stock Exchange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 </a:t>
            </a: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female FTSE 100 CEOs are paid 25.3% less than their male counterparts, with the average male CEO salary at £4,270,000, compared with the female average of £3,371,000. 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https://www.cityam.com/iwd-there-are-more-ftse-100-ceos-with-these-two-names-than-women/</a:t>
            </a: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*Women in the Workplace 2024 report | McKinsey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1520" name="Straight Connector 21519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3E0BE-FFF0-4870-A75E-8CFACB9AE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b="1"/>
              <a:t>The Glass Ceiling Turned Labyrinth</a:t>
            </a:r>
            <a:r>
              <a:rPr lang="en-GB" b="1"/>
              <a:t> 2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4A0B1-BCBB-40AC-90F2-F0488E2003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Women CEOs run 10.4% of Fortune 500 companies.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2023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52 companies out of 500 are led by female CEOs. 18% increase from 44 in 1 year. </a:t>
            </a:r>
          </a:p>
          <a:p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 CEOs were hired to their jobs in that time, a rate that reflects the rapid pace of executive turnover post-pandemic.</a:t>
            </a:r>
          </a:p>
          <a:p>
            <a:endParaRPr lang="en-GB" b="1" i="0" dirty="0">
              <a:effectLst/>
            </a:endParaRPr>
          </a:p>
          <a:p>
            <a:endParaRPr lang="en-GB" b="1" i="0" dirty="0">
              <a:effectLst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935A9-7CC2-49C1-949D-850AB96AD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5EDEF4D5-1D3F-4CFD-A9EB-D5A9F8F6C9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60" b="1057"/>
          <a:stretch/>
        </p:blipFill>
        <p:spPr>
          <a:xfrm>
            <a:off x="4602480" y="2103120"/>
            <a:ext cx="3810000" cy="2819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9210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Rectangle 22535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title"/>
          </p:nvPr>
        </p:nvSpPr>
        <p:spPr>
          <a:xfrm>
            <a:off x="2743200" y="683432"/>
            <a:ext cx="5563443" cy="718990"/>
          </a:xfrm>
        </p:spPr>
        <p:txBody>
          <a:bodyPr>
            <a:noAutofit/>
          </a:bodyPr>
          <a:lstStyle/>
          <a:p>
            <a:pPr eaLnBrk="1" hangingPunct="1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The Glass Ceiling Turned Labyrinth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idx="1"/>
          </p:nvPr>
        </p:nvSpPr>
        <p:spPr>
          <a:xfrm>
            <a:off x="2743200" y="1402423"/>
            <a:ext cx="5867400" cy="469357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10000"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in Politics</a:t>
            </a:r>
          </a:p>
          <a:p>
            <a:pPr marL="444183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Milestones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1987: Women's representation increased slightly to 6%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1992: It rose to 9%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1997: A significant jump occurred, with women's representation doubling to 18%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2015: Another major increase, with women making up 29% of MPs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2019: 220 women were elected, representing 34% of MPs - the highest proportion at that time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2024: As of March 2024, there are 263 women in the House of Commons, making up 40.5% of all MPs - an all-time high</a:t>
            </a:r>
          </a:p>
          <a:p>
            <a:pPr marL="627063"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High-ranking UK women military officers = 5.6 %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remain underrepresented in the most senior roles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83DCB-9851-4EDA-8C2B-73881D9C7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women in politics? </a:t>
            </a:r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E1F74134-2F8C-46B9-ADA4-1A79F1E4A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7800" y="1143000"/>
            <a:ext cx="6016836" cy="3438976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542C66-F7D9-4F56-B9EE-6AA8ED475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010" y="4876800"/>
            <a:ext cx="9067800" cy="365125"/>
          </a:xfrm>
        </p:spPr>
        <p:txBody>
          <a:bodyPr/>
          <a:lstStyle/>
          <a:p>
            <a:r>
              <a:rPr lang="en-GB" dirty="0">
                <a:hlinkClick r:id="rId2"/>
              </a:rPr>
              <a:t>The challenges of reducing and closing the global gender gap | World Economic Forum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C113-63A4-451A-AC5A-10800F76E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038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US" sz="3100" b="1" dirty="0">
                <a:latin typeface="+mj-lt"/>
              </a:rPr>
              <a:t>The Gender Gap in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phenomenon whereby women are disproportionately concentrated in lower-level and lower-authority leadership positions than men. (Powell &amp; Graves, 2003)</a:t>
            </a:r>
          </a:p>
          <a:p>
            <a:pPr marL="0" indent="0">
              <a:buClr>
                <a:srgbClr val="0070C0"/>
              </a:buClr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rgbClr val="0070C0"/>
              </a:buClr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types of explanations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01E81554-9677-46D8-8345-A85C63C8947E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  <a:defRPr/>
              </a:pPr>
              <a:t>15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283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533400"/>
            <a:ext cx="74295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56210"/>
            <a:ext cx="580072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10">
            <a:extLst>
              <a:ext uri="{FF2B5EF4-FFF2-40B4-BE49-F238E27FC236}">
                <a16:creationId xmlns:a16="http://schemas.microsoft.com/office/drawing/2014/main" id="{E10E6E7B-90E1-4E1C-B77B-DC5B6C84F2D0}"/>
              </a:ext>
            </a:extLst>
          </p:cNvPr>
          <p:cNvSpPr txBox="1"/>
          <p:nvPr/>
        </p:nvSpPr>
        <p:spPr>
          <a:xfrm>
            <a:off x="476250" y="6197642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title"/>
          </p:nvPr>
        </p:nvSpPr>
        <p:spPr>
          <a:xfrm>
            <a:off x="617220" y="0"/>
            <a:ext cx="7680960" cy="12192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idx="1"/>
          </p:nvPr>
        </p:nvSpPr>
        <p:spPr>
          <a:xfrm>
            <a:off x="228600" y="1219200"/>
            <a:ext cx="8458200" cy="4298033"/>
          </a:xfrm>
        </p:spPr>
        <p:txBody>
          <a:bodyPr>
            <a:normAutofit/>
          </a:bodyPr>
          <a:lstStyle/>
          <a:p>
            <a:pPr marL="514350" indent="-51435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+mj-lt"/>
              <a:buAutoNum type="arabicPeriod"/>
            </a:pPr>
            <a: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  <a:t>Human Capital Differences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  <a:t>Why address HCD? </a:t>
            </a: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Human capital development equates to skill development and investments in education, health and societal infrastructure as a means of increasing consistent and equitable earning potential. 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 </a:t>
            </a:r>
            <a:r>
              <a:rPr lang="en-GB" dirty="0">
                <a:solidFill>
                  <a:srgbClr val="000000"/>
                </a:solidFill>
                <a:latin typeface="AkkuratLLWeb"/>
              </a:rPr>
              <a:t>W</a:t>
            </a:r>
            <a:r>
              <a:rPr lang="en-GB" b="0" i="0" u="none" strike="noStrike" dirty="0">
                <a:effectLst/>
                <a:latin typeface="AkkuratLLWeb"/>
                <a:hlinkClick r:id="rId3"/>
              </a:rPr>
              <a:t>omen account for only 38% of human capital wealth</a:t>
            </a: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 globally in comparison to 62% of their male counterparts.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Investing in human capital is the single most effective way of promoting rapid social and economic growth and distributing its benefits more fairly.</a:t>
            </a:r>
            <a:endParaRPr lang="en-GB" sz="2400" dirty="0">
              <a:solidFill>
                <a:srgbClr val="000000"/>
              </a:solidFill>
              <a:latin typeface="AkkuratLLWeb"/>
              <a:ea typeface="Calibri" pitchFamily="34" charset="0"/>
              <a:cs typeface="Calibri" pitchFamily="34" charset="0"/>
            </a:endParaRP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endParaRPr lang="en-GB" b="1" i="1" dirty="0">
              <a:solidFill>
                <a:srgbClr val="000000"/>
              </a:solidFill>
              <a:latin typeface="AkkuratLLWeb"/>
              <a:ea typeface="Calibri" pitchFamily="34" charset="0"/>
              <a:cs typeface="Calibri" pitchFamily="34" charset="0"/>
            </a:endParaRPr>
          </a:p>
          <a:p>
            <a:pPr marL="0" indent="0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dirty="0">
                <a:hlinkClick r:id="rId4"/>
              </a:rPr>
              <a:t>The challenges of reducing and closing the global gender gap | World Economic Forum</a:t>
            </a:r>
            <a:endParaRPr lang="en-GB" dirty="0"/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endParaRPr lang="en-US" sz="2400" b="1" i="1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4F2E8-6B55-4322-B05C-E2CF5CF52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Breaking Barriers: Women Defining Leadership</a:t>
            </a:r>
            <a:b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6" name="Online Media 5" title="Breaking Barriers: Women Defining Leadership">
            <a:hlinkClick r:id="" action="ppaction://media"/>
            <a:extLst>
              <a:ext uri="{FF2B5EF4-FFF2-40B4-BE49-F238E27FC236}">
                <a16:creationId xmlns:a16="http://schemas.microsoft.com/office/drawing/2014/main" id="{4826236E-01DF-4F21-BEB9-15CD643596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37000" y="3709988"/>
            <a:ext cx="1270000" cy="71755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CBDF0-7741-43EB-917B-C1EEC7DFD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71BBC-5AAD-4A91-8263-15F5D5E7F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4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960120" y="269875"/>
            <a:ext cx="7680960" cy="13716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1889125" y="16414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dirty="0"/>
          </a:p>
        </p:txBody>
      </p:sp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2117725" y="17938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dirty="0"/>
          </a:p>
        </p:txBody>
      </p:sp>
      <p:sp>
        <p:nvSpPr>
          <p:cNvPr id="26629" name="Text Box 9"/>
          <p:cNvSpPr txBox="1">
            <a:spLocks noChangeArrowheads="1"/>
          </p:cNvSpPr>
          <p:nvPr/>
        </p:nvSpPr>
        <p:spPr bwMode="auto">
          <a:xfrm>
            <a:off x="381000" y="1356043"/>
            <a:ext cx="8382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</a:pPr>
            <a:r>
              <a:rPr lang="en-US" b="1" i="1" dirty="0">
                <a:latin typeface="Arial" pitchFamily="34" charset="0"/>
              </a:rPr>
              <a:t>Women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do have somewhat less work experience and continuity than men, largely due to disproportionate responsibility women assume for child rearing and domestic duties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respond to work-home conflicts by not marrying, not having children, becoming “superwomen,” taking leaves of absence or working part time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who use flextime and workplace leave are often </a:t>
            </a:r>
            <a:r>
              <a:rPr lang="en-US" sz="2000" dirty="0" err="1">
                <a:latin typeface="Arial" pitchFamily="34" charset="0"/>
              </a:rPr>
              <a:t>marginalised</a:t>
            </a:r>
            <a:r>
              <a:rPr lang="en-US" sz="2000" dirty="0">
                <a:latin typeface="Arial" pitchFamily="34" charset="0"/>
              </a:rPr>
              <a:t>; taking time off from a career makes re-entry difficult (Williams, 2010)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US" b="1" i="1" dirty="0">
              <a:latin typeface="Arial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                            </a:t>
            </a:r>
          </a:p>
        </p:txBody>
      </p:sp>
      <p:sp>
        <p:nvSpPr>
          <p:cNvPr id="27651" name="Rectangle 2"/>
          <p:cNvSpPr>
            <a:spLocks noGrp="1" noChangeArrowheads="1"/>
          </p:cNvSpPr>
          <p:nvPr>
            <p:ph idx="1"/>
          </p:nvPr>
        </p:nvSpPr>
        <p:spPr>
          <a:xfrm>
            <a:off x="731520" y="1676400"/>
            <a:ext cx="7680960" cy="435864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0070C0"/>
              </a:buClr>
              <a:buSzPct val="100000"/>
            </a:pPr>
            <a:r>
              <a:rPr lang="en-US" sz="2400" b="1" i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Women</a:t>
            </a:r>
            <a:br>
              <a:rPr lang="en-US" sz="2400" b="1" i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</a:br>
            <a:endParaRPr lang="en-US" sz="2400" b="1" i="1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occupy more than half of all management &amp; professional positions, but have fewer developmental opportunities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fewer responsibilities in the same jobs as men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are less likely to receive encouragement, be included in key networks, and receive formal job training than their male counterparts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confront greater barriers to establishing informal mentor relationships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Are more likely to be put in precarious leadership situations associated with greater risk and criticism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0" name="Rectangle 2867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682" name="Rectangle 2868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684" name="Rectangle 2868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686" name="Rectangle 2868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pPr eaLnBrk="1" hangingPunct="1"/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Understanding the Labyrinth</a:t>
            </a:r>
          </a:p>
        </p:txBody>
      </p:sp>
      <p:sp>
        <p:nvSpPr>
          <p:cNvPr id="28675" name="Rectangle 2"/>
          <p:cNvSpPr>
            <a:spLocks noGrp="1" noChangeArrowheads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514350" indent="-514350" eaLnBrk="1" hangingPunct="1">
              <a:lnSpc>
                <a:spcPct val="90000"/>
              </a:lnSpc>
              <a:buClr>
                <a:srgbClr val="0070C0"/>
              </a:buClr>
              <a:buFont typeface="+mj-lt"/>
              <a:buAutoNum type="arabicPeriod" startAt="2"/>
            </a:pPr>
            <a:r>
              <a:rPr lang="en-US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Differences in Leadership Styles and Effectiveness</a:t>
            </a:r>
            <a:br>
              <a:rPr lang="en-US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i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Contrary to stereotypical expectations, women leaders aren’t less task oriented or more interpersonal than men leaders.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do lead in a more participative manner than men. 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style because women are devalued when they lead in a masculine manner, occupy a typically masculine role, or when evaluators are male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Northhouse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US" sz="2600" b="1" dirty="0">
                <a:latin typeface="+mj-lt"/>
              </a:rPr>
              <a:t>   Understanding the Labyrinth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Clr>
                <a:srgbClr val="0070C0"/>
              </a:buClr>
              <a:buSzPct val="100000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  <a:b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Clr>
                <a:srgbClr val="0070C0"/>
              </a:buCl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Women’s styles tend to be more transformational than men’s</a:t>
            </a:r>
          </a:p>
          <a:p>
            <a:pPr lvl="1">
              <a:buClr>
                <a:srgbClr val="0070C0"/>
              </a:buCl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 as transformational leaders, they are valued less than men</a:t>
            </a:r>
          </a:p>
          <a:p>
            <a:pPr lvl="1">
              <a:buClr>
                <a:srgbClr val="0070C0"/>
              </a:buCl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engage in more contingent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than men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44293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Effectiveness of Male and Female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and women equally effective overall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and women more effective in roles congruent with their gender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less effective than men when role is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masculinised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(military), when supervising large numbers of men, or when rated by men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Somewhat more effective in education, government, social service; substantially more effective in middle management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8080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Commitment to Employment and Motivation to Lead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and women show same level of identification and commitment to paid employment roles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and women both view roles as workers as secondary to partner and parent roles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less likely to promote themselves for leadership positions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less likely to emerge as group leaders; more likely to serve as social facilitators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more likely to ask for what they want; Women less likely to negotiate or self-promote and receive more backlash when they do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4656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7680960" cy="886263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0723" name="Rectangle 2"/>
          <p:cNvSpPr>
            <a:spLocks noGrp="1" noChangeArrowheads="1"/>
          </p:cNvSpPr>
          <p:nvPr>
            <p:ph idx="1"/>
          </p:nvPr>
        </p:nvSpPr>
        <p:spPr>
          <a:xfrm>
            <a:off x="731520" y="1143000"/>
            <a:ext cx="7680960" cy="4892040"/>
          </a:xfrm>
        </p:spPr>
        <p:txBody>
          <a:bodyPr>
            <a:normAutofit fontScale="92500" lnSpcReduction="10000"/>
          </a:bodyPr>
          <a:lstStyle/>
          <a:p>
            <a:pPr marL="514350" indent="-514350" eaLnBrk="1" hangingPunct="1">
              <a:spcAft>
                <a:spcPts val="1200"/>
              </a:spcAft>
              <a:buClr>
                <a:srgbClr val="0070C0"/>
              </a:buClr>
              <a:buFont typeface="+mj-lt"/>
              <a:buAutoNum type="arabicPeriod" startAt="3"/>
            </a:pPr>
            <a:r>
              <a:rPr lang="en-US" sz="2800" b="1" i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Prejudice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gender bias stemming from stereotyped expectations – “women take care and men take charge”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Stereotypes = cognitive shortcuts that influence the way people process information regarding groups and group members.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Gender stereotypes include beliefs about the attributes of men and women and prescribe how men and women ought to be.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GB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 of the oldest and most persistent gender stereotypes is that women are too emotional. </a:t>
            </a:r>
            <a:r>
              <a:rPr lang="en-GB" b="0" i="0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This stereotype hurts women’s leadership prospects</a:t>
            </a:r>
            <a:r>
              <a:rPr lang="en-GB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as they are seen as less fit for leader roles because they are perceived to be more likely to make irrational, emotion-driven decisions than men. (HBR 2024)</a:t>
            </a:r>
            <a:endParaRPr lang="en-US" sz="24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endParaRPr lang="en-US" sz="2400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685800" y="6549072"/>
            <a:ext cx="8686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GB" sz="800" dirty="0">
                <a:hlinkClick r:id="rId4"/>
              </a:rPr>
              <a:t>Research: How Anxiety Shapes Men’s and Women’s Leadership Differently</a:t>
            </a:r>
            <a:endParaRPr lang="en-GB" sz="800" dirty="0"/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B85B95C3-A8D9-4702-B96E-E716D882564D}"/>
              </a:ext>
            </a:extLst>
          </p:cNvPr>
          <p:cNvSpPr txBox="1"/>
          <p:nvPr/>
        </p:nvSpPr>
        <p:spPr>
          <a:xfrm>
            <a:off x="685800" y="5717821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8DB46-C752-45A8-AFCF-5348C210A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4065" y="735475"/>
            <a:ext cx="5433827" cy="40651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 don't think a woman should be in any government job whatever. I mean, I really don't. The reason why I do is mainly because they are erratic. And emotional. Men are erratic and emotional, too, but the point is a woman is more likely to be”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–President Richard Nixon (Clymer, 2001)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“Here is my dilemma…as a woman in a high public position or seeking the presidency as I am, you have to be aware of how people will judge you for being, quote, ‘emotional.’ And so it's a really delicate balancing act—how you navigate what is still a relatively narrow path—to be yourself, to express yourself, to let your feelings show, but not in a way that triggers all of the negative stereotypes.”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–Hillary Rodham Clinton (Clinton, 2016)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D2F36-6D55-4CA6-8386-1E517F64F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1855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1747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  <a:buSzPct val="110000"/>
            </a:pPr>
            <a:r>
              <a:rPr lang="en-US" sz="2800" b="1" i="1" dirty="0">
                <a:latin typeface="+mn-lt"/>
              </a:rPr>
              <a:t> </a:t>
            </a: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Gender Stereotypes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Pervasive, well documented, and highly resistant to change (Dodge, Gilroy, &amp; Fenzel, 1995; Heilman, 2001)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stereotyped with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agentic characteristics</a:t>
            </a:r>
          </a:p>
          <a:p>
            <a:pPr lvl="2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confidence, assertiveness, independence, rationality, &amp; decisiveness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stereotyped with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communal characteristics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 for others, sensitivity, warmth, helpfulness, &amp; nurturance (Deaux &amp; Kite, 1993; Heilman, 2001)</a:t>
            </a:r>
            <a:endPara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2771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  <a:buSzPct val="110000"/>
            </a:pPr>
            <a:r>
              <a:rPr lang="en-US" sz="24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Gender stereotypes explain numerous findings – 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Women facing cross-pressures to be tough but not too “manly”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Greater difficulty for women to be viewed as effective in top leadership roles (Eagly &amp; Karau, 2002)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Penalties for women who violate gender stereotypes (Ex.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Price Waterhouse vs. Ann Hopkins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; media coverage of 2008 Hillary Clinton presidential run)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Decision-makers influenced by homosocial reproduction, a tendency for a group to reproduce itself in its own image (Ex. Male leaders choosing male successors)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400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400" dirty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SzPct val="110000"/>
              <a:defRPr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How stereotypes affect women themselves</a:t>
            </a:r>
          </a:p>
          <a:p>
            <a:pPr marL="736600"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Pressure of tokenism (Kanter, 1977) and being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scrutinised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36600"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Women may assimilate to stereotype OR may counter the stereotype. Depends on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Leader’s self-efficacy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Explicitness of the stereotype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of task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composition of the group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of the leader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Whether stereotype threats are combined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/>
              <a:t>	</a:t>
            </a:r>
            <a:endParaRPr lang="en-US" sz="2000" b="1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20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29" y="914400"/>
            <a:ext cx="48768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371600"/>
            <a:ext cx="6795937" cy="520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Navigating the Labyrinth</a:t>
            </a:r>
          </a:p>
        </p:txBody>
      </p:sp>
      <p:sp>
        <p:nvSpPr>
          <p:cNvPr id="35843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Factors contributing to leadership effectiveness &amp; rise of female leaders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of many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changing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Gendered work assumptions are being challenged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valuing flexible workers &amp; diversity of top managers &amp; leaders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effective &amp; supportive mentoring relationships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parity in domestic responsibilities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Negotiating for valued positions and resources (pay!)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  <a:buFont typeface="Wingdings" pitchFamily="2" charset="2"/>
              <a:buNone/>
            </a:pPr>
            <a:endParaRPr lang="en-US" sz="2000" dirty="0"/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endParaRPr lang="en-US" sz="20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DB260-B5F2-4E48-804A-AB0BC675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sz="2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are significantly underrepresented in top sports leadership roles across the UK:</a:t>
            </a:r>
            <a:br>
              <a:rPr lang="en-GB" sz="2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0A8EA-CA61-4BF5-8567-E46FE6586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209800"/>
            <a:ext cx="5433827" cy="354881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Across the top 20 sports by participation, only 17% of CEO, Chair, and Performance Director roles are held by women</a:t>
            </a:r>
            <a:r>
              <a:rPr lang="en-GB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professional football, the situation is even more stark:40% of Premier League clubs have all-male boards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83% of English Football League clubs have all-male boards</a:t>
            </a:r>
            <a:endParaRPr lang="en-GB" sz="19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endParaRPr lang="en-GB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  <a:hlinkClick r:id="rId3"/>
            </a:endParaRPr>
          </a:p>
          <a:p>
            <a:pPr marL="0" indent="0">
              <a:buNone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Source; Equal leadership in sport - Women in Sport</a:t>
            </a: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A9482-ECC2-437A-AE2A-282442F9D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32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43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D417B-5EDB-4909-AD4D-A0D9EFCE4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  <a:t>Coaching and Officials</a:t>
            </a:r>
            <a:b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var(--font-fk-grotesk)"/>
              </a:rPr>
            </a:b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14D5B-BA78-4D84-BFB0-5D5B773B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representation is equally challenging in coaching and officiating: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the Women's Super League (WSL), only one-third of managers are women</a:t>
            </a:r>
            <a:endParaRPr lang="en-GB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female managers currently lead a professional men's football team in the UK</a:t>
            </a:r>
            <a:endParaRPr lang="en-GB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the Tokyo Olympics, despite near gender parity among athletes (48% female), only 13% of coaches were women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B6D7E2-3F46-4A97-906F-B588758A2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33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708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Navigating the Labyrinth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spcAft>
                <a:spcPts val="1200"/>
              </a:spcAft>
              <a:buClr>
                <a:srgbClr val="0070C0"/>
              </a:buClr>
              <a:buSzPct val="110000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Factors contributing to leadership effectiveness &amp; rise of female leaders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women’s entrepreneurship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perceptions of women’s leadership by combining communal and agentic qualities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Adopting transformational leadership style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more assertive without losing their femininity</a:t>
            </a:r>
          </a:p>
          <a:p>
            <a:pPr eaLnBrk="1" hangingPunct="1">
              <a:buFont typeface="Wingdings" pitchFamily="2" charset="2"/>
              <a:buNone/>
            </a:pPr>
            <a:endParaRPr lang="en-US" sz="2400" b="1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Women and Leadership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Criticisms</a:t>
            </a:r>
          </a:p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Application</a:t>
            </a:r>
          </a:p>
        </p:txBody>
      </p:sp>
      <p:sp>
        <p:nvSpPr>
          <p:cNvPr id="38920" name="Slide Number Placeholder 4">
            <a:extLst>
              <a:ext uri="{FF2B5EF4-FFF2-40B4-BE49-F238E27FC236}">
                <a16:creationId xmlns:a16="http://schemas.microsoft.com/office/drawing/2014/main" id="{055AF3DE-61D2-4F27-F15F-5AFA7953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3DA4FA-29B7-4C48-81B2-A6FAD0D223D4}"/>
              </a:ext>
            </a:extLst>
          </p:cNvPr>
          <p:cNvSpPr txBox="1"/>
          <p:nvPr/>
        </p:nvSpPr>
        <p:spPr>
          <a:xfrm>
            <a:off x="1109258" y="4729278"/>
            <a:ext cx="7239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Northouse, 2016Leadership: Theory and Practice, 7th Edition. SAGE Publications, Inc.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Strengths</a:t>
            </a:r>
          </a:p>
        </p:txBody>
      </p:sp>
      <p:sp>
        <p:nvSpPr>
          <p:cNvPr id="39939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the research in gender and leadership can help promote more women into upper echelons of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Developing a more androgynous style of democratic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on gender and leadership is productive in both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dispelling myths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about the gender gap and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shining a light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on aspects of the gender barrier that are difficult to see and therefore are overlooked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many components of the labyrinth will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give us the tools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necessary to combat this inequality from many perspectives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addresses larger,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more significant considerations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about gender and social systems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Criticisms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Leadership researchers should put a greater 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emphasis on understanding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role of gender, ethnicity, and sexual orientation in leadership processes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Researchers should examine the 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the impact of gender, ethnicity, and sexual orientation on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in gender issues and leadership is predominantly in Western contexts and should be 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expanded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into other global regions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on gender and leadership should be expanded to 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closing the gender gap at home</a:t>
            </a:r>
          </a:p>
          <a:p>
            <a:pPr eaLnBrk="1" hangingPunct="1">
              <a:spcAft>
                <a:spcPct val="20000"/>
              </a:spcAft>
            </a:pPr>
            <a:endParaRPr lang="en-US" sz="20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Application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731520" y="1828800"/>
            <a:ext cx="7680960" cy="420624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Make it easier for women to reach top positions by 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obstacles that make up the labyrinth 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Initiating tactics to eradicate inequality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Prejudice still a factor and needs to be addressed with awareness 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can manage biased perceptions of their leadership by enacting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consideration and inspirational motivation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Using effective negotiation techniques can enhance leadership advancement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Changes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culture, women’s career development, mentoring opportunities, and increased numbers of women in strategic positions will increase presence of women in prominent leadership roles</a:t>
            </a:r>
            <a:r>
              <a:rPr lang="en-US" sz="2000" dirty="0">
                <a:latin typeface="+mn-lt"/>
              </a:rPr>
              <a:t>.  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3011</Words>
  <Application>Microsoft Office PowerPoint</Application>
  <PresentationFormat>On-screen Show (4:3)</PresentationFormat>
  <Paragraphs>279</Paragraphs>
  <Slides>38</Slides>
  <Notes>21</Notes>
  <HiddenSlides>0</HiddenSlides>
  <MMClips>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55" baseType="lpstr">
      <vt:lpstr>__fkGroteskNeue_598ab8</vt:lpstr>
      <vt:lpstr>AkkuratLLWeb</vt:lpstr>
      <vt:lpstr>Gotham-Medium</vt:lpstr>
      <vt:lpstr>var(--font-fk-grotesk)</vt:lpstr>
      <vt:lpstr>Abadi Extra Light</vt:lpstr>
      <vt:lpstr>Arial</vt:lpstr>
      <vt:lpstr>Arial Rounded MT Bold</vt:lpstr>
      <vt:lpstr>Calibri</vt:lpstr>
      <vt:lpstr>Century Gothic</vt:lpstr>
      <vt:lpstr>Garamond</vt:lpstr>
      <vt:lpstr>Helvetica</vt:lpstr>
      <vt:lpstr>Roboto</vt:lpstr>
      <vt:lpstr>Times New Roman</vt:lpstr>
      <vt:lpstr>Wingdings</vt:lpstr>
      <vt:lpstr>Wingdings 2</vt:lpstr>
      <vt:lpstr>1_Custom Design</vt:lpstr>
      <vt:lpstr>Savon</vt:lpstr>
      <vt:lpstr>Gender and Leadership</vt:lpstr>
      <vt:lpstr>Session outcomes </vt:lpstr>
      <vt:lpstr>Gender and Leadership Approach Description</vt:lpstr>
      <vt:lpstr>Gender and Leadership Approach Description</vt:lpstr>
      <vt:lpstr>The Glass Ceiling Turned Labyrinth  CBP-9195.pdf  </vt:lpstr>
      <vt:lpstr>Underrepresentation in Management Roles </vt:lpstr>
      <vt:lpstr>Impact on Business Performance </vt:lpstr>
      <vt:lpstr>PowerPoint Presentation</vt:lpstr>
      <vt:lpstr>Women and the UK economy </vt:lpstr>
      <vt:lpstr>PwC Women in Work 2024</vt:lpstr>
      <vt:lpstr>The Glass Ceiling Turned Labyrinth</vt:lpstr>
      <vt:lpstr>The Glass Ceiling Turned Labyrinth 2 </vt:lpstr>
      <vt:lpstr>The Glass Ceiling Turned Labyrinth</vt:lpstr>
      <vt:lpstr>Why women in politics? </vt:lpstr>
      <vt:lpstr>The Gender Gap in Leadership</vt:lpstr>
      <vt:lpstr>PowerPoint Presentation</vt:lpstr>
      <vt:lpstr>Understanding the Labyrinth</vt:lpstr>
      <vt:lpstr>Breaking Barriers: Women Defining Leadership </vt:lpstr>
      <vt:lpstr>Understanding the Labyrinth</vt:lpstr>
      <vt:lpstr>Understanding the Labyrinth                            </vt:lpstr>
      <vt:lpstr>Understanding the Labyrinth</vt:lpstr>
      <vt:lpstr>   Understanding the Labyrinth </vt:lpstr>
      <vt:lpstr>Effectiveness of Male and Female Leaders</vt:lpstr>
      <vt:lpstr>Commitment to Employment and Motivation to Lead</vt:lpstr>
      <vt:lpstr>Understanding the Labyrinth</vt:lpstr>
      <vt:lpstr>PowerPoint Presentation</vt:lpstr>
      <vt:lpstr>Understanding the Labyrinth</vt:lpstr>
      <vt:lpstr>Understanding the Labyrinth</vt:lpstr>
      <vt:lpstr>Understanding the Labyrinth</vt:lpstr>
      <vt:lpstr>PowerPoint Presentation</vt:lpstr>
      <vt:lpstr>Navigating the Labyrinth</vt:lpstr>
      <vt:lpstr>Women are significantly underrepresented in top sports leadership roles across the UK: </vt:lpstr>
      <vt:lpstr>Coaching and Officials </vt:lpstr>
      <vt:lpstr>Navigating the Labyrinth</vt:lpstr>
      <vt:lpstr>Women and Leadership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and Leadership</dc:title>
  <dc:creator>Helen Evans (Institute of Management and Health)</dc:creator>
  <cp:lastModifiedBy>Marie Pitson</cp:lastModifiedBy>
  <cp:revision>6</cp:revision>
  <dcterms:created xsi:type="dcterms:W3CDTF">2024-11-08T13:16:05Z</dcterms:created>
  <dcterms:modified xsi:type="dcterms:W3CDTF">2024-11-15T09:30:36Z</dcterms:modified>
</cp:coreProperties>
</file>